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7" r:id="rId2"/>
    <p:sldId id="268" r:id="rId3"/>
    <p:sldId id="258" r:id="rId4"/>
    <p:sldId id="285" r:id="rId5"/>
    <p:sldId id="287" r:id="rId6"/>
    <p:sldId id="286" r:id="rId7"/>
    <p:sldId id="280" r:id="rId8"/>
    <p:sldId id="282" r:id="rId9"/>
    <p:sldId id="283" r:id="rId10"/>
    <p:sldId id="284" r:id="rId11"/>
    <p:sldId id="281" r:id="rId12"/>
    <p:sldId id="290" r:id="rId13"/>
    <p:sldId id="288" r:id="rId14"/>
    <p:sldId id="291" r:id="rId15"/>
    <p:sldId id="292"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93471" autoAdjust="0"/>
  </p:normalViewPr>
  <p:slideViewPr>
    <p:cSldViewPr snapToGrid="0" snapToObjects="1">
      <p:cViewPr>
        <p:scale>
          <a:sx n="84" d="100"/>
          <a:sy n="84" d="100"/>
        </p:scale>
        <p:origin x="-73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F4EC791A-3C4B-4D0A-9586-F846332187B5}" type="datetimeFigureOut">
              <a:rPr lang="en-US"/>
              <a:pPr/>
              <a:t>5/14/2013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4A8EDF2B-3CB1-471B-A6F6-F09AF0210B02}" type="slidenum">
              <a:rPr lang="en-US"/>
              <a:pPr/>
              <a:t>‹#›</a:t>
            </a:fld>
            <a:endParaRPr lang="en-US"/>
          </a:p>
        </p:txBody>
      </p:sp>
    </p:spTree>
    <p:extLst>
      <p:ext uri="{BB962C8B-B14F-4D97-AF65-F5344CB8AC3E}">
        <p14:creationId xmlns:p14="http://schemas.microsoft.com/office/powerpoint/2010/main" val="4174793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fld id="{BED020B5-C273-4EC3-85A5-61655B6C1A38}" type="datetimeFigureOut">
              <a:rPr lang="en-US"/>
              <a:pPr/>
              <a:t>5/14/2013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2B0AE0D0-0319-40E5-B686-B858498D572E}" type="slidenum">
              <a:rPr lang="en-US"/>
              <a:pPr/>
              <a:t>‹#›</a:t>
            </a:fld>
            <a:endParaRPr lang="en-US"/>
          </a:p>
        </p:txBody>
      </p:sp>
    </p:spTree>
    <p:extLst>
      <p:ext uri="{BB962C8B-B14F-4D97-AF65-F5344CB8AC3E}">
        <p14:creationId xmlns:p14="http://schemas.microsoft.com/office/powerpoint/2010/main" val="6904314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sz="1200" kern="1200" dirty="0" smtClean="0">
                <a:solidFill>
                  <a:schemeClr val="tx1"/>
                </a:solidFill>
                <a:latin typeface="Arial"/>
                <a:ea typeface="MS PGothic" pitchFamily="34" charset="-128"/>
                <a:cs typeface="ＭＳ Ｐゴシック" charset="0"/>
              </a:rPr>
              <a:t>построение на различных уровнях организационной структуры общества:</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1) на стратегическом уровне - совет директоров и его комитеты;</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2) на тактическом уровне - исполнительные органы общества, подразделение внутреннего аудита, ревизионная комиссия;</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3) на организационном уровне - подразделения общества;</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4) на операционном уровне - работники общества. </a:t>
            </a:r>
          </a:p>
          <a:p>
            <a:endParaRPr lang="ru-RU" sz="1200" kern="1200" dirty="0" smtClean="0">
              <a:solidFill>
                <a:schemeClr val="tx1"/>
              </a:solidFill>
              <a:latin typeface="Arial"/>
              <a:ea typeface="MS PGothic" pitchFamily="34"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a:ea typeface="MS PGothic" pitchFamily="34" charset="-128"/>
                <a:cs typeface="ＭＳ Ｐゴシック" charset="0"/>
              </a:rPr>
              <a:t>Ответственность за определение принципов и подходов к организации системы управления рисками и внутреннего контроля в обществе несет совет директоров общества. </a:t>
            </a:r>
          </a:p>
          <a:p>
            <a:pPr marL="0" marR="0" indent="0" algn="l" defTabSz="457200" rtl="0" eaLnBrk="0" fontAlgn="base" latinLnBrk="0" hangingPunct="0">
              <a:lnSpc>
                <a:spcPct val="100000"/>
              </a:lnSpc>
              <a:spcBef>
                <a:spcPct val="30000"/>
              </a:spcBef>
              <a:spcAft>
                <a:spcPct val="0"/>
              </a:spcAft>
              <a:buClrTx/>
              <a:buSzTx/>
              <a:buFontTx/>
              <a:buNone/>
              <a:tabLst/>
              <a:defRPr/>
            </a:pPr>
            <a:endParaRPr lang="ru-RU" sz="1200" kern="1200" dirty="0" smtClean="0">
              <a:solidFill>
                <a:schemeClr val="tx1"/>
              </a:solidFill>
              <a:latin typeface="Arial"/>
              <a:ea typeface="MS PGothic" pitchFamily="34" charset="-128"/>
              <a:cs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a:ea typeface="MS PGothic" pitchFamily="34" charset="-128"/>
                <a:cs typeface="ＭＳ Ｐゴシック" charset="0"/>
              </a:rPr>
              <a:t>Исполнительный орган обеспечивает создание и поддержание функционирования эффективной системы управления рисками и внутреннего контроля в обществе.</a:t>
            </a:r>
            <a:endParaRPr lang="en-US" sz="1200" kern="1200" dirty="0" smtClean="0">
              <a:solidFill>
                <a:schemeClr val="tx1"/>
              </a:solidFill>
              <a:latin typeface="Arial"/>
              <a:ea typeface="MS PGothic" pitchFamily="34" charset="-128"/>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Горячая линия</a:t>
            </a:r>
            <a:r>
              <a:rPr lang="ru-RU" baseline="0" dirty="0" smtClean="0"/>
              <a:t> ----- </a:t>
            </a:r>
            <a:r>
              <a:rPr lang="ru-RU" dirty="0" smtClean="0"/>
              <a:t>директоров, подразделения внутреннего аудита, руководства общества могут поступать предложения по улучшению </a:t>
            </a:r>
            <a:r>
              <a:rPr lang="ru-RU" dirty="0" err="1" smtClean="0"/>
              <a:t>антикоррупционных</a:t>
            </a:r>
            <a:r>
              <a:rPr lang="ru-RU" dirty="0" smtClean="0"/>
              <a:t> процедур и иных процедур внутреннего контроля. Лицо, предоставившее соответствующую информацию, должно быть защищено от любых форм давления (в том числе, увольнения, преследования, любых форм дискриминации). </a:t>
            </a:r>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Система управления рисками и </a:t>
            </a:r>
            <a:r>
              <a:rPr lang="ru-RU" dirty="0" err="1" smtClean="0"/>
              <a:t>внутре</a:t>
            </a:r>
            <a:r>
              <a:rPr lang="ru-RU" dirty="0" smtClean="0"/>
              <a:t> контроля: включая оценку эффективности процедур внутреннего контроля и управления рисками общества, компонентов корпоративного управления и подготовку предложений по их совершенствованию;</a:t>
            </a:r>
          </a:p>
          <a:p>
            <a:endParaRPr lang="ru-RU" dirty="0" smtClean="0"/>
          </a:p>
          <a:p>
            <a:r>
              <a:rPr lang="ru-RU" dirty="0" err="1" smtClean="0"/>
              <a:t>Комплаейнс</a:t>
            </a:r>
            <a:r>
              <a:rPr lang="ru-RU" dirty="0" smtClean="0"/>
              <a:t> функция</a:t>
            </a:r>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0" fontAlgn="base" latinLnBrk="0" hangingPunct="0">
              <a:lnSpc>
                <a:spcPct val="100000"/>
              </a:lnSpc>
              <a:spcBef>
                <a:spcPct val="30000"/>
              </a:spcBef>
              <a:spcAft>
                <a:spcPct val="0"/>
              </a:spcAft>
              <a:buClrTx/>
              <a:buSzTx/>
              <a:buFontTx/>
              <a:buNone/>
              <a:tabLst/>
              <a:defRPr/>
            </a:pPr>
            <a:r>
              <a:rPr lang="ru-RU" dirty="0" smtClean="0"/>
              <a:t>рассмотрение вопросов о необходимости создания функции ВА (в случае ее отсутствия в обществе) и предоставление результатов рассмотрения совету директоров общества;</a:t>
            </a:r>
            <a:endParaRPr lang="en-US" sz="1100" dirty="0" smtClean="0"/>
          </a:p>
          <a:p>
            <a:endParaRPr lang="ru-RU" dirty="0" smtClean="0"/>
          </a:p>
          <a:p>
            <a:r>
              <a:rPr lang="ru-RU" dirty="0" smtClean="0"/>
              <a:t>Внешний аудит:</a:t>
            </a:r>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a:ea typeface="MS PGothic" pitchFamily="34" charset="-128"/>
                <a:cs typeface="+mn-cs"/>
              </a:rPr>
              <a:t>Включая халатность, мошенничество, взяточничество и коррупцию, коммерческий подкуп, злоупотребления и различные противоправные действия, которые наносят ущерб обществу. </a:t>
            </a:r>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ru-RU" dirty="0" smtClean="0"/>
              <a:t>Разграничение функциональной и административной подотчетности</a:t>
            </a:r>
          </a:p>
          <a:p>
            <a:endParaRPr lang="ru-RU"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Административная подотчетность подразделения внутреннего аудита означает:</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1) рассмотрение и утверждение исполнительным органом общества бюджета подразделения внутреннего аудита и потребностей в трудовых ресурсах;</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2) проведение оценки и определение вознаграждения работников подразделения внутреннего аудита;</a:t>
            </a:r>
            <a:endParaRPr lang="en-US" sz="1200" kern="1200" dirty="0" smtClean="0">
              <a:solidFill>
                <a:schemeClr val="tx1"/>
              </a:solidFill>
              <a:latin typeface="Arial"/>
              <a:ea typeface="MS PGothic" pitchFamily="34" charset="-128"/>
              <a:cs typeface="ＭＳ Ｐゴシック" charset="0"/>
            </a:endParaRPr>
          </a:p>
          <a:p>
            <a:r>
              <a:rPr lang="ru-RU" sz="1200" kern="1200" dirty="0" smtClean="0">
                <a:solidFill>
                  <a:schemeClr val="tx1"/>
                </a:solidFill>
                <a:latin typeface="Arial"/>
                <a:ea typeface="MS PGothic" pitchFamily="34" charset="-128"/>
                <a:cs typeface="ＭＳ Ｐゴシック" charset="0"/>
              </a:rPr>
              <a:t>3) администрирование политик и процедур деятельности подразделения внутреннего аудита.</a:t>
            </a:r>
            <a:endParaRPr lang="en-US" sz="1200" kern="1200" dirty="0" smtClean="0">
              <a:solidFill>
                <a:schemeClr val="tx1"/>
              </a:solidFill>
              <a:latin typeface="Arial"/>
              <a:ea typeface="MS PGothic" pitchFamily="34" charset="-128"/>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Эффективность контроля над финансово-хозяйственной деятельностью повышается, когда ревизионная комиссия взаимодействует с комитетом по аудиту и предоставляет указанному комитету информацию о результатах своей деятельности. </a:t>
            </a:r>
            <a:endParaRPr lang="en-US" dirty="0"/>
          </a:p>
        </p:txBody>
      </p:sp>
      <p:sp>
        <p:nvSpPr>
          <p:cNvPr id="4" name="Slide Number Placeholder 3"/>
          <p:cNvSpPr>
            <a:spLocks noGrp="1"/>
          </p:cNvSpPr>
          <p:nvPr>
            <p:ph type="sldNum" sz="quarter" idx="10"/>
          </p:nvPr>
        </p:nvSpPr>
        <p:spPr/>
        <p:txBody>
          <a:bodyPr/>
          <a:lstStyle/>
          <a:p>
            <a:fld id="{2B0AE0D0-0319-40E5-B686-B858498D572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878" y="0"/>
            <a:ext cx="9166757" cy="686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1801091"/>
            <a:ext cx="5190836" cy="2516909"/>
          </a:xfrm>
          <a:prstGeom prst="rect">
            <a:avLst/>
          </a:prstGeom>
        </p:spPr>
        <p:txBody>
          <a:bodyPr tIns="234000" anchor="ctr">
            <a:noAutofit/>
          </a:bodyPr>
          <a:lstStyle>
            <a:lvl1pPr algn="l">
              <a:defRPr sz="3200" b="1" i="0" baseline="0">
                <a:latin typeface="Arial"/>
                <a:cs typeface="Arial"/>
              </a:defRPr>
            </a:lvl1pPr>
          </a:lstStyle>
          <a:p>
            <a:r>
              <a:rPr lang="ru-RU" dirty="0" smtClean="0"/>
              <a:t>ОБРАЗЕЦ ЗАГОЛОВКА</a:t>
            </a:r>
            <a:endParaRPr lang="en-US" dirty="0"/>
          </a:p>
        </p:txBody>
      </p:sp>
      <p:sp>
        <p:nvSpPr>
          <p:cNvPr id="3" name="Subtitle 2"/>
          <p:cNvSpPr>
            <a:spLocks noGrp="1"/>
          </p:cNvSpPr>
          <p:nvPr>
            <p:ph type="subTitle" idx="1"/>
          </p:nvPr>
        </p:nvSpPr>
        <p:spPr>
          <a:xfrm>
            <a:off x="685800" y="5311707"/>
            <a:ext cx="2974109" cy="831284"/>
          </a:xfrm>
          <a:prstGeom prst="rect">
            <a:avLst/>
          </a:prstGeom>
        </p:spPr>
        <p:txBody>
          <a:bodyPr>
            <a:normAutofit/>
          </a:bodyPr>
          <a:lstStyle>
            <a:lvl1pPr marL="0" indent="0" algn="l">
              <a:buNone/>
              <a:defRPr sz="16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5" name="Group 4"/>
          <p:cNvGrpSpPr/>
          <p:nvPr userDrawn="1"/>
        </p:nvGrpSpPr>
        <p:grpSpPr>
          <a:xfrm>
            <a:off x="685800" y="550061"/>
            <a:ext cx="3674211" cy="503994"/>
            <a:chOff x="685800" y="550061"/>
            <a:chExt cx="3674211" cy="503994"/>
          </a:xfrm>
        </p:grpSpPr>
        <p:pic>
          <p:nvPicPr>
            <p:cNvPr id="9" name="Picture 8"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8" name="Picture 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62510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текст">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sp>
        <p:nvSpPr>
          <p:cNvPr id="3" name="Content Placeholder 2"/>
          <p:cNvSpPr>
            <a:spLocks noGrp="1"/>
          </p:cNvSpPr>
          <p:nvPr>
            <p:ph idx="1"/>
          </p:nvPr>
        </p:nvSpPr>
        <p:spPr>
          <a:xfrm>
            <a:off x="457200" y="1270000"/>
            <a:ext cx="8229600" cy="4856163"/>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7" name="Slide Number Placeholder 5"/>
          <p:cNvSpPr>
            <a:spLocks noGrp="1"/>
          </p:cNvSpPr>
          <p:nvPr>
            <p:ph type="sldNum" sz="quarter" idx="10"/>
          </p:nvPr>
        </p:nvSpPr>
        <p:spPr/>
        <p:txBody>
          <a:bodyPr/>
          <a:lstStyle>
            <a:lvl1pPr>
              <a:defRPr/>
            </a:lvl1pPr>
          </a:lstStyle>
          <a:p>
            <a:fld id="{62E63539-54AB-48C3-A066-B9884B2FFD73}" type="slidenum">
              <a:rPr lang="en-US"/>
              <a:pPr/>
              <a:t>‹#›</a:t>
            </a:fld>
            <a:endParaRPr lang="en-US"/>
          </a:p>
        </p:txBody>
      </p:sp>
      <p:grpSp>
        <p:nvGrpSpPr>
          <p:cNvPr id="10" name="Group 9"/>
          <p:cNvGrpSpPr>
            <a:grpSpLocks noChangeAspect="1"/>
          </p:cNvGrpSpPr>
          <p:nvPr userDrawn="1"/>
        </p:nvGrpSpPr>
        <p:grpSpPr>
          <a:xfrm>
            <a:off x="532734" y="6447255"/>
            <a:ext cx="2361955" cy="323991"/>
            <a:chOff x="685800" y="550061"/>
            <a:chExt cx="3674211" cy="503994"/>
          </a:xfrm>
        </p:grpSpPr>
        <p:pic>
          <p:nvPicPr>
            <p:cNvPr id="11" name="Picture 10"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2" name="Picture 11"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8280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аблиц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2"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18" name="Content Placeholder 2"/>
          <p:cNvSpPr>
            <a:spLocks noGrp="1"/>
          </p:cNvSpPr>
          <p:nvPr>
            <p:ph idx="1"/>
          </p:nvPr>
        </p:nvSpPr>
        <p:spPr>
          <a:xfrm>
            <a:off x="457200" y="1270001"/>
            <a:ext cx="8229600" cy="1899920"/>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7599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График">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03684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Диаграмма">
    <p:spTree>
      <p:nvGrpSpPr>
        <p:cNvPr id="1" name=""/>
        <p:cNvGrpSpPr/>
        <p:nvPr/>
      </p:nvGrpSpPr>
      <p:grpSpPr>
        <a:xfrm>
          <a:off x="0" y="0"/>
          <a:ext cx="0" cy="0"/>
          <a:chOff x="0" y="0"/>
          <a:chExt cx="0" cy="0"/>
        </a:xfrm>
      </p:grpSpPr>
      <p:sp>
        <p:nvSpPr>
          <p:cNvPr id="11" name="Rectangle 10"/>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4"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7" name="Group 16"/>
          <p:cNvGrpSpPr>
            <a:grpSpLocks noChangeAspect="1"/>
          </p:cNvGrpSpPr>
          <p:nvPr userDrawn="1"/>
        </p:nvGrpSpPr>
        <p:grpSpPr>
          <a:xfrm>
            <a:off x="532734" y="6447255"/>
            <a:ext cx="2361955" cy="323991"/>
            <a:chOff x="685800" y="550061"/>
            <a:chExt cx="3674211" cy="503994"/>
          </a:xfrm>
        </p:grpSpPr>
        <p:pic>
          <p:nvPicPr>
            <p:cNvPr id="18" name="Picture 17"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9" name="Picture 18"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8992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Новый раздел">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Slide Number Placeholder 3"/>
          <p:cNvSpPr>
            <a:spLocks noGrp="1"/>
          </p:cNvSpPr>
          <p:nvPr>
            <p:ph type="sldNum" sz="quarter" idx="11"/>
          </p:nvPr>
        </p:nvSpPr>
        <p:spPr/>
        <p:txBody>
          <a:bodyPr/>
          <a:lstStyle/>
          <a:p>
            <a:fld id="{E03778E1-B64E-4CF3-8BE4-5ADE77B61452}" type="slidenum">
              <a:rPr lang="en-US" smtClean="0"/>
              <a:pPr/>
              <a:t>‹#›</a:t>
            </a:fld>
            <a:endParaRPr lang="en-US"/>
          </a:p>
        </p:txBody>
      </p:sp>
      <p:pic>
        <p:nvPicPr>
          <p:cNvPr id="5" name="Picture 4" descr="OECD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80192" cy="6876000"/>
          </a:xfrm>
          <a:prstGeom prst="rect">
            <a:avLst/>
          </a:prstGeom>
        </p:spPr>
      </p:pic>
      <p:sp>
        <p:nvSpPr>
          <p:cNvPr id="13" name="Title 12"/>
          <p:cNvSpPr>
            <a:spLocks noGrp="1"/>
          </p:cNvSpPr>
          <p:nvPr>
            <p:ph type="title"/>
          </p:nvPr>
        </p:nvSpPr>
        <p:spPr>
          <a:xfrm>
            <a:off x="685800" y="1788478"/>
            <a:ext cx="5267960" cy="2641282"/>
          </a:xfrm>
          <a:prstGeom prst="rect">
            <a:avLst/>
          </a:prstGeom>
        </p:spPr>
        <p:txBody>
          <a:bodyPr anchor="ctr"/>
          <a:lstStyle/>
          <a:p>
            <a:r>
              <a:rPr lang="en-US" smtClean="0"/>
              <a:t>Click to edit Master title style</a:t>
            </a:r>
            <a:endParaRPr lang="en-US"/>
          </a:p>
        </p:txBody>
      </p:sp>
      <p:grpSp>
        <p:nvGrpSpPr>
          <p:cNvPr id="12" name="Group 11"/>
          <p:cNvGrpSpPr/>
          <p:nvPr userDrawn="1"/>
        </p:nvGrpSpPr>
        <p:grpSpPr>
          <a:xfrm>
            <a:off x="685800" y="550061"/>
            <a:ext cx="3674211" cy="503994"/>
            <a:chOff x="685800" y="550061"/>
            <a:chExt cx="3674211" cy="503994"/>
          </a:xfrm>
        </p:grpSpPr>
        <p:pic>
          <p:nvPicPr>
            <p:cNvPr id="14" name="Picture 13"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5" name="Picture 14"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69860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объекта">
    <p:spTree>
      <p:nvGrpSpPr>
        <p:cNvPr id="1" name=""/>
        <p:cNvGrpSpPr/>
        <p:nvPr/>
      </p:nvGrpSpPr>
      <p:grpSpPr>
        <a:xfrm>
          <a:off x="0" y="0"/>
          <a:ext cx="0" cy="0"/>
          <a:chOff x="0" y="0"/>
          <a:chExt cx="0" cy="0"/>
        </a:xfrm>
      </p:grpSpPr>
      <p:sp>
        <p:nvSpPr>
          <p:cNvPr id="9" name="Rectangle 8"/>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0" name="Content Placeholder 2"/>
          <p:cNvSpPr>
            <a:spLocks noGrp="1"/>
          </p:cNvSpPr>
          <p:nvPr>
            <p:ph idx="1"/>
          </p:nvPr>
        </p:nvSpPr>
        <p:spPr>
          <a:xfrm>
            <a:off x="45720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sp>
        <p:nvSpPr>
          <p:cNvPr id="21" name="Content Placeholder 2"/>
          <p:cNvSpPr>
            <a:spLocks noGrp="1"/>
          </p:cNvSpPr>
          <p:nvPr>
            <p:ph idx="11"/>
          </p:nvPr>
        </p:nvSpPr>
        <p:spPr>
          <a:xfrm>
            <a:off x="4714240" y="1270001"/>
            <a:ext cx="3972560" cy="4856162"/>
          </a:xfrm>
          <a:prstGeom prst="rect">
            <a:avLst/>
          </a:prstGeom>
        </p:spPr>
        <p:txBody>
          <a:bodyPr/>
          <a:lstStyle>
            <a:lvl1pPr marL="0" indent="0">
              <a:buNone/>
              <a:defRPr sz="1800"/>
            </a:lvl1pPr>
            <a:lvl2pPr marL="800100" indent="-342900">
              <a:buClrTx/>
              <a:buFont typeface="Lucida Grande"/>
              <a:buChar char="‑"/>
              <a:defRPr sz="1800"/>
            </a:lvl2pPr>
            <a:lvl3pPr marL="1143000" indent="-228600">
              <a:buClrTx/>
              <a:buFont typeface="Arial"/>
              <a:buChar char="•"/>
              <a:defRPr sz="1800"/>
            </a:lvl3pPr>
            <a:lvl4pPr marL="1714500" indent="-342900">
              <a:buClrTx/>
              <a:buSzPct val="60000"/>
              <a:buFont typeface="Wingdings" charset="2"/>
              <a:buChar char="§"/>
              <a:defRPr sz="1800"/>
            </a:lvl4pPr>
            <a:lvl5pPr>
              <a:defRPr sz="2000"/>
            </a:lvl5pPr>
          </a:lstStyle>
          <a:p>
            <a:pPr lvl="0"/>
            <a:r>
              <a:rPr lang="en-US" dirty="0" smtClean="0"/>
              <a:t>Click to edit Master text styles</a:t>
            </a:r>
          </a:p>
          <a:p>
            <a:pPr lvl="1"/>
            <a:r>
              <a:rPr lang="en-US" dirty="0" smtClean="0"/>
              <a:t>First level</a:t>
            </a:r>
          </a:p>
          <a:p>
            <a:pPr lvl="2"/>
            <a:r>
              <a:rPr lang="en-US" dirty="0" smtClean="0"/>
              <a:t>Third level</a:t>
            </a:r>
          </a:p>
          <a:p>
            <a:pPr lvl="3"/>
            <a:r>
              <a:rPr lang="en-US" dirty="0" smtClean="0"/>
              <a:t>Fourth level</a:t>
            </a:r>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379381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293849"/>
            <a:ext cx="8229599" cy="395887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457200" y="5483086"/>
            <a:ext cx="8229600" cy="54973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3"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sp>
        <p:nvSpPr>
          <p:cNvPr id="21"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grpSp>
        <p:nvGrpSpPr>
          <p:cNvPr id="16" name="Group 15"/>
          <p:cNvGrpSpPr>
            <a:grpSpLocks noChangeAspect="1"/>
          </p:cNvGrpSpPr>
          <p:nvPr userDrawn="1"/>
        </p:nvGrpSpPr>
        <p:grpSpPr>
          <a:xfrm>
            <a:off x="532734" y="6447255"/>
            <a:ext cx="2361955" cy="323991"/>
            <a:chOff x="685800" y="550061"/>
            <a:chExt cx="3674211" cy="503994"/>
          </a:xfrm>
        </p:grpSpPr>
        <p:pic>
          <p:nvPicPr>
            <p:cNvPr id="17" name="Picture 16"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8" name="Picture 17"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281112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8" name="Rectangle 7"/>
          <p:cNvSpPr/>
          <p:nvPr userDrawn="1"/>
        </p:nvSpPr>
        <p:spPr>
          <a:xfrm>
            <a:off x="0" y="11551"/>
            <a:ext cx="9144000" cy="1004454"/>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457200" y="150091"/>
            <a:ext cx="8229600" cy="785091"/>
          </a:xfrm>
          <a:prstGeom prst="rect">
            <a:avLst/>
          </a:prstGeom>
        </p:spPr>
        <p:txBody>
          <a:bodyPr anchor="ctr"/>
          <a:lstStyle>
            <a:lvl1pPr>
              <a:defRPr sz="2600"/>
            </a:lvl1pPr>
          </a:lstStyle>
          <a:p>
            <a:r>
              <a:rPr lang="ru-RU" dirty="0" smtClean="0"/>
              <a:t>Образец заголовка</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25704"/>
            <a:ext cx="9144000" cy="534310"/>
          </a:xfrm>
          <a:prstGeom prst="rect">
            <a:avLst/>
          </a:prstGeom>
        </p:spPr>
      </p:pic>
      <p:sp>
        <p:nvSpPr>
          <p:cNvPr id="11" name="Slide Number Placeholder 5"/>
          <p:cNvSpPr>
            <a:spLocks noGrp="1"/>
          </p:cNvSpPr>
          <p:nvPr>
            <p:ph type="sldNum" sz="quarter" idx="10"/>
          </p:nvPr>
        </p:nvSpPr>
        <p:spPr>
          <a:xfrm>
            <a:off x="6553200" y="6356350"/>
            <a:ext cx="2133600" cy="365125"/>
          </a:xfrm>
        </p:spPr>
        <p:txBody>
          <a:bodyPr/>
          <a:lstStyle>
            <a:lvl1pPr>
              <a:defRPr/>
            </a:lvl1pPr>
          </a:lstStyle>
          <a:p>
            <a:fld id="{62E63539-54AB-48C3-A066-B9884B2FFD73}" type="slidenum">
              <a:rPr lang="en-US"/>
              <a:pPr/>
              <a:t>‹#›</a:t>
            </a:fld>
            <a:endParaRPr lang="en-US"/>
          </a:p>
        </p:txBody>
      </p:sp>
      <p:grpSp>
        <p:nvGrpSpPr>
          <p:cNvPr id="15" name="Group 14"/>
          <p:cNvGrpSpPr>
            <a:grpSpLocks noChangeAspect="1"/>
          </p:cNvGrpSpPr>
          <p:nvPr userDrawn="1"/>
        </p:nvGrpSpPr>
        <p:grpSpPr>
          <a:xfrm>
            <a:off x="532734" y="6447255"/>
            <a:ext cx="2361955" cy="323991"/>
            <a:chOff x="685800" y="550061"/>
            <a:chExt cx="3674211" cy="503994"/>
          </a:xfrm>
        </p:grpSpPr>
        <p:pic>
          <p:nvPicPr>
            <p:cNvPr id="16" name="Picture 15" descr="OEC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04013" y="603456"/>
              <a:ext cx="1655998" cy="397205"/>
            </a:xfrm>
            <a:prstGeom prst="rect">
              <a:avLst/>
            </a:prstGeom>
          </p:spPr>
        </p:pic>
        <p:pic>
          <p:nvPicPr>
            <p:cNvPr id="17" name="Picture 16" descr="MSCW_XCHNG_RGB_EN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5800" y="550061"/>
              <a:ext cx="2119147" cy="503994"/>
            </a:xfrm>
            <a:prstGeom prst="rect">
              <a:avLst/>
            </a:prstGeom>
          </p:spPr>
        </p:pic>
      </p:grpSp>
    </p:spTree>
    <p:extLst>
      <p:ext uri="{BB962C8B-B14F-4D97-AF65-F5344CB8AC3E}">
        <p14:creationId xmlns:p14="http://schemas.microsoft.com/office/powerpoint/2010/main" val="409898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fld id="{E03778E1-B64E-4CF3-8BE4-5ADE77B614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31" r:id="rId6"/>
    <p:sldLayoutId id="2147483727" r:id="rId7"/>
    <p:sldLayoutId id="2147483729" r:id="rId8"/>
    <p:sldLayoutId id="2147483730" r:id="rId9"/>
  </p:sldLayoutIdLst>
  <p:hf hdr="0" dt="0"/>
  <p:txStyles>
    <p:titleStyle>
      <a:lvl1pPr algn="l" defTabSz="457200" rtl="0" eaLnBrk="1" fontAlgn="base" hangingPunct="1">
        <a:spcBef>
          <a:spcPct val="0"/>
        </a:spcBef>
        <a:spcAft>
          <a:spcPct val="0"/>
        </a:spcAft>
        <a:defRPr sz="3200" b="1" kern="1200">
          <a:solidFill>
            <a:schemeClr val="tx1"/>
          </a:solidFill>
          <a:latin typeface="Arial"/>
          <a:ea typeface="MS PGothic" pitchFamily="34" charset="-128"/>
          <a:cs typeface="Arial"/>
        </a:defRPr>
      </a:lvl1pPr>
      <a:lvl2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2pPr>
      <a:lvl3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3pPr>
      <a:lvl4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4pPr>
      <a:lvl5pPr algn="l" defTabSz="457200" rtl="0" eaLnBrk="1" fontAlgn="base" hangingPunct="1">
        <a:spcBef>
          <a:spcPct val="0"/>
        </a:spcBef>
        <a:spcAft>
          <a:spcPct val="0"/>
        </a:spcAft>
        <a:defRPr sz="3200" b="1">
          <a:solidFill>
            <a:schemeClr val="tx1"/>
          </a:solidFill>
          <a:latin typeface="Arial" pitchFamily="34" charset="0"/>
          <a:ea typeface="MS PGothic" pitchFamily="34" charset="-128"/>
          <a:cs typeface="Arial" charset="0"/>
        </a:defRPr>
      </a:lvl5pPr>
      <a:lvl6pPr marL="4572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6pPr>
      <a:lvl7pPr marL="9144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7pPr>
      <a:lvl8pPr marL="13716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8pPr>
      <a:lvl9pPr marL="1828800" algn="l" defTabSz="457200" rtl="0" eaLnBrk="1" fontAlgn="base" hangingPunct="1">
        <a:spcBef>
          <a:spcPct val="0"/>
        </a:spcBef>
        <a:spcAft>
          <a:spcPct val="0"/>
        </a:spcAft>
        <a:defRPr sz="3200" b="1">
          <a:solidFill>
            <a:schemeClr val="tx1"/>
          </a:solidFill>
          <a:latin typeface="Arial" pitchFamily="34" charset="0"/>
          <a:ea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a:ea typeface="MS PGothic" pitchFamily="34" charset="-128"/>
          <a:cs typeface="Arial"/>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Ключевые положения нового Кодекса</a:t>
            </a:r>
            <a:endParaRPr lang="en-US" dirty="0"/>
          </a:p>
        </p:txBody>
      </p:sp>
      <p:sp>
        <p:nvSpPr>
          <p:cNvPr id="3" name="Subtitle 2"/>
          <p:cNvSpPr>
            <a:spLocks noGrp="1"/>
          </p:cNvSpPr>
          <p:nvPr>
            <p:ph type="subTitle" idx="1"/>
          </p:nvPr>
        </p:nvSpPr>
        <p:spPr>
          <a:xfrm>
            <a:off x="685800" y="4656602"/>
            <a:ext cx="2974109" cy="1181489"/>
          </a:xfrm>
        </p:spPr>
        <p:txBody>
          <a:bodyPr>
            <a:normAutofit fontScale="92500"/>
          </a:bodyPr>
          <a:lstStyle/>
          <a:p>
            <a:r>
              <a:rPr lang="ru-RU" dirty="0" smtClean="0"/>
              <a:t>Система управления рисками и внутреннего контроля</a:t>
            </a:r>
          </a:p>
          <a:p>
            <a:endParaRPr lang="ru-RU" dirty="0" smtClean="0"/>
          </a:p>
          <a:p>
            <a:r>
              <a:rPr lang="ru-RU" dirty="0" smtClean="0"/>
              <a:t>Функция внутреннего аудита</a:t>
            </a:r>
            <a:endParaRPr lang="en-US" dirty="0"/>
          </a:p>
        </p:txBody>
      </p:sp>
      <p:sp>
        <p:nvSpPr>
          <p:cNvPr id="5"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lvl="0" algn="ctr">
              <a:defRPr/>
            </a:pPr>
            <a:r>
              <a:rPr kumimoji="0" lang="en-GB" sz="1080" b="1" i="0" u="none" strike="noStrike" kern="1200" cap="none" spc="-10" normalizeH="0" baseline="0" noProof="0" dirty="0" smtClean="0">
                <a:ln>
                  <a:noFill/>
                </a:ln>
                <a:solidFill>
                  <a:schemeClr val="accent5">
                    <a:lumMod val="75000"/>
                  </a:schemeClr>
                </a:solidFill>
                <a:uLnTx/>
                <a:uFillTx/>
                <a:latin typeface="Arial" pitchFamily="34" charset="0"/>
              </a:rPr>
              <a:t>OECD Russia </a:t>
            </a:r>
            <a:r>
              <a:rPr lang="en-GB" sz="1080" b="1" spc="-10" dirty="0">
                <a:solidFill>
                  <a:schemeClr val="accent5">
                    <a:lumMod val="75000"/>
                  </a:schemeClr>
                </a:solidFill>
                <a:latin typeface="Arial" pitchFamily="34" charset="0"/>
              </a:rPr>
              <a:t>Technical Seminar on Corporate Governance</a:t>
            </a:r>
            <a:endParaRPr kumimoji="0" lang="en-GB" sz="1080" b="1" i="0" u="none" strike="noStrike" kern="1200" cap="none" spc="-10" normalizeH="0" baseline="0" noProof="0" dirty="0" smtClean="0">
              <a:ln>
                <a:noFill/>
              </a:ln>
              <a:solidFill>
                <a:schemeClr val="accent5">
                  <a:lumMod val="75000"/>
                </a:schemeClr>
              </a:solidFill>
              <a:uLnTx/>
              <a:uFillTx/>
              <a:latin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lang="en-GB" sz="1080" b="1" spc="-10" dirty="0" smtClean="0">
                <a:solidFill>
                  <a:schemeClr val="accent5">
                    <a:lumMod val="75000"/>
                  </a:schemeClr>
                </a:solidFill>
                <a:latin typeface="Arial" pitchFamily="34" charset="0"/>
              </a:rPr>
              <a:t>Moscow, 15 May 2013</a:t>
            </a:r>
            <a:endParaRPr kumimoji="0" lang="en-US" sz="1080" b="1" i="0" u="none" strike="noStrike" kern="1200" cap="none" spc="-10" normalizeH="0" baseline="0" noProof="0" dirty="0">
              <a:ln>
                <a:noFill/>
              </a:ln>
              <a:solidFill>
                <a:schemeClr val="accent5">
                  <a:lumMod val="75000"/>
                </a:schemeClr>
              </a:solidFill>
              <a:uLnTx/>
              <a:uFillTx/>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5.3 Основные задачи комитета по аудиту</a:t>
            </a:r>
            <a:br>
              <a:rPr lang="ru-RU" dirty="0" smtClean="0"/>
            </a:br>
            <a:endParaRPr lang="en-US" dirty="0"/>
          </a:p>
        </p:txBody>
      </p:sp>
      <p:sp>
        <p:nvSpPr>
          <p:cNvPr id="3" name="Content Placeholder 2"/>
          <p:cNvSpPr>
            <a:spLocks noGrp="1"/>
          </p:cNvSpPr>
          <p:nvPr>
            <p:ph idx="1"/>
          </p:nvPr>
        </p:nvSpPr>
        <p:spPr/>
        <p:txBody>
          <a:bodyPr/>
          <a:lstStyle/>
          <a:p>
            <a:pPr>
              <a:buFont typeface="Arial" pitchFamily="34" charset="0"/>
              <a:buChar char="•"/>
            </a:pPr>
            <a:r>
              <a:rPr lang="ru-RU" dirty="0" smtClean="0"/>
              <a:t>В отношении противодействия недобросовестным действиям работников общества и третьих лиц</a:t>
            </a:r>
          </a:p>
          <a:p>
            <a:pPr lvl="1">
              <a:buFont typeface="Arial" pitchFamily="34" charset="0"/>
              <a:buChar char="•"/>
            </a:pPr>
            <a:r>
              <a:rPr lang="ru-RU" dirty="0" smtClean="0"/>
              <a:t>контроль эффективности функционирования системы оповещения о потенциальных случаях недобросовестных действий работников общества и третьих лиц, а также иных нарушениях в обществе</a:t>
            </a:r>
            <a:endParaRPr lang="en-US" dirty="0" smtClean="0"/>
          </a:p>
          <a:p>
            <a:pPr lvl="1">
              <a:buFont typeface="Arial" pitchFamily="34" charset="0"/>
              <a:buChar char="•"/>
            </a:pPr>
            <a:r>
              <a:rPr lang="ru-RU" dirty="0" smtClean="0"/>
              <a:t>надзор за проведением специальных расследований по вопросам потенциальных случаев мошенничества, недобросовестного использования </a:t>
            </a:r>
            <a:r>
              <a:rPr lang="ru-RU" dirty="0" err="1" smtClean="0"/>
              <a:t>инсайдерской</a:t>
            </a:r>
            <a:r>
              <a:rPr lang="ru-RU" dirty="0" smtClean="0"/>
              <a:t> или конфиденциальной информации</a:t>
            </a:r>
            <a:endParaRPr lang="en-US" dirty="0" smtClean="0"/>
          </a:p>
          <a:p>
            <a:pPr lvl="1">
              <a:buFont typeface="Arial" pitchFamily="34" charset="0"/>
              <a:buChar char="•"/>
            </a:pPr>
            <a:r>
              <a:rPr lang="ru-RU" dirty="0" smtClean="0"/>
              <a:t>контроль реализации мер, принятых исполнительными органами общества по фактам информирования о потенциальных случаях недобросовестных действий работников и иных нарушениях</a:t>
            </a:r>
          </a:p>
        </p:txBody>
      </p:sp>
      <p:sp>
        <p:nvSpPr>
          <p:cNvPr id="4" name="Slide Number Placeholder 3"/>
          <p:cNvSpPr>
            <a:spLocks noGrp="1"/>
          </p:cNvSpPr>
          <p:nvPr>
            <p:ph type="sldNum" sz="quarter" idx="10"/>
          </p:nvPr>
        </p:nvSpPr>
        <p:spPr/>
        <p:txBody>
          <a:bodyPr/>
          <a:lstStyle/>
          <a:p>
            <a:fld id="{62E63539-54AB-48C3-A066-B9884B2FFD7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6. Функция внутреннего аудита</a:t>
            </a:r>
            <a:br>
              <a:rPr lang="ru-RU" dirty="0" smtClean="0"/>
            </a:b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Для проведения систематической, независимой оценки надежности и эффективности системы управления рисками и внутреннего контроля, а также практики корпоративного управления, общество осуществляет внутренний аудит </a:t>
            </a:r>
          </a:p>
          <a:p>
            <a:pPr lvl="1">
              <a:buFont typeface="Arial" pitchFamily="34" charset="0"/>
              <a:buChar char="•"/>
            </a:pPr>
            <a:r>
              <a:rPr lang="ru-RU" dirty="0" smtClean="0"/>
              <a:t>Функция внутреннего аудита реализуется посредством создания отдельного подразделения или с привлечением сторонней организации</a:t>
            </a:r>
          </a:p>
          <a:p>
            <a:pPr lvl="1">
              <a:buFont typeface="Arial" pitchFamily="34" charset="0"/>
              <a:buChar char="•"/>
            </a:pPr>
            <a:r>
              <a:rPr lang="ru-RU" dirty="0" smtClean="0"/>
              <a:t>При организации внутреннего аудита рекомендуется применять общепринятые стандарты деятельности в области внутреннего аудита, в частности Международные профессиональные стандарты внутреннего аудита Института внутренних аудиторов</a:t>
            </a: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7. Независимость подразделения внутреннего аудита</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Утверждение советом директоров (комитетом по аудиту) политики в области внутреннего аудита (положения о внутреннем аудите), определяющей цели и задачи</a:t>
            </a:r>
            <a:endParaRPr lang="en-US" dirty="0" smtClean="0"/>
          </a:p>
          <a:p>
            <a:pPr lvl="1">
              <a:buFont typeface="Arial" pitchFamily="34" charset="0"/>
              <a:buChar char="•"/>
            </a:pPr>
            <a:r>
              <a:rPr lang="ru-RU" dirty="0" smtClean="0"/>
              <a:t>Утверждение советом директоров (комитетом по аудиту) плана деятельности внутреннего аудита</a:t>
            </a:r>
            <a:endParaRPr lang="en-US" dirty="0" smtClean="0"/>
          </a:p>
          <a:p>
            <a:pPr lvl="1">
              <a:buFont typeface="Arial" pitchFamily="34" charset="0"/>
              <a:buChar char="•"/>
            </a:pPr>
            <a:r>
              <a:rPr lang="ru-RU" dirty="0" smtClean="0"/>
              <a:t>Регулярное получение советом директоров (комитетом по аудиту) информации о ходе выполнения плана деятельности внутреннего аудита и по другим вопросам</a:t>
            </a:r>
            <a:endParaRPr lang="en-US" dirty="0" smtClean="0"/>
          </a:p>
          <a:p>
            <a:pPr lvl="1">
              <a:buFont typeface="Arial" pitchFamily="34" charset="0"/>
              <a:buChar char="•"/>
            </a:pPr>
            <a:r>
              <a:rPr lang="ru-RU" dirty="0" smtClean="0"/>
              <a:t>Утверждение советом директоров (комитетом по аудиту) решений о назначении, освобождении от должности и размере вознаграждения руководителя подразделения внутреннего аудита</a:t>
            </a:r>
            <a:endParaRPr lang="en-US" dirty="0" smtClean="0"/>
          </a:p>
          <a:p>
            <a:pPr lvl="1">
              <a:buFont typeface="Arial" pitchFamily="34" charset="0"/>
              <a:buChar char="•"/>
            </a:pPr>
            <a:r>
              <a:rPr lang="ru-RU" dirty="0" smtClean="0"/>
              <a:t>Рассмотрение советом директоров (комитетом по аудиту) существенных ограничений полномочий подразделения внутреннего аудита или его бюджета, способных негативно повлиять на исполнение функций внутреннего аудита</a:t>
            </a:r>
            <a:endParaRPr lang="en-US" dirty="0" smtClean="0"/>
          </a:p>
          <a:p>
            <a:pPr lvl="1">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8.1 Задачи подразделения внутреннего аудита</a:t>
            </a:r>
            <a:br>
              <a:rPr lang="ru-RU" dirty="0" smtClean="0"/>
            </a:b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Разработка плана деятельности, определяющего приоритеты внутреннего аудита и соответствующего целям общества с применением риск - ориентированного подхода</a:t>
            </a:r>
            <a:endParaRPr lang="en-US" dirty="0" smtClean="0"/>
          </a:p>
          <a:p>
            <a:pPr lvl="1">
              <a:buFont typeface="Arial" pitchFamily="34" charset="0"/>
              <a:buChar char="•"/>
            </a:pPr>
            <a:r>
              <a:rPr lang="ru-RU" dirty="0" smtClean="0"/>
              <a:t>Проведение внутренних проверок на основании утвержденного плана, а также проведение внеочередных проверок по запросам исполнительного органа общества, комитета по аудиту и (или) совета директоров общества, в том числе, на основании информации, поступившей на «горячую линию» общества</a:t>
            </a:r>
            <a:endParaRPr lang="en-US" dirty="0" smtClean="0"/>
          </a:p>
          <a:p>
            <a:pPr lvl="1">
              <a:buFont typeface="Arial" pitchFamily="34" charset="0"/>
              <a:buChar char="•"/>
            </a:pPr>
            <a:r>
              <a:rPr lang="ru-RU" dirty="0" smtClean="0"/>
              <a:t>Подготовка и предоставление совету директоров и исполнительным органам отчетов по результатам деятельности подразделения внутреннего аудита (в том числе, включающих информацию о существенных рисках, недостатках, результатах и эффективности выполнения мероприятий по устранению выявленных недостатков, результатах выполнения плана деятельности внутреннего аудита, результатах оценки фактического состояния, надежности и эффективности системы управления рисками, внутреннего контроля и корпоративного управления)</a:t>
            </a:r>
            <a:endParaRPr lang="en-US" dirty="0" smtClean="0"/>
          </a:p>
        </p:txBody>
      </p:sp>
      <p:sp>
        <p:nvSpPr>
          <p:cNvPr id="4" name="Slide Number Placeholder 3"/>
          <p:cNvSpPr>
            <a:spLocks noGrp="1"/>
          </p:cNvSpPr>
          <p:nvPr>
            <p:ph type="sldNum" sz="quarter" idx="10"/>
          </p:nvPr>
        </p:nvSpPr>
        <p:spPr/>
        <p:txBody>
          <a:bodyPr/>
          <a:lstStyle/>
          <a:p>
            <a:fld id="{62E63539-54AB-48C3-A066-B9884B2FFD7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8.2 Задачи подразделения внутреннего аудита</a:t>
            </a:r>
            <a:br>
              <a:rPr lang="ru-RU" dirty="0" smtClean="0"/>
            </a:b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Содействие исполнительным органам общества и работникам общества в разработке и мониторинге исполнения процедур и мероприятий по совершенствованию системы управления рисками и внутреннего контроля, корпоративного управления общества</a:t>
            </a:r>
          </a:p>
          <a:p>
            <a:pPr lvl="1">
              <a:buFont typeface="Arial" pitchFamily="34" charset="0"/>
              <a:buChar char="•"/>
            </a:pPr>
            <a:r>
              <a:rPr lang="ru-RU" dirty="0" smtClean="0"/>
              <a:t>Координация деятельности с аудитором общества, а также лицами, оказывающими услуги по консультированию в области управления рисками внутреннего контроля и корпоративного управления</a:t>
            </a:r>
            <a:endParaRPr lang="en-US" dirty="0" smtClean="0"/>
          </a:p>
          <a:p>
            <a:pPr lvl="1">
              <a:buFont typeface="Arial" pitchFamily="34" charset="0"/>
              <a:buChar char="•"/>
            </a:pPr>
            <a:r>
              <a:rPr lang="ru-RU" dirty="0" smtClean="0"/>
              <a:t>Проверка соблюдения сотрудниками общества норм действующего законодательства и внутренних политик общества, касающихся </a:t>
            </a:r>
            <a:r>
              <a:rPr lang="ru-RU" dirty="0" err="1" smtClean="0"/>
              <a:t>инсайдерской</a:t>
            </a:r>
            <a:r>
              <a:rPr lang="ru-RU" dirty="0" smtClean="0"/>
              <a:t> информации, соблюдения требований этического кодекса, </a:t>
            </a:r>
            <a:r>
              <a:rPr lang="ru-RU" dirty="0" err="1" smtClean="0"/>
              <a:t>антикоррупционного</a:t>
            </a:r>
            <a:r>
              <a:rPr lang="ru-RU" dirty="0" smtClean="0"/>
              <a:t> законодательства </a:t>
            </a:r>
            <a:endParaRPr lang="en-US" dirty="0" smtClean="0"/>
          </a:p>
          <a:p>
            <a:pPr lvl="1">
              <a:buFont typeface="Arial" pitchFamily="34" charset="0"/>
              <a:buChar char="•"/>
            </a:pPr>
            <a:r>
              <a:rPr lang="ru-RU" dirty="0" smtClean="0"/>
              <a:t>Проведение в рамках установленного порядка внутреннего аудита подконтрольных обществ</a:t>
            </a:r>
            <a:endParaRPr lang="en-US" dirty="0" smtClean="0"/>
          </a:p>
          <a:p>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9. Ревизионная комиссия</a:t>
            </a:r>
            <a:br>
              <a:rPr lang="ru-RU" dirty="0" smtClean="0"/>
            </a:b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Для осуществления контроля финансово-хозяйственной деятельности общества законодательством предусмотрено создание в обществе специального органа – ревизионной комиссии, избираемой общим собранием акционеров</a:t>
            </a:r>
            <a:endParaRPr lang="en-US" dirty="0" smtClean="0"/>
          </a:p>
          <a:p>
            <a:pPr lvl="1">
              <a:buFont typeface="Arial" pitchFamily="34" charset="0"/>
              <a:buChar char="•"/>
            </a:pPr>
            <a:r>
              <a:rPr lang="ru-RU" dirty="0" smtClean="0"/>
              <a:t>Обществу рекомендуется в уставе или внутреннем документе определить:</a:t>
            </a:r>
            <a:endParaRPr lang="en-US" dirty="0" smtClean="0"/>
          </a:p>
          <a:p>
            <a:pPr lvl="1">
              <a:buNone/>
            </a:pPr>
            <a:r>
              <a:rPr lang="ru-RU" dirty="0" smtClean="0"/>
              <a:t>	1) компетенцию и полномочия ревизионной комиссии, а также порядок ее работы;</a:t>
            </a:r>
            <a:endParaRPr lang="en-US" dirty="0" smtClean="0"/>
          </a:p>
          <a:p>
            <a:pPr lvl="1">
              <a:buNone/>
            </a:pPr>
            <a:r>
              <a:rPr lang="ru-RU" dirty="0" smtClean="0"/>
              <a:t>	2) принципы и порядок взаимодействия ревизионной комиссии с комитетом по аудиту и подразделением внутреннего аудита общества.</a:t>
            </a:r>
            <a:endParaRPr lang="en-US" dirty="0" smtClean="0"/>
          </a:p>
          <a:p>
            <a:pPr lvl="1">
              <a:buFont typeface="Arial" pitchFamily="34" charset="0"/>
              <a:buChar char="•"/>
            </a:pPr>
            <a:r>
              <a:rPr lang="ru-RU" dirty="0" smtClean="0"/>
              <a:t>Для повышения эффективности работы и оптимизации расходов на осуществление контроля рекомендуется формировать ревизионную комиссию общества, а также ревизионные комиссии подконтрольных обществ из работников, входящих в состав подразделения внутреннего аудита общества</a:t>
            </a: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4867"/>
            <a:ext cx="3886200" cy="2620781"/>
          </a:xfrm>
        </p:spPr>
        <p:txBody>
          <a:bodyPr lIns="0" tIns="0" rIns="0" bIns="0" anchor="ctr" anchorCtr="0"/>
          <a:lstStyle/>
          <a:p>
            <a:r>
              <a:rPr lang="en-GB" sz="1800" b="0" dirty="0" smtClean="0"/>
              <a:t>Disclaimer: </a:t>
            </a:r>
            <a:r>
              <a:rPr lang="en-US" sz="1800" b="0" dirty="0" smtClean="0"/>
              <a:t>The views expressed in this presentation are those of the author and do not necessarily represent the opinion of the OECD Russia Corporate Governance Roundtable, the OECD or its Member countries, or of the Moscow Exchange.</a:t>
            </a:r>
            <a:endParaRPr lang="en-US" sz="1800" b="0" dirty="0"/>
          </a:p>
        </p:txBody>
      </p:sp>
      <p:sp>
        <p:nvSpPr>
          <p:cNvPr id="5" name="Slide Number Placeholder 3"/>
          <p:cNvSpPr txBox="1">
            <a:spLocks/>
          </p:cNvSpPr>
          <p:nvPr/>
        </p:nvSpPr>
        <p:spPr>
          <a:xfrm>
            <a:off x="711200" y="1034143"/>
            <a:ext cx="3586842" cy="493773"/>
          </a:xfrm>
          <a:prstGeom prst="rect">
            <a:avLst/>
          </a:prstGeom>
        </p:spPr>
        <p:txBody>
          <a:bodyPr vert="horz" wrap="none" lIns="0" tIns="0" rIns="0" bIns="0" numCol="1" anchor="ctr" anchorCtr="0" compatLnSpc="1">
            <a:prstTxWarp prst="textNoShape">
              <a:avLst/>
            </a:prstTxWarp>
          </a:bodyPr>
          <a:lstStyle/>
          <a:p>
            <a:pPr lvl="0" algn="ctr">
              <a:defRPr/>
            </a:pPr>
            <a:r>
              <a:rPr kumimoji="0" lang="en-GB" sz="1080" b="1" i="0" u="none" strike="noStrike" kern="1200" cap="none" spc="-10" normalizeH="0" baseline="0" noProof="0" dirty="0" smtClean="0">
                <a:ln>
                  <a:noFill/>
                </a:ln>
                <a:solidFill>
                  <a:schemeClr val="accent5">
                    <a:lumMod val="75000"/>
                  </a:schemeClr>
                </a:solidFill>
                <a:uLnTx/>
                <a:uFillTx/>
                <a:latin typeface="Arial" pitchFamily="34" charset="0"/>
              </a:rPr>
              <a:t>OECD Russia </a:t>
            </a:r>
            <a:r>
              <a:rPr lang="en-GB" sz="1080" b="1" spc="-10" dirty="0">
                <a:solidFill>
                  <a:schemeClr val="accent5">
                    <a:lumMod val="75000"/>
                  </a:schemeClr>
                </a:solidFill>
                <a:latin typeface="Arial" pitchFamily="34" charset="0"/>
              </a:rPr>
              <a:t>Technical Seminar on Corporate Governance</a:t>
            </a:r>
            <a:endParaRPr kumimoji="0" lang="en-GB" sz="1080" b="1" i="0" u="none" strike="noStrike" kern="1200" cap="none" spc="-10" normalizeH="0" baseline="0" noProof="0" dirty="0" smtClean="0">
              <a:ln>
                <a:noFill/>
              </a:ln>
              <a:solidFill>
                <a:schemeClr val="accent5">
                  <a:lumMod val="75000"/>
                </a:schemeClr>
              </a:solidFill>
              <a:uLnTx/>
              <a:uFillTx/>
              <a:latin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lang="en-GB" sz="1080" b="1" spc="-10" dirty="0" smtClean="0">
                <a:solidFill>
                  <a:schemeClr val="accent5">
                    <a:lumMod val="75000"/>
                  </a:schemeClr>
                </a:solidFill>
                <a:latin typeface="Arial" pitchFamily="34" charset="0"/>
              </a:rPr>
              <a:t>Moscow, 15 May 2013</a:t>
            </a:r>
            <a:endParaRPr kumimoji="0" lang="en-US" sz="1080" b="1" i="0" u="none" strike="noStrike" kern="1200" cap="none" spc="-10" normalizeH="0" baseline="0" noProof="0" dirty="0">
              <a:ln>
                <a:noFill/>
              </a:ln>
              <a:solidFill>
                <a:schemeClr val="accent5">
                  <a:lumMod val="75000"/>
                </a:schemeClr>
              </a:solidFill>
              <a:uLnTx/>
              <a:uFillTx/>
              <a:latin typeface="Arial" pitchFamily="34" charset="0"/>
            </a:endParaRPr>
          </a:p>
        </p:txBody>
      </p:sp>
    </p:spTree>
    <p:extLst>
      <p:ext uri="{BB962C8B-B14F-4D97-AF65-F5344CB8AC3E}">
        <p14:creationId xmlns:p14="http://schemas.microsoft.com/office/powerpoint/2010/main" val="2440013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Содержание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endParaRPr lang="ru-RU" dirty="0" smtClean="0">
              <a:latin typeface="Arial" pitchFamily="34" charset="0"/>
            </a:endParaRPr>
          </a:p>
          <a:p>
            <a:pPr marL="457200" indent="-457200">
              <a:buFont typeface="+mj-lt"/>
              <a:buAutoNum type="arabicPeriod"/>
            </a:pPr>
            <a:r>
              <a:rPr lang="ru-RU" dirty="0" smtClean="0"/>
              <a:t>Единая система управления рисками и внутреннего контроля</a:t>
            </a:r>
            <a:endParaRPr lang="ru-RU" dirty="0" smtClean="0">
              <a:latin typeface="Arial" pitchFamily="34" charset="0"/>
            </a:endParaRPr>
          </a:p>
          <a:p>
            <a:pPr marL="457200" indent="-457200">
              <a:buFont typeface="+mj-lt"/>
              <a:buAutoNum type="arabicPeriod"/>
            </a:pPr>
            <a:r>
              <a:rPr lang="ru-RU" dirty="0" smtClean="0"/>
              <a:t>Организация системы управления рисками и внутреннего контроля</a:t>
            </a:r>
            <a:endParaRPr lang="ru-RU" dirty="0" smtClean="0">
              <a:latin typeface="Arial" pitchFamily="34" charset="0"/>
            </a:endParaRPr>
          </a:p>
          <a:p>
            <a:pPr marL="457200" indent="-457200">
              <a:buFont typeface="+mj-lt"/>
              <a:buAutoNum type="arabicPeriod"/>
            </a:pPr>
            <a:r>
              <a:rPr lang="ru-RU" dirty="0" smtClean="0"/>
              <a:t>Задачи системы управления рисками и внутреннего контроля</a:t>
            </a:r>
            <a:endParaRPr lang="ru-RU" dirty="0" smtClean="0">
              <a:latin typeface="Arial" pitchFamily="34" charset="0"/>
            </a:endParaRPr>
          </a:p>
          <a:p>
            <a:pPr marL="457200" indent="-457200">
              <a:buFont typeface="+mj-lt"/>
              <a:buAutoNum type="arabicPeriod"/>
            </a:pPr>
            <a:r>
              <a:rPr lang="ru-RU" dirty="0" smtClean="0">
                <a:latin typeface="Arial" pitchFamily="34" charset="0"/>
              </a:rPr>
              <a:t>Комитет по аудиту – формирование и работа</a:t>
            </a:r>
          </a:p>
          <a:p>
            <a:pPr marL="457200" indent="-457200">
              <a:buFont typeface="+mj-lt"/>
              <a:buAutoNum type="arabicPeriod"/>
            </a:pPr>
            <a:r>
              <a:rPr lang="ru-RU" dirty="0" smtClean="0"/>
              <a:t>Основные задачи комитета по аудиту</a:t>
            </a:r>
          </a:p>
          <a:p>
            <a:pPr marL="457200" indent="-457200">
              <a:buFont typeface="+mj-lt"/>
              <a:buAutoNum type="arabicPeriod"/>
            </a:pPr>
            <a:r>
              <a:rPr lang="ru-RU" dirty="0" smtClean="0"/>
              <a:t>Функция внутреннего аудита</a:t>
            </a:r>
          </a:p>
          <a:p>
            <a:pPr marL="457200" indent="-457200">
              <a:buFont typeface="+mj-lt"/>
              <a:buAutoNum type="arabicPeriod"/>
            </a:pPr>
            <a:r>
              <a:rPr lang="ru-RU" dirty="0" smtClean="0"/>
              <a:t>Независимость подразделения внутреннего аудита</a:t>
            </a:r>
          </a:p>
          <a:p>
            <a:pPr marL="457200" indent="-457200">
              <a:buFont typeface="+mj-lt"/>
              <a:buAutoNum type="arabicPeriod"/>
            </a:pPr>
            <a:r>
              <a:rPr lang="ru-RU" dirty="0" smtClean="0"/>
              <a:t>Задачи подразделения внутреннего аудита</a:t>
            </a:r>
          </a:p>
          <a:p>
            <a:pPr marL="457200" indent="-457200">
              <a:buFont typeface="+mj-lt"/>
              <a:buAutoNum type="arabicPeriod"/>
            </a:pPr>
            <a:r>
              <a:rPr lang="ru-RU" dirty="0" smtClean="0"/>
              <a:t>Ревизионная комиссия</a:t>
            </a:r>
            <a:endParaRPr lang="ru-RU" dirty="0" smtClean="0">
              <a:latin typeface="Arial" pitchFamily="34" charset="0"/>
            </a:endParaRPr>
          </a:p>
          <a:p>
            <a:pPr marL="457200" indent="-457200">
              <a:buFont typeface="+mj-lt"/>
              <a:buAutoNum type="arabicPeriod"/>
            </a:pPr>
            <a:endParaRPr lang="ru-RU" dirty="0" smtClean="0">
              <a:latin typeface="Arial" pitchFamily="34" charset="0"/>
            </a:endParaRPr>
          </a:p>
        </p:txBody>
      </p:sp>
      <p:sp>
        <p:nvSpPr>
          <p:cNvPr id="4" name="Slide Number Placeholder 3"/>
          <p:cNvSpPr>
            <a:spLocks noGrp="1"/>
          </p:cNvSpPr>
          <p:nvPr>
            <p:ph type="sldNum" sz="quarter" idx="10"/>
          </p:nvPr>
        </p:nvSpPr>
        <p:spPr/>
        <p:txBody>
          <a:bodyPr/>
          <a:lstStyle/>
          <a:p>
            <a:fld id="{62E63539-54AB-48C3-A066-B9884B2FFD73}" type="slidenum">
              <a:rPr lang="en-US" smtClean="0"/>
              <a:pPr/>
              <a:t>3</a:t>
            </a:fld>
            <a:endParaRPr lang="en-US"/>
          </a:p>
        </p:txBody>
      </p:sp>
    </p:spTree>
    <p:extLst>
      <p:ext uri="{BB962C8B-B14F-4D97-AF65-F5344CB8AC3E}">
        <p14:creationId xmlns:p14="http://schemas.microsoft.com/office/powerpoint/2010/main" val="343338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1. Единая система управления рисками и внутреннего контроля</a:t>
            </a:r>
            <a:endParaRPr lang="en-US" dirty="0"/>
          </a:p>
        </p:txBody>
      </p:sp>
      <p:sp>
        <p:nvSpPr>
          <p:cNvPr id="3" name="Content Placeholder 2"/>
          <p:cNvSpPr>
            <a:spLocks noGrp="1"/>
          </p:cNvSpPr>
          <p:nvPr>
            <p:ph idx="1"/>
          </p:nvPr>
        </p:nvSpPr>
        <p:spPr/>
        <p:txBody>
          <a:bodyPr/>
          <a:lstStyle/>
          <a:p>
            <a:r>
              <a:rPr lang="ru-RU" b="1" dirty="0" smtClean="0"/>
              <a:t>Система корпоративного управления общества должна обеспечивать создание и эффективное функционирование системы управления рисками и внутреннего контроля с целью защиты интересов акционеров.</a:t>
            </a:r>
          </a:p>
          <a:p>
            <a:endParaRPr lang="ru-RU" b="1" dirty="0" smtClean="0"/>
          </a:p>
          <a:p>
            <a:r>
              <a:rPr lang="ru-RU" dirty="0" smtClean="0"/>
              <a:t>При создании системы управления рисками и внутреннего контроля рекомендуется применять общепринятые концепции и практики работы в области управления рисками и внутреннего контроля: </a:t>
            </a:r>
          </a:p>
          <a:p>
            <a:pPr lvl="1">
              <a:buFont typeface="Arial" pitchFamily="34" charset="0"/>
              <a:buChar char="•"/>
            </a:pPr>
            <a:r>
              <a:rPr lang="ru-RU" dirty="0" smtClean="0"/>
              <a:t>«Интегрированная концепция построения системы внутреннего контроля» COSO, Концепция (COSO) «Управление рисками организаций. Интегрированная модель», Комитет спонсорских организаций Комиссии </a:t>
            </a:r>
            <a:r>
              <a:rPr lang="ru-RU" dirty="0" err="1" smtClean="0"/>
              <a:t>Трэдуэй</a:t>
            </a:r>
            <a:r>
              <a:rPr lang="ru-RU" dirty="0" smtClean="0"/>
              <a:t> </a:t>
            </a:r>
          </a:p>
          <a:p>
            <a:pPr lvl="1">
              <a:buFont typeface="Arial" pitchFamily="34" charset="0"/>
              <a:buChar char="•"/>
            </a:pPr>
            <a:r>
              <a:rPr lang="ru-RU" dirty="0" smtClean="0"/>
              <a:t>Международный стандарт ИСО 31000 «Менеджмент риска. Принципы и руководящие указания» </a:t>
            </a:r>
          </a:p>
          <a:p>
            <a:pPr lvl="1">
              <a:buFont typeface="Arial" pitchFamily="34" charset="0"/>
              <a:buChar char="•"/>
            </a:pPr>
            <a:r>
              <a:rPr lang="ru-RU" dirty="0" smtClean="0"/>
              <a:t>Международный стандарт ИСО 31010 «Менеджмент риска. Техники оценки рисков» и другие</a:t>
            </a: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2. Организация системы управления рисками и внутреннего контроля</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Организация системы управления рисками и внутреннего контроля требует формализации во внутренних документах общества роли и задач совета директоров, исполнительных органов, ревизионной комиссии, подразделения внутреннего аудита и иных подразделений общества, а также порядка их взаимодействия</a:t>
            </a:r>
          </a:p>
          <a:p>
            <a:pPr lvl="1">
              <a:buFont typeface="Arial" pitchFamily="34" charset="0"/>
              <a:buChar char="•"/>
            </a:pPr>
            <a:r>
              <a:rPr lang="ru-RU" dirty="0" smtClean="0"/>
              <a:t>Рекомендуется организовать безопасное, конфиденциальное и доступное средство информирования  совета директоров (аудиторского комитета) и подразделения  внутреннего аудита -  «горячую линию» - о фактах нарушений законодательства, внутренних процедур, этического кодекса общества любым сотрудником</a:t>
            </a:r>
          </a:p>
          <a:p>
            <a:pPr lvl="1">
              <a:buFont typeface="Arial" pitchFamily="34" charset="0"/>
              <a:buChar char="•"/>
            </a:pPr>
            <a:r>
              <a:rPr lang="ru-RU" dirty="0" smtClean="0"/>
              <a:t>Совет директоров на ежегодной основе организует оценку эффективности функционирования системы управления рисками и внутреннего контроля и представляет отчет о результатах такой оценки акционерам в составе годового отчета общества</a:t>
            </a:r>
            <a:endParaRPr lang="en-US" dirty="0" smtClean="0"/>
          </a:p>
          <a:p>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3. Задачи системы управления рисками и внутреннего контроля </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Обеспечение достижения стратегических целей общества</a:t>
            </a:r>
            <a:endParaRPr lang="en-US" dirty="0" smtClean="0"/>
          </a:p>
          <a:p>
            <a:pPr lvl="1">
              <a:buFont typeface="Arial" pitchFamily="34" charset="0"/>
              <a:buChar char="•"/>
            </a:pPr>
            <a:r>
              <a:rPr lang="ru-RU" dirty="0" smtClean="0"/>
              <a:t>Повышение эффективности и результативности финансово-хозяйственной деятельности общества </a:t>
            </a:r>
            <a:endParaRPr lang="en-US" dirty="0" smtClean="0"/>
          </a:p>
          <a:p>
            <a:pPr lvl="1">
              <a:buFont typeface="Arial" pitchFamily="34" charset="0"/>
              <a:buChar char="•"/>
            </a:pPr>
            <a:r>
              <a:rPr lang="ru-RU" dirty="0" smtClean="0"/>
              <a:t>Выявление рисков, угрожающих деятельности общества и управление такими рисками</a:t>
            </a:r>
            <a:endParaRPr lang="en-US" dirty="0" smtClean="0"/>
          </a:p>
          <a:p>
            <a:pPr lvl="1">
              <a:buFont typeface="Arial" pitchFamily="34" charset="0"/>
              <a:buChar char="•"/>
            </a:pPr>
            <a:r>
              <a:rPr lang="ru-RU" dirty="0" smtClean="0"/>
              <a:t>Эффективное использование ресурсов</a:t>
            </a:r>
            <a:endParaRPr lang="en-US" dirty="0" smtClean="0"/>
          </a:p>
          <a:p>
            <a:pPr lvl="1">
              <a:buFont typeface="Arial" pitchFamily="34" charset="0"/>
              <a:buChar char="•"/>
            </a:pPr>
            <a:r>
              <a:rPr lang="ru-RU" dirty="0" smtClean="0"/>
              <a:t>Обеспечение сохранности активов общества</a:t>
            </a:r>
            <a:endParaRPr lang="en-US" dirty="0" smtClean="0"/>
          </a:p>
          <a:p>
            <a:pPr lvl="1">
              <a:buFont typeface="Arial" pitchFamily="34" charset="0"/>
              <a:buChar char="•"/>
            </a:pPr>
            <a:r>
              <a:rPr lang="ru-RU" dirty="0" smtClean="0"/>
              <a:t>Обеспечение полноты и достоверности финансовой, бухгалтерской, статистической, управленческой и другой отчетности</a:t>
            </a:r>
            <a:endParaRPr lang="en-US" dirty="0" smtClean="0"/>
          </a:p>
          <a:p>
            <a:pPr lvl="1">
              <a:buFont typeface="Arial" pitchFamily="34" charset="0"/>
              <a:buChar char="•"/>
            </a:pPr>
            <a:r>
              <a:rPr lang="ru-RU" dirty="0" smtClean="0"/>
              <a:t>Обеспечение соблюдения законодательства, а также внутренних политик, регламентов и процедур общества </a:t>
            </a: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4</a:t>
            </a:r>
            <a:r>
              <a:rPr lang="en-US" dirty="0" smtClean="0"/>
              <a:t>. </a:t>
            </a:r>
            <a:r>
              <a:rPr lang="ru-RU" dirty="0" smtClean="0"/>
              <a:t>Комитет по аудиту – формирование и работа</a:t>
            </a:r>
            <a:br>
              <a:rPr lang="ru-RU" dirty="0" smtClean="0"/>
            </a:br>
            <a:endParaRPr lang="en-US" dirty="0"/>
          </a:p>
        </p:txBody>
      </p:sp>
      <p:sp>
        <p:nvSpPr>
          <p:cNvPr id="3" name="Content Placeholder 2"/>
          <p:cNvSpPr>
            <a:spLocks noGrp="1"/>
          </p:cNvSpPr>
          <p:nvPr>
            <p:ph idx="1"/>
          </p:nvPr>
        </p:nvSpPr>
        <p:spPr/>
        <p:txBody>
          <a:bodyPr/>
          <a:lstStyle/>
          <a:p>
            <a:pPr lvl="1">
              <a:buFont typeface="Arial" pitchFamily="34" charset="0"/>
              <a:buChar char="•"/>
            </a:pPr>
            <a:r>
              <a:rPr lang="ru-RU" dirty="0" smtClean="0"/>
              <a:t>Рекомендуется формировать целиком из независимых директоров</a:t>
            </a:r>
            <a:endParaRPr lang="en-US" dirty="0" smtClean="0"/>
          </a:p>
          <a:p>
            <a:pPr lvl="1">
              <a:buFont typeface="Arial" pitchFamily="34" charset="0"/>
              <a:buChar char="•"/>
            </a:pPr>
            <a:r>
              <a:rPr lang="ru-RU" dirty="0" smtClean="0"/>
              <a:t>По крайней мере, один из независимых директоров должен обладать опытом и знаниями в области подготовки, аудита, анализа и оценки финансовой отчетности</a:t>
            </a:r>
            <a:endParaRPr lang="en-US" dirty="0" smtClean="0"/>
          </a:p>
          <a:p>
            <a:pPr lvl="1">
              <a:buFont typeface="Arial" pitchFamily="34" charset="0"/>
              <a:buChar char="•"/>
            </a:pPr>
            <a:r>
              <a:rPr lang="ru-RU" dirty="0" smtClean="0"/>
              <a:t>Рекомендуется раскрывать информацию о подготовленной комитетом по аудиту оценке аудиторского заключения, а также информацию о наличии независимого директора, обладающего опытом и знаниями в области финансовой отчетности </a:t>
            </a:r>
            <a:endParaRPr lang="en-US" dirty="0" smtClean="0"/>
          </a:p>
          <a:p>
            <a:pPr lvl="1">
              <a:buFont typeface="Arial" pitchFamily="34" charset="0"/>
              <a:buChar char="•"/>
            </a:pPr>
            <a:r>
              <a:rPr lang="ru-RU" dirty="0" smtClean="0"/>
              <a:t>Можно приглашать любых должностных лиц общества, руководителя подразделения внутреннего аудита и представителей внешнего аудитора, а также на постоянной или временной основе привлекать к участию в работе комитета по аудиту независимых экспертов</a:t>
            </a:r>
            <a:endParaRPr lang="en-US" dirty="0" smtClean="0"/>
          </a:p>
          <a:p>
            <a:pPr lvl="1">
              <a:buFont typeface="Arial" pitchFamily="34" charset="0"/>
              <a:buChar char="•"/>
            </a:pPr>
            <a:r>
              <a:rPr lang="ru-RU" dirty="0" smtClean="0"/>
              <a:t>Индивидуальные встречи комитета по аудиту или его председателя с руководителем подразделения внутреннего аудита</a:t>
            </a:r>
            <a:endParaRPr lang="en-US" dirty="0" smtClean="0"/>
          </a:p>
          <a:p>
            <a:pPr lvl="1">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5.1 Основные задачи комитета по аудиту</a:t>
            </a:r>
            <a:br>
              <a:rPr lang="ru-RU" dirty="0" smtClean="0"/>
            </a:br>
            <a:endParaRPr lang="en-US" dirty="0"/>
          </a:p>
        </p:txBody>
      </p:sp>
      <p:sp>
        <p:nvSpPr>
          <p:cNvPr id="3" name="Content Placeholder 2"/>
          <p:cNvSpPr>
            <a:spLocks noGrp="1"/>
          </p:cNvSpPr>
          <p:nvPr>
            <p:ph idx="1"/>
          </p:nvPr>
        </p:nvSpPr>
        <p:spPr/>
        <p:txBody>
          <a:bodyPr/>
          <a:lstStyle/>
          <a:p>
            <a:pPr>
              <a:buFont typeface="Arial" pitchFamily="34" charset="0"/>
              <a:buChar char="•"/>
            </a:pPr>
            <a:r>
              <a:rPr lang="ru-RU" dirty="0" smtClean="0"/>
              <a:t>В области финансовой отчетности:</a:t>
            </a:r>
            <a:endParaRPr lang="en-US" dirty="0" smtClean="0"/>
          </a:p>
          <a:p>
            <a:pPr lvl="1">
              <a:buFont typeface="Arial" pitchFamily="34" charset="0"/>
              <a:buChar char="•"/>
            </a:pPr>
            <a:r>
              <a:rPr lang="ru-RU" dirty="0" smtClean="0"/>
              <a:t>контроль полноты, точности и достоверности финансовой отчетности общества</a:t>
            </a:r>
            <a:endParaRPr lang="en-US" dirty="0" smtClean="0"/>
          </a:p>
          <a:p>
            <a:pPr lvl="1">
              <a:buFont typeface="Arial" pitchFamily="34" charset="0"/>
              <a:buChar char="•"/>
            </a:pPr>
            <a:r>
              <a:rPr lang="ru-RU" dirty="0" smtClean="0"/>
              <a:t>анализ существенных аспектов учетной политики общества</a:t>
            </a:r>
            <a:endParaRPr lang="en-US" dirty="0" smtClean="0"/>
          </a:p>
          <a:p>
            <a:pPr lvl="1">
              <a:buFont typeface="Arial" pitchFamily="34" charset="0"/>
              <a:buChar char="•"/>
            </a:pPr>
            <a:r>
              <a:rPr lang="ru-RU" dirty="0" smtClean="0"/>
              <a:t>участие в рассмотрении существенных вопросов и суждений в отношении финансовой отчетности общества</a:t>
            </a:r>
            <a:endParaRPr lang="en-US" dirty="0" smtClean="0"/>
          </a:p>
          <a:p>
            <a:pPr>
              <a:buFont typeface="Arial" pitchFamily="34" charset="0"/>
              <a:buChar char="•"/>
            </a:pPr>
            <a:r>
              <a:rPr lang="ru-RU" dirty="0" smtClean="0"/>
              <a:t>В области управления рисками, внутреннего контроля и корпоративного управления:</a:t>
            </a:r>
            <a:endParaRPr lang="en-US" dirty="0" smtClean="0"/>
          </a:p>
          <a:p>
            <a:pPr lvl="1">
              <a:buFont typeface="Arial" pitchFamily="34" charset="0"/>
              <a:buChar char="•"/>
            </a:pPr>
            <a:r>
              <a:rPr lang="ru-RU" dirty="0" smtClean="0"/>
              <a:t>контроль за надежностью и эффективностью системы управления рисками и внутреннего контроля и системы корпоративного управления</a:t>
            </a:r>
            <a:endParaRPr lang="en-US" dirty="0" smtClean="0"/>
          </a:p>
          <a:p>
            <a:pPr lvl="1">
              <a:buFont typeface="Arial" pitchFamily="34" charset="0"/>
              <a:buChar char="•"/>
            </a:pPr>
            <a:r>
              <a:rPr lang="ru-RU" dirty="0" smtClean="0"/>
              <a:t>анализ и оценка исполнения политики в области управления рисками и внутреннего контроля</a:t>
            </a:r>
            <a:endParaRPr lang="en-US" dirty="0" smtClean="0"/>
          </a:p>
          <a:p>
            <a:pPr lvl="1">
              <a:buFont typeface="Arial" pitchFamily="34" charset="0"/>
              <a:buChar char="•"/>
            </a:pPr>
            <a:r>
              <a:rPr lang="ru-RU" dirty="0" smtClean="0"/>
              <a:t>контроль соблюдения обществом требований законодательства, а также этических норм, правил и процедур общества, требований бирж</a:t>
            </a:r>
            <a:endParaRPr lang="en-US" dirty="0" smtClean="0"/>
          </a:p>
          <a:p>
            <a:pPr lvl="1">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5.2 Основные задачи комитета по аудиту</a:t>
            </a:r>
            <a:br>
              <a:rPr lang="ru-RU" dirty="0" smtClean="0"/>
            </a:br>
            <a:endParaRPr lang="en-US" dirty="0"/>
          </a:p>
        </p:txBody>
      </p:sp>
      <p:sp>
        <p:nvSpPr>
          <p:cNvPr id="3" name="Content Placeholder 2"/>
          <p:cNvSpPr>
            <a:spLocks noGrp="1"/>
          </p:cNvSpPr>
          <p:nvPr>
            <p:ph idx="1"/>
          </p:nvPr>
        </p:nvSpPr>
        <p:spPr/>
        <p:txBody>
          <a:bodyPr/>
          <a:lstStyle/>
          <a:p>
            <a:pPr>
              <a:buFont typeface="Arial" pitchFamily="34" charset="0"/>
              <a:buChar char="•"/>
            </a:pPr>
            <a:r>
              <a:rPr lang="ru-RU" dirty="0" smtClean="0"/>
              <a:t>В области проведения внешнего и внутреннего аудита (ВА):</a:t>
            </a:r>
            <a:endParaRPr lang="en-US" dirty="0" smtClean="0"/>
          </a:p>
          <a:p>
            <a:pPr lvl="1">
              <a:buFont typeface="Arial" pitchFamily="34" charset="0"/>
              <a:buChar char="•"/>
            </a:pPr>
            <a:r>
              <a:rPr lang="ru-RU" dirty="0" smtClean="0"/>
              <a:t>обеспечение независимости и объективности осуществления функции ВА, назначение / увольнение руководителя подразделения ВА и определение размера его вознаграждения</a:t>
            </a:r>
            <a:endParaRPr lang="en-US" sz="1100" dirty="0" smtClean="0"/>
          </a:p>
          <a:p>
            <a:pPr lvl="1">
              <a:buFont typeface="Arial" pitchFamily="34" charset="0"/>
              <a:buChar char="•"/>
            </a:pPr>
            <a:r>
              <a:rPr lang="ru-RU" dirty="0" smtClean="0"/>
              <a:t>рассмотрение политики в области ВА, оценка эффективности ВА</a:t>
            </a:r>
            <a:endParaRPr lang="en-US" sz="1100" dirty="0" smtClean="0"/>
          </a:p>
          <a:p>
            <a:pPr lvl="1">
              <a:buFont typeface="Arial" pitchFamily="34" charset="0"/>
              <a:buChar char="•"/>
            </a:pPr>
            <a:r>
              <a:rPr lang="ru-RU" dirty="0" smtClean="0"/>
              <a:t>утверждение плана деятельности подразделения ВА</a:t>
            </a:r>
            <a:endParaRPr lang="en-US" sz="1100" dirty="0" smtClean="0"/>
          </a:p>
          <a:p>
            <a:pPr lvl="1">
              <a:buFont typeface="Arial" pitchFamily="34" charset="0"/>
              <a:buChar char="•"/>
            </a:pPr>
            <a:r>
              <a:rPr lang="ru-RU" dirty="0" smtClean="0"/>
              <a:t>анализ ограничений полномочий или бюджета ВА</a:t>
            </a:r>
            <a:endParaRPr lang="en-US" sz="1100" dirty="0" smtClean="0"/>
          </a:p>
          <a:p>
            <a:pPr lvl="1">
              <a:buFont typeface="Arial" pitchFamily="34" charset="0"/>
              <a:buChar char="•"/>
            </a:pPr>
            <a:r>
              <a:rPr lang="ru-RU" dirty="0" smtClean="0"/>
              <a:t>оценка независимости и объективности внешнего аудитора общества, включая оценку кандидатов в аудиторы общества, выработку предложений по назначению, переизбранию и отстранению внешнего аудитора общества, по оплате его услуг и условиям его привлечения</a:t>
            </a:r>
            <a:endParaRPr lang="en-US" sz="1100" dirty="0" smtClean="0"/>
          </a:p>
          <a:p>
            <a:pPr lvl="1">
              <a:buFont typeface="Arial" pitchFamily="34" charset="0"/>
              <a:buChar char="•"/>
            </a:pPr>
            <a:r>
              <a:rPr lang="ru-RU" dirty="0" smtClean="0"/>
              <a:t>надзор за проведением внешнего аудита и оценка качества выполнения аудиторской проверки и заключения аудитора</a:t>
            </a:r>
            <a:endParaRPr lang="en-US" sz="1100" dirty="0" smtClean="0"/>
          </a:p>
          <a:p>
            <a:pPr lvl="1">
              <a:buFont typeface="Arial" pitchFamily="34" charset="0"/>
              <a:buChar char="•"/>
            </a:pPr>
            <a:r>
              <a:rPr lang="ru-RU" dirty="0" smtClean="0"/>
              <a:t>обеспечение взаимодействия между подразделением ВА и внешним аудитором общества</a:t>
            </a:r>
            <a:endParaRPr lang="en-US" sz="1100" dirty="0" smtClean="0"/>
          </a:p>
          <a:p>
            <a:pPr lvl="2">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2E63539-54AB-48C3-A066-B9884B2FFD73}" type="slidenum">
              <a:rPr lang="en-US" smtClean="0"/>
              <a:pPr/>
              <a:t>9</a:t>
            </a:fld>
            <a:endParaRPr lang="en-US"/>
          </a:p>
        </p:txBody>
      </p:sp>
    </p:spTree>
  </p:cSld>
  <p:clrMapOvr>
    <a:masterClrMapping/>
  </p:clrMapOvr>
</p:sld>
</file>

<file path=ppt/theme/theme1.xml><?xml version="1.0" encoding="utf-8"?>
<a:theme xmlns:a="http://schemas.openxmlformats.org/drawingml/2006/main" name="Ex01">
  <a:themeElements>
    <a:clrScheme name="OECDRTSMICEX">
      <a:dk1>
        <a:sysClr val="windowText" lastClr="000000"/>
      </a:dk1>
      <a:lt1>
        <a:sysClr val="window" lastClr="FFFFFF"/>
      </a:lt1>
      <a:dk2>
        <a:srgbClr val="4972B3"/>
      </a:dk2>
      <a:lt2>
        <a:srgbClr val="F7F6F5"/>
      </a:lt2>
      <a:accent1>
        <a:srgbClr val="A80627"/>
      </a:accent1>
      <a:accent2>
        <a:srgbClr val="274A81"/>
      </a:accent2>
      <a:accent3>
        <a:srgbClr val="A3BF2A"/>
      </a:accent3>
      <a:accent4>
        <a:srgbClr val="0077BB"/>
      </a:accent4>
      <a:accent5>
        <a:srgbClr val="7D8A97"/>
      </a:accent5>
      <a:accent6>
        <a:srgbClr val="C7DFEF"/>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11416</TotalTime>
  <Words>1556</Words>
  <Application>Microsoft Office PowerPoint</Application>
  <PresentationFormat>Экран (4:3)</PresentationFormat>
  <Paragraphs>137</Paragraphs>
  <Slides>15</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Ex01</vt:lpstr>
      <vt:lpstr>Ключевые положения нового Кодекса</vt:lpstr>
      <vt:lpstr>Disclaimer: The views expressed in this presentation are those of the author and do not necessarily represent the opinion of the OECD Russia Corporate Governance Roundtable, the OECD or its Member countries, or of the Moscow Exchange.</vt:lpstr>
      <vt:lpstr>Содержание </vt:lpstr>
      <vt:lpstr>1. Единая система управления рисками и внутреннего контроля</vt:lpstr>
      <vt:lpstr>2. Организация системы управления рисками и внутреннего контроля</vt:lpstr>
      <vt:lpstr>3. Задачи системы управления рисками и внутреннего контроля </vt:lpstr>
      <vt:lpstr>4. Комитет по аудиту – формирование и работа </vt:lpstr>
      <vt:lpstr>5.1 Основные задачи комитета по аудиту </vt:lpstr>
      <vt:lpstr>5.2 Основные задачи комитета по аудиту </vt:lpstr>
      <vt:lpstr>5.3 Основные задачи комитета по аудиту </vt:lpstr>
      <vt:lpstr>6. Функция внутреннего аудита </vt:lpstr>
      <vt:lpstr>7. Независимость подразделения внутреннего аудита</vt:lpstr>
      <vt:lpstr>8.1 Задачи подразделения внутреннего аудита </vt:lpstr>
      <vt:lpstr>8.2 Задачи подразделения внутреннего аудита </vt:lpstr>
      <vt:lpstr>9. Ревизионная комиссия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Нагорнюк Оксана Константиновна</dc:creator>
  <cp:lastModifiedBy>Ефимова Татьяна Сергеевна</cp:lastModifiedBy>
  <cp:revision>120</cp:revision>
  <dcterms:created xsi:type="dcterms:W3CDTF">2012-04-02T11:13:34Z</dcterms:created>
  <dcterms:modified xsi:type="dcterms:W3CDTF">2013-05-14T08:22:59Z</dcterms:modified>
</cp:coreProperties>
</file>