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7" r:id="rId2"/>
    <p:sldId id="268" r:id="rId3"/>
    <p:sldId id="258" r:id="rId4"/>
    <p:sldId id="274" r:id="rId5"/>
    <p:sldId id="269" r:id="rId6"/>
    <p:sldId id="270" r:id="rId7"/>
    <p:sldId id="271" r:id="rId8"/>
    <p:sldId id="272" r:id="rId9"/>
    <p:sldId id="273" r:id="rId10"/>
    <p:sldId id="27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97364" autoAdjust="0"/>
  </p:normalViewPr>
  <p:slideViewPr>
    <p:cSldViewPr snapToGrid="0" snapToObjects="1">
      <p:cViewPr>
        <p:scale>
          <a:sx n="95" d="100"/>
          <a:sy n="95" d="100"/>
        </p:scale>
        <p:origin x="-43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F4EC791A-3C4B-4D0A-9586-F846332187B5}" type="datetimeFigureOut">
              <a:rPr lang="en-US"/>
              <a:pPr/>
              <a:t>5/14/2013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4A8EDF2B-3CB1-471B-A6F6-F09AF0210B02}" type="slidenum">
              <a:rPr lang="en-US"/>
              <a:pPr/>
              <a:t>‹#›</a:t>
            </a:fld>
            <a:endParaRPr lang="en-US"/>
          </a:p>
        </p:txBody>
      </p:sp>
    </p:spTree>
    <p:extLst>
      <p:ext uri="{BB962C8B-B14F-4D97-AF65-F5344CB8AC3E}">
        <p14:creationId xmlns:p14="http://schemas.microsoft.com/office/powerpoint/2010/main" val="4174793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BED020B5-C273-4EC3-85A5-61655B6C1A38}" type="datetimeFigureOut">
              <a:rPr lang="en-US"/>
              <a:pPr/>
              <a:t>5/14/2013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B0AE0D0-0319-40E5-B686-B858498D572E}" type="slidenum">
              <a:rPr lang="en-US"/>
              <a:pPr/>
              <a:t>‹#›</a:t>
            </a:fld>
            <a:endParaRPr lang="en-US"/>
          </a:p>
        </p:txBody>
      </p:sp>
    </p:spTree>
    <p:extLst>
      <p:ext uri="{BB962C8B-B14F-4D97-AF65-F5344CB8AC3E}">
        <p14:creationId xmlns:p14="http://schemas.microsoft.com/office/powerpoint/2010/main" val="690431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 y="0"/>
            <a:ext cx="9166757" cy="686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801091"/>
            <a:ext cx="5190836" cy="2516909"/>
          </a:xfrm>
          <a:prstGeom prst="rect">
            <a:avLst/>
          </a:prstGeom>
        </p:spPr>
        <p:txBody>
          <a:bodyPr tIns="234000" anchor="ctr">
            <a:noAutofit/>
          </a:bodyPr>
          <a:lstStyle>
            <a:lvl1pPr algn="l">
              <a:defRPr sz="3200" b="1" i="0" baseline="0">
                <a:latin typeface="Arial"/>
                <a:cs typeface="Arial"/>
              </a:defRPr>
            </a:lvl1pPr>
          </a:lstStyle>
          <a:p>
            <a:r>
              <a:rPr lang="ru-RU" dirty="0" smtClean="0"/>
              <a:t>ОБРАЗЕЦ ЗАГОЛОВКА</a:t>
            </a:r>
            <a:endParaRPr lang="en-US" dirty="0"/>
          </a:p>
        </p:txBody>
      </p:sp>
      <p:sp>
        <p:nvSpPr>
          <p:cNvPr id="3" name="Subtitle 2"/>
          <p:cNvSpPr>
            <a:spLocks noGrp="1"/>
          </p:cNvSpPr>
          <p:nvPr>
            <p:ph type="subTitle" idx="1"/>
          </p:nvPr>
        </p:nvSpPr>
        <p:spPr>
          <a:xfrm>
            <a:off x="685800" y="5311707"/>
            <a:ext cx="2974109" cy="831284"/>
          </a:xfrm>
          <a:prstGeom prst="rect">
            <a:avLst/>
          </a:prstGeom>
        </p:spPr>
        <p:txBody>
          <a:bodyPr>
            <a:normAutofit/>
          </a:bodyPr>
          <a:lstStyle>
            <a:lvl1pPr marL="0" indent="0" algn="l">
              <a:buNone/>
              <a:defRPr sz="16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5" name="Group 4"/>
          <p:cNvGrpSpPr/>
          <p:nvPr userDrawn="1"/>
        </p:nvGrpSpPr>
        <p:grpSpPr>
          <a:xfrm>
            <a:off x="685800" y="550061"/>
            <a:ext cx="3674211" cy="503994"/>
            <a:chOff x="685800" y="550061"/>
            <a:chExt cx="3674211" cy="503994"/>
          </a:xfrm>
        </p:grpSpPr>
        <p:pic>
          <p:nvPicPr>
            <p:cNvPr id="9" name="Picture 8"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8" name="Picture 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62510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текст">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sp>
        <p:nvSpPr>
          <p:cNvPr id="3" name="Content Placeholder 2"/>
          <p:cNvSpPr>
            <a:spLocks noGrp="1"/>
          </p:cNvSpPr>
          <p:nvPr>
            <p:ph idx="1"/>
          </p:nvPr>
        </p:nvSpPr>
        <p:spPr>
          <a:xfrm>
            <a:off x="457200" y="1270000"/>
            <a:ext cx="8229600" cy="4856163"/>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7" name="Slide Number Placeholder 5"/>
          <p:cNvSpPr>
            <a:spLocks noGrp="1"/>
          </p:cNvSpPr>
          <p:nvPr>
            <p:ph type="sldNum" sz="quarter" idx="10"/>
          </p:nvPr>
        </p:nvSpPr>
        <p:spPr/>
        <p:txBody>
          <a:bodyPr/>
          <a:lstStyle>
            <a:lvl1pPr>
              <a:defRPr/>
            </a:lvl1pPr>
          </a:lstStyle>
          <a:p>
            <a:fld id="{62E63539-54AB-48C3-A066-B9884B2FFD73}" type="slidenum">
              <a:rPr lang="en-US"/>
              <a:pPr/>
              <a:t>‹#›</a:t>
            </a:fld>
            <a:endParaRPr lang="en-US"/>
          </a:p>
        </p:txBody>
      </p:sp>
      <p:grpSp>
        <p:nvGrpSpPr>
          <p:cNvPr id="10" name="Group 9"/>
          <p:cNvGrpSpPr>
            <a:grpSpLocks noChangeAspect="1"/>
          </p:cNvGrpSpPr>
          <p:nvPr userDrawn="1"/>
        </p:nvGrpSpPr>
        <p:grpSpPr>
          <a:xfrm>
            <a:off x="532734" y="6447255"/>
            <a:ext cx="2361955" cy="323991"/>
            <a:chOff x="685800" y="550061"/>
            <a:chExt cx="3674211" cy="503994"/>
          </a:xfrm>
        </p:grpSpPr>
        <p:pic>
          <p:nvPicPr>
            <p:cNvPr id="11" name="Picture 10"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2" name="Picture 11"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8280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аблиц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2"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18" name="Content Placeholder 2"/>
          <p:cNvSpPr>
            <a:spLocks noGrp="1"/>
          </p:cNvSpPr>
          <p:nvPr>
            <p:ph idx="1"/>
          </p:nvPr>
        </p:nvSpPr>
        <p:spPr>
          <a:xfrm>
            <a:off x="457200" y="1270001"/>
            <a:ext cx="8229600" cy="1899920"/>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7599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График">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03684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иаграмма">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992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Новый раздел">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Slide Number Placeholder 3"/>
          <p:cNvSpPr>
            <a:spLocks noGrp="1"/>
          </p:cNvSpPr>
          <p:nvPr>
            <p:ph type="sldNum" sz="quarter" idx="11"/>
          </p:nvPr>
        </p:nvSpPr>
        <p:spPr/>
        <p:txBody>
          <a:bodyPr/>
          <a:lstStyle/>
          <a:p>
            <a:fld id="{E03778E1-B64E-4CF3-8BE4-5ADE77B61452}" type="slidenum">
              <a:rPr lang="en-US" smtClean="0"/>
              <a:pPr/>
              <a:t>‹#›</a:t>
            </a:fld>
            <a:endParaRPr lang="en-US"/>
          </a:p>
        </p:txBody>
      </p:sp>
      <p:pic>
        <p:nvPicPr>
          <p:cNvPr id="5" name="Picture 4" descr="OECD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192" cy="6876000"/>
          </a:xfrm>
          <a:prstGeom prst="rect">
            <a:avLst/>
          </a:prstGeom>
        </p:spPr>
      </p:pic>
      <p:sp>
        <p:nvSpPr>
          <p:cNvPr id="13" name="Title 12"/>
          <p:cNvSpPr>
            <a:spLocks noGrp="1"/>
          </p:cNvSpPr>
          <p:nvPr>
            <p:ph type="title"/>
          </p:nvPr>
        </p:nvSpPr>
        <p:spPr>
          <a:xfrm>
            <a:off x="685800" y="1788478"/>
            <a:ext cx="5267960" cy="2641282"/>
          </a:xfrm>
          <a:prstGeom prst="rect">
            <a:avLst/>
          </a:prstGeom>
        </p:spPr>
        <p:txBody>
          <a:bodyPr anchor="ctr"/>
          <a:lstStyle/>
          <a:p>
            <a:r>
              <a:rPr lang="en-US" smtClean="0"/>
              <a:t>Click to edit Master title style</a:t>
            </a:r>
            <a:endParaRPr lang="en-US"/>
          </a:p>
        </p:txBody>
      </p:sp>
      <p:grpSp>
        <p:nvGrpSpPr>
          <p:cNvPr id="12" name="Group 11"/>
          <p:cNvGrpSpPr/>
          <p:nvPr userDrawn="1"/>
        </p:nvGrpSpPr>
        <p:grpSpPr>
          <a:xfrm>
            <a:off x="685800" y="550061"/>
            <a:ext cx="3674211" cy="503994"/>
            <a:chOff x="685800" y="550061"/>
            <a:chExt cx="3674211" cy="503994"/>
          </a:xfrm>
        </p:grpSpPr>
        <p:pic>
          <p:nvPicPr>
            <p:cNvPr id="14" name="Picture 13"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5" name="Picture 14"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6986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объект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21" name="Content Placeholder 2"/>
          <p:cNvSpPr>
            <a:spLocks noGrp="1"/>
          </p:cNvSpPr>
          <p:nvPr>
            <p:ph idx="11"/>
          </p:nvPr>
        </p:nvSpPr>
        <p:spPr>
          <a:xfrm>
            <a:off x="471424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7938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293849"/>
            <a:ext cx="8229599" cy="395887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457200" y="5483086"/>
            <a:ext cx="8229600" cy="54973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1"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8111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8" name="Rectangle 7"/>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1"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grpSp>
        <p:nvGrpSpPr>
          <p:cNvPr id="15" name="Group 14"/>
          <p:cNvGrpSpPr>
            <a:grpSpLocks noChangeAspect="1"/>
          </p:cNvGrpSpPr>
          <p:nvPr userDrawn="1"/>
        </p:nvGrpSpPr>
        <p:grpSpPr>
          <a:xfrm>
            <a:off x="532734" y="6447255"/>
            <a:ext cx="2361955" cy="323991"/>
            <a:chOff x="685800" y="550061"/>
            <a:chExt cx="3674211" cy="503994"/>
          </a:xfrm>
        </p:grpSpPr>
        <p:pic>
          <p:nvPicPr>
            <p:cNvPr id="16" name="Picture 15"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7" name="Picture 16"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09898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fld id="{E03778E1-B64E-4CF3-8BE4-5ADE77B614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31" r:id="rId6"/>
    <p:sldLayoutId id="2147483727" r:id="rId7"/>
    <p:sldLayoutId id="2147483729" r:id="rId8"/>
    <p:sldLayoutId id="2147483730" r:id="rId9"/>
  </p:sldLayoutIdLst>
  <p:hf hdr="0" dt="0"/>
  <p:txStyles>
    <p:titleStyle>
      <a:lvl1pPr algn="l" defTabSz="457200" rtl="0" eaLnBrk="1" fontAlgn="base" hangingPunct="1">
        <a:spcBef>
          <a:spcPct val="0"/>
        </a:spcBef>
        <a:spcAft>
          <a:spcPct val="0"/>
        </a:spcAft>
        <a:defRPr sz="3200" b="1" kern="1200">
          <a:solidFill>
            <a:schemeClr val="tx1"/>
          </a:solidFill>
          <a:latin typeface="Arial"/>
          <a:ea typeface="MS PGothic" pitchFamily="34" charset="-128"/>
          <a:cs typeface="Arial"/>
        </a:defRPr>
      </a:lvl1pPr>
      <a:lvl2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2pPr>
      <a:lvl3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3pPr>
      <a:lvl4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4pPr>
      <a:lvl5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5pPr>
      <a:lvl6pPr marL="4572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6pPr>
      <a:lvl7pPr marL="9144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7pPr>
      <a:lvl8pPr marL="13716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8pPr>
      <a:lvl9pPr marL="18288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a:ea typeface="MS PGothic" pitchFamily="34" charset="-128"/>
          <a:cs typeface="Arial"/>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Ключевые положения нового Кодекса</a:t>
            </a:r>
            <a:endParaRPr lang="en-US" dirty="0"/>
          </a:p>
        </p:txBody>
      </p:sp>
      <p:sp>
        <p:nvSpPr>
          <p:cNvPr id="3" name="Subtitle 2"/>
          <p:cNvSpPr>
            <a:spLocks noGrp="1"/>
          </p:cNvSpPr>
          <p:nvPr>
            <p:ph type="subTitle" idx="1"/>
          </p:nvPr>
        </p:nvSpPr>
        <p:spPr>
          <a:xfrm>
            <a:off x="685800" y="4656603"/>
            <a:ext cx="2974109" cy="831284"/>
          </a:xfrm>
        </p:spPr>
        <p:txBody>
          <a:bodyPr/>
          <a:lstStyle/>
          <a:p>
            <a:r>
              <a:rPr lang="ru-RU" dirty="0" smtClean="0"/>
              <a:t>Существенные корпоративные действия</a:t>
            </a:r>
            <a:endParaRPr lang="en-US" dirty="0"/>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a:t>
            </a:r>
            <a:r>
              <a:rPr lang="en-GB" sz="1080" b="1" spc="-10" dirty="0">
                <a:solidFill>
                  <a:schemeClr val="accent5">
                    <a:lumMod val="75000"/>
                  </a:schemeClr>
                </a:solidFill>
                <a:latin typeface="Arial" pitchFamily="34" charset="0"/>
              </a:rPr>
              <a:t>Technical Seminar on Corporate Governance</a:t>
            </a:r>
            <a:endParaRPr kumimoji="0" lang="en-GB" sz="1080" b="1" i="0" u="none" strike="noStrike" kern="1200" cap="none" spc="-10" normalizeH="0" baseline="0" noProof="0" dirty="0" smtClean="0">
              <a:ln>
                <a:noFill/>
              </a:ln>
              <a:solidFill>
                <a:schemeClr val="accent5">
                  <a:lumMod val="75000"/>
                </a:schemeClr>
              </a:solidFill>
              <a:uLnTx/>
              <a:uFillTx/>
              <a:latin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15 May 2013</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ru-RU" dirty="0" smtClean="0"/>
              <a:t>7. Эффект от соблюдения рекомендаций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lgn="ctr"/>
            <a:r>
              <a:rPr lang="ru-RU" dirty="0" smtClean="0">
                <a:latin typeface="Arial" pitchFamily="34" charset="0"/>
              </a:rPr>
              <a:t>Соблюдение интересов и защита прав акционеров при совершении существенных корпоративных действий </a:t>
            </a:r>
          </a:p>
          <a:p>
            <a:pPr marL="457200" indent="-457200" algn="ctr"/>
            <a:endParaRPr lang="ru-RU" dirty="0" smtClean="0">
              <a:latin typeface="Arial" pitchFamily="34" charset="0"/>
            </a:endParaRPr>
          </a:p>
          <a:p>
            <a:pPr marL="457200" indent="-457200" algn="ctr">
              <a:buFont typeface="+mj-lt"/>
              <a:buAutoNum type="arabicPeriod"/>
            </a:pPr>
            <a:endParaRPr lang="ru-RU" dirty="0" smtClean="0">
              <a:latin typeface="Arial" pitchFamily="34" charset="0"/>
            </a:endParaRPr>
          </a:p>
          <a:p>
            <a:pPr marL="457200" indent="-457200" algn="ctr"/>
            <a:r>
              <a:rPr lang="ru-RU" dirty="0" smtClean="0">
                <a:latin typeface="Arial" pitchFamily="34" charset="0"/>
              </a:rPr>
              <a:t>Предупреждение возникновения корпоративных конфликтов</a:t>
            </a:r>
          </a:p>
          <a:p>
            <a:pPr marL="457200" indent="-457200" algn="ctr"/>
            <a:endParaRPr lang="ru-RU" dirty="0" smtClean="0">
              <a:latin typeface="Arial" pitchFamily="34" charset="0"/>
            </a:endParaRPr>
          </a:p>
          <a:p>
            <a:pPr marL="457200" indent="-457200" algn="ctr">
              <a:buFont typeface="+mj-lt"/>
              <a:buAutoNum type="arabicPeriod"/>
            </a:pPr>
            <a:endParaRPr lang="ru-RU" dirty="0" smtClean="0">
              <a:latin typeface="Arial" pitchFamily="34" charset="0"/>
            </a:endParaRPr>
          </a:p>
          <a:p>
            <a:pPr marL="457200" indent="-457200" algn="ctr"/>
            <a:r>
              <a:rPr lang="ru-RU" dirty="0" smtClean="0">
                <a:latin typeface="Arial" pitchFamily="34" charset="0"/>
              </a:rPr>
              <a:t>Повышение уровня корпоративного управления и инвестиционной привлекательности </a:t>
            </a: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10</a:t>
            </a:fld>
            <a:endParaRPr lang="en-US"/>
          </a:p>
        </p:txBody>
      </p:sp>
      <p:sp>
        <p:nvSpPr>
          <p:cNvPr id="5" name="Down Arrow 4"/>
          <p:cNvSpPr/>
          <p:nvPr/>
        </p:nvSpPr>
        <p:spPr>
          <a:xfrm>
            <a:off x="4330840" y="2662813"/>
            <a:ext cx="562707" cy="4923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Down Arrow 6"/>
          <p:cNvSpPr/>
          <p:nvPr/>
        </p:nvSpPr>
        <p:spPr>
          <a:xfrm>
            <a:off x="4330840" y="3642527"/>
            <a:ext cx="562707" cy="4923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4867"/>
            <a:ext cx="3886200" cy="2620781"/>
          </a:xfrm>
        </p:spPr>
        <p:txBody>
          <a:bodyPr lIns="0" tIns="0" rIns="0" bIns="0" anchor="ctr" anchorCtr="0"/>
          <a:lstStyle/>
          <a:p>
            <a:r>
              <a:rPr lang="en-GB" sz="1800" b="0" dirty="0" smtClean="0"/>
              <a:t>Disclaimer: </a:t>
            </a:r>
            <a:r>
              <a:rPr lang="en-US" sz="1800" b="0" dirty="0" smtClean="0"/>
              <a:t>The views expressed in this presentation are those of the author and do not necessarily represent the opinion of the OECD Russia Corporate Governance Roundtable, the OECD or its Member countries, or of the Moscow Exchange.</a:t>
            </a:r>
            <a:endParaRPr lang="en-US" sz="1800" b="0" dirty="0"/>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a:t>
            </a:r>
            <a:r>
              <a:rPr lang="en-GB" sz="1080" b="1" spc="-10" dirty="0">
                <a:solidFill>
                  <a:schemeClr val="accent5">
                    <a:lumMod val="75000"/>
                  </a:schemeClr>
                </a:solidFill>
                <a:latin typeface="Arial" pitchFamily="34" charset="0"/>
              </a:rPr>
              <a:t>Technical Seminar on Corporate Governance</a:t>
            </a:r>
            <a:endParaRPr kumimoji="0" lang="en-GB" sz="1080" b="1" i="0" u="none" strike="noStrike" kern="1200" cap="none" spc="-10" normalizeH="0" baseline="0" noProof="0" dirty="0" smtClean="0">
              <a:ln>
                <a:noFill/>
              </a:ln>
              <a:solidFill>
                <a:schemeClr val="accent5">
                  <a:lumMod val="75000"/>
                </a:schemeClr>
              </a:solidFill>
              <a:uLnTx/>
              <a:uFillTx/>
              <a:latin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15 May 2013</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Содержание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Общие принципы</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Существенные сделки</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Реорганизация</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Поглощение общества</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Листинг и </a:t>
            </a:r>
            <a:r>
              <a:rPr lang="ru-RU" dirty="0" err="1" smtClean="0">
                <a:latin typeface="Arial" pitchFamily="34" charset="0"/>
              </a:rPr>
              <a:t>делистинг</a:t>
            </a: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Увеличение уставного капитала</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Эффект от соблюдения рекомендаций</a:t>
            </a: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3</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1. Общие принципы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Прозрачность</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Гарантия соблюдения и защиты прав акционеров</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Возможность акционеров влиять на корпоративное действие</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Соблюдение принципов корпоративного управления </a:t>
            </a:r>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4</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2. Существенные сделки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Справедливая цена</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Расширение круга существенных сделок</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Сделки подконтрольных обществу юридических лиц</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Независимая оценка – </a:t>
            </a:r>
            <a:r>
              <a:rPr lang="en-GB" dirty="0" smtClean="0">
                <a:latin typeface="Arial" pitchFamily="34" charset="0"/>
              </a:rPr>
              <a:t>comply or explain </a:t>
            </a:r>
          </a:p>
          <a:p>
            <a:pPr marL="457200" indent="-457200">
              <a:buFont typeface="+mj-lt"/>
              <a:buAutoNum type="arabicPeriod"/>
            </a:pPr>
            <a:endParaRPr lang="en-GB" dirty="0" smtClean="0">
              <a:latin typeface="Arial" pitchFamily="34" charset="0"/>
            </a:endParaRPr>
          </a:p>
          <a:p>
            <a:pPr marL="457200" indent="-457200">
              <a:buFont typeface="+mj-lt"/>
              <a:buAutoNum type="arabicPeriod"/>
            </a:pPr>
            <a:r>
              <a:rPr lang="ru-RU" dirty="0" smtClean="0">
                <a:latin typeface="Arial" pitchFamily="34" charset="0"/>
              </a:rPr>
              <a:t>Справедливый выкуп акционеров</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Дополнительные основания заинтересованности</a:t>
            </a: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5</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3. Реорганизация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Активная роль совета директоров и независимых директоров</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Справедливость коэффициентов конвертации</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Особенности реорганизации с заинтересованностью</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Гарантии соблюдения прав владельцев привилегированных акций</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Сохранение листинга</a:t>
            </a: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6</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4. Поглощение общества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Активная роль совета директоров </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Предотвращение поглощения общества без направления оферты</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Контроль за основаниями осуществления принудительного выкупа</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Справедливость цены оферты / выкупа</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Контроль за получением разрешения госорганов на поглощение</a:t>
            </a: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Пресечение манипулирования ценой акций общества</a:t>
            </a: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7</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5. Листинг и </a:t>
            </a:r>
            <a:r>
              <a:rPr lang="ru-RU" dirty="0" err="1" smtClean="0"/>
              <a:t>делистинг</a:t>
            </a:r>
            <a:r>
              <a:rPr lang="ru-RU" dirty="0" smtClean="0"/>
              <a:t>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Листинг: выгоды и издержки </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Прозрачность решения о </a:t>
            </a:r>
            <a:r>
              <a:rPr lang="ru-RU" dirty="0" err="1" smtClean="0">
                <a:latin typeface="Arial" pitchFamily="34" charset="0"/>
              </a:rPr>
              <a:t>делистинге</a:t>
            </a: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Практика хорошего корпоративного управления при </a:t>
            </a:r>
            <a:r>
              <a:rPr lang="ru-RU" dirty="0" err="1" smtClean="0">
                <a:latin typeface="Arial" pitchFamily="34" charset="0"/>
              </a:rPr>
              <a:t>делистинге</a:t>
            </a: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Предотвращение принудительного </a:t>
            </a:r>
            <a:r>
              <a:rPr lang="ru-RU" dirty="0" err="1" smtClean="0">
                <a:latin typeface="Arial" pitchFamily="34" charset="0"/>
              </a:rPr>
              <a:t>делистинга</a:t>
            </a:r>
            <a:endParaRPr lang="ru-RU" dirty="0" smtClean="0">
              <a:latin typeface="Arial" pitchFamily="34" charset="0"/>
            </a:endParaRP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8</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6. Увеличение уставного капитала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Особенности при оплате акций имуществом  </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Подходы к размещению нового типа привилегированных акций</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Соблюдение дивидендных прав владельцев ранее выпущенных акций</a:t>
            </a:r>
          </a:p>
          <a:p>
            <a:pPr marL="457200" indent="-457200">
              <a:buFont typeface="+mj-lt"/>
              <a:buAutoNum type="arabicPeriod"/>
            </a:pP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latin typeface="Arial" pitchFamily="34" charset="0"/>
              </a:rPr>
              <a:t>Обеспечение возможности сохранения долей текущих акционеров</a:t>
            </a:r>
          </a:p>
          <a:p>
            <a:pPr marL="457200" indent="-457200"/>
            <a:endParaRPr lang="en-US"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9</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x01">
  <a:themeElements>
    <a:clrScheme name="OECDRTSMICEX">
      <a:dk1>
        <a:sysClr val="windowText" lastClr="000000"/>
      </a:dk1>
      <a:lt1>
        <a:sysClr val="window" lastClr="FFFFFF"/>
      </a:lt1>
      <a:dk2>
        <a:srgbClr val="4972B3"/>
      </a:dk2>
      <a:lt2>
        <a:srgbClr val="F7F6F5"/>
      </a:lt2>
      <a:accent1>
        <a:srgbClr val="A80627"/>
      </a:accent1>
      <a:accent2>
        <a:srgbClr val="274A81"/>
      </a:accent2>
      <a:accent3>
        <a:srgbClr val="A3BF2A"/>
      </a:accent3>
      <a:accent4>
        <a:srgbClr val="0077BB"/>
      </a:accent4>
      <a:accent5>
        <a:srgbClr val="7D8A97"/>
      </a:accent5>
      <a:accent6>
        <a:srgbClr val="C7DFEF"/>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1184</TotalTime>
  <Words>289</Words>
  <Application>Microsoft Office PowerPoint</Application>
  <PresentationFormat>Экран (4:3)</PresentationFormat>
  <Paragraphs>121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Ex01</vt:lpstr>
      <vt:lpstr>Ключевые положения нового Кодекса</vt:lpstr>
      <vt:lpstr>Disclaimer: The views expressed in this presentation are those of the author and do not necessarily represent the opinion of the OECD Russia Corporate Governance Roundtable, the OECD or its Member countries, or of the Moscow Exchange.</vt:lpstr>
      <vt:lpstr>Содержание </vt:lpstr>
      <vt:lpstr>1. Общие принципы </vt:lpstr>
      <vt:lpstr>2. Существенные сделки </vt:lpstr>
      <vt:lpstr>3. Реорганизация  </vt:lpstr>
      <vt:lpstr>4. Поглощение общества </vt:lpstr>
      <vt:lpstr>5. Листинг и делистинг </vt:lpstr>
      <vt:lpstr>6. Увеличение уставного капитала  </vt:lpstr>
      <vt:lpstr>7. Эффект от соблюдения рекомендаций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Нагорнюк Оксана Константиновна</dc:creator>
  <cp:lastModifiedBy>Ефимова Татьяна Сергеевна</cp:lastModifiedBy>
  <cp:revision>62</cp:revision>
  <dcterms:created xsi:type="dcterms:W3CDTF">2012-04-02T11:13:34Z</dcterms:created>
  <dcterms:modified xsi:type="dcterms:W3CDTF">2013-05-14T08:24:19Z</dcterms:modified>
</cp:coreProperties>
</file>