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.xml" ContentType="application/vnd.openxmlformats-officedocument.drawingml.char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charts/chart15.xml" ContentType="application/vnd.openxmlformats-officedocument.drawingml.chart+xml"/>
  <Override PartName="/ppt/theme/themeOverride8.xml" ContentType="application/vnd.openxmlformats-officedocument.themeOverride+xml"/>
  <Override PartName="/ppt/charts/chart16.xml" ContentType="application/vnd.openxmlformats-officedocument.drawingml.chart+xml"/>
  <Override PartName="/ppt/theme/themeOverride9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85" r:id="rId6"/>
  </p:sldMasterIdLst>
  <p:notesMasterIdLst>
    <p:notesMasterId r:id="rId20"/>
  </p:notesMasterIdLst>
  <p:sldIdLst>
    <p:sldId id="285" r:id="rId7"/>
    <p:sldId id="261" r:id="rId8"/>
    <p:sldId id="286" r:id="rId9"/>
    <p:sldId id="287" r:id="rId10"/>
    <p:sldId id="288" r:id="rId11"/>
    <p:sldId id="279" r:id="rId12"/>
    <p:sldId id="260" r:id="rId13"/>
    <p:sldId id="269" r:id="rId14"/>
    <p:sldId id="262" r:id="rId15"/>
    <p:sldId id="282" r:id="rId16"/>
    <p:sldId id="277" r:id="rId17"/>
    <p:sldId id="276" r:id="rId18"/>
    <p:sldId id="271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4" autoAdjust="0"/>
    <p:restoredTop sz="95141" autoAdjust="0"/>
  </p:normalViewPr>
  <p:slideViewPr>
    <p:cSldViewPr>
      <p:cViewPr varScale="1">
        <p:scale>
          <a:sx n="111" d="100"/>
          <a:sy n="111" d="100"/>
        </p:scale>
        <p:origin x="-1842" y="-90"/>
      </p:cViewPr>
      <p:guideLst>
        <p:guide orient="horz" pos="436"/>
        <p:guide orient="horz" pos="3884"/>
        <p:guide orient="horz" pos="4156"/>
        <p:guide orient="horz" pos="255"/>
        <p:guide pos="629"/>
        <p:guide pos="5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ptelPA\Documents\&#1040;&#1047;%20&#1057;&#1090;&#1072;&#1090;&#1080;&#1089;&#1090;&#1080;&#1082;&#1072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.micex.com\Public\Personal\KuzmenkovDA\&#1056;&#1072;&#1073;&#1086;&#1095;&#1080;&#1081;%20&#1089;&#1090;&#1086;&#1083;\&#1063;&#1090;&#1086;%20&#1085;&#1086;&#1074;&#1086;&#1075;&#1086;%20&#1085;&#1072;%20&#1073;&#1080;&#1088;&#1078;&#1077;\&#1050;&#1086;&#1087;&#1080;&#1103;%20&#1060;&#1056;%20&#1076;&#1083;&#1103;%20&#1087;&#1088;&#1077;&#1079;&#1077;&#1085;&#1090;&#1072;&#1094;&#1080;&#1080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office.micex.com\Public\Personal\KuzmenkovDA\&#1056;&#1072;&#1073;&#1086;&#1095;&#1080;&#1081;%20&#1089;&#1090;&#1086;&#1083;\&#1063;&#1090;&#1086;%20&#1085;&#1086;&#1074;&#1086;&#1075;&#1086;%20&#1085;&#1072;%20&#1073;&#1080;&#1088;&#1078;&#1077;\&#1043;&#1088;&#1072;&#1092;&#1080;&#1082;&#1080;.xlsx" TargetMode="External"/><Relationship Id="rId1" Type="http://schemas.openxmlformats.org/officeDocument/2006/relationships/themeOverride" Target="../theme/themeOverride6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office.micex.com\Public\Personal\KuzmenkovDA\&#1056;&#1072;&#1073;&#1086;&#1095;&#1080;&#1081;%20&#1089;&#1090;&#1086;&#1083;\&#1063;&#1090;&#1086;%20&#1085;&#1086;&#1074;&#1086;&#1075;&#1086;%20&#1085;&#1072;%20&#1073;&#1080;&#1088;&#1078;&#1077;\&#1043;&#1088;&#1072;&#1092;&#1080;&#1082;&#1080;.xlsx" TargetMode="External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office.micex.com\Public\Personal\KuzmenkovDA\&#1056;&#1072;&#1073;&#1086;&#1095;&#1080;&#1081;%20&#1089;&#1090;&#1086;&#1083;\&#1063;&#1090;&#1086;%20&#1085;&#1086;&#1074;&#1086;&#1075;&#1086;%20&#1085;&#1072;%20&#1073;&#1080;&#1088;&#1078;&#1077;\&#1043;&#1088;&#1072;&#1092;&#1080;&#1082;&#1080;.xlsx" TargetMode="External"/><Relationship Id="rId1" Type="http://schemas.openxmlformats.org/officeDocument/2006/relationships/themeOverride" Target="../theme/themeOverride8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office.micex.com\Public\Personal\KuzmenkovDA\&#1056;&#1072;&#1073;&#1086;&#1095;&#1080;&#1081;%20&#1089;&#1090;&#1086;&#1083;\&#1063;&#1090;&#1086;%20&#1085;&#1086;&#1074;&#1086;&#1075;&#1086;%20&#1085;&#1072;%20&#1073;&#1080;&#1088;&#1078;&#1077;\&#1043;&#1088;&#1072;&#1092;&#1080;&#1082;&#1080;.xlsx" TargetMode="External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office.micex.com\Public\Personal\KuzmenkovDA\&#1056;&#1072;&#1073;&#1086;&#1095;&#1080;&#1081;%20&#1089;&#1090;&#1086;&#1083;\&#1063;&#1090;&#1086;%20&#1085;&#1086;&#1074;&#1086;&#1075;&#1086;%20&#1085;&#1072;%20&#1073;&#1080;&#1088;&#1078;&#1077;\&#1043;&#1088;&#1072;&#1092;&#1080;&#1082;&#1080;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office.micex.com\Public\Personal\KuzmenkovDA\&#1056;&#1072;&#1073;&#1086;&#1095;&#1080;&#1081;%20&#1089;&#1090;&#1086;&#1083;\&#1063;&#1090;&#1086;%20&#1085;&#1086;&#1074;&#1086;&#1075;&#1086;%20&#1085;&#1072;%20&#1073;&#1080;&#1088;&#1078;&#1077;\&#1043;&#1088;&#1072;&#1092;&#1080;&#1082;&#1080;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.micex.com\Public\Personal\KuzmenkovDA\&#1056;&#1072;&#1073;&#1086;&#1095;&#1080;&#1081;%20&#1089;&#1090;&#1086;&#1083;\&#1063;&#1090;&#1086;%20&#1085;&#1086;&#1074;&#1086;&#1075;&#1086;%20&#1085;&#1072;%20&#1073;&#1080;&#1088;&#1078;&#1077;\&#1043;&#1088;&#1072;&#1092;&#1080;&#1082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.micex.com\Public\Personal\KuzmenkovDA\&#1056;&#1072;&#1073;&#1086;&#1095;&#1080;&#1081;%20&#1089;&#1090;&#1086;&#1083;\&#1063;&#1090;&#1086;%20&#1085;&#1086;&#1074;&#1086;&#1075;&#1086;%20&#1085;&#1072;%20&#1073;&#1080;&#1088;&#1078;&#1077;\&#1043;&#1088;&#1072;&#1092;&#1080;&#1082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.micex.com\Public\Personal\KuzmenkovDA\&#1056;&#1072;&#1073;&#1086;&#1095;&#1080;&#1081;%20&#1089;&#1090;&#1086;&#1083;\&#1063;&#1090;&#1086;%20&#1085;&#1086;&#1074;&#1086;&#1075;&#1086;%20&#1085;&#1072;%20&#1073;&#1080;&#1088;&#1078;&#1077;\&#1043;&#1088;&#1072;&#1092;&#1080;&#1082;&#1080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99636623213938"/>
          <c:y val="4.0794657075139802E-2"/>
          <c:w val="0.79369984734464916"/>
          <c:h val="0.587822781595695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'Статистика по дням'!$P$1</c:f>
              <c:strCache>
                <c:ptCount val="1"/>
                <c:pt idx="0">
                  <c:v>Суммарный объем торгов в АЗ (руб.)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cat>
            <c:multiLvlStrRef>
              <c:f>'Статистика по дням'!$B$2:$C$27</c:f>
              <c:multiLvlStrCache>
                <c:ptCount val="26"/>
                <c:lvl>
                  <c:pt idx="0">
                    <c:v>2</c:v>
                  </c:pt>
                  <c:pt idx="1">
                    <c:v>3</c:v>
                  </c:pt>
                  <c:pt idx="2">
                    <c:v>4</c:v>
                  </c:pt>
                  <c:pt idx="3">
                    <c:v>5</c:v>
                  </c:pt>
                  <c:pt idx="4">
                    <c:v>6</c:v>
                  </c:pt>
                  <c:pt idx="5">
                    <c:v>9</c:v>
                  </c:pt>
                  <c:pt idx="6">
                    <c:v>10</c:v>
                  </c:pt>
                  <c:pt idx="7">
                    <c:v>11</c:v>
                  </c:pt>
                  <c:pt idx="8">
                    <c:v>12</c:v>
                  </c:pt>
                  <c:pt idx="9">
                    <c:v>13</c:v>
                  </c:pt>
                  <c:pt idx="10">
                    <c:v>16</c:v>
                  </c:pt>
                  <c:pt idx="11">
                    <c:v>17</c:v>
                  </c:pt>
                  <c:pt idx="12">
                    <c:v>18</c:v>
                  </c:pt>
                  <c:pt idx="13">
                    <c:v>19</c:v>
                  </c:pt>
                  <c:pt idx="14">
                    <c:v>20</c:v>
                  </c:pt>
                  <c:pt idx="15">
                    <c:v>23</c:v>
                  </c:pt>
                  <c:pt idx="16">
                    <c:v>24</c:v>
                  </c:pt>
                  <c:pt idx="17">
                    <c:v>25</c:v>
                  </c:pt>
                  <c:pt idx="18">
                    <c:v>26</c:v>
                  </c:pt>
                  <c:pt idx="19">
                    <c:v>27</c:v>
                  </c:pt>
                  <c:pt idx="20">
                    <c:v>30</c:v>
                  </c:pt>
                  <c:pt idx="21">
                    <c:v>1</c:v>
                  </c:pt>
                  <c:pt idx="22">
                    <c:v>2</c:v>
                  </c:pt>
                  <c:pt idx="23">
                    <c:v>3</c:v>
                  </c:pt>
                  <c:pt idx="24">
                    <c:v>4</c:v>
                  </c:pt>
                  <c:pt idx="25">
                    <c:v>7</c:v>
                  </c:pt>
                </c:lvl>
                <c:lvl>
                  <c:pt idx="0">
                    <c:v>Сентябрь</c:v>
                  </c:pt>
                  <c:pt idx="21">
                    <c:v>Октябрь</c:v>
                  </c:pt>
                </c:lvl>
              </c:multiLvlStrCache>
            </c:multiLvlStrRef>
          </c:cat>
          <c:val>
            <c:numRef>
              <c:f>'Статистика по дням'!$P$2:$P$27</c:f>
              <c:numCache>
                <c:formatCode>#,##0</c:formatCode>
                <c:ptCount val="26"/>
                <c:pt idx="0">
                  <c:v>116701578.80000001</c:v>
                </c:pt>
                <c:pt idx="1">
                  <c:v>177529995.09999996</c:v>
                </c:pt>
                <c:pt idx="2">
                  <c:v>49457761.899999999</c:v>
                </c:pt>
                <c:pt idx="3">
                  <c:v>149188545.90000001</c:v>
                </c:pt>
                <c:pt idx="4">
                  <c:v>222926078.26000002</c:v>
                </c:pt>
                <c:pt idx="5">
                  <c:v>238024354.59999996</c:v>
                </c:pt>
                <c:pt idx="6">
                  <c:v>247154253.60000002</c:v>
                </c:pt>
                <c:pt idx="7">
                  <c:v>170344898.20000002</c:v>
                </c:pt>
                <c:pt idx="8">
                  <c:v>165948158.40000001</c:v>
                </c:pt>
                <c:pt idx="9">
                  <c:v>140932733.32999998</c:v>
                </c:pt>
                <c:pt idx="10">
                  <c:v>130919663.7</c:v>
                </c:pt>
                <c:pt idx="11">
                  <c:v>516003745.30000001</c:v>
                </c:pt>
                <c:pt idx="12">
                  <c:v>158039065.26000002</c:v>
                </c:pt>
                <c:pt idx="13">
                  <c:v>190592765.88000008</c:v>
                </c:pt>
                <c:pt idx="14">
                  <c:v>714419882.87999988</c:v>
                </c:pt>
                <c:pt idx="15">
                  <c:v>472255006.19999999</c:v>
                </c:pt>
                <c:pt idx="16">
                  <c:v>270727228.99999994</c:v>
                </c:pt>
                <c:pt idx="17">
                  <c:v>630921386.5999999</c:v>
                </c:pt>
                <c:pt idx="18">
                  <c:v>170339865.18999997</c:v>
                </c:pt>
                <c:pt idx="19">
                  <c:v>332663165.80000001</c:v>
                </c:pt>
                <c:pt idx="20">
                  <c:v>557666561.9000001</c:v>
                </c:pt>
                <c:pt idx="21">
                  <c:v>84789133.299999997</c:v>
                </c:pt>
                <c:pt idx="22">
                  <c:v>121012865.09999999</c:v>
                </c:pt>
                <c:pt idx="23">
                  <c:v>160730917.59999993</c:v>
                </c:pt>
                <c:pt idx="24">
                  <c:v>190486598</c:v>
                </c:pt>
                <c:pt idx="25">
                  <c:v>262666511.92000002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59920640"/>
        <c:axId val="174154880"/>
      </c:barChart>
      <c:lineChart>
        <c:grouping val="standard"/>
        <c:varyColors val="0"/>
        <c:ser>
          <c:idx val="1"/>
          <c:order val="1"/>
          <c:tx>
            <c:strRef>
              <c:f>'Статистика по дням'!$V$1</c:f>
              <c:strCache>
                <c:ptCount val="1"/>
                <c:pt idx="0">
                  <c:v>Доля АЗ в общем объеме торгов акциями в Основном режиме, %</c:v>
                </c:pt>
              </c:strCache>
            </c:strRef>
          </c:tx>
          <c:spPr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'Статистика по дням'!$C$2:$C$27</c:f>
              <c:numCache>
                <c:formatCode>0</c:formatCode>
                <c:ptCount val="2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23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30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7</c:v>
                </c:pt>
              </c:numCache>
            </c:numRef>
          </c:cat>
          <c:val>
            <c:numRef>
              <c:f>'Статистика по дням'!$V$2:$V$27</c:f>
              <c:numCache>
                <c:formatCode>0.00%</c:formatCode>
                <c:ptCount val="26"/>
                <c:pt idx="0">
                  <c:v>8.9808593954396575E-3</c:v>
                </c:pt>
                <c:pt idx="1">
                  <c:v>7.7707088200612987E-3</c:v>
                </c:pt>
                <c:pt idx="2">
                  <c:v>2.8692976354581859E-3</c:v>
                </c:pt>
                <c:pt idx="3">
                  <c:v>3.9199785368286321E-3</c:v>
                </c:pt>
                <c:pt idx="4">
                  <c:v>4.2281085130787344E-3</c:v>
                </c:pt>
                <c:pt idx="5">
                  <c:v>5.1393538781530747E-3</c:v>
                </c:pt>
                <c:pt idx="6">
                  <c:v>4.9878708218355685E-3</c:v>
                </c:pt>
                <c:pt idx="7">
                  <c:v>5.4699831452168206E-3</c:v>
                </c:pt>
                <c:pt idx="8">
                  <c:v>5.0140065216770537E-3</c:v>
                </c:pt>
                <c:pt idx="9">
                  <c:v>5.6110992482838445E-3</c:v>
                </c:pt>
                <c:pt idx="10">
                  <c:v>2.9332302416146942E-3</c:v>
                </c:pt>
                <c:pt idx="11">
                  <c:v>2.118625375569342E-2</c:v>
                </c:pt>
                <c:pt idx="12">
                  <c:v>4.4172363794245106E-3</c:v>
                </c:pt>
                <c:pt idx="13">
                  <c:v>3.4921131579328975E-3</c:v>
                </c:pt>
                <c:pt idx="14">
                  <c:v>2.1932582754207442E-2</c:v>
                </c:pt>
                <c:pt idx="15">
                  <c:v>1.7446131868469564E-2</c:v>
                </c:pt>
                <c:pt idx="16">
                  <c:v>9.4935665102878312E-3</c:v>
                </c:pt>
                <c:pt idx="17">
                  <c:v>2.251970667362763E-2</c:v>
                </c:pt>
                <c:pt idx="18">
                  <c:v>6.0327898760091491E-3</c:v>
                </c:pt>
                <c:pt idx="19">
                  <c:v>1.143731074955528E-2</c:v>
                </c:pt>
                <c:pt idx="20">
                  <c:v>2.0621783246234635E-2</c:v>
                </c:pt>
                <c:pt idx="21">
                  <c:v>3.2930242483553756E-3</c:v>
                </c:pt>
                <c:pt idx="22">
                  <c:v>4.3211110590422501E-3</c:v>
                </c:pt>
                <c:pt idx="23">
                  <c:v>6.125234154000808E-3</c:v>
                </c:pt>
                <c:pt idx="24">
                  <c:v>7.1184137705786223E-3</c:v>
                </c:pt>
                <c:pt idx="25">
                  <c:v>9.7307923249052956E-3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961088"/>
        <c:axId val="174156032"/>
      </c:lineChart>
      <c:catAx>
        <c:axId val="15992064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74154880"/>
        <c:crosses val="autoZero"/>
        <c:auto val="0"/>
        <c:lblAlgn val="ctr"/>
        <c:lblOffset val="100"/>
        <c:noMultiLvlLbl val="0"/>
      </c:catAx>
      <c:valAx>
        <c:axId val="17415488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59920640"/>
        <c:crosses val="autoZero"/>
        <c:crossBetween val="between"/>
        <c:dispUnits>
          <c:builtInUnit val="millions"/>
          <c:dispUnitsLbl/>
        </c:dispUnits>
      </c:valAx>
      <c:valAx>
        <c:axId val="174156032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crossAx val="159961088"/>
        <c:crosses val="max"/>
        <c:crossBetween val="between"/>
      </c:valAx>
      <c:catAx>
        <c:axId val="159961088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74156032"/>
        <c:crosses val="autoZero"/>
        <c:auto val="1"/>
        <c:lblAlgn val="ctr"/>
        <c:lblOffset val="100"/>
        <c:noMultiLvlLbl val="1"/>
      </c:catAx>
    </c:plotArea>
    <c:legend>
      <c:legendPos val="b"/>
      <c:layout>
        <c:manualLayout>
          <c:xMode val="edge"/>
          <c:yMode val="edge"/>
          <c:x val="1.1707603264781843E-2"/>
          <c:y val="0.79776016950497564"/>
          <c:w val="0.98730559671773555"/>
          <c:h val="0.16157734017207964"/>
        </c:manualLayout>
      </c:layout>
      <c:overlay val="0"/>
      <c:txPr>
        <a:bodyPr/>
        <a:lstStyle/>
        <a:p>
          <a:pPr>
            <a:defRPr sz="75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'Послеторговый аукцион'!$C$45</c:f>
              <c:strCache>
                <c:ptCount val="1"/>
                <c:pt idx="0">
                  <c:v>Число участников</c:v>
                </c:pt>
              </c:strCache>
            </c:strRef>
          </c:tx>
          <c:spPr>
            <a:solidFill>
              <a:schemeClr val="bg1">
                <a:lumMod val="75000"/>
                <a:alpha val="62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8"/>
              <c:layout>
                <c:manualLayout>
                  <c:x val="-1.7525211465628021E-2"/>
                  <c:y val="-9.6862228142873632E-17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2518008189734366E-2"/>
                  <c:y val="5.2834552965599297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'Послеторговый аукцион'!$B$46:$B$55</c:f>
              <c:strCache>
                <c:ptCount val="10"/>
                <c:pt idx="0">
                  <c:v>янв.</c:v>
                </c:pt>
                <c:pt idx="1">
                  <c:v>фев.</c:v>
                </c:pt>
                <c:pt idx="2">
                  <c:v>мар.</c:v>
                </c:pt>
                <c:pt idx="3">
                  <c:v>апр.</c:v>
                </c:pt>
                <c:pt idx="4">
                  <c:v>май</c:v>
                </c:pt>
                <c:pt idx="5">
                  <c:v>июн.</c:v>
                </c:pt>
                <c:pt idx="6">
                  <c:v>июл.</c:v>
                </c:pt>
                <c:pt idx="7">
                  <c:v>авг.</c:v>
                </c:pt>
                <c:pt idx="8">
                  <c:v>сен.</c:v>
                </c:pt>
                <c:pt idx="9">
                  <c:v>окт.</c:v>
                </c:pt>
              </c:strCache>
            </c:strRef>
          </c:cat>
          <c:val>
            <c:numRef>
              <c:f>'Послеторговый аукцион'!$C$46:$C$55</c:f>
              <c:numCache>
                <c:formatCode>General</c:formatCode>
                <c:ptCount val="10"/>
                <c:pt idx="0">
                  <c:v>139</c:v>
                </c:pt>
                <c:pt idx="1">
                  <c:v>135</c:v>
                </c:pt>
                <c:pt idx="2">
                  <c:v>134</c:v>
                </c:pt>
                <c:pt idx="3">
                  <c:v>136</c:v>
                </c:pt>
                <c:pt idx="4">
                  <c:v>124</c:v>
                </c:pt>
                <c:pt idx="5">
                  <c:v>121</c:v>
                </c:pt>
                <c:pt idx="6">
                  <c:v>137</c:v>
                </c:pt>
                <c:pt idx="7">
                  <c:v>128</c:v>
                </c:pt>
                <c:pt idx="8">
                  <c:v>145</c:v>
                </c:pt>
                <c:pt idx="9">
                  <c:v>148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'Послеторговый аукцион'!$B$46:$B$55</c:f>
              <c:strCache>
                <c:ptCount val="10"/>
                <c:pt idx="0">
                  <c:v>янв.</c:v>
                </c:pt>
                <c:pt idx="1">
                  <c:v>фев.</c:v>
                </c:pt>
                <c:pt idx="2">
                  <c:v>мар.</c:v>
                </c:pt>
                <c:pt idx="3">
                  <c:v>апр.</c:v>
                </c:pt>
                <c:pt idx="4">
                  <c:v>май</c:v>
                </c:pt>
                <c:pt idx="5">
                  <c:v>июн.</c:v>
                </c:pt>
                <c:pt idx="6">
                  <c:v>июл.</c:v>
                </c:pt>
                <c:pt idx="7">
                  <c:v>авг.</c:v>
                </c:pt>
                <c:pt idx="8">
                  <c:v>сен.</c:v>
                </c:pt>
                <c:pt idx="9">
                  <c:v>окт.</c:v>
                </c:pt>
              </c:strCache>
            </c:strRef>
          </c:cat>
          <c:val>
            <c:numRef>
              <c:f>'Послеторговый аукцион'!$D$46:$D$54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390912"/>
        <c:axId val="192556992"/>
      </c:barChart>
      <c:barChart>
        <c:barDir val="col"/>
        <c:grouping val="clustered"/>
        <c:varyColors val="0"/>
        <c:ser>
          <c:idx val="2"/>
          <c:order val="2"/>
          <c:tx>
            <c:strRef>
              <c:f>'Послеторговый аукцион'!$E$45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val>
            <c:numRef>
              <c:f>'Послеторговый аукцион'!$E$46:$E$54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3"/>
          <c:order val="3"/>
          <c:tx>
            <c:strRef>
              <c:f>'Послеторговый аукцион'!$F$45</c:f>
              <c:strCache>
                <c:ptCount val="1"/>
                <c:pt idx="0">
                  <c:v>Число клиентов</c:v>
                </c:pt>
              </c:strCache>
            </c:strRef>
          </c:tx>
          <c:spPr>
            <a:solidFill>
              <a:srgbClr val="C00000">
                <a:alpha val="72000"/>
              </a:srgbClr>
            </a:solidFill>
            <a:ln>
              <a:solidFill>
                <a:schemeClr val="tx1"/>
              </a:solidFill>
            </a:ln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'Послеторговый аукцион'!$F$46:$F$55</c:f>
              <c:numCache>
                <c:formatCode>General</c:formatCode>
                <c:ptCount val="10"/>
                <c:pt idx="0">
                  <c:v>3994</c:v>
                </c:pt>
                <c:pt idx="1">
                  <c:v>4243</c:v>
                </c:pt>
                <c:pt idx="2">
                  <c:v>4134</c:v>
                </c:pt>
                <c:pt idx="3">
                  <c:v>3784</c:v>
                </c:pt>
                <c:pt idx="4">
                  <c:v>3443</c:v>
                </c:pt>
                <c:pt idx="5">
                  <c:v>2983</c:v>
                </c:pt>
                <c:pt idx="6">
                  <c:v>3469</c:v>
                </c:pt>
                <c:pt idx="7">
                  <c:v>3125</c:v>
                </c:pt>
                <c:pt idx="8">
                  <c:v>6439</c:v>
                </c:pt>
                <c:pt idx="9">
                  <c:v>6158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796544"/>
        <c:axId val="192557568"/>
      </c:barChart>
      <c:catAx>
        <c:axId val="2043909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tx1"/>
            </a:solidFill>
            <a:tailEnd type="stealth"/>
          </a:ln>
        </c:spPr>
        <c:crossAx val="192556992"/>
        <c:crosses val="autoZero"/>
        <c:auto val="1"/>
        <c:lblAlgn val="ctr"/>
        <c:lblOffset val="100"/>
        <c:noMultiLvlLbl val="0"/>
      </c:catAx>
      <c:valAx>
        <c:axId val="192556992"/>
        <c:scaling>
          <c:orientation val="minMax"/>
          <c:max val="50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4390912"/>
        <c:crosses val="autoZero"/>
        <c:crossBetween val="between"/>
      </c:valAx>
      <c:valAx>
        <c:axId val="19255756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34796544"/>
        <c:crosses val="max"/>
        <c:crossBetween val="between"/>
      </c:valAx>
      <c:catAx>
        <c:axId val="234796544"/>
        <c:scaling>
          <c:orientation val="minMax"/>
        </c:scaling>
        <c:delete val="1"/>
        <c:axPos val="b"/>
        <c:majorTickMark val="out"/>
        <c:minorTickMark val="none"/>
        <c:tickLblPos val="nextTo"/>
        <c:crossAx val="192557568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28678461061700572"/>
          <c:y val="0.92836466658068917"/>
          <c:w val="0.42643077876598856"/>
          <c:h val="7.163533341931081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 baseline="0">
          <a:latin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 b="0"/>
            </a:pPr>
            <a:r>
              <a:rPr lang="ru-RU" sz="800" b="0" dirty="0"/>
              <a:t>Доля сделок </a:t>
            </a:r>
            <a:r>
              <a:rPr lang="ru-RU" sz="800" b="0" dirty="0" err="1"/>
              <a:t>маркет-мейкеров</a:t>
            </a:r>
            <a:r>
              <a:rPr lang="ru-RU" sz="800" b="0" dirty="0"/>
              <a:t> в режиме торгов "Режим основных торгов Т</a:t>
            </a:r>
            <a:r>
              <a:rPr lang="ru-RU" sz="800" b="0" dirty="0" smtClean="0"/>
              <a:t>+“</a:t>
            </a:r>
            <a:r>
              <a:rPr lang="en-US" sz="800" b="0" dirty="0" smtClean="0"/>
              <a:t>c </a:t>
            </a:r>
            <a:r>
              <a:rPr lang="en-US" sz="800" b="0" dirty="0"/>
              <a:t>25.03.13 </a:t>
            </a:r>
            <a:r>
              <a:rPr lang="ru-RU" sz="800" b="0" dirty="0"/>
              <a:t>по 09.10.13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709290931736552"/>
          <c:y val="0.26108866673077435"/>
          <c:w val="0.84208098484488425"/>
          <c:h val="0.533000339607345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сделок маркет-мейкеров в режиме торгов "Режим основных торгов Т+"</c:v>
                </c:pt>
              </c:strCache>
            </c:strRef>
          </c:tx>
          <c:spPr>
            <a:ln w="31750">
              <a:solidFill>
                <a:schemeClr val="bg1">
                  <a:lumMod val="65000"/>
                </a:schemeClr>
              </a:solidFill>
            </a:ln>
          </c:spPr>
          <c:marker>
            <c:symbol val="circle"/>
            <c:size val="6"/>
            <c:spPr>
              <a:solidFill>
                <a:schemeClr val="bg1">
                  <a:lumMod val="50000"/>
                </a:schemeClr>
              </a:solidFill>
              <a:ln w="0">
                <a:solidFill>
                  <a:schemeClr val="tx1"/>
                </a:solidFill>
              </a:ln>
            </c:spPr>
          </c:marker>
          <c:dPt>
            <c:idx val="7"/>
            <c:marker>
              <c:spPr>
                <a:solidFill>
                  <a:schemeClr val="bg1"/>
                </a:solidFill>
                <a:ln w="0">
                  <a:solidFill>
                    <a:schemeClr val="tx1"/>
                  </a:solidFill>
                </a:ln>
              </c:spPr>
            </c:marker>
            <c:bubble3D val="0"/>
          </c:dPt>
          <c:cat>
            <c:numRef>
              <c:f>Лист1!$A$2:$A$9</c:f>
              <c:numCache>
                <c:formatCode>mmm/yy</c:formatCode>
                <c:ptCount val="8"/>
                <c:pt idx="0">
                  <c:v>41334</c:v>
                </c:pt>
                <c:pt idx="1">
                  <c:v>41365</c:v>
                </c:pt>
                <c:pt idx="2">
                  <c:v>41395</c:v>
                </c:pt>
                <c:pt idx="3">
                  <c:v>41426</c:v>
                </c:pt>
                <c:pt idx="4">
                  <c:v>41456</c:v>
                </c:pt>
                <c:pt idx="5">
                  <c:v>41487</c:v>
                </c:pt>
                <c:pt idx="6">
                  <c:v>41518</c:v>
                </c:pt>
                <c:pt idx="7">
                  <c:v>41548</c:v>
                </c:pt>
              </c:numCache>
            </c:num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0.87330793296046783</c:v>
                </c:pt>
                <c:pt idx="1">
                  <c:v>0.82265084785309894</c:v>
                </c:pt>
                <c:pt idx="2">
                  <c:v>0.81245125397716866</c:v>
                </c:pt>
                <c:pt idx="3">
                  <c:v>0.80135236033083557</c:v>
                </c:pt>
                <c:pt idx="4">
                  <c:v>0.80394293254944649</c:v>
                </c:pt>
                <c:pt idx="5">
                  <c:v>0.76490578089023453</c:v>
                </c:pt>
                <c:pt idx="6">
                  <c:v>0.13359383761451135</c:v>
                </c:pt>
                <c:pt idx="7">
                  <c:v>0.18387838247604929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530240"/>
        <c:axId val="235876288"/>
      </c:lineChart>
      <c:catAx>
        <c:axId val="243530240"/>
        <c:scaling>
          <c:orientation val="minMax"/>
        </c:scaling>
        <c:delete val="0"/>
        <c:axPos val="b"/>
        <c:numFmt formatCode="mmm/yy" sourceLinked="1"/>
        <c:majorTickMark val="out"/>
        <c:minorTickMark val="none"/>
        <c:tickLblPos val="nextTo"/>
        <c:txPr>
          <a:bodyPr rot="0" vert="horz" anchor="b" anchorCtr="0"/>
          <a:lstStyle/>
          <a:p>
            <a:pPr>
              <a:defRPr/>
            </a:pPr>
            <a:endParaRPr lang="ru-RU"/>
          </a:p>
        </c:txPr>
        <c:crossAx val="235876288"/>
        <c:crosses val="autoZero"/>
        <c:auto val="0"/>
        <c:lblAlgn val="ctr"/>
        <c:lblOffset val="100"/>
        <c:noMultiLvlLbl val="0"/>
      </c:catAx>
      <c:valAx>
        <c:axId val="23587628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24353024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 b="0"/>
            </a:pPr>
            <a:r>
              <a:rPr lang="ru-RU" sz="800" b="0" i="0" baseline="0" dirty="0" smtClean="0"/>
              <a:t>Доля сделок </a:t>
            </a:r>
            <a:r>
              <a:rPr lang="ru-RU" sz="800" b="0" i="0" baseline="0" dirty="0" err="1" smtClean="0"/>
              <a:t>маркет-мейкеров</a:t>
            </a:r>
            <a:r>
              <a:rPr lang="ru-RU" sz="800" b="0" i="0" baseline="0" dirty="0" smtClean="0"/>
              <a:t> в «Режиме Основных торгов» и «Режиме основных торгов Т+» </a:t>
            </a:r>
            <a:r>
              <a:rPr lang="en-US" sz="800" b="0" i="0" baseline="0" dirty="0" smtClean="0"/>
              <a:t>c 11.02.13 </a:t>
            </a:r>
            <a:r>
              <a:rPr lang="ru-RU" sz="800" b="0" i="0" baseline="0" dirty="0" smtClean="0"/>
              <a:t>по 09.10.13</a:t>
            </a:r>
            <a:endParaRPr lang="ru-RU" sz="8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210154480243549"/>
          <c:y val="0.32152187911195751"/>
          <c:w val="0.76091836076389274"/>
          <c:h val="0.5055130322797389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1750">
              <a:solidFill>
                <a:schemeClr val="bg1">
                  <a:lumMod val="65000"/>
                </a:schemeClr>
              </a:solidFill>
            </a:ln>
          </c:spPr>
          <c:marker>
            <c:symbol val="circle"/>
            <c:size val="6"/>
            <c:spPr>
              <a:solidFill>
                <a:schemeClr val="bg1">
                  <a:lumMod val="50000"/>
                </a:schemeClr>
              </a:solidFill>
              <a:ln w="0">
                <a:solidFill>
                  <a:schemeClr val="tx1"/>
                </a:solidFill>
              </a:ln>
            </c:spPr>
          </c:marker>
          <c:dPt>
            <c:idx val="8"/>
            <c:marker>
              <c:spPr>
                <a:solidFill>
                  <a:schemeClr val="bg1"/>
                </a:solidFill>
                <a:ln w="0">
                  <a:solidFill>
                    <a:schemeClr val="tx1"/>
                  </a:solidFill>
                </a:ln>
              </c:spPr>
            </c:marker>
            <c:bubble3D val="0"/>
          </c:dPt>
          <c:cat>
            <c:numRef>
              <c:f>Лист1!$A$2:$A$10</c:f>
              <c:numCache>
                <c:formatCode>mmm/yy</c:formatCode>
                <c:ptCount val="9"/>
                <c:pt idx="0">
                  <c:v>41306</c:v>
                </c:pt>
                <c:pt idx="1">
                  <c:v>41334</c:v>
                </c:pt>
                <c:pt idx="2">
                  <c:v>41365</c:v>
                </c:pt>
                <c:pt idx="3">
                  <c:v>41395</c:v>
                </c:pt>
                <c:pt idx="4">
                  <c:v>41426</c:v>
                </c:pt>
                <c:pt idx="5">
                  <c:v>41456</c:v>
                </c:pt>
                <c:pt idx="6">
                  <c:v>41487</c:v>
                </c:pt>
                <c:pt idx="7">
                  <c:v>41518</c:v>
                </c:pt>
                <c:pt idx="8">
                  <c:v>41548</c:v>
                </c:pt>
              </c:numCache>
            </c:numRef>
          </c:cat>
          <c:val>
            <c:numRef>
              <c:f>Лист1!$B$2:$B$10</c:f>
              <c:numCache>
                <c:formatCode>0.0%</c:formatCode>
                <c:ptCount val="9"/>
                <c:pt idx="0">
                  <c:v>2.9438442002542028E-2</c:v>
                </c:pt>
                <c:pt idx="1">
                  <c:v>4.4131924923609664E-2</c:v>
                </c:pt>
                <c:pt idx="2">
                  <c:v>3.9260438408959646E-2</c:v>
                </c:pt>
                <c:pt idx="3">
                  <c:v>6.2101863604026586E-2</c:v>
                </c:pt>
                <c:pt idx="4">
                  <c:v>7.4174630570960853E-2</c:v>
                </c:pt>
                <c:pt idx="5">
                  <c:v>8.1841371851592043E-2</c:v>
                </c:pt>
                <c:pt idx="6">
                  <c:v>8.4770033079606469E-2</c:v>
                </c:pt>
                <c:pt idx="7">
                  <c:v>8.3727984891405705E-2</c:v>
                </c:pt>
                <c:pt idx="8">
                  <c:v>0.10619269559282028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398592"/>
        <c:axId val="256352256"/>
      </c:lineChart>
      <c:catAx>
        <c:axId val="244398592"/>
        <c:scaling>
          <c:orientation val="minMax"/>
        </c:scaling>
        <c:delete val="0"/>
        <c:axPos val="b"/>
        <c:numFmt formatCode="mmm/yy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ru-RU"/>
          </a:p>
        </c:txPr>
        <c:crossAx val="256352256"/>
        <c:crosses val="autoZero"/>
        <c:auto val="0"/>
        <c:lblAlgn val="ctr"/>
        <c:lblOffset val="100"/>
        <c:noMultiLvlLbl val="0"/>
      </c:catAx>
      <c:valAx>
        <c:axId val="25635225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2443985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'Доля нер в ОФЗ'!$M$22</c:f>
              <c:strCache>
                <c:ptCount val="1"/>
                <c:pt idx="0">
                  <c:v>Объем ОФЗ на счетах ICSD (руб. млрд)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'Доля нер в ОФЗ'!$O$19:$T$19</c:f>
              <c:strCache>
                <c:ptCount val="6"/>
                <c:pt idx="0">
                  <c:v>2 кв. 2012</c:v>
                </c:pt>
                <c:pt idx="1">
                  <c:v>3 кв. 2012</c:v>
                </c:pt>
                <c:pt idx="2">
                  <c:v>4 кв.2012</c:v>
                </c:pt>
                <c:pt idx="3">
                  <c:v>1 кв. 2013</c:v>
                </c:pt>
                <c:pt idx="4">
                  <c:v>2 кв. 2013</c:v>
                </c:pt>
                <c:pt idx="5">
                  <c:v>3 кв. 2013</c:v>
                </c:pt>
              </c:strCache>
            </c:strRef>
          </c:cat>
          <c:val>
            <c:numRef>
              <c:f>'Доля нер в ОФЗ'!$O$22:$T$22</c:f>
              <c:numCache>
                <c:formatCode>General</c:formatCode>
                <c:ptCount val="6"/>
                <c:pt idx="3" formatCode="#,##0">
                  <c:v>499.824276</c:v>
                </c:pt>
                <c:pt idx="4" formatCode="#,##0">
                  <c:v>684.45388346665004</c:v>
                </c:pt>
                <c:pt idx="5" formatCode="#,##0">
                  <c:v>767.88126390001003</c:v>
                </c:pt>
              </c:numCache>
            </c:numRef>
          </c:val>
        </c:ser>
        <c:ser>
          <c:idx val="0"/>
          <c:order val="1"/>
          <c:tx>
            <c:strRef>
              <c:f>'Доля нер в ОФЗ'!$M$21</c:f>
              <c:strCache>
                <c:ptCount val="1"/>
                <c:pt idx="0">
                  <c:v>Объем вложений нерезидентов в  ОФЗ (вне счетов ICSD в НРД) (руб. млрд)</c:v>
                </c:pt>
              </c:strCache>
            </c:strRef>
          </c:tx>
          <c:spPr>
            <a:solidFill>
              <a:srgbClr val="63B1E5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5.9786200779951004E-3"/>
                  <c:y val="-0.1031040588986047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786200779951551E-3"/>
                  <c:y val="-0.163336526293826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786162193271788E-3"/>
                  <c:y val="-0.270134221197644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9676947382494217E-3"/>
                  <c:y val="-0.13433500613752944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smtClean="0"/>
                      <a:t>79</a:t>
                    </a:r>
                    <a:r>
                      <a:rPr lang="en-US" sz="900" b="1" dirty="0" smtClean="0"/>
                      <a:t>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9788554567383285E-3"/>
                  <c:y val="-8.878789890554166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smtClean="0"/>
                      <a:t>818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9893100389976599E-3"/>
                  <c:y val="-7.3295379104218766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smtClean="0"/>
                      <a:t>8</a:t>
                    </a:r>
                    <a:r>
                      <a:rPr lang="ru-RU" sz="900" b="1" dirty="0" smtClean="0"/>
                      <a:t>55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'Доля нер в ОФЗ'!$O$19:$T$19</c:f>
              <c:strCache>
                <c:ptCount val="6"/>
                <c:pt idx="0">
                  <c:v>2 кв. 2012</c:v>
                </c:pt>
                <c:pt idx="1">
                  <c:v>3 кв. 2012</c:v>
                </c:pt>
                <c:pt idx="2">
                  <c:v>4 кв.2012</c:v>
                </c:pt>
                <c:pt idx="3">
                  <c:v>1 кв. 2013</c:v>
                </c:pt>
                <c:pt idx="4">
                  <c:v>2 кв. 2013</c:v>
                </c:pt>
                <c:pt idx="5">
                  <c:v>3 кв. 2013</c:v>
                </c:pt>
              </c:strCache>
            </c:strRef>
          </c:cat>
          <c:val>
            <c:numRef>
              <c:f>'Доля нер в ОФЗ'!$O$21:$T$21</c:f>
              <c:numCache>
                <c:formatCode>#,##0</c:formatCode>
                <c:ptCount val="6"/>
                <c:pt idx="0">
                  <c:v>203.74132200000003</c:v>
                </c:pt>
                <c:pt idx="1">
                  <c:v>386.95592040000002</c:v>
                </c:pt>
                <c:pt idx="2">
                  <c:v>657.83662559999993</c:v>
                </c:pt>
                <c:pt idx="3">
                  <c:v>298.73935339999997</c:v>
                </c:pt>
                <c:pt idx="4">
                  <c:v>134.02342353334996</c:v>
                </c:pt>
                <c:pt idx="5">
                  <c:v>86.900080699989871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237463552"/>
        <c:axId val="192559296"/>
      </c:barChart>
      <c:lineChart>
        <c:grouping val="standard"/>
        <c:varyColors val="0"/>
        <c:ser>
          <c:idx val="2"/>
          <c:order val="2"/>
          <c:tx>
            <c:strRef>
              <c:f>'Доля нер в ОФЗ'!$M$23</c:f>
              <c:strCache>
                <c:ptCount val="1"/>
                <c:pt idx="0">
                  <c:v>Доля вложений нерезидентов в ОФЗ от общего объема ОФЗ (%)</c:v>
                </c:pt>
              </c:strCache>
            </c:strRef>
          </c:tx>
          <c:spPr>
            <a:ln>
              <a:solidFill>
                <a:sysClr val="window" lastClr="FFFFFF">
                  <a:lumMod val="75000"/>
                </a:sysClr>
              </a:solidFill>
            </a:ln>
            <a:effectLst>
              <a:glow rad="63500">
                <a:sysClr val="window" lastClr="FFFFFF">
                  <a:lumMod val="85000"/>
                  <a:alpha val="11000"/>
                </a:sysClr>
              </a:glow>
            </a:effectLst>
          </c:spPr>
          <c:marker>
            <c:symbol val="square"/>
            <c:size val="5"/>
            <c:spPr>
              <a:solidFill>
                <a:sysClr val="window" lastClr="FFFFFF">
                  <a:lumMod val="75000"/>
                </a:sysClr>
              </a:solidFill>
              <a:ln>
                <a:solidFill>
                  <a:srgbClr val="000000"/>
                </a:solidFill>
              </a:ln>
              <a:effectLst>
                <a:glow rad="63500">
                  <a:sysClr val="window" lastClr="FFFFFF">
                    <a:lumMod val="85000"/>
                    <a:alpha val="11000"/>
                  </a:sysClr>
                </a:glow>
              </a:effectLst>
            </c:spPr>
          </c:marker>
          <c:dLbls>
            <c:spPr>
              <a:solidFill>
                <a:sysClr val="window" lastClr="FFFFFF">
                  <a:lumMod val="85000"/>
                </a:sysClr>
              </a:solidFill>
              <a:ln>
                <a:solidFill>
                  <a:srgbClr val="000000"/>
                </a:solidFill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'Доля нер в ОФЗ'!$O$23:$T$23</c:f>
              <c:numCache>
                <c:formatCode>0%</c:formatCode>
                <c:ptCount val="6"/>
                <c:pt idx="0">
                  <c:v>6.5462214082606399E-2</c:v>
                </c:pt>
                <c:pt idx="1">
                  <c:v>0.12535137056725526</c:v>
                </c:pt>
                <c:pt idx="2">
                  <c:v>0.19954216014050283</c:v>
                </c:pt>
                <c:pt idx="3">
                  <c:v>0.25062333213026983</c:v>
                </c:pt>
                <c:pt idx="4">
                  <c:v>0.24359255166477881</c:v>
                </c:pt>
                <c:pt idx="5">
                  <c:v>0.24573655724424065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464064"/>
        <c:axId val="192559872"/>
      </c:lineChart>
      <c:catAx>
        <c:axId val="2374635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800" b="1"/>
            </a:pPr>
            <a:endParaRPr lang="ru-RU"/>
          </a:p>
        </c:txPr>
        <c:crossAx val="192559296"/>
        <c:crosses val="autoZero"/>
        <c:auto val="1"/>
        <c:lblAlgn val="ctr"/>
        <c:lblOffset val="100"/>
        <c:noMultiLvlLbl val="0"/>
      </c:catAx>
      <c:valAx>
        <c:axId val="192559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solidFill>
              <a:sysClr val="window" lastClr="FFFFFF"/>
            </a:solidFill>
          </a:ln>
        </c:spPr>
        <c:crossAx val="237463552"/>
        <c:crosses val="autoZero"/>
        <c:crossBetween val="between"/>
        <c:majorUnit val="300"/>
      </c:valAx>
      <c:valAx>
        <c:axId val="192559872"/>
        <c:scaling>
          <c:orientation val="minMax"/>
          <c:max val="0.4"/>
        </c:scaling>
        <c:delete val="0"/>
        <c:axPos val="r"/>
        <c:numFmt formatCode="0%" sourceLinked="1"/>
        <c:majorTickMark val="none"/>
        <c:minorTickMark val="none"/>
        <c:tickLblPos val="none"/>
        <c:spPr>
          <a:ln>
            <a:solidFill>
              <a:sysClr val="window" lastClr="FFFFFF"/>
            </a:solidFill>
          </a:ln>
        </c:spPr>
        <c:crossAx val="237464064"/>
        <c:crosses val="max"/>
        <c:crossBetween val="between"/>
      </c:valAx>
      <c:catAx>
        <c:axId val="237464064"/>
        <c:scaling>
          <c:orientation val="minMax"/>
        </c:scaling>
        <c:delete val="1"/>
        <c:axPos val="b"/>
        <c:majorTickMark val="out"/>
        <c:minorTickMark val="none"/>
        <c:tickLblPos val="nextTo"/>
        <c:crossAx val="19255987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75253027441395404"/>
          <c:w val="1"/>
          <c:h val="0.21660509943339629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aseline="0">
          <a:latin typeface="Tahoma" panose="020B0604030504040204" pitchFamily="34" charset="0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1277919474668301E-2"/>
          <c:y val="4.8501555382735255E-2"/>
          <c:w val="0.9174441610506634"/>
          <c:h val="0.6343565992667481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'Торги ОФЗ нер'!$D$45</c:f>
              <c:strCache>
                <c:ptCount val="1"/>
                <c:pt idx="0">
                  <c:v>Нерезиденты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b="1" baseline="0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23%</a:t>
                    </a:r>
                    <a:endParaRPr lang="en-US" sz="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b="1" baseline="0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25%</a:t>
                    </a:r>
                    <a:endParaRPr lang="en-US" sz="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'Торги ОФЗ нер'!$B$46:$B$47</c:f>
              <c:strCache>
                <c:ptCount val="2"/>
                <c:pt idx="0">
                  <c:v>9 месяцев 2012</c:v>
                </c:pt>
                <c:pt idx="1">
                  <c:v>9 месяцев 2013</c:v>
                </c:pt>
              </c:strCache>
            </c:strRef>
          </c:cat>
          <c:val>
            <c:numRef>
              <c:f>'Торги ОФЗ нер'!$D$46:$D$47</c:f>
              <c:numCache>
                <c:formatCode>0</c:formatCode>
                <c:ptCount val="2"/>
                <c:pt idx="0">
                  <c:v>1417.4478019902301</c:v>
                </c:pt>
                <c:pt idx="1">
                  <c:v>2333.3251150368501</c:v>
                </c:pt>
              </c:numCache>
            </c:numRef>
          </c:val>
        </c:ser>
        <c:ser>
          <c:idx val="2"/>
          <c:order val="1"/>
          <c:tx>
            <c:strRef>
              <c:f>'Торги ОФЗ нер'!$E$45</c:f>
              <c:strCache>
                <c:ptCount val="1"/>
                <c:pt idx="0">
                  <c:v>Дочерние иностранные банки</c:v>
                </c:pt>
              </c:strCache>
            </c:strRef>
          </c:tx>
          <c:spPr>
            <a:solidFill>
              <a:srgbClr val="63B1E5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b="1" baseline="0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26%</a:t>
                    </a:r>
                    <a:endParaRPr lang="en-US" sz="9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b="1" baseline="0" dirty="0">
                        <a:solidFill>
                          <a:schemeClr val="bg1"/>
                        </a:solidFill>
                      </a:rPr>
                      <a:t>34%</a:t>
                    </a:r>
                    <a:endParaRPr lang="en-US" sz="9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'Торги ОФЗ нер'!$B$46:$B$47</c:f>
              <c:strCache>
                <c:ptCount val="2"/>
                <c:pt idx="0">
                  <c:v>9 месяцев 2012</c:v>
                </c:pt>
                <c:pt idx="1">
                  <c:v>9 месяцев 2013</c:v>
                </c:pt>
              </c:strCache>
            </c:strRef>
          </c:cat>
          <c:val>
            <c:numRef>
              <c:f>'Торги ОФЗ нер'!$E$46:$E$47</c:f>
              <c:numCache>
                <c:formatCode>0</c:formatCode>
                <c:ptCount val="2"/>
                <c:pt idx="0">
                  <c:v>1597.6364501258199</c:v>
                </c:pt>
                <c:pt idx="1">
                  <c:v>3217.7331436798804</c:v>
                </c:pt>
              </c:numCache>
            </c:numRef>
          </c:val>
        </c:ser>
        <c:ser>
          <c:idx val="0"/>
          <c:order val="2"/>
          <c:tx>
            <c:strRef>
              <c:f>'Торги ОФЗ нер'!$C$45</c:f>
              <c:strCache>
                <c:ptCount val="1"/>
                <c:pt idx="0">
                  <c:v>Остальные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51%</a:t>
                    </a:r>
                    <a:endParaRPr lang="en-US" sz="9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41%</a:t>
                    </a:r>
                    <a:endParaRPr lang="en-US" sz="9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'Торги ОФЗ нер'!$B$46:$B$47</c:f>
              <c:strCache>
                <c:ptCount val="2"/>
                <c:pt idx="0">
                  <c:v>9 месяцев 2012</c:v>
                </c:pt>
                <c:pt idx="1">
                  <c:v>9 месяцев 2013</c:v>
                </c:pt>
              </c:strCache>
            </c:strRef>
          </c:cat>
          <c:val>
            <c:numRef>
              <c:f>'Торги ОФЗ нер'!$C$46:$C$47</c:f>
              <c:numCache>
                <c:formatCode>0</c:formatCode>
                <c:ptCount val="2"/>
                <c:pt idx="0">
                  <c:v>3158.27272771961</c:v>
                </c:pt>
                <c:pt idx="1">
                  <c:v>3909.5627482193495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4"/>
        <c:overlap val="100"/>
        <c:serLines/>
        <c:axId val="239751168"/>
        <c:axId val="197898176"/>
      </c:barChart>
      <c:catAx>
        <c:axId val="2397511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800" b="1"/>
            </a:pPr>
            <a:endParaRPr lang="ru-RU"/>
          </a:p>
        </c:txPr>
        <c:crossAx val="197898176"/>
        <c:crosses val="autoZero"/>
        <c:auto val="1"/>
        <c:lblAlgn val="ctr"/>
        <c:lblOffset val="100"/>
        <c:noMultiLvlLbl val="0"/>
      </c:catAx>
      <c:valAx>
        <c:axId val="19789817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397511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2847626859426965E-4"/>
          <c:y val="0.75402177535829351"/>
          <c:w val="0.59074907752566497"/>
          <c:h val="0.1812671973556288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aseline="0">
          <a:latin typeface="Tahoma" panose="020B0604030504040204" pitchFamily="34" charset="0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'Без приостановок'!$Q$25</c:f>
              <c:strCache>
                <c:ptCount val="1"/>
                <c:pt idx="0">
                  <c:v>"Дополнительный" объем торгов (руб.млрд.)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layout>
                <c:manualLayout>
                  <c:x val="0"/>
                  <c:y val="6.87713620055288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'Без приостановок'!$O$26:$O$32</c:f>
              <c:strCache>
                <c:ptCount val="7"/>
                <c:pt idx="0">
                  <c:v>1 кв. 2012</c:v>
                </c:pt>
                <c:pt idx="1">
                  <c:v>2 кв. 2012</c:v>
                </c:pt>
                <c:pt idx="2">
                  <c:v>3 кв. 2012</c:v>
                </c:pt>
                <c:pt idx="3">
                  <c:v>4 кв.2012</c:v>
                </c:pt>
                <c:pt idx="4">
                  <c:v>1 кв. 2013</c:v>
                </c:pt>
                <c:pt idx="5">
                  <c:v>2 кв. 2013</c:v>
                </c:pt>
                <c:pt idx="6">
                  <c:v>3 кв. 2013</c:v>
                </c:pt>
              </c:strCache>
            </c:strRef>
          </c:cat>
          <c:val>
            <c:numRef>
              <c:f>'Без приостановок'!$Q$26:$Q$32</c:f>
              <c:numCache>
                <c:formatCode>0</c:formatCode>
                <c:ptCount val="7"/>
                <c:pt idx="0">
                  <c:v>126.63634551530279</c:v>
                </c:pt>
                <c:pt idx="1">
                  <c:v>13.958686588649787</c:v>
                </c:pt>
                <c:pt idx="2">
                  <c:v>92.579014868100998</c:v>
                </c:pt>
                <c:pt idx="3">
                  <c:v>27.987953168370968</c:v>
                </c:pt>
                <c:pt idx="4">
                  <c:v>174.46628572134546</c:v>
                </c:pt>
                <c:pt idx="5">
                  <c:v>28.893807552739805</c:v>
                </c:pt>
                <c:pt idx="6">
                  <c:v>107.45768405713095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axId val="239843840"/>
        <c:axId val="197901056"/>
      </c:barChart>
      <c:lineChart>
        <c:grouping val="standard"/>
        <c:varyColors val="0"/>
        <c:ser>
          <c:idx val="1"/>
          <c:order val="1"/>
          <c:tx>
            <c:strRef>
              <c:f>'Без приостановок'!$R$25</c:f>
              <c:strCache>
                <c:ptCount val="1"/>
                <c:pt idx="0">
                  <c:v>Доля в общем объеме торгов за год</c:v>
                </c:pt>
              </c:strCache>
            </c:strRef>
          </c:tx>
          <c:spPr>
            <a:ln>
              <a:solidFill>
                <a:sysClr val="window" lastClr="FFFFFF">
                  <a:lumMod val="75000"/>
                </a:sysClr>
              </a:solidFill>
            </a:ln>
          </c:spPr>
          <c:marker>
            <c:symbol val="none"/>
          </c:marker>
          <c:val>
            <c:numRef>
              <c:f>'Без приостановок'!$R$26:$R$32</c:f>
              <c:numCache>
                <c:formatCode>0.0%</c:formatCode>
                <c:ptCount val="7"/>
                <c:pt idx="0">
                  <c:v>2.5284093953923593E-2</c:v>
                </c:pt>
                <c:pt idx="1">
                  <c:v>2.5284093953923593E-2</c:v>
                </c:pt>
                <c:pt idx="2">
                  <c:v>2.5284093953923593E-2</c:v>
                </c:pt>
                <c:pt idx="3">
                  <c:v>2.5284093953923593E-2</c:v>
                </c:pt>
              </c:numCache>
            </c:numRef>
          </c:val>
          <c:smooth val="0"/>
        </c:ser>
        <c:ser>
          <c:idx val="2"/>
          <c:order val="2"/>
          <c:spPr>
            <a:ln>
              <a:solidFill>
                <a:sysClr val="window" lastClr="FFFFFF">
                  <a:lumMod val="75000"/>
                </a:sysClr>
              </a:solidFill>
            </a:ln>
          </c:spPr>
          <c:marker>
            <c:symbol val="none"/>
          </c:marker>
          <c:val>
            <c:numRef>
              <c:f>'Без приостановок'!$S$26:$S$32</c:f>
              <c:numCache>
                <c:formatCode>General</c:formatCode>
                <c:ptCount val="7"/>
                <c:pt idx="4" formatCode="0.0%">
                  <c:v>3.202975058004582E-2</c:v>
                </c:pt>
                <c:pt idx="5" formatCode="0.0%">
                  <c:v>3.202975058004582E-2</c:v>
                </c:pt>
                <c:pt idx="6" formatCode="0.0%">
                  <c:v>3.202975058004582E-2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765824"/>
        <c:axId val="197901632"/>
      </c:lineChart>
      <c:catAx>
        <c:axId val="2398438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rgbClr val="000000"/>
            </a:solidFill>
            <a:tailEnd type="stealth"/>
          </a:ln>
        </c:spPr>
        <c:txPr>
          <a:bodyPr/>
          <a:lstStyle/>
          <a:p>
            <a:pPr>
              <a:defRPr sz="800" b="1"/>
            </a:pPr>
            <a:endParaRPr lang="ru-RU"/>
          </a:p>
        </c:txPr>
        <c:crossAx val="197901056"/>
        <c:crosses val="autoZero"/>
        <c:auto val="1"/>
        <c:lblAlgn val="ctr"/>
        <c:lblOffset val="100"/>
        <c:noMultiLvlLbl val="0"/>
      </c:catAx>
      <c:valAx>
        <c:axId val="1979010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one"/>
        <c:spPr>
          <a:ln>
            <a:noFill/>
          </a:ln>
        </c:spPr>
        <c:crossAx val="239843840"/>
        <c:crosses val="autoZero"/>
        <c:crossBetween val="between"/>
      </c:valAx>
      <c:valAx>
        <c:axId val="197901632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one"/>
        <c:spPr>
          <a:ln>
            <a:noFill/>
          </a:ln>
        </c:spPr>
        <c:crossAx val="242765824"/>
        <c:crosses val="max"/>
        <c:crossBetween val="between"/>
      </c:valAx>
      <c:catAx>
        <c:axId val="242765824"/>
        <c:scaling>
          <c:orientation val="minMax"/>
        </c:scaling>
        <c:delete val="1"/>
        <c:axPos val="b"/>
        <c:majorTickMark val="out"/>
        <c:minorTickMark val="none"/>
        <c:tickLblPos val="nextTo"/>
        <c:crossAx val="197901632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"/>
          <c:y val="0.78905285033689065"/>
          <c:w val="1"/>
          <c:h val="0.17982315690413483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aseline="0">
          <a:latin typeface="Tahoma" panose="020B0604030504040204" pitchFamily="34" charset="0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solidFill>
              <a:sysClr val="window" lastClr="FFFFFF">
                <a:lumMod val="85000"/>
              </a:sysClr>
            </a:solidFill>
            <a:ln>
              <a:solidFill>
                <a:srgbClr val="000000"/>
              </a:solidFill>
            </a:ln>
          </c:spPr>
          <c:explosion val="25"/>
          <c:dPt>
            <c:idx val="1"/>
            <c:bubble3D val="0"/>
            <c:explosion val="0"/>
            <c:spPr>
              <a:solidFill>
                <a:srgbClr val="C00000"/>
              </a:solidFill>
              <a:ln>
                <a:solidFill>
                  <a:srgbClr val="000000"/>
                </a:solidFill>
              </a:ln>
            </c:spPr>
          </c:dPt>
          <c:val>
            <c:numRef>
              <c:f>'В день размещения'!$B$58:$C$58</c:f>
              <c:numCache>
                <c:formatCode>0.0%</c:formatCode>
                <c:ptCount val="2"/>
                <c:pt idx="0">
                  <c:v>0.93502021163266125</c:v>
                </c:pt>
                <c:pt idx="1">
                  <c:v>6.4979788367338767E-2</c:v>
                </c:pt>
              </c:numCache>
            </c:numRef>
          </c:val>
        </c:ser>
        <c:ser>
          <c:idx val="1"/>
          <c:order val="1"/>
          <c:explosion val="25"/>
          <c:val>
            <c:numRef>
              <c:f>'В день размещения'!$B$58:$C$58</c:f>
              <c:numCache>
                <c:formatCode>0.0%</c:formatCode>
                <c:ptCount val="2"/>
                <c:pt idx="0">
                  <c:v>0.93502021163266125</c:v>
                </c:pt>
                <c:pt idx="1">
                  <c:v>6.4979788367338767E-2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ysClr val="window" lastClr="FFFFFF">
                <a:lumMod val="85000"/>
              </a:sysClr>
            </a:solidFill>
            <a:ln>
              <a:solidFill>
                <a:srgbClr val="000000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800" b="0"/>
                    </a:pPr>
                    <a:r>
                      <a:rPr lang="en-US" sz="8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214%</a:t>
                    </a:r>
                    <a:endParaRPr lang="en-US" sz="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8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90%</a:t>
                    </a:r>
                    <a:endParaRPr lang="en-US" sz="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8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82%</a:t>
                    </a:r>
                    <a:endParaRPr lang="en-US" sz="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8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72%</a:t>
                    </a:r>
                    <a:endParaRPr lang="en-US" sz="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8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7%</a:t>
                    </a:r>
                    <a:endParaRPr lang="en-US" sz="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'долг к ввп'!$A$2:$A$6</c:f>
              <c:strCache>
                <c:ptCount val="5"/>
                <c:pt idx="0">
                  <c:v>Japan</c:v>
                </c:pt>
                <c:pt idx="1">
                  <c:v>UK</c:v>
                </c:pt>
                <c:pt idx="2">
                  <c:v>Germany</c:v>
                </c:pt>
                <c:pt idx="3">
                  <c:v>USA</c:v>
                </c:pt>
                <c:pt idx="4">
                  <c:v>Russia</c:v>
                </c:pt>
              </c:strCache>
            </c:strRef>
          </c:cat>
          <c:val>
            <c:numRef>
              <c:f>'долг к ввп'!$B$2:$B$6</c:f>
              <c:numCache>
                <c:formatCode>0%</c:formatCode>
                <c:ptCount val="5"/>
                <c:pt idx="0">
                  <c:v>2.14</c:v>
                </c:pt>
                <c:pt idx="1">
                  <c:v>0.9</c:v>
                </c:pt>
                <c:pt idx="2">
                  <c:v>0.82</c:v>
                </c:pt>
                <c:pt idx="3">
                  <c:v>0.72</c:v>
                </c:pt>
                <c:pt idx="4">
                  <c:v>7.0000000000000007E-2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9702528"/>
        <c:axId val="190055552"/>
      </c:barChart>
      <c:catAx>
        <c:axId val="199702528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solidFill>
              <a:srgbClr val="000000"/>
            </a:solidFill>
          </a:ln>
        </c:spPr>
        <c:crossAx val="190055552"/>
        <c:crosses val="autoZero"/>
        <c:auto val="1"/>
        <c:lblAlgn val="ctr"/>
        <c:lblOffset val="100"/>
        <c:noMultiLvlLbl val="0"/>
      </c:catAx>
      <c:valAx>
        <c:axId val="1900555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997025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ysClr val="window" lastClr="FFFFFF">
                <a:lumMod val="85000"/>
              </a:sysClr>
            </a:solidFill>
            <a:ln>
              <a:solidFill>
                <a:srgbClr val="000000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145%</a:t>
                    </a:r>
                    <a:endParaRPr lang="en-US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130</a:t>
                    </a:r>
                    <a:r>
                      <a:rPr lang="en-US" b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8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86</a:t>
                    </a:r>
                    <a:r>
                      <a:rPr lang="en-US" sz="8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%</a:t>
                    </a:r>
                    <a:endParaRPr lang="en-US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67%</a:t>
                    </a:r>
                    <a:endParaRPr lang="en-US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11%</a:t>
                    </a:r>
                    <a:endParaRPr lang="en-US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0">
                    <a:latin typeface="+mn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'долг к ввп'!$A$9:$A$13</c:f>
              <c:strCache>
                <c:ptCount val="5"/>
                <c:pt idx="0">
                  <c:v>UK</c:v>
                </c:pt>
                <c:pt idx="1">
                  <c:v>USA</c:v>
                </c:pt>
                <c:pt idx="2">
                  <c:v>Japan</c:v>
                </c:pt>
                <c:pt idx="3">
                  <c:v>Germany</c:v>
                </c:pt>
                <c:pt idx="4">
                  <c:v>Russia</c:v>
                </c:pt>
              </c:strCache>
            </c:strRef>
          </c:cat>
          <c:val>
            <c:numRef>
              <c:f>'долг к ввп'!$B$9:$B$13</c:f>
              <c:numCache>
                <c:formatCode>0%</c:formatCode>
                <c:ptCount val="5"/>
                <c:pt idx="0">
                  <c:v>1.45</c:v>
                </c:pt>
                <c:pt idx="1">
                  <c:v>1.3</c:v>
                </c:pt>
                <c:pt idx="2">
                  <c:v>0.86</c:v>
                </c:pt>
                <c:pt idx="3">
                  <c:v>0.67</c:v>
                </c:pt>
                <c:pt idx="4">
                  <c:v>0.11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0421888"/>
        <c:axId val="190057280"/>
      </c:barChart>
      <c:catAx>
        <c:axId val="200421888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solidFill>
              <a:srgbClr val="000000"/>
            </a:solidFill>
          </a:ln>
        </c:spPr>
        <c:crossAx val="190057280"/>
        <c:crosses val="autoZero"/>
        <c:auto val="1"/>
        <c:lblAlgn val="ctr"/>
        <c:lblOffset val="100"/>
        <c:noMultiLvlLbl val="0"/>
      </c:catAx>
      <c:valAx>
        <c:axId val="1900572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004218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000000"/>
                </a:solidFill>
              </a:ln>
            </c:spPr>
          </c:dPt>
          <c:dLbls>
            <c:txPr>
              <a:bodyPr/>
              <a:lstStyle/>
              <a:p>
                <a:pPr>
                  <a:defRPr sz="800" b="0">
                    <a:latin typeface="+mn-lt"/>
                    <a:cs typeface="Aharoni" panose="02010803020104030203" pitchFamily="2" charset="-79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'долг к ввп'!$A$15:$A$19</c:f>
              <c:strCache>
                <c:ptCount val="5"/>
                <c:pt idx="0">
                  <c:v>UK</c:v>
                </c:pt>
                <c:pt idx="1">
                  <c:v>USA</c:v>
                </c:pt>
                <c:pt idx="2">
                  <c:v>Japan</c:v>
                </c:pt>
                <c:pt idx="3">
                  <c:v>China</c:v>
                </c:pt>
                <c:pt idx="4">
                  <c:v>Russia</c:v>
                </c:pt>
              </c:strCache>
            </c:strRef>
          </c:cat>
          <c:val>
            <c:numRef>
              <c:f>'долг к ввп'!$E$15:$E$19</c:f>
              <c:numCache>
                <c:formatCode>0%</c:formatCode>
                <c:ptCount val="5"/>
                <c:pt idx="0">
                  <c:v>1.2191665203973892</c:v>
                </c:pt>
                <c:pt idx="1">
                  <c:v>1.1492041626204441</c:v>
                </c:pt>
                <c:pt idx="2">
                  <c:v>0.6175865747193624</c:v>
                </c:pt>
                <c:pt idx="3">
                  <c:v>0.44974690347566576</c:v>
                </c:pt>
                <c:pt idx="4">
                  <c:v>0.43090643971784587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0424448"/>
        <c:axId val="190059008"/>
      </c:barChart>
      <c:catAx>
        <c:axId val="200424448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800"/>
            </a:pPr>
            <a:endParaRPr lang="ru-RU"/>
          </a:p>
        </c:txPr>
        <c:crossAx val="190059008"/>
        <c:crosses val="autoZero"/>
        <c:auto val="1"/>
        <c:lblAlgn val="ctr"/>
        <c:lblOffset val="100"/>
        <c:noMultiLvlLbl val="0"/>
      </c:catAx>
      <c:valAx>
        <c:axId val="1900590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00424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'Т+2'!$B$2:$B$11</c:f>
              <c:strCache>
                <c:ptCount val="10"/>
                <c:pt idx="0">
                  <c:v>янв.</c:v>
                </c:pt>
                <c:pt idx="1">
                  <c:v>фев.</c:v>
                </c:pt>
                <c:pt idx="2">
                  <c:v>мар.</c:v>
                </c:pt>
                <c:pt idx="3">
                  <c:v>апр.</c:v>
                </c:pt>
                <c:pt idx="4">
                  <c:v>май</c:v>
                </c:pt>
                <c:pt idx="5">
                  <c:v>июн.</c:v>
                </c:pt>
                <c:pt idx="6">
                  <c:v>июл.</c:v>
                </c:pt>
                <c:pt idx="7">
                  <c:v>авг.</c:v>
                </c:pt>
                <c:pt idx="8">
                  <c:v>сен.</c:v>
                </c:pt>
                <c:pt idx="9">
                  <c:v>окт.</c:v>
                </c:pt>
              </c:strCache>
            </c:strRef>
          </c:cat>
          <c:val>
            <c:numRef>
              <c:f>'Т+2'!$D$2:$D$11</c:f>
              <c:numCache>
                <c:formatCode>#,##0</c:formatCode>
                <c:ptCount val="10"/>
                <c:pt idx="0">
                  <c:v>646.90954663709738</c:v>
                </c:pt>
                <c:pt idx="1">
                  <c:v>668.01867582258933</c:v>
                </c:pt>
                <c:pt idx="2">
                  <c:v>690.83523767950931</c:v>
                </c:pt>
                <c:pt idx="3">
                  <c:v>795.54136992276005</c:v>
                </c:pt>
                <c:pt idx="4">
                  <c:v>697.61171541358044</c:v>
                </c:pt>
                <c:pt idx="5">
                  <c:v>665.8976160796301</c:v>
                </c:pt>
                <c:pt idx="6">
                  <c:v>686.21372756603955</c:v>
                </c:pt>
                <c:pt idx="7">
                  <c:v>591.47316571108058</c:v>
                </c:pt>
                <c:pt idx="8">
                  <c:v>843.90682666002101</c:v>
                </c:pt>
                <c:pt idx="9">
                  <c:v>874.26475434500003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182720"/>
        <c:axId val="192473920"/>
      </c:barChart>
      <c:catAx>
        <c:axId val="201182720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ln>
            <a:solidFill>
              <a:schemeClr val="tx1"/>
            </a:solidFill>
            <a:tailEnd type="stealth"/>
          </a:ln>
        </c:spPr>
        <c:crossAx val="192473920"/>
        <c:crosses val="autoZero"/>
        <c:auto val="1"/>
        <c:lblAlgn val="ctr"/>
        <c:lblOffset val="100"/>
        <c:noMultiLvlLbl val="0"/>
      </c:catAx>
      <c:valAx>
        <c:axId val="19247392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1182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aseline="0">
          <a:latin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06373565051021E-2"/>
          <c:y val="6.0659813356663747E-2"/>
          <c:w val="0.92849170918367352"/>
          <c:h val="0.8326195683872849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'Т+2'!$B$45:$B$54</c:f>
              <c:strCache>
                <c:ptCount val="10"/>
                <c:pt idx="0">
                  <c:v>янв.</c:v>
                </c:pt>
                <c:pt idx="1">
                  <c:v>фев.</c:v>
                </c:pt>
                <c:pt idx="2">
                  <c:v>мар.</c:v>
                </c:pt>
                <c:pt idx="3">
                  <c:v>апр.</c:v>
                </c:pt>
                <c:pt idx="4">
                  <c:v>май</c:v>
                </c:pt>
                <c:pt idx="5">
                  <c:v>июн.</c:v>
                </c:pt>
                <c:pt idx="6">
                  <c:v>июл.</c:v>
                </c:pt>
                <c:pt idx="7">
                  <c:v>авг.</c:v>
                </c:pt>
                <c:pt idx="8">
                  <c:v>сен.</c:v>
                </c:pt>
                <c:pt idx="9">
                  <c:v>окт.</c:v>
                </c:pt>
              </c:strCache>
            </c:strRef>
          </c:cat>
          <c:val>
            <c:numRef>
              <c:f>'Т+2'!$E$45:$E$54</c:f>
              <c:numCache>
                <c:formatCode>0.0</c:formatCode>
                <c:ptCount val="10"/>
                <c:pt idx="0">
                  <c:v>83706</c:v>
                </c:pt>
                <c:pt idx="1">
                  <c:v>76220</c:v>
                </c:pt>
                <c:pt idx="2">
                  <c:v>74676</c:v>
                </c:pt>
                <c:pt idx="3">
                  <c:v>74445</c:v>
                </c:pt>
                <c:pt idx="4">
                  <c:v>70273</c:v>
                </c:pt>
                <c:pt idx="5">
                  <c:v>61155</c:v>
                </c:pt>
                <c:pt idx="6">
                  <c:v>64419</c:v>
                </c:pt>
                <c:pt idx="7">
                  <c:v>60369</c:v>
                </c:pt>
                <c:pt idx="8">
                  <c:v>66393</c:v>
                </c:pt>
                <c:pt idx="9" formatCode="General">
                  <c:v>65601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484800"/>
        <c:axId val="192475648"/>
      </c:barChart>
      <c:lineChart>
        <c:grouping val="standard"/>
        <c:varyColors val="0"/>
        <c:ser>
          <c:idx val="2"/>
          <c:order val="1"/>
          <c:marker>
            <c:symbol val="none"/>
          </c:marker>
          <c:dPt>
            <c:idx val="7"/>
            <c:bubble3D val="0"/>
            <c:spPr>
              <a:ln>
                <a:tailEnd type="stealth"/>
              </a:ln>
            </c:spPr>
          </c:dPt>
          <c:dPt>
            <c:idx val="8"/>
            <c:bubble3D val="0"/>
            <c:spPr>
              <a:ln>
                <a:tailEnd type="stealth"/>
              </a:ln>
            </c:spPr>
          </c:dPt>
          <c:val>
            <c:numRef>
              <c:f>'Т+2'!$F$45:$F$53</c:f>
              <c:numCache>
                <c:formatCode>General</c:formatCode>
                <c:ptCount val="9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484800"/>
        <c:axId val="192475648"/>
      </c:lineChart>
      <c:catAx>
        <c:axId val="2014848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tx1"/>
            </a:solidFill>
            <a:tailEnd type="stealth"/>
          </a:ln>
        </c:spPr>
        <c:crossAx val="192475648"/>
        <c:crosses val="autoZero"/>
        <c:auto val="1"/>
        <c:lblAlgn val="ctr"/>
        <c:lblOffset val="100"/>
        <c:noMultiLvlLbl val="0"/>
      </c:catAx>
      <c:valAx>
        <c:axId val="19247564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201484800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3B1E5"/>
            </a:solidFill>
            <a:ln>
              <a:solidFill>
                <a:schemeClr val="tx1"/>
              </a:solidFill>
            </a:ln>
          </c:spPr>
          <c:invertIfNegative val="0"/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мар.</c:v>
                </c:pt>
                <c:pt idx="1">
                  <c:v>апр.</c:v>
                </c:pt>
                <c:pt idx="2">
                  <c:v>май</c:v>
                </c:pt>
                <c:pt idx="3">
                  <c:v>июн.</c:v>
                </c:pt>
                <c:pt idx="4">
                  <c:v>июл.</c:v>
                </c:pt>
                <c:pt idx="5">
                  <c:v>авг.</c:v>
                </c:pt>
                <c:pt idx="6">
                  <c:v>сен.</c:v>
                </c:pt>
                <c:pt idx="7">
                  <c:v>окт.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386139548</c:v>
                </c:pt>
                <c:pt idx="1">
                  <c:v>6587248252</c:v>
                </c:pt>
                <c:pt idx="2">
                  <c:v>9281882557</c:v>
                </c:pt>
                <c:pt idx="3">
                  <c:v>10443943165</c:v>
                </c:pt>
                <c:pt idx="4">
                  <c:v>12557778238</c:v>
                </c:pt>
                <c:pt idx="5">
                  <c:v>10483353517</c:v>
                </c:pt>
                <c:pt idx="6">
                  <c:v>119354277007</c:v>
                </c:pt>
                <c:pt idx="7">
                  <c:v>75612854615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2"/>
        <c:axId val="243227136"/>
        <c:axId val="199184320"/>
      </c:barChart>
      <c:catAx>
        <c:axId val="243227136"/>
        <c:scaling>
          <c:orientation val="minMax"/>
        </c:scaling>
        <c:delete val="0"/>
        <c:axPos val="b"/>
        <c:numFmt formatCode="\О\с\н\о\в\н\о\й" sourceLinked="1"/>
        <c:majorTickMark val="none"/>
        <c:minorTickMark val="none"/>
        <c:tickLblPos val="nextTo"/>
        <c:spPr>
          <a:ln>
            <a:solidFill>
              <a:srgbClr val="000000"/>
            </a:solidFill>
            <a:tailEnd type="stealth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99184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18432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243227136"/>
        <c:crosses val="autoZero"/>
        <c:crossBetween val="between"/>
        <c:dispUnits>
          <c:builtInUnit val="billions"/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ahoma" pitchFamily="34" charset="0"/>
          <a:cs typeface="Tahoma" pitchFamily="34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РЕПО с ЦК - Безадресные заявки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Лист1!$A$2:$A$10</c:f>
              <c:strCache>
                <c:ptCount val="9"/>
                <c:pt idx="0">
                  <c:v>фев.</c:v>
                </c:pt>
                <c:pt idx="1">
                  <c:v>мар.</c:v>
                </c:pt>
                <c:pt idx="2">
                  <c:v>апр.</c:v>
                </c:pt>
                <c:pt idx="3">
                  <c:v>май</c:v>
                </c:pt>
                <c:pt idx="4">
                  <c:v>июн.</c:v>
                </c:pt>
                <c:pt idx="5">
                  <c:v>июл.</c:v>
                </c:pt>
                <c:pt idx="6">
                  <c:v>авг.</c:v>
                </c:pt>
                <c:pt idx="7">
                  <c:v>сен.</c:v>
                </c:pt>
                <c:pt idx="8">
                  <c:v>окт.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13.596279915290001</c:v>
                </c:pt>
                <c:pt idx="1">
                  <c:v>48.522851864250001</c:v>
                </c:pt>
                <c:pt idx="2">
                  <c:v>39.344853090180003</c:v>
                </c:pt>
                <c:pt idx="3">
                  <c:v>19.605686944029998</c:v>
                </c:pt>
                <c:pt idx="4">
                  <c:v>111.54087512208</c:v>
                </c:pt>
                <c:pt idx="5">
                  <c:v>231.75249612172001</c:v>
                </c:pt>
                <c:pt idx="6">
                  <c:v>266.94125168137998</c:v>
                </c:pt>
                <c:pt idx="7">
                  <c:v>377.66678789823999</c:v>
                </c:pt>
                <c:pt idx="8">
                  <c:v>452.73957275188002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РЕПО с ЦК - Адресные заявки</c:v>
                </c:pt>
              </c:strCache>
            </c:strRef>
          </c:tx>
          <c:spPr>
            <a:solidFill>
              <a:srgbClr val="63B1E5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Лист1!$A$2:$A$10</c:f>
              <c:strCache>
                <c:ptCount val="9"/>
                <c:pt idx="0">
                  <c:v>фев.</c:v>
                </c:pt>
                <c:pt idx="1">
                  <c:v>мар.</c:v>
                </c:pt>
                <c:pt idx="2">
                  <c:v>апр.</c:v>
                </c:pt>
                <c:pt idx="3">
                  <c:v>май</c:v>
                </c:pt>
                <c:pt idx="4">
                  <c:v>июн.</c:v>
                </c:pt>
                <c:pt idx="5">
                  <c:v>июл.</c:v>
                </c:pt>
                <c:pt idx="6">
                  <c:v>авг.</c:v>
                </c:pt>
                <c:pt idx="7">
                  <c:v>сен.</c:v>
                </c:pt>
                <c:pt idx="8">
                  <c:v>окт.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8.0516278999999996E-2</c:v>
                </c:pt>
                <c:pt idx="1">
                  <c:v>1.4037294492600001</c:v>
                </c:pt>
                <c:pt idx="2">
                  <c:v>3.20904592711</c:v>
                </c:pt>
                <c:pt idx="3">
                  <c:v>2.0070019932599998</c:v>
                </c:pt>
                <c:pt idx="4">
                  <c:v>4.7333026051899996</c:v>
                </c:pt>
                <c:pt idx="5">
                  <c:v>23.873458480689997</c:v>
                </c:pt>
                <c:pt idx="6">
                  <c:v>100.45355845569999</c:v>
                </c:pt>
                <c:pt idx="7">
                  <c:v>149.81927356348001</c:v>
                </c:pt>
                <c:pt idx="8">
                  <c:v>281.4761405671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100"/>
        <c:axId val="243225600"/>
        <c:axId val="199183168"/>
      </c:barChart>
      <c:catAx>
        <c:axId val="243225600"/>
        <c:scaling>
          <c:orientation val="minMax"/>
        </c:scaling>
        <c:delete val="0"/>
        <c:axPos val="b"/>
        <c:numFmt formatCode="\О\с\н\о\в\н\о\й" sourceLinked="1"/>
        <c:majorTickMark val="none"/>
        <c:minorTickMark val="none"/>
        <c:tickLblPos val="nextTo"/>
        <c:spPr>
          <a:ln>
            <a:solidFill>
              <a:srgbClr val="000000"/>
            </a:solidFill>
            <a:tailEnd type="stealth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99183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183168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2432256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ahoma" pitchFamily="34" charset="0"/>
          <a:cs typeface="Tahoma" pitchFamily="34" charset="0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Послеторговый аукцион (руб. млрд.)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 i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янв.</c:v>
                </c:pt>
                <c:pt idx="1">
                  <c:v>фев.</c:v>
                </c:pt>
                <c:pt idx="2">
                  <c:v>мар.</c:v>
                </c:pt>
                <c:pt idx="3">
                  <c:v>апр.</c:v>
                </c:pt>
                <c:pt idx="4">
                  <c:v>май</c:v>
                </c:pt>
                <c:pt idx="5">
                  <c:v>июн.</c:v>
                </c:pt>
                <c:pt idx="6">
                  <c:v>июл.</c:v>
                </c:pt>
                <c:pt idx="7">
                  <c:v>авг.</c:v>
                </c:pt>
                <c:pt idx="8">
                  <c:v>сен.</c:v>
                </c:pt>
                <c:pt idx="9">
                  <c:v>окт.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1.6899094736000053</c:v>
                </c:pt>
                <c:pt idx="1">
                  <c:v>1.6467643715999951</c:v>
                </c:pt>
                <c:pt idx="2">
                  <c:v>2.1796634691000083</c:v>
                </c:pt>
                <c:pt idx="3">
                  <c:v>1.3961206013999983</c:v>
                </c:pt>
                <c:pt idx="4">
                  <c:v>1.9651450777999966</c:v>
                </c:pt>
                <c:pt idx="5">
                  <c:v>1.2418638661999999</c:v>
                </c:pt>
                <c:pt idx="6">
                  <c:v>1.6438721297699921</c:v>
                </c:pt>
                <c:pt idx="7">
                  <c:v>0.9719460138699938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Аукцион закрытия (руб. млрд.)</c:v>
                </c:pt>
              </c:strCache>
            </c:strRef>
          </c:tx>
          <c:spPr>
            <a:solidFill>
              <a:srgbClr val="CE1126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янв.</c:v>
                </c:pt>
                <c:pt idx="1">
                  <c:v>фев.</c:v>
                </c:pt>
                <c:pt idx="2">
                  <c:v>мар.</c:v>
                </c:pt>
                <c:pt idx="3">
                  <c:v>апр.</c:v>
                </c:pt>
                <c:pt idx="4">
                  <c:v>май</c:v>
                </c:pt>
                <c:pt idx="5">
                  <c:v>июн.</c:v>
                </c:pt>
                <c:pt idx="6">
                  <c:v>июл.</c:v>
                </c:pt>
                <c:pt idx="7">
                  <c:v>авг.</c:v>
                </c:pt>
                <c:pt idx="8">
                  <c:v>сен.</c:v>
                </c:pt>
                <c:pt idx="9">
                  <c:v>окт.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8" formatCode="0.0">
                  <c:v>5.822756695799999</c:v>
                </c:pt>
                <c:pt idx="9" formatCode="0.0">
                  <c:v>5.4811071938799998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4393472"/>
        <c:axId val="19255411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в общем объеме торгов</c:v>
                </c:pt>
              </c:strCache>
            </c:strRef>
          </c:tx>
          <c:spPr>
            <a:ln>
              <a:solidFill>
                <a:sysClr val="window" lastClr="FFFFFF">
                  <a:lumMod val="85000"/>
                </a:sysClr>
              </a:solidFill>
            </a:ln>
          </c:spPr>
          <c:marker>
            <c:symbol val="square"/>
            <c:size val="5"/>
            <c:spPr>
              <a:solidFill>
                <a:sysClr val="window" lastClr="FFFFFF">
                  <a:lumMod val="75000"/>
                </a:sysClr>
              </a:solidFill>
              <a:ln w="0">
                <a:solidFill>
                  <a:sysClr val="windowText" lastClr="000000"/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numFmt formatCode="0.00%" sourceLinked="0"/>
            <c:spPr>
              <a:solidFill>
                <a:sysClr val="window" lastClr="FFFFFF">
                  <a:lumMod val="85000"/>
                </a:sysClr>
              </a:solidFill>
              <a:ln w="0">
                <a:solidFill>
                  <a:sysClr val="windowText" lastClr="000000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янв.</c:v>
                </c:pt>
                <c:pt idx="1">
                  <c:v>фев.</c:v>
                </c:pt>
                <c:pt idx="2">
                  <c:v>мар.</c:v>
                </c:pt>
                <c:pt idx="3">
                  <c:v>апр.</c:v>
                </c:pt>
                <c:pt idx="4">
                  <c:v>май</c:v>
                </c:pt>
                <c:pt idx="5">
                  <c:v>июн.</c:v>
                </c:pt>
                <c:pt idx="6">
                  <c:v>июл.</c:v>
                </c:pt>
                <c:pt idx="7">
                  <c:v>авг.</c:v>
                </c:pt>
                <c:pt idx="8">
                  <c:v>сен.</c:v>
                </c:pt>
                <c:pt idx="9">
                  <c:v>окт.</c:v>
                </c:pt>
              </c:strCache>
            </c:strRef>
          </c:cat>
          <c:val>
            <c:numRef>
              <c:f>Лист1!$D$2:$D$11</c:f>
              <c:numCache>
                <c:formatCode>0.00%</c:formatCode>
                <c:ptCount val="10"/>
                <c:pt idx="0">
                  <c:v>2.94963359233454E-3</c:v>
                </c:pt>
                <c:pt idx="1">
                  <c:v>2.6740447784861176E-3</c:v>
                </c:pt>
                <c:pt idx="2">
                  <c:v>3.4554208566268951E-3</c:v>
                </c:pt>
                <c:pt idx="3">
                  <c:v>2.0016665970739988E-3</c:v>
                </c:pt>
                <c:pt idx="4">
                  <c:v>3.0557113046684658E-3</c:v>
                </c:pt>
                <c:pt idx="5">
                  <c:v>2.0597143659231826E-3</c:v>
                </c:pt>
                <c:pt idx="6">
                  <c:v>2.5980267273531402E-3</c:v>
                </c:pt>
                <c:pt idx="7">
                  <c:v>1.7926059066902529E-3</c:v>
                </c:pt>
                <c:pt idx="8">
                  <c:v>8.4398261958864972E-3</c:v>
                </c:pt>
                <c:pt idx="9">
                  <c:v>7.2835746163616736E-3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795520"/>
        <c:axId val="192554688"/>
      </c:lineChart>
      <c:catAx>
        <c:axId val="204393472"/>
        <c:scaling>
          <c:orientation val="minMax"/>
        </c:scaling>
        <c:delete val="0"/>
        <c:axPos val="b"/>
        <c:numFmt formatCode="\О\с\н\о\в\н\о\й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  <a:tailEnd type="stealth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92554112"/>
        <c:crosses val="autoZero"/>
        <c:auto val="1"/>
        <c:lblAlgn val="ctr"/>
        <c:lblOffset val="100"/>
        <c:tickMarkSkip val="1"/>
        <c:noMultiLvlLbl val="0"/>
      </c:catAx>
      <c:valAx>
        <c:axId val="19255411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one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204393472"/>
        <c:crossesAt val="1"/>
        <c:crossBetween val="between"/>
      </c:valAx>
      <c:valAx>
        <c:axId val="192554688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one"/>
        <c:spPr>
          <a:ln>
            <a:noFill/>
          </a:ln>
        </c:spPr>
        <c:crossAx val="234795520"/>
        <c:crosses val="max"/>
        <c:crossBetween val="between"/>
      </c:valAx>
      <c:catAx>
        <c:axId val="234795520"/>
        <c:scaling>
          <c:orientation val="minMax"/>
        </c:scaling>
        <c:delete val="1"/>
        <c:axPos val="b"/>
        <c:majorTickMark val="out"/>
        <c:minorTickMark val="none"/>
        <c:tickLblPos val="nextTo"/>
        <c:crossAx val="19255468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ahoma" pitchFamily="34" charset="0"/>
          <a:cs typeface="Tahoma" pitchFamily="34" charset="0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24CA1-ADAE-4CB0-9017-F7946ABEC1A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47466-5782-4F45-AFEE-AD15D659B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5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47466-5782-4F45-AFEE-AD15D659BCA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02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47466-5782-4F45-AFEE-AD15D659BCA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0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office.micex.com\Public\Files\Департамент_по_коммуникациям\Отдел_управления_брендом\Фирменный_стиль\Шаблон_презентаций\Шаблоны с выбором фото\купол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t="23965" r="27064" b="6901"/>
          <a:stretch/>
        </p:blipFill>
        <p:spPr bwMode="auto">
          <a:xfrm>
            <a:off x="252000" y="252000"/>
            <a:ext cx="432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1026" name="Picture 2" descr="\\atlas-old\Департамент_по_коммуникациям\Отдел_управления_брендом\Фирменный стиль\Шаблон презентаций\ЛОГО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2000"/>
            <a:ext cx="2448272" cy="5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0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6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0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0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7416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 Слайд с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47673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2.1 Аукцион закрытия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1196752"/>
            <a:ext cx="2483897" cy="453804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14400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8575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Запущен в Режиме основных торгов Т+ с 2.09.2013</a:t>
            </a:r>
          </a:p>
          <a:p>
            <a:pPr marL="28575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Позволяет определить репрезентативную цену закрытия по акциям</a:t>
            </a:r>
          </a:p>
          <a:p>
            <a:pPr marL="28575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Расширяет возможности участников (новые заявки)</a:t>
            </a:r>
          </a:p>
          <a:p>
            <a:pPr marL="28575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Защищен от манипулирования (принцип случайного окончания аукциона)</a:t>
            </a:r>
          </a:p>
          <a:p>
            <a:pPr marL="28575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094056680"/>
              </p:ext>
            </p:extLst>
          </p:nvPr>
        </p:nvGraphicFramePr>
        <p:xfrm>
          <a:off x="3779912" y="1412776"/>
          <a:ext cx="525658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 userDrawn="1"/>
        </p:nvSpPr>
        <p:spPr>
          <a:xfrm>
            <a:off x="4427984" y="112474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торгов в АЗ и доля в общем объеме торгов, сентябрь-октябрь 2013 г.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4572000" y="2160000"/>
            <a:ext cx="4104000" cy="27828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Чтобы вставить объект, нажмите соответствующую иконку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4572000" y="5112000"/>
            <a:ext cx="4176000" cy="576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Подпись − шрифт </a:t>
            </a:r>
            <a:r>
              <a:rPr lang="en-US" dirty="0" smtClean="0"/>
              <a:t>Tahoma 11 </a:t>
            </a:r>
            <a:r>
              <a:rPr lang="ru-RU" dirty="0" smtClean="0"/>
              <a:t>пт.</a:t>
            </a: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3276000" cy="36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Пункт номер один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8" y="2134800"/>
            <a:ext cx="7416000" cy="1150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Ниже текста расположите таблицу, созданную в программе </a:t>
            </a:r>
            <a:r>
              <a:rPr lang="en-US" dirty="0" smtClean="0"/>
              <a:t>Excel</a:t>
            </a:r>
            <a:r>
              <a:rPr lang="ru-RU" dirty="0" smtClean="0"/>
              <a:t> в фирменном стиле </a:t>
            </a:r>
            <a:r>
              <a:rPr lang="en-US" dirty="0" smtClean="0"/>
              <a:t>(</a:t>
            </a:r>
            <a:r>
              <a:rPr lang="ru-RU" dirty="0" smtClean="0"/>
              <a:t>из оригинального </a:t>
            </a:r>
            <a:r>
              <a:rPr lang="en-US" dirty="0" smtClean="0"/>
              <a:t>Excel-</a:t>
            </a:r>
            <a:r>
              <a:rPr lang="ru-RU" dirty="0" smtClean="0"/>
              <a:t>шаблона таблицы Московской Биржи ) и вставленную на этот слайд операцией </a:t>
            </a:r>
            <a:r>
              <a:rPr lang="en-US" dirty="0" smtClean="0"/>
              <a:t>Copy &gt; Paste</a:t>
            </a:r>
            <a:r>
              <a:rPr lang="ru-RU" dirty="0" smtClean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 Слайд с текстом и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Чтобы вставить объект, нажмите соответствующую иконку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5508000" y="5157192"/>
            <a:ext cx="2054288" cy="792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Подпись к диаграмме − шрифт </a:t>
            </a:r>
            <a:r>
              <a:rPr lang="en-US" dirty="0" smtClean="0"/>
              <a:t>Tahoma 11 </a:t>
            </a:r>
            <a:r>
              <a:rPr lang="ru-RU" dirty="0" smtClean="0"/>
              <a:t>пт.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atlas-old\Департамент_по_коммуникациям\Отдел_управления_брендом\Фирменный стиль\Шаблон презентаций\купол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b="344"/>
          <a:stretch/>
        </p:blipFill>
        <p:spPr bwMode="auto">
          <a:xfrm>
            <a:off x="251520" y="260648"/>
            <a:ext cx="864096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ffice.micex.com\Public\Files\Департамент_по_коммуникациям\Отдел_управления_брендом\Фирменный_стиль\Шаблон_презентаций\Шаблоны с выбором фото\высотка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r="185"/>
          <a:stretch/>
        </p:blipFill>
        <p:spPr bwMode="auto">
          <a:xfrm>
            <a:off x="251520" y="252000"/>
            <a:ext cx="432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1026" name="Picture 2" descr="\\atlas-old\Департамент_по_коммуникациям\Отдел_управления_брендом\Фирменный стиль\Шаблон презентаций\ЛОГО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2000"/>
            <a:ext cx="2448272" cy="5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14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258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401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401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401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b="1" dirty="0" smtClean="0"/>
              <a:t>РАСКРЫТИЕ ИНФОРМАЦИИ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90" y="1402109"/>
            <a:ext cx="734695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51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4957" r="19446" b="9402"/>
          <a:stretch>
            <a:fillRect/>
          </a:stretch>
        </p:blipFill>
        <p:spPr bwMode="auto">
          <a:xfrm>
            <a:off x="250825" y="252413"/>
            <a:ext cx="4321175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atlas-old\Департамент_по_коммуникациям\Отдел_управления_брендом\Фирменный стиль\Шаблон презентаций\ЛОГО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52413"/>
            <a:ext cx="244792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33080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269875"/>
            <a:ext cx="4321175" cy="6327775"/>
          </a:xfrm>
          <a:prstGeom prst="rect">
            <a:avLst/>
          </a:prstGeom>
          <a:solidFill>
            <a:srgbClr val="616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269875"/>
            <a:ext cx="24145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9247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50825" y="269875"/>
            <a:ext cx="4321175" cy="6327775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269875"/>
            <a:ext cx="24145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7406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50825" y="269875"/>
            <a:ext cx="4321175" cy="6327775"/>
          </a:xfrm>
          <a:prstGeom prst="rect">
            <a:avLst/>
          </a:prstGeom>
          <a:solidFill>
            <a:srgbClr val="6D6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269875"/>
            <a:ext cx="24145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43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50825" y="269875"/>
            <a:ext cx="4321175" cy="6327775"/>
          </a:xfrm>
          <a:prstGeom prst="rect">
            <a:avLst/>
          </a:prstGeom>
          <a:solidFill>
            <a:srgbClr val="5D4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269875"/>
            <a:ext cx="24145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199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office.micex.com\Public\Files\Департамент_по_коммуникациям\Отдел_управления_брендом\Фирменный_стиль\Шаблон_презентаций\Шаблоны с выбором фото\ГУМ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1929"/>
          <a:stretch/>
        </p:blipFill>
        <p:spPr bwMode="auto">
          <a:xfrm>
            <a:off x="251520" y="252000"/>
            <a:ext cx="432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1026" name="Picture 2" descr="\\atlas-old\Департамент_по_коммуникациям\Отдел_управления_брендом\Фирменный стиль\Шаблон презентаций\ЛОГО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2000"/>
            <a:ext cx="2448272" cy="5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22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875" y="269875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52525" y="828675"/>
            <a:ext cx="4064000" cy="719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sz="2600" dirty="0" smtClean="0">
                <a:solidFill>
                  <a:srgbClr val="FFFFFF"/>
                </a:solidFill>
              </a:rPr>
              <a:t>CONTENTS</a:t>
            </a:r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2000" y="2134800"/>
            <a:ext cx="6768000" cy="3382432"/>
          </a:xfrm>
          <a:prstGeom prst="rect">
            <a:avLst/>
          </a:prstGeom>
        </p:spPr>
        <p:txBody>
          <a:bodyPr numCol="2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99582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875" y="269875"/>
            <a:ext cx="2160588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6191250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000" y="612000"/>
            <a:ext cx="5400000" cy="2232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4356100" y="6191250"/>
            <a:ext cx="3959225" cy="360363"/>
          </a:xfr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0" y="6191250"/>
            <a:ext cx="360363" cy="360363"/>
          </a:xfrm>
        </p:spPr>
        <p:txBody>
          <a:bodyPr rIns="0" bIns="0"/>
          <a:lstStyle>
            <a:lvl1pPr>
              <a:defRPr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CC54F121-72B1-4BC2-8757-CAF54C2A55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668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69875" y="260350"/>
            <a:ext cx="8604250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4356100" y="6191250"/>
            <a:ext cx="3959225" cy="360363"/>
          </a:xfrm>
        </p:spPr>
        <p:txBody>
          <a:bodyPr/>
          <a:lstStyle>
            <a:lvl1pPr algn="r">
              <a:defRPr sz="110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0" y="6191250"/>
            <a:ext cx="360363" cy="360363"/>
          </a:xfrm>
        </p:spPr>
        <p:txBody>
          <a:bodyPr rIns="0" bIns="0"/>
          <a:lstStyle>
            <a:lvl1pPr>
              <a:defRPr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CFDD4B42-D83B-4EC2-81ED-60F2C63F05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156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69875" y="260350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4356100" y="6191250"/>
            <a:ext cx="3959225" cy="360363"/>
          </a:xfrm>
        </p:spPr>
        <p:txBody>
          <a:bodyPr/>
          <a:lstStyle>
            <a:lvl1pPr algn="r">
              <a:defRPr sz="110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0" y="6191250"/>
            <a:ext cx="360363" cy="360363"/>
          </a:xfrm>
        </p:spPr>
        <p:txBody>
          <a:bodyPr rIns="0" bIns="0"/>
          <a:lstStyle>
            <a:lvl1pPr>
              <a:defRPr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38110E1E-D696-43A4-9A52-56B135225F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245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69875" y="260350"/>
            <a:ext cx="8604250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4356100" y="6191250"/>
            <a:ext cx="3959225" cy="360363"/>
          </a:xfrm>
        </p:spPr>
        <p:txBody>
          <a:bodyPr/>
          <a:lstStyle>
            <a:lvl1pPr algn="r">
              <a:defRPr sz="110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0" y="6191250"/>
            <a:ext cx="360363" cy="360363"/>
          </a:xfrm>
        </p:spPr>
        <p:txBody>
          <a:bodyPr rIns="0" bIns="0"/>
          <a:lstStyle>
            <a:lvl1pPr>
              <a:defRPr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4C20B8E9-DF53-443F-929B-4FB5373635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25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69875" y="260350"/>
            <a:ext cx="8604250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4356100" y="6191250"/>
            <a:ext cx="3959225" cy="360363"/>
          </a:xfrm>
        </p:spPr>
        <p:txBody>
          <a:bodyPr/>
          <a:lstStyle>
            <a:lvl1pPr algn="r">
              <a:defRPr sz="110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0" y="6191250"/>
            <a:ext cx="360363" cy="360363"/>
          </a:xfrm>
        </p:spPr>
        <p:txBody>
          <a:bodyPr rIns="0" bIns="0"/>
          <a:lstStyle>
            <a:lvl1pPr>
              <a:defRPr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98646E11-95AB-4682-B665-09BAC9E6D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535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1151999" y="2134800"/>
            <a:ext cx="7416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987675" y="6191250"/>
            <a:ext cx="5327650" cy="360363"/>
          </a:xfr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0" y="6191250"/>
            <a:ext cx="360363" cy="360363"/>
          </a:xfrm>
        </p:spPr>
        <p:txBody>
          <a:bodyPr rIns="0" bIns="0"/>
          <a:lstStyle>
            <a:lvl1pPr>
              <a:defRPr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010A7D84-0FCB-4750-9F89-C5DBF34F64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748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 Слайд с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987675" y="6191250"/>
            <a:ext cx="5327650" cy="360363"/>
          </a:xfr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0" y="6191250"/>
            <a:ext cx="360363" cy="360363"/>
          </a:xfrm>
        </p:spPr>
        <p:txBody>
          <a:bodyPr rIns="0" bIns="0"/>
          <a:lstStyle>
            <a:lvl1pPr>
              <a:defRPr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C4199B3D-1012-4E5F-A29A-F75B61FC9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936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Содержимое 3"/>
          <p:cNvSpPr>
            <a:spLocks noGrp="1"/>
          </p:cNvSpPr>
          <p:nvPr>
            <p:ph sz="half" idx="14"/>
          </p:nvPr>
        </p:nvSpPr>
        <p:spPr>
          <a:xfrm>
            <a:off x="4572000" y="2160000"/>
            <a:ext cx="4104000" cy="27828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/>
          </p:nvPr>
        </p:nvSpPr>
        <p:spPr>
          <a:xfrm>
            <a:off x="4572000" y="5112000"/>
            <a:ext cx="4176000" cy="576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2000" y="2134800"/>
            <a:ext cx="3276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5"/>
          </p:nvPr>
        </p:nvSpPr>
        <p:spPr>
          <a:xfrm>
            <a:off x="2987675" y="6191250"/>
            <a:ext cx="5327650" cy="360363"/>
          </a:xfr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388350" y="6191250"/>
            <a:ext cx="360363" cy="360363"/>
          </a:xfrm>
        </p:spPr>
        <p:txBody>
          <a:bodyPr rIns="0" bIns="0"/>
          <a:lstStyle>
            <a:lvl1pPr>
              <a:defRPr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31DB7477-CF42-4AC5-9942-48CB70CA05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962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1151998" y="2134800"/>
            <a:ext cx="7416000" cy="1150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987675" y="6191250"/>
            <a:ext cx="5327650" cy="360363"/>
          </a:xfr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0" y="6191250"/>
            <a:ext cx="360363" cy="360363"/>
          </a:xfrm>
        </p:spPr>
        <p:txBody>
          <a:bodyPr rIns="0" bIns="0"/>
          <a:lstStyle>
            <a:lvl1pPr>
              <a:defRPr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7A5AF2D5-862F-41A6-A67C-C5028FF730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2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70000"/>
            <a:ext cx="4320480" cy="6327352"/>
          </a:xfrm>
          <a:prstGeom prst="rect">
            <a:avLst/>
          </a:prstGeom>
          <a:solidFill>
            <a:srgbClr val="616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775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 Слайд с текстом и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3"/>
          <p:cNvSpPr>
            <a:spLocks noGrp="1"/>
          </p:cNvSpPr>
          <p:nvPr>
            <p:ph sz="half" idx="14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/>
          </p:nvPr>
        </p:nvSpPr>
        <p:spPr>
          <a:xfrm>
            <a:off x="5508000" y="5157192"/>
            <a:ext cx="2054288" cy="792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5"/>
          </p:nvPr>
        </p:nvSpPr>
        <p:spPr>
          <a:xfrm>
            <a:off x="2987675" y="6191250"/>
            <a:ext cx="5327650" cy="360363"/>
          </a:xfr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388350" y="6191250"/>
            <a:ext cx="360363" cy="360363"/>
          </a:xfrm>
        </p:spPr>
        <p:txBody>
          <a:bodyPr rIns="0" bIns="0"/>
          <a:lstStyle>
            <a:lvl1pPr>
              <a:defRPr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008BB71D-AE02-437F-A194-BB47D5FA58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581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\\atlas-old\Департамент_по_коммуникациям\Отдел_управления_брендом\Фирменный стиль\Шаблон презентаций\купол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b="343"/>
          <a:stretch>
            <a:fillRect/>
          </a:stretch>
        </p:blipFill>
        <p:spPr bwMode="auto">
          <a:xfrm>
            <a:off x="250825" y="260350"/>
            <a:ext cx="864235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9208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69875" y="260350"/>
            <a:ext cx="8604250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41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69875" y="260350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686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69875" y="260350"/>
            <a:ext cx="8604250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646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69875" y="260350"/>
            <a:ext cx="8604250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4931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04_ Регуляр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8388350" y="6191250"/>
            <a:ext cx="360363" cy="360363"/>
          </a:xfrm>
          <a:prstGeom prst="rect">
            <a:avLst/>
          </a:prstGeom>
        </p:spPr>
        <p:txBody>
          <a:bodyPr lIns="0" tIns="45696" rIns="0" bIns="45696"/>
          <a:lstStyle>
            <a:lvl1pPr marL="447675" indent="-447675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49368A09-F59F-463D-BA1C-88FE8ACB16F8}" type="slidenum">
              <a:rPr lang="ru-RU" sz="1100" smtClean="0">
                <a:solidFill>
                  <a:srgbClr val="000000"/>
                </a:solidFill>
                <a:latin typeface="Verdana" panose="020B0604030504040204" pitchFamily="34" charset="0"/>
              </a:rPr>
              <a:pPr algn="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ru-RU" sz="11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46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09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6D6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09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5D4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09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9875" y="269875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152525" y="828675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СОДЕРЖАНИЕ</a:t>
            </a:r>
            <a:endParaRPr lang="ru-RU" sz="2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6768000" cy="3382432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Пункт номер один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80000" y="612000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21600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00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3" r:id="rId2"/>
    <p:sldLayoutId id="2147483684" r:id="rId3"/>
    <p:sldLayoutId id="2147483670" r:id="rId4"/>
    <p:sldLayoutId id="2147483671" r:id="rId5"/>
    <p:sldLayoutId id="2147483672" r:id="rId6"/>
    <p:sldLayoutId id="2147483673" r:id="rId7"/>
    <p:sldLayoutId id="2147483662" r:id="rId8"/>
    <p:sldLayoutId id="2147483663" r:id="rId9"/>
    <p:sldLayoutId id="2147483675" r:id="rId10"/>
    <p:sldLayoutId id="2147483674" r:id="rId11"/>
    <p:sldLayoutId id="2147483676" r:id="rId12"/>
    <p:sldLayoutId id="2147483677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8" r:id="rId20"/>
    <p:sldLayoutId id="2147483679" r:id="rId21"/>
    <p:sldLayoutId id="2147483680" r:id="rId22"/>
    <p:sldLayoutId id="2147483681" r:id="rId23"/>
    <p:sldLayoutId id="2147483682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DFD2A-6C66-4613-ADC7-9777AF8481E1}" type="slidenum">
              <a:rPr 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58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chart" Target="../charts/chart3.xml"/><Relationship Id="rId7" Type="http://schemas.openxmlformats.org/officeDocument/2006/relationships/image" Target="../media/image13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gif"/><Relationship Id="rId4" Type="http://schemas.openxmlformats.org/officeDocument/2006/relationships/image" Target="../media/image10.gif"/><Relationship Id="rId9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44008" y="5557882"/>
            <a:ext cx="442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"Новое на фондовом рынке: 2013"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716016" y="1844824"/>
            <a:ext cx="4068000" cy="6480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ЕЖЕГОДНАЯ РАБОЧАЯ ВСТРЕЧА МОСКОВСКОЙ БИРЖИ С ЭМИТЕНТАМИ</a:t>
            </a:r>
            <a:br>
              <a:rPr lang="ru-RU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 УПРАВЛЯЮЩИМИ </a:t>
            </a:r>
            <a:r>
              <a:rPr lang="ru-RU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КОМПАНИЯМИ</a:t>
            </a:r>
            <a:br>
              <a:rPr lang="ru-RU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ru-RU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85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12 ноября 2013 г.</a:t>
            </a:r>
            <a:br>
              <a:rPr lang="ru-RU" sz="85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85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Москва, Отель "</a:t>
            </a:r>
            <a:r>
              <a:rPr lang="ru-RU" sz="850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Кортъярд</a:t>
            </a:r>
            <a:r>
              <a:rPr lang="ru-RU" sz="85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Марриотт Москва Центр"</a:t>
            </a:r>
            <a:br>
              <a:rPr lang="ru-RU" sz="85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600" b="1" dirty="0" smtClean="0">
                <a:solidFill>
                  <a:srgbClr val="000000"/>
                </a:solidFill>
              </a:rPr>
              <a:t>Анна Кузнецова</a:t>
            </a:r>
            <a:r>
              <a:rPr lang="en-GB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</a:rPr>
              <a:t/>
            </a:r>
            <a:br>
              <a:rPr lang="ru-RU" sz="1600" b="1" dirty="0" smtClean="0">
                <a:solidFill>
                  <a:srgbClr val="000000"/>
                </a:solidFill>
              </a:rPr>
            </a:br>
            <a:r>
              <a:rPr lang="ru-RU" sz="1600" b="1" dirty="0" smtClean="0">
                <a:solidFill>
                  <a:srgbClr val="000000"/>
                </a:solidFill>
              </a:rPr>
              <a:t/>
            </a:r>
            <a:br>
              <a:rPr lang="ru-RU" sz="1600" b="1" dirty="0" smtClean="0">
                <a:solidFill>
                  <a:srgbClr val="000000"/>
                </a:solidFill>
              </a:rPr>
            </a:br>
            <a:r>
              <a:rPr lang="ru-RU" sz="1600" dirty="0" smtClean="0">
                <a:solidFill>
                  <a:srgbClr val="000000"/>
                </a:solidFill>
              </a:rPr>
              <a:t>Московская Биржа</a:t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>
                <a:solidFill>
                  <a:srgbClr val="000000"/>
                </a:solidFill>
              </a:rPr>
              <a:t>Управляющий директор по фондовому рынку</a:t>
            </a:r>
            <a:r>
              <a:rPr lang="en-GB" sz="1600" dirty="0">
                <a:solidFill>
                  <a:srgbClr val="000000"/>
                </a:solidFill>
              </a:rPr>
              <a:t/>
            </a:r>
            <a:br>
              <a:rPr lang="en-GB" sz="1600" dirty="0">
                <a:solidFill>
                  <a:srgbClr val="000000"/>
                </a:solidFill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14230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10</a:t>
            </a:fld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244408" cy="1123200"/>
          </a:xfrm>
        </p:spPr>
        <p:txBody>
          <a:bodyPr/>
          <a:lstStyle/>
          <a:p>
            <a:r>
              <a:rPr lang="ru-RU" b="1" dirty="0" smtClean="0"/>
              <a:t>Реформа </a:t>
            </a:r>
            <a:r>
              <a:rPr lang="ru-RU" b="1" dirty="0" smtClean="0"/>
              <a:t>листинга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7" name="Группа 56"/>
          <p:cNvGrpSpPr>
            <a:grpSpLocks/>
          </p:cNvGrpSpPr>
          <p:nvPr/>
        </p:nvGrpSpPr>
        <p:grpSpPr bwMode="auto">
          <a:xfrm>
            <a:off x="1003047" y="908720"/>
            <a:ext cx="8005070" cy="1285189"/>
            <a:chOff x="3289995" y="1078474"/>
            <a:chExt cx="3777838" cy="111825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266526" y="1078474"/>
              <a:ext cx="1801307" cy="48564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itchFamily="34" charset="0"/>
                  <a:ea typeface="Tahoma" pitchFamily="34" charset="0"/>
                  <a:cs typeface="Tahoma" pitchFamily="34" charset="0"/>
                </a:rPr>
                <a:t>Котировальные списки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itchFamily="34" charset="0"/>
                  <a:ea typeface="Tahoma" pitchFamily="34" charset="0"/>
                  <a:cs typeface="Tahoma" pitchFamily="34" charset="0"/>
                </a:rPr>
                <a:t> I, II 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itchFamily="34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itchFamily="34" charset="0"/>
                  <a:ea typeface="Tahoma" pitchFamily="34" charset="0"/>
                  <a:cs typeface="Tahoma" pitchFamily="34" charset="0"/>
                </a:rPr>
                <a:t>min +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itchFamily="34" charset="0"/>
                  <a:ea typeface="Tahoma" pitchFamily="34" charset="0"/>
                  <a:cs typeface="Tahoma" pitchFamily="34" charset="0"/>
                </a:rPr>
                <a:t>доп. требования)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289995" y="1078474"/>
              <a:ext cx="1513660" cy="1118259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4836289" y="1365530"/>
              <a:ext cx="412451" cy="0"/>
            </a:xfrm>
            <a:prstGeom prst="straightConnector1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12" name="Прямая со стрелкой 11"/>
            <p:cNvCxnSpPr/>
            <p:nvPr/>
          </p:nvCxnSpPr>
          <p:spPr>
            <a:xfrm>
              <a:off x="4836289" y="1889078"/>
              <a:ext cx="412451" cy="0"/>
            </a:xfrm>
            <a:prstGeom prst="straightConnector1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sp>
          <p:nvSpPr>
            <p:cNvPr id="14" name="Прямоугольник 13"/>
            <p:cNvSpPr/>
            <p:nvPr/>
          </p:nvSpPr>
          <p:spPr>
            <a:xfrm>
              <a:off x="5266526" y="1712021"/>
              <a:ext cx="1801306" cy="48471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itchFamily="34" charset="0"/>
                  <a:ea typeface="Tahoma" pitchFamily="34" charset="0"/>
                  <a:cs typeface="Tahoma" pitchFamily="34" charset="0"/>
                </a:rPr>
                <a:t>Список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itchFamily="34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itchFamily="34" charset="0"/>
                  <a:ea typeface="Tahoma" pitchFamily="34" charset="0"/>
                  <a:cs typeface="Tahoma" pitchFamily="34" charset="0"/>
                </a:rPr>
                <a:t>min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itchFamily="34" charset="0"/>
                  <a:ea typeface="Tahoma" pitchFamily="34" charset="0"/>
                  <a:cs typeface="Tahoma" pitchFamily="34" charset="0"/>
                </a:rPr>
                <a:t> требования)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109532" y="1268449"/>
            <a:ext cx="2882712" cy="523220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Список ценных бумаг, допущенных к торгам 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899592" y="2636912"/>
            <a:ext cx="8106269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285750" lvl="1" indent="-285750" algn="just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Упрощение структуры биржевого Списка </a:t>
            </a:r>
            <a:r>
              <a:rPr lang="ru-RU" sz="1400" dirty="0" err="1" smtClean="0">
                <a:solidFill>
                  <a:srgbClr val="000000"/>
                </a:solidFill>
                <a:latin typeface="+mj-lt"/>
              </a:rPr>
              <a:t>цб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 (вводятся 3 раздела  вместо прежних 6 разделов)</a:t>
            </a:r>
          </a:p>
          <a:p>
            <a:pPr marL="285750" lvl="1" indent="-285750" algn="just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Расширение состава высшего котировального списка для целей возможности инвестирования консервативными институциональными инвесторами </a:t>
            </a:r>
          </a:p>
          <a:p>
            <a:pPr marL="285750" lvl="1" indent="-285750" algn="just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Возможность публичного размещения ценных бумаг в любом разделе биржевого Списка после реформы листинга</a:t>
            </a:r>
          </a:p>
          <a:p>
            <a:pPr marL="285750" lvl="1" indent="-285750" algn="just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Обеспечение стабильности состава котировальных списков в целях недопущения частых пересмотров структуры портфелей институциональных инвесторов</a:t>
            </a:r>
          </a:p>
          <a:p>
            <a:pPr marL="285750" lvl="1" indent="-285750" algn="just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Приближение  системы российского 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Arial" charset="0"/>
              </a:rPr>
              <a:t>листинга к ведущим мировым </a:t>
            </a:r>
            <a:r>
              <a:rPr lang="ru-RU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практикам</a:t>
            </a:r>
          </a:p>
          <a:p>
            <a:pPr marL="285750" lvl="1" indent="-285750" algn="just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Введение практики экспертного мнения биржи в части оценки соответствия требований регулирования и правил листинга. Перенос  регулирования величин требований листинга из НПА на уровень Правил листинга</a:t>
            </a:r>
          </a:p>
          <a:p>
            <a:pPr marL="285750" lvl="1" indent="-285750" algn="just"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Wingdings" pitchFamily="2" charset="2"/>
              <a:buChar char="q"/>
            </a:pPr>
            <a:endParaRPr lang="ru-RU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11</a:t>
            </a:fld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244408" cy="1123200"/>
          </a:xfrm>
        </p:spPr>
        <p:txBody>
          <a:bodyPr/>
          <a:lstStyle/>
          <a:p>
            <a:r>
              <a:rPr lang="ru-RU" sz="2300" dirty="0" smtClean="0"/>
              <a:t>Основные направления развития фондового рынка в 2014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988314" y="4996917"/>
            <a:ext cx="8048182" cy="1168387"/>
            <a:chOff x="935328" y="4996917"/>
            <a:chExt cx="8048182" cy="116838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977801" y="4996917"/>
              <a:ext cx="6005709" cy="116150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31925" indent="-173038">
                <a:spcAft>
                  <a:spcPts val="600"/>
                </a:spcAft>
                <a:buClr>
                  <a:srgbClr val="CE1126"/>
                </a:buClr>
                <a:buFont typeface="Wingdings" pitchFamily="2" charset="2"/>
                <a:buChar char="§"/>
              </a:pPr>
              <a:r>
                <a:rPr lang="ru-RU" sz="1000" dirty="0" smtClean="0">
                  <a:solidFill>
                    <a:schemeClr val="tx1"/>
                  </a:solidFill>
                </a:rPr>
                <a:t>Введение тарифных планов </a:t>
              </a:r>
              <a:r>
                <a:rPr lang="ru-RU" sz="1000" dirty="0">
                  <a:solidFill>
                    <a:schemeClr val="tx1"/>
                  </a:solidFill>
                </a:rPr>
                <a:t>и </a:t>
              </a:r>
              <a:r>
                <a:rPr lang="ru-RU" sz="1000" dirty="0" smtClean="0">
                  <a:solidFill>
                    <a:schemeClr val="tx1"/>
                  </a:solidFill>
                </a:rPr>
                <a:t>балансировка </a:t>
              </a:r>
              <a:r>
                <a:rPr lang="ru-RU" sz="1000" dirty="0">
                  <a:solidFill>
                    <a:schemeClr val="tx1"/>
                  </a:solidFill>
                </a:rPr>
                <a:t>тарифов в Основном Режиме и РПС </a:t>
              </a:r>
              <a:r>
                <a:rPr lang="ru-RU" sz="1000" dirty="0" smtClean="0">
                  <a:solidFill>
                    <a:schemeClr val="tx1"/>
                  </a:solidFill>
                </a:rPr>
                <a:t>на рынке облигаций</a:t>
              </a:r>
            </a:p>
            <a:p>
              <a:pPr marL="1431925" indent="-173038">
                <a:spcAft>
                  <a:spcPts val="600"/>
                </a:spcAft>
                <a:buClr>
                  <a:srgbClr val="CE1126"/>
                </a:buClr>
                <a:buFont typeface="Wingdings" pitchFamily="2" charset="2"/>
                <a:buChar char="§"/>
              </a:pPr>
              <a:r>
                <a:rPr lang="ru-RU" sz="1000" dirty="0" smtClean="0">
                  <a:solidFill>
                    <a:schemeClr val="tx1"/>
                  </a:solidFill>
                </a:rPr>
                <a:t>Новые тарифы за листинг</a:t>
              </a:r>
            </a:p>
          </p:txBody>
        </p:sp>
        <p:sp>
          <p:nvSpPr>
            <p:cNvPr id="8" name="Пятиугольник 7"/>
            <p:cNvSpPr/>
            <p:nvPr/>
          </p:nvSpPr>
          <p:spPr>
            <a:xfrm>
              <a:off x="1589515" y="4996917"/>
              <a:ext cx="2637030" cy="1161502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9750"/>
              <a:r>
                <a:rPr lang="ru-RU" sz="1200" b="1" dirty="0" smtClean="0">
                  <a:solidFill>
                    <a:schemeClr val="bg1"/>
                  </a:solidFill>
                </a:rPr>
                <a:t>Новая тарифная модель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935328" y="4998310"/>
              <a:ext cx="1148074" cy="11669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ru-RU" sz="3600" b="1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88314" y="3629362"/>
            <a:ext cx="8048182" cy="1175620"/>
            <a:chOff x="935328" y="3629362"/>
            <a:chExt cx="8048182" cy="117562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987825" y="3629362"/>
              <a:ext cx="5995685" cy="11756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30338" indent="-171450">
                <a:spcAft>
                  <a:spcPts val="400"/>
                </a:spcAft>
                <a:buClr>
                  <a:srgbClr val="CE1126"/>
                </a:buClr>
                <a:buFont typeface="Wingdings" pitchFamily="2" charset="2"/>
                <a:buChar char="§"/>
              </a:pPr>
              <a:r>
                <a:rPr lang="ru-RU" sz="1000" dirty="0" smtClean="0">
                  <a:solidFill>
                    <a:schemeClr val="tx1"/>
                  </a:solidFill>
                </a:rPr>
                <a:t>Развитие режимов в сегменте Т+2</a:t>
              </a:r>
            </a:p>
            <a:p>
              <a:pPr marL="1430338" indent="-171450">
                <a:spcAft>
                  <a:spcPts val="400"/>
                </a:spcAft>
                <a:buClr>
                  <a:srgbClr val="CE1126"/>
                </a:buClr>
                <a:buFont typeface="Wingdings" pitchFamily="2" charset="2"/>
                <a:buChar char="§"/>
              </a:pPr>
              <a:r>
                <a:rPr lang="ru-RU" sz="1000" dirty="0" smtClean="0">
                  <a:solidFill>
                    <a:schemeClr val="tx1"/>
                  </a:solidFill>
                </a:rPr>
                <a:t>Новые режимы торгов для облигаций по признанным общемировым стандартам</a:t>
              </a:r>
            </a:p>
            <a:p>
              <a:pPr marL="1430338" indent="-171450">
                <a:spcAft>
                  <a:spcPts val="400"/>
                </a:spcAft>
                <a:buClr>
                  <a:srgbClr val="CE1126"/>
                </a:buClr>
                <a:buFont typeface="Wingdings" pitchFamily="2" charset="2"/>
                <a:buChar char="§"/>
              </a:pPr>
              <a:r>
                <a:rPr lang="ru-RU" sz="1000" dirty="0" smtClean="0">
                  <a:solidFill>
                    <a:schemeClr val="tx1"/>
                  </a:solidFill>
                </a:rPr>
                <a:t>Развитие </a:t>
              </a:r>
              <a:r>
                <a:rPr lang="ru-RU" sz="1000" dirty="0">
                  <a:solidFill>
                    <a:schemeClr val="tx1"/>
                  </a:solidFill>
                </a:rPr>
                <a:t>сегмента скрытой ликвидности</a:t>
              </a:r>
            </a:p>
            <a:p>
              <a:pPr marL="1430338" indent="-171450">
                <a:spcAft>
                  <a:spcPts val="400"/>
                </a:spcAft>
                <a:buClr>
                  <a:srgbClr val="CE1126"/>
                </a:buClr>
                <a:buFont typeface="Wingdings" pitchFamily="2" charset="2"/>
                <a:buChar char="§"/>
              </a:pPr>
              <a:r>
                <a:rPr lang="ru-RU" sz="1000" dirty="0">
                  <a:solidFill>
                    <a:schemeClr val="tx1"/>
                  </a:solidFill>
                </a:rPr>
                <a:t>Развитие сервиса </a:t>
              </a:r>
              <a:r>
                <a:rPr lang="en-US" sz="1000" dirty="0">
                  <a:solidFill>
                    <a:schemeClr val="tx1"/>
                  </a:solidFill>
                </a:rPr>
                <a:t>DMA</a:t>
              </a:r>
            </a:p>
          </p:txBody>
        </p:sp>
        <p:sp>
          <p:nvSpPr>
            <p:cNvPr id="12" name="Пятиугольник 11"/>
            <p:cNvSpPr/>
            <p:nvPr/>
          </p:nvSpPr>
          <p:spPr>
            <a:xfrm>
              <a:off x="1589515" y="3636594"/>
              <a:ext cx="2637030" cy="1161502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9750"/>
              <a:r>
                <a:rPr lang="ru-RU" sz="1200" b="1" dirty="0">
                  <a:solidFill>
                    <a:schemeClr val="bg1"/>
                  </a:solidFill>
                </a:rPr>
                <a:t>Развитие биржевых технологий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торгов и инфраструктуры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935328" y="3637987"/>
              <a:ext cx="1148074" cy="11669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ru-RU" sz="3600" b="1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988314" y="2269041"/>
            <a:ext cx="8048182" cy="1168387"/>
            <a:chOff x="935328" y="2269041"/>
            <a:chExt cx="8048182" cy="116838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010097" y="2269041"/>
              <a:ext cx="5973413" cy="116150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31925" indent="-173038">
                <a:spcAft>
                  <a:spcPts val="600"/>
                </a:spcAft>
                <a:buClr>
                  <a:srgbClr val="CE1126"/>
                </a:buClr>
                <a:buFont typeface="Wingdings" pitchFamily="2" charset="2"/>
                <a:buChar char="§"/>
              </a:pPr>
              <a:r>
                <a:rPr lang="ru-RU" sz="1000" dirty="0" smtClean="0">
                  <a:solidFill>
                    <a:schemeClr val="tx1"/>
                  </a:solidFill>
                </a:rPr>
                <a:t>Развитие торговли зарубежными акциями, ДР, </a:t>
              </a:r>
              <a:r>
                <a:rPr lang="en-GB" sz="1000" dirty="0" smtClean="0">
                  <a:solidFill>
                    <a:schemeClr val="tx1"/>
                  </a:solidFill>
                </a:rPr>
                <a:t>ETF</a:t>
              </a:r>
              <a:r>
                <a:rPr lang="en-US" sz="1000" dirty="0" smtClean="0">
                  <a:solidFill>
                    <a:schemeClr val="tx1"/>
                  </a:solidFill>
                </a:rPr>
                <a:t> </a:t>
              </a:r>
              <a:r>
                <a:rPr lang="ru-RU" sz="1000" dirty="0" smtClean="0">
                  <a:solidFill>
                    <a:schemeClr val="tx1"/>
                  </a:solidFill>
                </a:rPr>
                <a:t>и ИСУ</a:t>
              </a:r>
            </a:p>
            <a:p>
              <a:pPr marL="1431925" indent="-173038">
                <a:spcAft>
                  <a:spcPts val="600"/>
                </a:spcAft>
                <a:buClr>
                  <a:srgbClr val="CE1126"/>
                </a:buClr>
                <a:buFont typeface="Wingdings" pitchFamily="2" charset="2"/>
                <a:buChar char="§"/>
              </a:pPr>
              <a:r>
                <a:rPr lang="ru-RU" sz="1000" dirty="0" smtClean="0">
                  <a:solidFill>
                    <a:schemeClr val="tx1"/>
                  </a:solidFill>
                </a:rPr>
                <a:t>Новые структурированные продукты </a:t>
              </a:r>
              <a:r>
                <a:rPr lang="en-US" sz="1000" dirty="0" smtClean="0">
                  <a:solidFill>
                    <a:schemeClr val="tx1"/>
                  </a:solidFill>
                </a:rPr>
                <a:t>(ABS, CDO)</a:t>
              </a:r>
            </a:p>
            <a:p>
              <a:pPr marL="1431925" indent="-173038">
                <a:spcAft>
                  <a:spcPts val="600"/>
                </a:spcAft>
                <a:buClr>
                  <a:srgbClr val="CE1126"/>
                </a:buClr>
                <a:buFont typeface="Wingdings" pitchFamily="2" charset="2"/>
                <a:buChar char="§"/>
              </a:pPr>
              <a:r>
                <a:rPr lang="ru-RU" sz="1000" dirty="0" smtClean="0">
                  <a:solidFill>
                    <a:schemeClr val="tx1"/>
                  </a:solidFill>
                </a:rPr>
                <a:t>Локальные и зарубежные облигации в иностранной валюте</a:t>
              </a:r>
              <a:endParaRPr lang="en-US" sz="1000" dirty="0" smtClean="0">
                <a:solidFill>
                  <a:schemeClr val="tx1"/>
                </a:solidFill>
              </a:endParaRPr>
            </a:p>
            <a:p>
              <a:pPr marL="1431925" indent="-173038">
                <a:spcAft>
                  <a:spcPts val="600"/>
                </a:spcAft>
                <a:buClr>
                  <a:srgbClr val="CE1126"/>
                </a:buClr>
                <a:buFont typeface="Wingdings" pitchFamily="2" charset="2"/>
                <a:buChar char="§"/>
              </a:pPr>
              <a:r>
                <a:rPr lang="ru-RU" sz="1000" dirty="0" smtClean="0">
                  <a:solidFill>
                    <a:schemeClr val="tx1"/>
                  </a:solidFill>
                </a:rPr>
                <a:t>Конвертируемые и субординированные облигации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8" name="Пятиугольник 17"/>
            <p:cNvSpPr/>
            <p:nvPr/>
          </p:nvSpPr>
          <p:spPr>
            <a:xfrm>
              <a:off x="1589515" y="2269041"/>
              <a:ext cx="2637030" cy="1161502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9750"/>
              <a:r>
                <a:rPr lang="ru-RU" sz="1200" b="1" dirty="0">
                  <a:solidFill>
                    <a:schemeClr val="bg1"/>
                  </a:solidFill>
                </a:rPr>
                <a:t>Развитие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новых торгуемых инструментов 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935328" y="2270434"/>
              <a:ext cx="1148074" cy="11669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ru-RU" sz="36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88314" y="900455"/>
            <a:ext cx="8048182" cy="1176652"/>
            <a:chOff x="935328" y="900455"/>
            <a:chExt cx="8048182" cy="117665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971023" y="908720"/>
              <a:ext cx="6012487" cy="116150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31925" indent="-180975" defTabSz="1077913">
                <a:spcAft>
                  <a:spcPts val="500"/>
                </a:spcAft>
                <a:buClr>
                  <a:srgbClr val="CE1126"/>
                </a:buClr>
                <a:buFont typeface="Wingdings" pitchFamily="2" charset="2"/>
                <a:buChar char="§"/>
                <a:tabLst>
                  <a:tab pos="1431925" algn="l"/>
                </a:tabLst>
              </a:pPr>
              <a:r>
                <a:rPr lang="ru-RU" sz="1000" dirty="0" smtClean="0">
                  <a:solidFill>
                    <a:schemeClr val="tx1"/>
                  </a:solidFill>
                </a:rPr>
                <a:t>Упрощение выпуска классических и биржевых облигаций</a:t>
              </a:r>
              <a:endParaRPr lang="en-US" sz="1000" dirty="0" smtClean="0">
                <a:solidFill>
                  <a:schemeClr val="tx1"/>
                </a:solidFill>
              </a:endParaRPr>
            </a:p>
            <a:p>
              <a:pPr marL="1431925" indent="-180975" defTabSz="1077913">
                <a:spcAft>
                  <a:spcPts val="500"/>
                </a:spcAft>
                <a:buClr>
                  <a:srgbClr val="CE1126"/>
                </a:buClr>
                <a:buFont typeface="Wingdings" pitchFamily="2" charset="2"/>
                <a:buChar char="§"/>
                <a:tabLst>
                  <a:tab pos="1431925" algn="l"/>
                </a:tabLst>
              </a:pPr>
              <a:r>
                <a:rPr lang="ru-RU" sz="1000" dirty="0">
                  <a:solidFill>
                    <a:schemeClr val="tx1"/>
                  </a:solidFill>
                </a:rPr>
                <a:t>Совершенствование и создание </a:t>
              </a:r>
              <a:r>
                <a:rPr lang="ru-RU" sz="1000" dirty="0" smtClean="0">
                  <a:solidFill>
                    <a:schemeClr val="tx1"/>
                  </a:solidFill>
                </a:rPr>
                <a:t>нормативной </a:t>
              </a:r>
              <a:r>
                <a:rPr lang="ru-RU" sz="1000" dirty="0">
                  <a:solidFill>
                    <a:schemeClr val="tx1"/>
                  </a:solidFill>
                </a:rPr>
                <a:t>правовой базы для </a:t>
              </a:r>
              <a:r>
                <a:rPr lang="ru-RU" sz="1000" dirty="0" err="1">
                  <a:solidFill>
                    <a:schemeClr val="tx1"/>
                  </a:solidFill>
                </a:rPr>
                <a:t>секьюритизации</a:t>
              </a:r>
              <a:r>
                <a:rPr lang="ru-RU" sz="1000" dirty="0">
                  <a:solidFill>
                    <a:schemeClr val="tx1"/>
                  </a:solidFill>
                </a:rPr>
                <a:t> ипотечных и иных активов</a:t>
              </a:r>
            </a:p>
            <a:p>
              <a:pPr marL="1431925" indent="-180975" defTabSz="1077913">
                <a:spcAft>
                  <a:spcPts val="500"/>
                </a:spcAft>
                <a:buClr>
                  <a:srgbClr val="CE1126"/>
                </a:buClr>
                <a:buFont typeface="Wingdings" pitchFamily="2" charset="2"/>
                <a:buChar char="§"/>
                <a:tabLst>
                  <a:tab pos="1431925" algn="l"/>
                </a:tabLst>
              </a:pPr>
              <a:r>
                <a:rPr lang="ru-RU" sz="1000" dirty="0" smtClean="0">
                  <a:solidFill>
                    <a:schemeClr val="tx1"/>
                  </a:solidFill>
                </a:rPr>
                <a:t>Новые правила листинга во 2-ой половине 2014 года</a:t>
              </a:r>
            </a:p>
            <a:p>
              <a:pPr marL="1431925" indent="-180975" defTabSz="1077913">
                <a:spcAft>
                  <a:spcPts val="500"/>
                </a:spcAft>
                <a:buClr>
                  <a:srgbClr val="CE1126"/>
                </a:buClr>
                <a:buFont typeface="Wingdings" pitchFamily="2" charset="2"/>
                <a:buChar char="§"/>
                <a:tabLst>
                  <a:tab pos="1431925" algn="l"/>
                </a:tabLst>
              </a:pPr>
              <a:r>
                <a:rPr lang="ru-RU" sz="1000" dirty="0">
                  <a:solidFill>
                    <a:schemeClr val="tx1"/>
                  </a:solidFill>
                </a:rPr>
                <a:t>Создание </a:t>
              </a:r>
              <a:r>
                <a:rPr lang="ru-RU" sz="1000" dirty="0" err="1" smtClean="0">
                  <a:solidFill>
                    <a:schemeClr val="tx1"/>
                  </a:solidFill>
                </a:rPr>
                <a:t>сверхпремиального</a:t>
              </a:r>
              <a:r>
                <a:rPr lang="ru-RU" sz="1000" dirty="0" smtClean="0">
                  <a:solidFill>
                    <a:schemeClr val="tx1"/>
                  </a:solidFill>
                </a:rPr>
                <a:t> </a:t>
              </a:r>
              <a:r>
                <a:rPr lang="ru-RU" sz="1000" dirty="0">
                  <a:solidFill>
                    <a:schemeClr val="tx1"/>
                  </a:solidFill>
                </a:rPr>
                <a:t>котировального списка с повышенными требованиями к эмитентам в </a:t>
              </a:r>
              <a:r>
                <a:rPr lang="ru-RU" sz="1000" dirty="0" smtClean="0">
                  <a:solidFill>
                    <a:schemeClr val="tx1"/>
                  </a:solidFill>
                </a:rPr>
                <a:t>части </a:t>
              </a:r>
              <a:r>
                <a:rPr lang="ru-RU" sz="1000" dirty="0">
                  <a:solidFill>
                    <a:schemeClr val="tx1"/>
                  </a:solidFill>
                </a:rPr>
                <a:t>корпоративного </a:t>
              </a:r>
              <a:r>
                <a:rPr lang="ru-RU" sz="1000" dirty="0" smtClean="0">
                  <a:solidFill>
                    <a:schemeClr val="tx1"/>
                  </a:solidFill>
                </a:rPr>
                <a:t>управления</a:t>
              </a:r>
            </a:p>
          </p:txBody>
        </p:sp>
        <p:sp>
          <p:nvSpPr>
            <p:cNvPr id="22" name="Пятиугольник 21"/>
            <p:cNvSpPr/>
            <p:nvPr/>
          </p:nvSpPr>
          <p:spPr>
            <a:xfrm>
              <a:off x="1589515" y="900455"/>
              <a:ext cx="2637030" cy="1161502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9750"/>
              <a:r>
                <a:rPr lang="ru-RU" sz="1200" b="1" dirty="0" smtClean="0">
                  <a:solidFill>
                    <a:schemeClr val="bg1"/>
                  </a:solidFill>
                </a:rPr>
                <a:t>Совершенствование законодательства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935328" y="910113"/>
              <a:ext cx="1148074" cy="11669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1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0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 ВНИМАНИЕ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8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2</a:t>
            </a:fld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244408" cy="1123200"/>
          </a:xfrm>
        </p:spPr>
        <p:txBody>
          <a:bodyPr/>
          <a:lstStyle/>
          <a:p>
            <a:r>
              <a:rPr lang="ru-RU" dirty="0" smtClean="0"/>
              <a:t>Международные позиции </a:t>
            </a:r>
            <a:r>
              <a:rPr lang="ru-RU" dirty="0"/>
              <a:t>Московской </a:t>
            </a:r>
            <a:r>
              <a:rPr lang="ru-RU" dirty="0" smtClean="0"/>
              <a:t>биржи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929875"/>
              </p:ext>
            </p:extLst>
          </p:nvPr>
        </p:nvGraphicFramePr>
        <p:xfrm>
          <a:off x="998538" y="1098630"/>
          <a:ext cx="4005343" cy="2032420"/>
        </p:xfrm>
        <a:graphic>
          <a:graphicData uri="http://schemas.openxmlformats.org/drawingml/2006/table">
            <a:tbl>
              <a:tblPr/>
              <a:tblGrid>
                <a:gridCol w="205382"/>
                <a:gridCol w="1844338"/>
                <a:gridCol w="720080"/>
                <a:gridCol w="792088"/>
                <a:gridCol w="443455"/>
              </a:tblGrid>
              <a:tr h="180400">
                <a:tc>
                  <a:txBody>
                    <a:bodyPr/>
                    <a:lstStyle/>
                    <a:p>
                      <a:pPr algn="r" fontAlgn="b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Биржа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Страна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Объем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РЕПО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84278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BME Spanish Exchanges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Spain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5 750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400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London SE Group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UK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400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NASDAQ OMX Nordic Exchange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Nordic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400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Johannesburg 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South Africa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278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Korea Exchange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South Korea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400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Colombia 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Colombia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278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Oslo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Børs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Norway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400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Borsa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Istanbul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Turkey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270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11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Moscow Exchange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11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Russia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112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11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1126"/>
                    </a:solidFill>
                  </a:tcPr>
                </a:tc>
              </a:tr>
              <a:tr h="180400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 Aviv SE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Israel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40152" y="764704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Соотношение госдолга к ВВП (2012г.)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932040" y="1454889"/>
            <a:ext cx="291371" cy="1398047"/>
            <a:chOff x="4932040" y="1454889"/>
            <a:chExt cx="291371" cy="1699618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5016912" y="3154507"/>
              <a:ext cx="206499" cy="0"/>
            </a:xfrm>
            <a:prstGeom prst="line">
              <a:avLst/>
            </a:prstGeom>
            <a:ln cmpd="sng">
              <a:solidFill>
                <a:srgbClr val="CE11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Соединительная линия уступом 11"/>
            <p:cNvCxnSpPr/>
            <p:nvPr/>
          </p:nvCxnSpPr>
          <p:spPr>
            <a:xfrm rot="16200000" flipV="1">
              <a:off x="4226249" y="2160680"/>
              <a:ext cx="1699618" cy="288035"/>
            </a:xfrm>
            <a:prstGeom prst="bentConnector3">
              <a:avLst>
                <a:gd name="adj1" fmla="val 100064"/>
              </a:avLst>
            </a:prstGeom>
            <a:ln>
              <a:solidFill>
                <a:srgbClr val="CE1126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Скругленная прямоугольная выноска 19"/>
          <p:cNvSpPr/>
          <p:nvPr/>
        </p:nvSpPr>
        <p:spPr>
          <a:xfrm>
            <a:off x="5261410" y="1652177"/>
            <a:ext cx="583328" cy="724435"/>
          </a:xfrm>
          <a:prstGeom prst="wedgeRoundRectCallout">
            <a:avLst>
              <a:gd name="adj1" fmla="val -57717"/>
              <a:gd name="adj2" fmla="val 77350"/>
              <a:gd name="adj3" fmla="val 16667"/>
            </a:avLst>
          </a:prstGeom>
          <a:solidFill>
            <a:srgbClr val="FFC000"/>
          </a:solidFill>
          <a:ln w="0">
            <a:solidFill>
              <a:srgbClr val="CE1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85293" y="1644790"/>
            <a:ext cx="936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3623</a:t>
            </a:r>
            <a:r>
              <a:rPr lang="en-GB" sz="800" b="1" dirty="0" smtClean="0"/>
              <a:t> $</a:t>
            </a:r>
            <a:r>
              <a:rPr lang="ru-RU" sz="800" b="1" dirty="0" err="1" smtClean="0"/>
              <a:t>мрд</a:t>
            </a:r>
            <a:endParaRPr lang="ru-RU" sz="800" b="1" dirty="0">
              <a:solidFill>
                <a:schemeClr val="bg1"/>
              </a:solidFill>
            </a:endParaRPr>
          </a:p>
          <a:p>
            <a:pPr algn="ctr"/>
            <a:r>
              <a:rPr lang="ru-RU" sz="800" b="1" dirty="0">
                <a:solidFill>
                  <a:schemeClr val="bg1"/>
                </a:solidFill>
              </a:rPr>
              <a:t>в</a:t>
            </a:r>
            <a:r>
              <a:rPr lang="ru-RU" sz="800" b="1" dirty="0" smtClean="0">
                <a:solidFill>
                  <a:schemeClr val="bg1"/>
                </a:solidFill>
              </a:rPr>
              <a:t>ключая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РЕПО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или</a:t>
            </a:r>
            <a:endParaRPr lang="en-GB" sz="8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800" b="1" dirty="0" smtClean="0">
                <a:solidFill>
                  <a:schemeClr val="bg1"/>
                </a:solidFill>
              </a:rPr>
              <a:t> </a:t>
            </a:r>
            <a:r>
              <a:rPr lang="en-GB" sz="800" b="1" dirty="0" smtClean="0"/>
              <a:t>2</a:t>
            </a:r>
            <a:r>
              <a:rPr lang="ru-RU" sz="800" b="1" baseline="30000" dirty="0" err="1" smtClean="0"/>
              <a:t>ое</a:t>
            </a:r>
            <a:r>
              <a:rPr lang="ru-RU" sz="800" b="1" dirty="0" smtClean="0"/>
              <a:t> место</a:t>
            </a:r>
            <a:endParaRPr lang="en-US" sz="800" b="1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881262"/>
              </p:ext>
            </p:extLst>
          </p:nvPr>
        </p:nvGraphicFramePr>
        <p:xfrm>
          <a:off x="994677" y="3386721"/>
          <a:ext cx="4022237" cy="1872211"/>
        </p:xfrm>
        <a:graphic>
          <a:graphicData uri="http://schemas.openxmlformats.org/drawingml/2006/table">
            <a:tbl>
              <a:tblPr/>
              <a:tblGrid>
                <a:gridCol w="231926"/>
                <a:gridCol w="2082706"/>
                <a:gridCol w="813145"/>
                <a:gridCol w="894460"/>
              </a:tblGrid>
              <a:tr h="170201">
                <a:tc>
                  <a:txBody>
                    <a:bodyPr/>
                    <a:lstStyle/>
                    <a:p>
                      <a:pPr algn="r" fontAlgn="b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Биржа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Страна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Объем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7020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NYSE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Euronext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USA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9 087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20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NASDAQ OMX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USA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6 263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20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 Exchange Group - Tokyo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4 410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20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Shenzhen 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China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20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Shanghai 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China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2 356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20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London SE Group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UK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20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NYSE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Euronext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Europe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20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TMX Group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Canada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20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20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Moscow Exchange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Russia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959912" y="3140968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О</a:t>
            </a:r>
            <a:r>
              <a:rPr lang="ru-RU" sz="1000" b="1" dirty="0" smtClean="0">
                <a:solidFill>
                  <a:prstClr val="black"/>
                </a:solidFill>
              </a:rPr>
              <a:t>бъем торгов акциями (8 мес.</a:t>
            </a:r>
            <a:r>
              <a:rPr lang="en-US" sz="1000" b="1" dirty="0" smtClean="0">
                <a:solidFill>
                  <a:prstClr val="black"/>
                </a:solidFill>
              </a:rPr>
              <a:t> 2013</a:t>
            </a:r>
            <a:r>
              <a:rPr lang="ru-RU" sz="1000" b="1" dirty="0" smtClean="0">
                <a:solidFill>
                  <a:prstClr val="black"/>
                </a:solidFill>
              </a:rPr>
              <a:t>г.), </a:t>
            </a:r>
            <a:r>
              <a:rPr lang="en-GB" sz="1000" b="1" dirty="0" smtClean="0">
                <a:solidFill>
                  <a:prstClr val="black"/>
                </a:solidFill>
              </a:rPr>
              <a:t>USD </a:t>
            </a:r>
            <a:r>
              <a:rPr lang="ru-RU" sz="1000" b="1" dirty="0" smtClean="0">
                <a:solidFill>
                  <a:prstClr val="black"/>
                </a:solidFill>
              </a:rPr>
              <a:t>млрд. </a:t>
            </a:r>
            <a:r>
              <a:rPr lang="en-US" sz="1000" b="1" dirty="0" smtClean="0">
                <a:solidFill>
                  <a:prstClr val="black"/>
                </a:solidFill>
              </a:rPr>
              <a:t> </a:t>
            </a:r>
            <a:endParaRPr lang="ru-RU" sz="1000" b="1" dirty="0" smtClean="0">
              <a:solidFill>
                <a:prstClr val="black"/>
              </a:solidFill>
            </a:endParaRPr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342156"/>
              </p:ext>
            </p:extLst>
          </p:nvPr>
        </p:nvGraphicFramePr>
        <p:xfrm>
          <a:off x="5844738" y="764704"/>
          <a:ext cx="3024000" cy="12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179721"/>
              </p:ext>
            </p:extLst>
          </p:nvPr>
        </p:nvGraphicFramePr>
        <p:xfrm>
          <a:off x="5872365" y="2204936"/>
          <a:ext cx="3024000" cy="12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L:\Рабочий стол\Bonds2\T+\флаги\gm-lgflag.gif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248" y="1988840"/>
            <a:ext cx="216000" cy="126000"/>
          </a:xfrm>
          <a:prstGeom prst="rect">
            <a:avLst/>
          </a:prstGeom>
          <a:noFill/>
          <a:ln w="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:\Рабочий стол\Bonds2\T+\флаги\uk-lgflag.gif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00" y="1988840"/>
            <a:ext cx="216000" cy="126000"/>
          </a:xfrm>
          <a:prstGeom prst="rect">
            <a:avLst/>
          </a:prstGeom>
          <a:noFill/>
          <a:ln w="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:\Рабочий стол\Bonds2\T+\флаги\rs-lgflag.gif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128" y="1988840"/>
            <a:ext cx="216000" cy="126000"/>
          </a:xfrm>
          <a:prstGeom prst="rect">
            <a:avLst/>
          </a:prstGeom>
          <a:noFill/>
          <a:ln w="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:\Рабочий стол\Bonds2\T+\флаги\us-lgflag.gif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256" y="1988840"/>
            <a:ext cx="216000" cy="126000"/>
          </a:xfrm>
          <a:prstGeom prst="rect">
            <a:avLst/>
          </a:prstGeom>
          <a:noFill/>
          <a:ln w="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:\Рабочий стол\Bonds2\T+\флаги\ja-lgflag.gif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216000" cy="126000"/>
          </a:xfrm>
          <a:prstGeom prst="rect">
            <a:avLst/>
          </a:prstGeom>
          <a:noFill/>
          <a:ln w="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L:\Рабочий стол\Bonds2\T+\флаги\us-lgflag.gif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145" y="3429000"/>
            <a:ext cx="216000" cy="126000"/>
          </a:xfrm>
          <a:prstGeom prst="rect">
            <a:avLst/>
          </a:prstGeom>
          <a:noFill/>
          <a:ln w="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L:\Рабочий стол\Bonds2\T+\флаги\ja-lgflag.gif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413" y="3429000"/>
            <a:ext cx="216000" cy="126000"/>
          </a:xfrm>
          <a:prstGeom prst="rect">
            <a:avLst/>
          </a:prstGeom>
          <a:noFill/>
          <a:ln w="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L:\Рабочий стол\Bonds2\T+\флаги\gm-lgflag.gif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822" y="3429000"/>
            <a:ext cx="216000" cy="126000"/>
          </a:xfrm>
          <a:prstGeom prst="rect">
            <a:avLst/>
          </a:prstGeom>
          <a:noFill/>
          <a:ln w="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L:\Рабочий стол\Bonds2\T+\флаги\uk-lgflag.gif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23" y="3429000"/>
            <a:ext cx="216000" cy="126000"/>
          </a:xfrm>
          <a:prstGeom prst="rect">
            <a:avLst/>
          </a:prstGeom>
          <a:noFill/>
          <a:ln w="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L:\Рабочий стол\Bonds2\T+\флаги\rs-lgflag.gif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825" y="3429000"/>
            <a:ext cx="216000" cy="126000"/>
          </a:xfrm>
          <a:prstGeom prst="rect">
            <a:avLst/>
          </a:prstGeom>
          <a:noFill/>
          <a:ln w="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971600" y="7642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О</a:t>
            </a:r>
            <a:r>
              <a:rPr lang="ru-RU" sz="1000" b="1" dirty="0" smtClean="0">
                <a:solidFill>
                  <a:prstClr val="black"/>
                </a:solidFill>
              </a:rPr>
              <a:t>бъем торгов облигациями (8 мес.</a:t>
            </a:r>
            <a:r>
              <a:rPr lang="en-US" sz="1000" b="1" dirty="0" smtClean="0">
                <a:solidFill>
                  <a:prstClr val="black"/>
                </a:solidFill>
              </a:rPr>
              <a:t> 2013</a:t>
            </a:r>
            <a:r>
              <a:rPr lang="ru-RU" sz="1000" b="1" dirty="0" smtClean="0">
                <a:solidFill>
                  <a:prstClr val="black"/>
                </a:solidFill>
              </a:rPr>
              <a:t>г.), </a:t>
            </a:r>
            <a:r>
              <a:rPr lang="en-GB" sz="1000" b="1" dirty="0" smtClean="0">
                <a:solidFill>
                  <a:prstClr val="black"/>
                </a:solidFill>
              </a:rPr>
              <a:t>USD </a:t>
            </a:r>
            <a:r>
              <a:rPr lang="ru-RU" sz="1000" b="1" dirty="0" smtClean="0">
                <a:solidFill>
                  <a:prstClr val="black"/>
                </a:solidFill>
              </a:rPr>
              <a:t>млрд. </a:t>
            </a:r>
            <a:r>
              <a:rPr lang="en-US" sz="1000" b="1" dirty="0" smtClean="0">
                <a:solidFill>
                  <a:prstClr val="black"/>
                </a:solidFill>
              </a:rPr>
              <a:t> </a:t>
            </a:r>
            <a:endParaRPr lang="ru-RU" sz="1000" b="1" dirty="0" smtClean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69986" y="2186463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Соотношение частного долга к ВВП (2012г.)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04521" y="5295020"/>
            <a:ext cx="8037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100" dirty="0" smtClean="0"/>
              <a:t>Московская Биржа занимает 9-е место в рейтинге бирж по объему торгов облигациями (за 8 мес. 2013 г.)</a:t>
            </a:r>
          </a:p>
          <a:p>
            <a:pPr marL="285750" indent="-285750" algn="just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100" dirty="0" smtClean="0"/>
              <a:t>25 место по объему торгов акциями (</a:t>
            </a:r>
            <a:r>
              <a:rPr lang="ru-RU" sz="1100" dirty="0"/>
              <a:t>за 8 мес. 2013 г</a:t>
            </a:r>
            <a:r>
              <a:rPr lang="ru-RU" sz="1100" dirty="0" smtClean="0"/>
              <a:t>.)</a:t>
            </a:r>
          </a:p>
          <a:p>
            <a:pPr marL="285750" indent="-285750" algn="just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100" dirty="0" smtClean="0"/>
              <a:t>Низкие  соотношения долга и рыночной капитализации к ВВП, а также существенный дисконт  по </a:t>
            </a:r>
            <a:r>
              <a:rPr lang="en-US" sz="1100" dirty="0" smtClean="0"/>
              <a:t>P/E</a:t>
            </a:r>
            <a:r>
              <a:rPr lang="ru-RU" sz="1100" dirty="0" smtClean="0"/>
              <a:t> по отношению к другим развивающимся рынка определяют значительные возможности для развития российского рынка акций и облигаций</a:t>
            </a:r>
            <a:endParaRPr lang="en-US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361042" y="6213812"/>
            <a:ext cx="38926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Источник: </a:t>
            </a:r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</a:rPr>
              <a:t>WFE, IMF, The World Bank</a:t>
            </a:r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3372" y="3545191"/>
            <a:ext cx="9818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Великобритания</a:t>
            </a:r>
            <a:endParaRPr lang="en-US" sz="600" dirty="0"/>
          </a:p>
        </p:txBody>
      </p:sp>
      <p:sp>
        <p:nvSpPr>
          <p:cNvPr id="38" name="TextBox 37"/>
          <p:cNvSpPr txBox="1"/>
          <p:nvPr/>
        </p:nvSpPr>
        <p:spPr>
          <a:xfrm>
            <a:off x="6660232" y="3545191"/>
            <a:ext cx="3600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США</a:t>
            </a:r>
            <a:endParaRPr lang="en-US" sz="600" dirty="0"/>
          </a:p>
        </p:txBody>
      </p:sp>
      <p:sp>
        <p:nvSpPr>
          <p:cNvPr id="46" name="TextBox 45"/>
          <p:cNvSpPr txBox="1"/>
          <p:nvPr/>
        </p:nvSpPr>
        <p:spPr>
          <a:xfrm>
            <a:off x="7155437" y="3545191"/>
            <a:ext cx="4619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Япония</a:t>
            </a:r>
            <a:endParaRPr lang="en-US" sz="600" dirty="0"/>
          </a:p>
        </p:txBody>
      </p:sp>
      <p:sp>
        <p:nvSpPr>
          <p:cNvPr id="47" name="TextBox 46"/>
          <p:cNvSpPr txBox="1"/>
          <p:nvPr/>
        </p:nvSpPr>
        <p:spPr>
          <a:xfrm>
            <a:off x="7676541" y="3545191"/>
            <a:ext cx="5325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Германия</a:t>
            </a:r>
            <a:endParaRPr lang="en-US" sz="600" dirty="0"/>
          </a:p>
        </p:txBody>
      </p:sp>
      <p:sp>
        <p:nvSpPr>
          <p:cNvPr id="48" name="TextBox 47"/>
          <p:cNvSpPr txBox="1"/>
          <p:nvPr/>
        </p:nvSpPr>
        <p:spPr>
          <a:xfrm>
            <a:off x="8218544" y="3545191"/>
            <a:ext cx="5325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Россия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26887" y="2089825"/>
            <a:ext cx="9818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Великобритания</a:t>
            </a:r>
            <a:endParaRPr lang="en-US" sz="600" dirty="0"/>
          </a:p>
        </p:txBody>
      </p:sp>
      <p:sp>
        <p:nvSpPr>
          <p:cNvPr id="50" name="TextBox 49"/>
          <p:cNvSpPr txBox="1"/>
          <p:nvPr/>
        </p:nvSpPr>
        <p:spPr>
          <a:xfrm>
            <a:off x="7738394" y="2089825"/>
            <a:ext cx="3600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США</a:t>
            </a:r>
            <a:endParaRPr lang="en-US" sz="600" dirty="0"/>
          </a:p>
        </p:txBody>
      </p:sp>
      <p:sp>
        <p:nvSpPr>
          <p:cNvPr id="52" name="TextBox 51"/>
          <p:cNvSpPr txBox="1"/>
          <p:nvPr/>
        </p:nvSpPr>
        <p:spPr>
          <a:xfrm>
            <a:off x="6033200" y="2089825"/>
            <a:ext cx="4619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Япония</a:t>
            </a:r>
            <a:endParaRPr lang="en-US" sz="600" dirty="0"/>
          </a:p>
        </p:txBody>
      </p:sp>
      <p:sp>
        <p:nvSpPr>
          <p:cNvPr id="53" name="TextBox 52"/>
          <p:cNvSpPr txBox="1"/>
          <p:nvPr/>
        </p:nvSpPr>
        <p:spPr>
          <a:xfrm>
            <a:off x="7111967" y="2089825"/>
            <a:ext cx="5325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Германия</a:t>
            </a:r>
            <a:endParaRPr lang="en-US" sz="600" dirty="0"/>
          </a:p>
        </p:txBody>
      </p:sp>
      <p:sp>
        <p:nvSpPr>
          <p:cNvPr id="54" name="TextBox 53"/>
          <p:cNvSpPr txBox="1"/>
          <p:nvPr/>
        </p:nvSpPr>
        <p:spPr>
          <a:xfrm>
            <a:off x="8218544" y="2089825"/>
            <a:ext cx="5325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Россия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5779244" y="3649542"/>
            <a:ext cx="3228101" cy="1738924"/>
            <a:chOff x="5779244" y="3674942"/>
            <a:chExt cx="3228101" cy="1738924"/>
          </a:xfrm>
        </p:grpSpPr>
        <p:sp>
          <p:nvSpPr>
            <p:cNvPr id="45" name="TextBox 44"/>
            <p:cNvSpPr txBox="1"/>
            <p:nvPr/>
          </p:nvSpPr>
          <p:spPr>
            <a:xfrm>
              <a:off x="5960205" y="3674942"/>
              <a:ext cx="3047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prstClr val="black"/>
                  </a:solidFill>
                </a:rPr>
                <a:t>Соотношение рыночной капитализации к ВВП (2012г.)</a:t>
              </a: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5779244" y="3908364"/>
              <a:ext cx="3089494" cy="1505502"/>
              <a:chOff x="5779244" y="3908364"/>
              <a:chExt cx="3089494" cy="1505502"/>
            </a:xfrm>
          </p:grpSpPr>
          <p:graphicFrame>
            <p:nvGraphicFramePr>
              <p:cNvPr id="37" name="Диаграмма 3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56876599"/>
                  </p:ext>
                </p:extLst>
              </p:nvPr>
            </p:nvGraphicFramePr>
            <p:xfrm>
              <a:off x="5844738" y="3908364"/>
              <a:ext cx="3024000" cy="1296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grpSp>
            <p:nvGrpSpPr>
              <p:cNvPr id="7" name="Группа 6"/>
              <p:cNvGrpSpPr/>
              <p:nvPr/>
            </p:nvGrpSpPr>
            <p:grpSpPr>
              <a:xfrm>
                <a:off x="5779244" y="5132932"/>
                <a:ext cx="2947734" cy="280934"/>
                <a:chOff x="5779244" y="5132932"/>
                <a:chExt cx="2947734" cy="280934"/>
              </a:xfrm>
            </p:grpSpPr>
            <p:pic>
              <p:nvPicPr>
                <p:cNvPr id="1031" name="Picture 7" descr="L:\Рабочий стол\Bonds2\T+\флаги\ch-lgflag.gif"/>
                <p:cNvPicPr>
                  <a:picLocks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10414" y="5132932"/>
                  <a:ext cx="216000" cy="126000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5" descr="L:\Рабочий стол\Bonds2\T+\флаги\us-lgflag.gif"/>
                <p:cNvPicPr>
                  <a:picLocks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11001" y="5132932"/>
                  <a:ext cx="216000" cy="126000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6" descr="L:\Рабочий стол\Bonds2\T+\флаги\ja-lgflag.gif"/>
                <p:cNvPicPr>
                  <a:picLocks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62717" y="5132932"/>
                  <a:ext cx="216000" cy="126000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3" descr="L:\Рабочий стол\Bonds2\T+\флаги\uk-lgflag.gif"/>
                <p:cNvPicPr>
                  <a:picLocks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45666" y="5132932"/>
                  <a:ext cx="216000" cy="126000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4" descr="L:\Рабочий стол\Bonds2\T+\флаги\rs-lgflag.gif"/>
                <p:cNvPicPr>
                  <a:picLocks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4466" y="5132932"/>
                  <a:ext cx="216000" cy="126000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5" name="TextBox 54"/>
                <p:cNvSpPr txBox="1"/>
                <p:nvPr/>
              </p:nvSpPr>
              <p:spPr>
                <a:xfrm>
                  <a:off x="5779244" y="5229200"/>
                  <a:ext cx="981826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600" dirty="0" smtClean="0"/>
                    <a:t>Великобритания</a:t>
                  </a:r>
                  <a:endParaRPr lang="en-US" sz="600" dirty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6636104" y="5229200"/>
                  <a:ext cx="36004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600" dirty="0" smtClean="0"/>
                    <a:t>США</a:t>
                  </a:r>
                  <a:endParaRPr lang="en-US" sz="600" dirty="0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7131309" y="5229200"/>
                  <a:ext cx="461951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600" dirty="0" smtClean="0"/>
                    <a:t>Япония</a:t>
                  </a:r>
                  <a:endParaRPr lang="en-US" sz="600" dirty="0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7652413" y="5229200"/>
                  <a:ext cx="532562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600" dirty="0" smtClean="0"/>
                    <a:t>Китай</a:t>
                  </a:r>
                  <a:endParaRPr lang="en-US" sz="600" dirty="0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8194416" y="5229200"/>
                  <a:ext cx="532562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600" dirty="0" smtClean="0"/>
                    <a:t>Россия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012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244408" cy="1123200"/>
          </a:xfrm>
        </p:spPr>
        <p:txBody>
          <a:bodyPr/>
          <a:lstStyle/>
          <a:p>
            <a:r>
              <a:rPr lang="ru-RU" b="1" dirty="0" smtClean="0"/>
              <a:t>Т+2 </a:t>
            </a:r>
            <a:r>
              <a:rPr lang="ru-RU" dirty="0" smtClean="0"/>
              <a:t>Первые результаты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Вертикальный текст 4"/>
          <p:cNvSpPr>
            <a:spLocks noGrp="1"/>
          </p:cNvSpPr>
          <p:nvPr>
            <p:ph type="body" orient="vert" idx="1"/>
          </p:nvPr>
        </p:nvSpPr>
        <p:spPr>
          <a:xfrm>
            <a:off x="6158362" y="1082834"/>
            <a:ext cx="2985638" cy="518457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sz="1200" dirty="0" smtClean="0"/>
              <a:t>Со 2 сентября 2013 года все акции, РДР</a:t>
            </a:r>
            <a:r>
              <a:rPr lang="en-GB" sz="1200" dirty="0"/>
              <a:t>,</a:t>
            </a:r>
            <a:r>
              <a:rPr lang="en-GB" sz="1200" dirty="0" smtClean="0"/>
              <a:t> </a:t>
            </a:r>
            <a:r>
              <a:rPr lang="ru-RU" sz="1200" dirty="0" smtClean="0"/>
              <a:t>инвестиционные паи, ИСУ</a:t>
            </a:r>
            <a:r>
              <a:rPr lang="en-GB" sz="1200" dirty="0" smtClean="0"/>
              <a:t> </a:t>
            </a:r>
            <a:r>
              <a:rPr lang="ru-RU" sz="1200" dirty="0" smtClean="0"/>
              <a:t>полностью перешли в сегмент Т+2.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</a:pPr>
            <a:r>
              <a:rPr lang="ru-RU" sz="1200" dirty="0" smtClean="0"/>
              <a:t>По всем выше перечисленным инструментам</a:t>
            </a:r>
            <a:r>
              <a:rPr lang="en-GB" sz="1200" dirty="0" smtClean="0"/>
              <a:t> </a:t>
            </a:r>
            <a:r>
              <a:rPr lang="ru-RU" sz="1200" dirty="0" smtClean="0"/>
              <a:t>прекращены торги в режиме Т0.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200" b="1" dirty="0" smtClean="0"/>
              <a:t>Новые режимы торгов: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200" dirty="0" smtClean="0"/>
              <a:t>Основной режим Т+ (Т+2)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200" dirty="0" smtClean="0"/>
              <a:t>РПС с ЦК (Т+0, Т+1, Т+2)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</a:pPr>
            <a:r>
              <a:rPr lang="ru-RU" sz="1200" dirty="0" smtClean="0"/>
              <a:t>РЕПО с ЦК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ru-RU" sz="1200" b="1" dirty="0" smtClean="0"/>
              <a:t>Результаты за октябрь: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200" dirty="0" smtClean="0"/>
              <a:t>Зафиксирован самый высокий объем торгов акциями, паями и РДР за 2013 год (Т+2, РПС с ЦК) – 874 млрд. руб.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200" dirty="0" smtClean="0"/>
              <a:t>Количество клиентов и участников осталось на среднемесячных уровнях.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ru-RU" sz="1200" b="1" dirty="0"/>
          </a:p>
          <a:p>
            <a:pPr marL="144000">
              <a:spcBef>
                <a:spcPts val="0"/>
              </a:spcBef>
            </a:pP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22552" y="836613"/>
            <a:ext cx="537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Динамика объемов торгов акциями, паями и РДР за 2013 год (руб. млрд.)</a:t>
            </a:r>
            <a:endParaRPr lang="ru-RU" sz="1000" b="1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2425" y="3284984"/>
            <a:ext cx="5089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Динамика количества</a:t>
            </a:r>
            <a:r>
              <a:rPr lang="en-GB" sz="1000" b="1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активных клиентов (тысячи)</a:t>
            </a:r>
            <a:endParaRPr lang="ru-RU" sz="1000" b="1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06230" y="5742048"/>
            <a:ext cx="10004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rgbClr val="000000"/>
                </a:solidFill>
              </a:rPr>
              <a:t>2013</a:t>
            </a:r>
            <a:endParaRPr lang="en-US" sz="900" dirty="0">
              <a:solidFill>
                <a:srgbClr val="000000"/>
              </a:solidFill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229461"/>
              </p:ext>
            </p:extLst>
          </p:nvPr>
        </p:nvGraphicFramePr>
        <p:xfrm>
          <a:off x="922551" y="1061311"/>
          <a:ext cx="5079481" cy="2151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484514"/>
              </p:ext>
            </p:extLst>
          </p:nvPr>
        </p:nvGraphicFramePr>
        <p:xfrm>
          <a:off x="984433" y="3531205"/>
          <a:ext cx="5017600" cy="2210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1259632" y="3789040"/>
            <a:ext cx="3384376" cy="50405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644008" y="4149079"/>
            <a:ext cx="936104" cy="14401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9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244408" cy="1123200"/>
          </a:xfrm>
        </p:spPr>
        <p:txBody>
          <a:bodyPr/>
          <a:lstStyle/>
          <a:p>
            <a:r>
              <a:rPr lang="ru-RU" dirty="0" smtClean="0"/>
              <a:t>РПС </a:t>
            </a:r>
            <a:r>
              <a:rPr lang="ru-RU" dirty="0"/>
              <a:t>с ЦК и РЕПО с ЦК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89472" y="1001130"/>
            <a:ext cx="4680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0000"/>
                </a:solidFill>
              </a:rPr>
              <a:t>Динамика объемов торгов и количества участников в режиме РПС с ЦК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538" y="3529684"/>
            <a:ext cx="472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0000"/>
                </a:solidFill>
              </a:rPr>
              <a:t>Динамика объемов торгов и и количества участников в режиме РЕПО с ЦК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2439" y="1001130"/>
            <a:ext cx="3095898" cy="1926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</a:rPr>
              <a:t>Запущен 25.03.2013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</a:rPr>
              <a:t>Со 2 сентября к торгам допущены все акции, инвестиционные паи, РДР, ИСУ, </a:t>
            </a:r>
            <a:r>
              <a:rPr lang="en-US" sz="1200" dirty="0" smtClean="0">
                <a:solidFill>
                  <a:srgbClr val="000000"/>
                </a:solidFill>
              </a:rPr>
              <a:t>ETF</a:t>
            </a:r>
            <a:endParaRPr lang="ru-RU" sz="1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30000"/>
              </a:lnSpc>
              <a:spcAft>
                <a:spcPts val="3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</a:rPr>
              <a:t>За сентябрь число участников выросло в 1,7 раза, объем торгов – в 11 раз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0356" y="1189134"/>
            <a:ext cx="7470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0000"/>
                </a:solidFill>
              </a:rPr>
              <a:t>Руб. млрд.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1921" y="3708719"/>
            <a:ext cx="7470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0000"/>
                </a:solidFill>
              </a:rPr>
              <a:t>Руб. млрд.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9472" y="785098"/>
            <a:ext cx="8046578" cy="19563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</a:rPr>
              <a:t>Режим «РПС с ЦК</a:t>
            </a:r>
            <a:r>
              <a:rPr lang="ru-RU" sz="1200" b="1" dirty="0" smtClean="0">
                <a:solidFill>
                  <a:srgbClr val="000000"/>
                </a:solidFill>
              </a:rPr>
              <a:t>»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8538" y="3278711"/>
            <a:ext cx="8019640" cy="19563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ru-RU" sz="1200" b="1" dirty="0">
                <a:solidFill>
                  <a:srgbClr val="000000"/>
                </a:solidFill>
              </a:rPr>
              <a:t>Режим «РЕПО с ЦК»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0152" y="3541658"/>
            <a:ext cx="307550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</a:rPr>
              <a:t>Запущен 5.02.2013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</a:rPr>
              <a:t>Со 2 сентября к торгам в режиме «Безадресные заявки» допущены 23 наиболее ликвидные акции, в режиме «Адресные заявки» - наиболее ликвидные корпоративные облигации</a:t>
            </a:r>
          </a:p>
          <a:p>
            <a:pPr marL="285750" indent="-285750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</a:rPr>
              <a:t>За сентябрь число участников выросло на 20%, объем торгов – на 44%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78760862"/>
              </p:ext>
            </p:extLst>
          </p:nvPr>
        </p:nvGraphicFramePr>
        <p:xfrm>
          <a:off x="1105536" y="1296856"/>
          <a:ext cx="4564456" cy="184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894651307"/>
              </p:ext>
            </p:extLst>
          </p:nvPr>
        </p:nvGraphicFramePr>
        <p:xfrm>
          <a:off x="1105536" y="4077072"/>
          <a:ext cx="4564456" cy="211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75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244408" cy="1123200"/>
          </a:xfrm>
        </p:spPr>
        <p:txBody>
          <a:bodyPr/>
          <a:lstStyle/>
          <a:p>
            <a:r>
              <a:rPr lang="ru-RU" dirty="0"/>
              <a:t>Аукцион </a:t>
            </a:r>
            <a:r>
              <a:rPr lang="ru-RU" dirty="0" smtClean="0"/>
              <a:t>закрытия (АЗ)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Вертикальный текст 4"/>
          <p:cNvSpPr>
            <a:spLocks noGrp="1"/>
          </p:cNvSpPr>
          <p:nvPr>
            <p:ph type="body" orient="vert" idx="1"/>
          </p:nvPr>
        </p:nvSpPr>
        <p:spPr>
          <a:xfrm>
            <a:off x="6012160" y="683974"/>
            <a:ext cx="2985638" cy="518457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None/>
            </a:pPr>
            <a:r>
              <a:rPr lang="ru-RU" sz="1200" b="1" dirty="0" smtClean="0"/>
              <a:t>Основные характеристики</a:t>
            </a:r>
          </a:p>
          <a:p>
            <a:pPr marL="268288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sz="1200" dirty="0" smtClean="0"/>
              <a:t>Запущен </a:t>
            </a:r>
            <a:r>
              <a:rPr lang="ru-RU" sz="1200" dirty="0"/>
              <a:t>в режиме основных торгов </a:t>
            </a:r>
            <a:r>
              <a:rPr lang="ru-RU" sz="1200" dirty="0" smtClean="0"/>
              <a:t>Т+</a:t>
            </a:r>
            <a:r>
              <a:rPr lang="en-GB" sz="1200" dirty="0" smtClean="0"/>
              <a:t>2</a:t>
            </a:r>
            <a:r>
              <a:rPr lang="ru-RU" sz="1200" dirty="0" smtClean="0"/>
              <a:t> </a:t>
            </a:r>
            <a:r>
              <a:rPr lang="en-GB" sz="1200" dirty="0" smtClean="0"/>
              <a:t> </a:t>
            </a:r>
            <a:r>
              <a:rPr lang="ru-RU" sz="1200" b="1" dirty="0" smtClean="0"/>
              <a:t>в сентябре 2013 года</a:t>
            </a:r>
            <a:endParaRPr lang="ru-RU" sz="1200" b="1" dirty="0"/>
          </a:p>
          <a:p>
            <a:pPr marL="268288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sz="1200" dirty="0"/>
              <a:t>Позволяет сформировать репрезентативную цену закрытия по акциям</a:t>
            </a:r>
          </a:p>
          <a:p>
            <a:pPr marL="268288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sz="1200" dirty="0" smtClean="0"/>
              <a:t>Расширены возможности участников (новые типы заявок – лимитные и рыночные «в аукцион»)</a:t>
            </a:r>
            <a:endParaRPr lang="ru-RU" sz="1200" dirty="0"/>
          </a:p>
          <a:p>
            <a:pPr marL="268288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sz="1200" dirty="0" smtClean="0"/>
              <a:t>Алгоритм защищает </a:t>
            </a:r>
            <a:r>
              <a:rPr lang="ru-RU" sz="1200" dirty="0"/>
              <a:t>от манипулирования (принцип случайного </a:t>
            </a:r>
            <a:r>
              <a:rPr lang="ru-RU" sz="1200" dirty="0" smtClean="0"/>
              <a:t>времени окончания аукциона</a:t>
            </a:r>
            <a:r>
              <a:rPr lang="en-GB" sz="1200" dirty="0" smtClean="0"/>
              <a:t> </a:t>
            </a:r>
            <a:r>
              <a:rPr lang="ru-RU" sz="1200" dirty="0" smtClean="0"/>
              <a:t>и возможность проведения двух фаз)</a:t>
            </a:r>
          </a:p>
          <a:p>
            <a:pPr marL="0" indent="0">
              <a:spcBef>
                <a:spcPts val="1000"/>
              </a:spcBef>
              <a:spcAft>
                <a:spcPts val="1800"/>
              </a:spcAft>
              <a:buNone/>
            </a:pPr>
            <a:r>
              <a:rPr lang="ru-RU" sz="1200" b="1" dirty="0" smtClean="0"/>
              <a:t>Результаты за сентябрь</a:t>
            </a:r>
            <a:endParaRPr lang="ru-RU" sz="1200" b="1" dirty="0"/>
          </a:p>
          <a:p>
            <a:pPr marL="268288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sz="1200" dirty="0" smtClean="0"/>
              <a:t>Объем торгов превысил 5,8 млрд. руб. (0,84% от общего объема)</a:t>
            </a:r>
          </a:p>
          <a:p>
            <a:pPr marL="268288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sz="1200" dirty="0" smtClean="0"/>
              <a:t>145 участников заключили более 20 тыс. сделок по 162 акциям</a:t>
            </a:r>
            <a:endParaRPr lang="en-US" sz="1200" dirty="0" smtClean="0"/>
          </a:p>
          <a:p>
            <a:pPr marL="144000" indent="-144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44000">
              <a:spcBef>
                <a:spcPts val="0"/>
              </a:spcBef>
            </a:pP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922552" y="836613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Динамика объемов торгов в </a:t>
            </a:r>
            <a:r>
              <a:rPr lang="ru-RU" sz="1000" b="1" dirty="0" err="1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послеторговом</a:t>
            </a:r>
            <a:r>
              <a:rPr lang="ru-RU" sz="1000" b="1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аукционе и АЗ, 2013г.</a:t>
            </a:r>
            <a:endParaRPr lang="ru-RU" sz="1000" b="1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552" y="3645360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Динамика числа участников и клиентов в </a:t>
            </a:r>
            <a:r>
              <a:rPr lang="ru-RU" sz="1000" b="1" dirty="0" err="1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послеторговом</a:t>
            </a:r>
            <a:r>
              <a:rPr lang="ru-RU" sz="1000" b="1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аукционе и АЗ</a:t>
            </a:r>
            <a:endParaRPr lang="ru-RU" sz="1000" b="1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5852333"/>
            <a:ext cx="93610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rgbClr val="000000"/>
                </a:solidFill>
              </a:rPr>
              <a:t>2013</a:t>
            </a:r>
            <a:endParaRPr lang="en-US" sz="900" dirty="0">
              <a:solidFill>
                <a:srgbClr val="000000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413076561"/>
              </p:ext>
            </p:extLst>
          </p:nvPr>
        </p:nvGraphicFramePr>
        <p:xfrm>
          <a:off x="983641" y="959723"/>
          <a:ext cx="51725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082579"/>
              </p:ext>
            </p:extLst>
          </p:nvPr>
        </p:nvGraphicFramePr>
        <p:xfrm>
          <a:off x="939469" y="3768470"/>
          <a:ext cx="5072692" cy="240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41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899592" y="283524"/>
            <a:ext cx="8244408" cy="453708"/>
          </a:xfrm>
        </p:spPr>
        <p:txBody>
          <a:bodyPr/>
          <a:lstStyle/>
          <a:p>
            <a:r>
              <a:rPr lang="ru-RU" dirty="0" err="1"/>
              <a:t>Маркет-мейкинг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98538" y="2849592"/>
            <a:ext cx="801964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>
                <a:solidFill>
                  <a:srgbClr val="000000"/>
                </a:solidFill>
              </a:rPr>
              <a:t>Открытая программа по ликвидным акциям в секторе «Основной рынок»</a:t>
            </a:r>
          </a:p>
        </p:txBody>
      </p:sp>
      <p:sp>
        <p:nvSpPr>
          <p:cNvPr id="7" name="Вертикальный текст 7"/>
          <p:cNvSpPr>
            <a:spLocks noGrp="1"/>
          </p:cNvSpPr>
          <p:nvPr>
            <p:ph type="body" orient="vert" idx="1"/>
          </p:nvPr>
        </p:nvSpPr>
        <p:spPr>
          <a:xfrm>
            <a:off x="1029835" y="3353648"/>
            <a:ext cx="4970925" cy="1716222"/>
          </a:xfrm>
        </p:spPr>
        <p:txBody>
          <a:bodyPr anchor="ctr"/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r>
              <a:rPr lang="ru-RU" sz="900" dirty="0" smtClean="0"/>
              <a:t>Запущена </a:t>
            </a:r>
            <a:r>
              <a:rPr lang="ru-RU" sz="900" b="1" dirty="0" smtClean="0"/>
              <a:t>11 февраля 2013 г.</a:t>
            </a:r>
            <a:r>
              <a:rPr lang="en-US" sz="900" dirty="0" smtClean="0"/>
              <a:t>, </a:t>
            </a:r>
            <a:r>
              <a:rPr lang="ru-RU" sz="900" dirty="0" smtClean="0"/>
              <a:t> в настоящее время охватывает 22 акции, торгуемые на Московской Бирже</a:t>
            </a:r>
          </a:p>
          <a:p>
            <a:pPr marL="0" inden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900" b="1" dirty="0" smtClean="0"/>
              <a:t>Особенности: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r>
              <a:rPr lang="ru-RU" sz="900" dirty="0" smtClean="0"/>
              <a:t>Обязательства </a:t>
            </a:r>
            <a:r>
              <a:rPr lang="ru-RU" sz="900" dirty="0" err="1" smtClean="0"/>
              <a:t>Маркет-мейкера</a:t>
            </a:r>
            <a:r>
              <a:rPr lang="ru-RU" sz="900" dirty="0" smtClean="0"/>
              <a:t> определяются Биржей для каждой ценной бумаги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r>
              <a:rPr lang="ru-RU" sz="900" dirty="0" smtClean="0"/>
              <a:t>Ставки вознаграждения определяются на основе ранжирования участников программы по объёму пассивных сделок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r>
              <a:rPr lang="ru-RU" sz="900" dirty="0" smtClean="0"/>
              <a:t>Текущие ставки вознаграждения – от 2 б.п. до 0.5 б.п. в зависимости от объёма пассивных сделок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r>
              <a:rPr lang="ru-RU" sz="900" dirty="0" smtClean="0"/>
              <a:t>Участники торгов ежедневно информируются о результатах </a:t>
            </a:r>
            <a:r>
              <a:rPr lang="ru-RU" sz="900" dirty="0" err="1" smtClean="0"/>
              <a:t>маркет-мейкинга</a:t>
            </a:r>
            <a:r>
              <a:rPr lang="ru-RU" sz="900" dirty="0" smtClean="0"/>
              <a:t> по ЭДО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r>
              <a:rPr lang="ru-RU" sz="900" dirty="0" err="1" smtClean="0"/>
              <a:t>Рэнкинги</a:t>
            </a:r>
            <a:r>
              <a:rPr lang="ru-RU" sz="900" dirty="0" smtClean="0"/>
              <a:t> </a:t>
            </a:r>
            <a:r>
              <a:rPr lang="ru-RU" sz="900" dirty="0" err="1" smtClean="0"/>
              <a:t>маркет-мейкеров</a:t>
            </a:r>
            <a:r>
              <a:rPr lang="ru-RU" sz="900" dirty="0" smtClean="0"/>
              <a:t> формируются и раскрываются на сайте Биржи в режиме реального времени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98538" y="5081839"/>
            <a:ext cx="8019640" cy="43195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rgbClr val="000000"/>
                </a:solidFill>
              </a:rPr>
              <a:t>Программа </a:t>
            </a:r>
            <a:r>
              <a:rPr lang="ru-RU" sz="1500" b="1" dirty="0" err="1" smtClean="0">
                <a:solidFill>
                  <a:srgbClr val="000000"/>
                </a:solidFill>
              </a:rPr>
              <a:t>маркет-мейкинга</a:t>
            </a:r>
            <a:r>
              <a:rPr lang="ru-RU" sz="1500" b="1" dirty="0" smtClean="0">
                <a:solidFill>
                  <a:srgbClr val="000000"/>
                </a:solidFill>
              </a:rPr>
              <a:t> по ОФЗ</a:t>
            </a:r>
            <a:endParaRPr lang="ru-RU" sz="1500" b="1" dirty="0">
              <a:solidFill>
                <a:srgbClr val="000000"/>
              </a:solidFill>
            </a:endParaRPr>
          </a:p>
        </p:txBody>
      </p:sp>
      <p:sp>
        <p:nvSpPr>
          <p:cNvPr id="9" name="Вертикальный текст 7"/>
          <p:cNvSpPr txBox="1">
            <a:spLocks/>
          </p:cNvSpPr>
          <p:nvPr/>
        </p:nvSpPr>
        <p:spPr>
          <a:xfrm>
            <a:off x="1025333" y="5564816"/>
            <a:ext cx="7867147" cy="741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4625" indent="-174625" algn="l" defTabSz="1976438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742950" indent="-285750" algn="l" defTabSz="19764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ru-RU" sz="900" dirty="0" smtClean="0">
                <a:solidFill>
                  <a:srgbClr val="000000"/>
                </a:solidFill>
              </a:rPr>
              <a:t>Запущена </a:t>
            </a:r>
            <a:r>
              <a:rPr lang="ru-RU" sz="900" b="1" dirty="0" smtClean="0">
                <a:solidFill>
                  <a:srgbClr val="000000"/>
                </a:solidFill>
              </a:rPr>
              <a:t>25 марта 2013 г. </a:t>
            </a:r>
            <a:r>
              <a:rPr lang="ru-RU" sz="900" dirty="0" smtClean="0">
                <a:solidFill>
                  <a:srgbClr val="000000"/>
                </a:solidFill>
              </a:rPr>
              <a:t>с целью повышения ликвидности  на рынке ОФЗ в «Режиме основных торгов Т+»</a:t>
            </a: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ru-RU" sz="900" dirty="0" smtClean="0">
                <a:solidFill>
                  <a:srgbClr val="000000"/>
                </a:solidFill>
              </a:rPr>
              <a:t>Программа охватывает 19 выпусков ОФЗ</a:t>
            </a: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ru-RU" sz="900" dirty="0" smtClean="0">
                <a:solidFill>
                  <a:srgbClr val="000000"/>
                </a:solidFill>
              </a:rPr>
              <a:t>Обязательства </a:t>
            </a:r>
            <a:r>
              <a:rPr lang="ru-RU" sz="900" dirty="0" err="1" smtClean="0">
                <a:solidFill>
                  <a:srgbClr val="000000"/>
                </a:solidFill>
              </a:rPr>
              <a:t>Маркет-мейкера</a:t>
            </a:r>
            <a:r>
              <a:rPr lang="ru-RU" sz="900" dirty="0" smtClean="0">
                <a:solidFill>
                  <a:srgbClr val="000000"/>
                </a:solidFill>
              </a:rPr>
              <a:t> для каждого выпуска ОФЗ определяются Биржей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783590"/>
            <a:ext cx="801964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rgbClr val="000000"/>
                </a:solidFill>
              </a:rPr>
              <a:t>Программа «Клуб </a:t>
            </a:r>
            <a:r>
              <a:rPr lang="ru-RU" sz="1500" b="1" dirty="0" err="1" smtClean="0">
                <a:solidFill>
                  <a:srgbClr val="000000"/>
                </a:solidFill>
              </a:rPr>
              <a:t>маркет-мейкеров</a:t>
            </a:r>
            <a:r>
              <a:rPr lang="ru-RU" sz="1500" b="1" dirty="0" smtClean="0">
                <a:solidFill>
                  <a:srgbClr val="000000"/>
                </a:solidFill>
              </a:rPr>
              <a:t>»</a:t>
            </a:r>
            <a:endParaRPr lang="ru-RU" sz="1500" b="1" dirty="0">
              <a:solidFill>
                <a:srgbClr val="000000"/>
              </a:solidFill>
            </a:endParaRPr>
          </a:p>
        </p:txBody>
      </p:sp>
      <p:sp>
        <p:nvSpPr>
          <p:cNvPr id="18" name="Вертикальный текст 7"/>
          <p:cNvSpPr txBox="1">
            <a:spLocks/>
          </p:cNvSpPr>
          <p:nvPr/>
        </p:nvSpPr>
        <p:spPr>
          <a:xfrm>
            <a:off x="1029601" y="1212218"/>
            <a:ext cx="4828284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1976438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None/>
              <a:defRPr/>
            </a:pPr>
            <a:r>
              <a:rPr lang="ru-RU" sz="9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Особенности:</a:t>
            </a:r>
          </a:p>
          <a:p>
            <a:pPr marL="174625" indent="-174625" defTabSz="1976438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Программа направлена на повышение конкурентоспособности фондового рынка Московской Биржи с рынком наиболее ликвидных акций российских эмитентов на </a:t>
            </a:r>
            <a:r>
              <a:rPr lang="en-US" sz="9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LSE</a:t>
            </a:r>
            <a:r>
              <a:rPr lang="ru-RU" sz="9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(9 акций)</a:t>
            </a:r>
          </a:p>
          <a:p>
            <a:pPr marL="174625" indent="-174625" defTabSz="1976438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Обязательства </a:t>
            </a:r>
            <a:r>
              <a:rPr lang="ru-RU" sz="900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Маркет-мейкера</a:t>
            </a:r>
            <a:r>
              <a:rPr lang="ru-RU" sz="9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включают поддержание узких спрэдов путём поддержания двусторонних котировок с увеличенным объёмом заявки</a:t>
            </a:r>
          </a:p>
          <a:p>
            <a:pPr marL="174625" indent="-174625" defTabSz="1976438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9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При формировании вознаграждения </a:t>
            </a:r>
            <a:r>
              <a:rPr lang="ru-RU" sz="900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маркет-мейкеров</a:t>
            </a:r>
            <a:r>
              <a:rPr lang="ru-RU" sz="9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учитывается  как продолжительность эффективного поддержания двусторонних котировок, так и объём заключенных сделок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935441544"/>
              </p:ext>
            </p:extLst>
          </p:nvPr>
        </p:nvGraphicFramePr>
        <p:xfrm>
          <a:off x="5786446" y="1212218"/>
          <a:ext cx="3214710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613880171"/>
              </p:ext>
            </p:extLst>
          </p:nvPr>
        </p:nvGraphicFramePr>
        <p:xfrm>
          <a:off x="5857884" y="3283920"/>
          <a:ext cx="3286116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89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845105"/>
              </p:ext>
            </p:extLst>
          </p:nvPr>
        </p:nvGraphicFramePr>
        <p:xfrm>
          <a:off x="899592" y="1124744"/>
          <a:ext cx="439248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Равнобедренный треугольник 15"/>
          <p:cNvSpPr/>
          <p:nvPr/>
        </p:nvSpPr>
        <p:spPr>
          <a:xfrm rot="5400000">
            <a:off x="4941041" y="1973123"/>
            <a:ext cx="1656184" cy="378042"/>
          </a:xfrm>
          <a:prstGeom prst="triangle">
            <a:avLst/>
          </a:prstGeom>
          <a:solidFill>
            <a:schemeClr val="accent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244408" cy="1123200"/>
          </a:xfrm>
        </p:spPr>
        <p:txBody>
          <a:bodyPr/>
          <a:lstStyle/>
          <a:p>
            <a:r>
              <a:rPr lang="ru-RU" dirty="0" smtClean="0"/>
              <a:t>Доступ </a:t>
            </a:r>
            <a:r>
              <a:rPr lang="ru-RU" dirty="0" err="1"/>
              <a:t>Euroclear</a:t>
            </a:r>
            <a:r>
              <a:rPr lang="ru-RU" dirty="0"/>
              <a:t>/</a:t>
            </a:r>
            <a:r>
              <a:rPr lang="ru-RU" dirty="0" err="1"/>
              <a:t>Clearstream</a:t>
            </a:r>
            <a:r>
              <a:rPr lang="ru-RU" dirty="0"/>
              <a:t> к расчетам по ОФЗ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5849055" y="1006152"/>
            <a:ext cx="3398983" cy="2992196"/>
            <a:chOff x="5725398" y="796844"/>
            <a:chExt cx="3398983" cy="2992196"/>
          </a:xfrm>
        </p:grpSpPr>
        <p:graphicFrame>
          <p:nvGraphicFramePr>
            <p:cNvPr id="15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79205899"/>
                </p:ext>
              </p:extLst>
            </p:nvPr>
          </p:nvGraphicFramePr>
          <p:xfrm>
            <a:off x="6012160" y="908720"/>
            <a:ext cx="2808312" cy="28803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" name="Правая фигурная скобка 18"/>
            <p:cNvSpPr/>
            <p:nvPr/>
          </p:nvSpPr>
          <p:spPr>
            <a:xfrm rot="10800000">
              <a:off x="6239296" y="2330450"/>
              <a:ext cx="216024" cy="546874"/>
            </a:xfrm>
            <a:prstGeom prst="rightBrace">
              <a:avLst>
                <a:gd name="adj1" fmla="val 10368"/>
                <a:gd name="adj2" fmla="val 49060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6316922" y="1404819"/>
              <a:ext cx="881862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6 173 млрд. руб.</a:t>
              </a:r>
              <a:endPara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7642095" y="796844"/>
              <a:ext cx="865201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9 461</a:t>
              </a:r>
            </a:p>
            <a:p>
              <a:pPr algn="ctr"/>
              <a:r>
                <a:rPr 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млрд. </a:t>
              </a:r>
              <a:r>
                <a:rPr lang="ru-RU" sz="9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руб.</a:t>
              </a:r>
              <a:endPara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Правая фигурная скобка 21"/>
            <p:cNvSpPr/>
            <p:nvPr/>
          </p:nvSpPr>
          <p:spPr>
            <a:xfrm>
              <a:off x="8373884" y="1863725"/>
              <a:ext cx="216024" cy="1013599"/>
            </a:xfrm>
            <a:prstGeom prst="rightBrace">
              <a:avLst>
                <a:gd name="adj1" fmla="val 10368"/>
                <a:gd name="adj2" fmla="val 49060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1"/>
            <p:cNvSpPr txBox="1"/>
            <p:nvPr/>
          </p:nvSpPr>
          <p:spPr>
            <a:xfrm>
              <a:off x="5725398" y="2498717"/>
              <a:ext cx="720080" cy="31547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49%</a:t>
              </a:r>
              <a:endPara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8404301" y="2238413"/>
              <a:ext cx="720080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59%</a:t>
              </a:r>
              <a:endPara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98538" y="4233745"/>
            <a:ext cx="8017123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rgbClr val="000000"/>
                </a:solidFill>
              </a:rPr>
              <a:t>Объем владения ОФЗ нерезидентами возрастал преимущественно в 2012 году, перед открытием счетов</a:t>
            </a:r>
            <a:r>
              <a:rPr lang="en-GB" sz="1100" dirty="0" smtClean="0">
                <a:solidFill>
                  <a:srgbClr val="000000"/>
                </a:solidFill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</a:rPr>
              <a:t>Euroclear</a:t>
            </a:r>
            <a:r>
              <a:rPr lang="en-GB" sz="1100" dirty="0" smtClean="0">
                <a:solidFill>
                  <a:srgbClr val="000000"/>
                </a:solidFill>
              </a:rPr>
              <a:t>/</a:t>
            </a:r>
            <a:r>
              <a:rPr lang="en-GB" sz="1100" dirty="0" err="1" smtClean="0">
                <a:solidFill>
                  <a:srgbClr val="000000"/>
                </a:solidFill>
              </a:rPr>
              <a:t>Clearstream</a:t>
            </a:r>
            <a:r>
              <a:rPr lang="en-GB" sz="1100" dirty="0" smtClean="0">
                <a:solidFill>
                  <a:srgbClr val="000000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в Центральном Депозитарии </a:t>
            </a:r>
          </a:p>
          <a:p>
            <a:pPr marL="285750" lvl="0" indent="-285750" algn="just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rgbClr val="000000"/>
                </a:solidFill>
              </a:rPr>
              <a:t>В </a:t>
            </a:r>
            <a:r>
              <a:rPr lang="en-GB" sz="1100" dirty="0" smtClean="0">
                <a:solidFill>
                  <a:srgbClr val="000000"/>
                </a:solidFill>
              </a:rPr>
              <a:t>I – III </a:t>
            </a:r>
            <a:r>
              <a:rPr lang="ru-RU" sz="1100" dirty="0" smtClean="0">
                <a:solidFill>
                  <a:srgbClr val="000000"/>
                </a:solidFill>
              </a:rPr>
              <a:t>кв. 2013 года объем владения ОФЗ нерезидентами стабилизировался на уровне 24-25%. </a:t>
            </a:r>
          </a:p>
          <a:p>
            <a:pPr marL="285750" lvl="0" indent="-285750" algn="just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rgbClr val="000000"/>
                </a:solidFill>
              </a:rPr>
              <a:t>Доля </a:t>
            </a:r>
            <a:r>
              <a:rPr lang="ru-RU" sz="1100" dirty="0">
                <a:solidFill>
                  <a:srgbClr val="000000"/>
                </a:solidFill>
              </a:rPr>
              <a:t>нерезидентов (без учета дочерних иностранных банков) в биржевых торгах ОФЗ </a:t>
            </a:r>
            <a:r>
              <a:rPr lang="ru-RU" sz="1100" dirty="0" smtClean="0">
                <a:solidFill>
                  <a:srgbClr val="000000"/>
                </a:solidFill>
              </a:rPr>
              <a:t>осталась примерно </a:t>
            </a:r>
            <a:r>
              <a:rPr lang="ru-RU" sz="1100" dirty="0">
                <a:solidFill>
                  <a:srgbClr val="000000"/>
                </a:solidFill>
              </a:rPr>
              <a:t>на </a:t>
            </a:r>
            <a:r>
              <a:rPr lang="ru-RU" sz="1100" dirty="0" smtClean="0">
                <a:solidFill>
                  <a:srgbClr val="000000"/>
                </a:solidFill>
              </a:rPr>
              <a:t>уровне 2012 года.</a:t>
            </a:r>
            <a:endParaRPr lang="en-GB" sz="1100" dirty="0" smtClean="0">
              <a:solidFill>
                <a:srgbClr val="000000"/>
              </a:solidFill>
            </a:endParaRPr>
          </a:p>
          <a:p>
            <a:pPr marL="285750" lvl="0" indent="-285750" algn="just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000000"/>
                </a:solidFill>
              </a:rPr>
              <a:t>Доля </a:t>
            </a:r>
            <a:r>
              <a:rPr lang="ru-RU" sz="1100" dirty="0" smtClean="0">
                <a:solidFill>
                  <a:srgbClr val="000000"/>
                </a:solidFill>
              </a:rPr>
              <a:t>«дочек» </a:t>
            </a:r>
            <a:r>
              <a:rPr lang="ru-RU" sz="1100" dirty="0">
                <a:solidFill>
                  <a:srgbClr val="000000"/>
                </a:solidFill>
              </a:rPr>
              <a:t>иностранных </a:t>
            </a:r>
            <a:r>
              <a:rPr lang="ru-RU" sz="1100" dirty="0" smtClean="0">
                <a:solidFill>
                  <a:srgbClr val="000000"/>
                </a:solidFill>
              </a:rPr>
              <a:t>банков</a:t>
            </a:r>
            <a:r>
              <a:rPr lang="en-GB" sz="1100" dirty="0" smtClean="0">
                <a:solidFill>
                  <a:srgbClr val="000000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в биржевых торгах </a:t>
            </a:r>
            <a:r>
              <a:rPr lang="ru-RU" sz="1100" dirty="0">
                <a:solidFill>
                  <a:srgbClr val="000000"/>
                </a:solidFill>
              </a:rPr>
              <a:t>заметно </a:t>
            </a:r>
            <a:r>
              <a:rPr lang="ru-RU" sz="1100" dirty="0" smtClean="0">
                <a:solidFill>
                  <a:srgbClr val="000000"/>
                </a:solidFill>
              </a:rPr>
              <a:t>увеличилась.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1042" y="6213812"/>
            <a:ext cx="38926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Источник: ЦБ РФ, НРД, Московская Биржа</a:t>
            </a:r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1600" y="76423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Доля владения ОФЗ нерезидентами стабилизировалась на уровне 25%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36096" y="764629"/>
            <a:ext cx="3579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Доля нерезидентов в объеме вторичных торгов ОФЗ на МБ существенно выросла</a:t>
            </a:r>
          </a:p>
        </p:txBody>
      </p:sp>
    </p:spTree>
    <p:extLst>
      <p:ext uri="{BB962C8B-B14F-4D97-AF65-F5344CB8AC3E}">
        <p14:creationId xmlns:p14="http://schemas.microsoft.com/office/powerpoint/2010/main" val="38293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8</a:t>
            </a:fld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244408" cy="1123200"/>
          </a:xfrm>
        </p:spPr>
        <p:txBody>
          <a:bodyPr/>
          <a:lstStyle/>
          <a:p>
            <a:r>
              <a:rPr lang="ru-RU" dirty="0"/>
              <a:t>Прямой доступ для глобальных </a:t>
            </a:r>
            <a:r>
              <a:rPr lang="ru-RU" dirty="0" smtClean="0"/>
              <a:t>банков (</a:t>
            </a:r>
            <a:r>
              <a:rPr lang="en-GB" dirty="0" smtClean="0"/>
              <a:t>DMA)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Вертикальный текст 5"/>
          <p:cNvSpPr>
            <a:spLocks noGrp="1"/>
          </p:cNvSpPr>
          <p:nvPr>
            <p:ph type="body" orient="vert" idx="1"/>
          </p:nvPr>
        </p:nvSpPr>
        <p:spPr>
          <a:xfrm>
            <a:off x="998538" y="1628800"/>
            <a:ext cx="8037512" cy="4538048"/>
          </a:xfrm>
        </p:spPr>
        <p:txBody>
          <a:bodyPr/>
          <a:lstStyle/>
          <a:p>
            <a:pPr algn="ctr">
              <a:spcAft>
                <a:spcPts val="2400"/>
              </a:spcAft>
              <a:buClr>
                <a:srgbClr val="C00000"/>
              </a:buClr>
            </a:pPr>
            <a:r>
              <a:rPr lang="ru-RU" dirty="0" smtClean="0"/>
              <a:t>В сентябре 2013 г. прямой доступ к торгам акциями на Московской Бирже (</a:t>
            </a:r>
            <a:r>
              <a:rPr lang="en-US" dirty="0" smtClean="0"/>
              <a:t>DMA) </a:t>
            </a:r>
            <a:r>
              <a:rPr lang="ru-RU" dirty="0" smtClean="0"/>
              <a:t>предоставлен 4-ем ведущим международным банкам:</a:t>
            </a:r>
          </a:p>
          <a:p>
            <a:pPr algn="ctr"/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algn="ctr"/>
            <a:endParaRPr lang="ru-RU" dirty="0" smtClean="0"/>
          </a:p>
          <a:p>
            <a:pPr algn="ctr">
              <a:buClr>
                <a:srgbClr val="C00000"/>
              </a:buClr>
            </a:pPr>
            <a:r>
              <a:rPr lang="ru-RU" dirty="0" smtClean="0"/>
              <a:t>До конца 2013 г. планируется подключение еще 2 глобальных банков</a:t>
            </a:r>
            <a:endParaRPr lang="en-US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27" y="2811791"/>
            <a:ext cx="1785449" cy="507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31" y="2702437"/>
            <a:ext cx="2072862" cy="726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48" y="2730410"/>
            <a:ext cx="2011680" cy="6702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83" y="2636912"/>
            <a:ext cx="1772791" cy="8572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88" y="4530941"/>
            <a:ext cx="40481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9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9</a:t>
            </a:fld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244408" cy="1123200"/>
          </a:xfrm>
        </p:spPr>
        <p:txBody>
          <a:bodyPr/>
          <a:lstStyle/>
          <a:p>
            <a:r>
              <a:rPr lang="ru-RU" dirty="0"/>
              <a:t>Торги облигациями без приостановок и начало вторичных торгов в день размещения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77090"/>
              </p:ext>
            </p:extLst>
          </p:nvPr>
        </p:nvGraphicFramePr>
        <p:xfrm>
          <a:off x="998538" y="1392524"/>
          <a:ext cx="479759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Равнобедренный треугольник 9"/>
          <p:cNvSpPr/>
          <p:nvPr/>
        </p:nvSpPr>
        <p:spPr>
          <a:xfrm rot="5400000">
            <a:off x="5060679" y="2231867"/>
            <a:ext cx="2448272" cy="234026"/>
          </a:xfrm>
          <a:prstGeom prst="triangle">
            <a:avLst/>
          </a:prstGeom>
          <a:solidFill>
            <a:schemeClr val="accent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8025" y="170830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2,5%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968" y="140083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3,2%</a:t>
            </a:r>
            <a:endParaRPr lang="en-US" sz="1200" b="1" dirty="0"/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817047"/>
              </p:ext>
            </p:extLst>
          </p:nvPr>
        </p:nvGraphicFramePr>
        <p:xfrm>
          <a:off x="1691680" y="4079698"/>
          <a:ext cx="3456384" cy="2375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Равнобедренный треугольник 20"/>
          <p:cNvSpPr/>
          <p:nvPr/>
        </p:nvSpPr>
        <p:spPr>
          <a:xfrm rot="5400000">
            <a:off x="5097006" y="4886428"/>
            <a:ext cx="2375618" cy="234026"/>
          </a:xfrm>
          <a:prstGeom prst="triangle">
            <a:avLst/>
          </a:prstGeom>
          <a:solidFill>
            <a:schemeClr val="accent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94331" y="503238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6,5%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8538" y="3815632"/>
            <a:ext cx="52296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Дополнительный объем торгов от вторичных торгов биржевыми облигациями в день размещения составил 6,5% от общего объема торгов биржевыми облигациями, которые торговались в день размещения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9740" y="1093300"/>
            <a:ext cx="5208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Дополнительный объем от торгов облигациями без приостановок на выплату купона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1828" y="1114258"/>
            <a:ext cx="263422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000" dirty="0" smtClean="0"/>
              <a:t>Остановка торгов на выплату купонов в среднем составляла 4,7 дня.</a:t>
            </a:r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000" dirty="0" smtClean="0"/>
              <a:t>Облигации, размещенные с начала 2012 года, торгуются без приостановок на выплату купонов.</a:t>
            </a:r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000" dirty="0" smtClean="0"/>
              <a:t>Суммарный дополнительный объем от торгов в период выплаты купонов составил оценочно 572 млрд. руб. (2,9% от общего объема торгов облигациями).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1828" y="3713482"/>
            <a:ext cx="26342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000" dirty="0" smtClean="0"/>
              <a:t>До </a:t>
            </a:r>
            <a:r>
              <a:rPr lang="en-GB" sz="1000" dirty="0"/>
              <a:t>I</a:t>
            </a:r>
            <a:r>
              <a:rPr lang="ru-RU" sz="1000" dirty="0" smtClean="0"/>
              <a:t> квартала 2013 года вторичные торги биржевыми облигациями начинались через 1-2 дня после их размещения.</a:t>
            </a:r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000" dirty="0" smtClean="0"/>
              <a:t>В </a:t>
            </a:r>
            <a:r>
              <a:rPr lang="en-GB" sz="1000" dirty="0" smtClean="0"/>
              <a:t>I </a:t>
            </a:r>
            <a:r>
              <a:rPr lang="ru-RU" sz="1000" dirty="0" smtClean="0"/>
              <a:t>квартале 2013 года появилась возможность торговать биржевыми облигациями в день размещения.</a:t>
            </a:r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000" dirty="0" smtClean="0"/>
              <a:t>Данная опция будет реализована для классических корпоративных облигациях в ближайшее время.</a:t>
            </a:r>
          </a:p>
        </p:txBody>
      </p:sp>
    </p:spTree>
    <p:extLst>
      <p:ext uri="{BB962C8B-B14F-4D97-AF65-F5344CB8AC3E}">
        <p14:creationId xmlns:p14="http://schemas.microsoft.com/office/powerpoint/2010/main" val="38300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-RU">
  <a:themeElements>
    <a:clrScheme name="Moscow Exchange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63B1E5"/>
      </a:accent1>
      <a:accent2>
        <a:srgbClr val="A2AD00"/>
      </a:accent2>
      <a:accent3>
        <a:srgbClr val="E26EB2"/>
      </a:accent3>
      <a:accent4>
        <a:srgbClr val="FFA100"/>
      </a:accent4>
      <a:accent5>
        <a:srgbClr val="002F5F"/>
      </a:accent5>
      <a:accent6>
        <a:srgbClr val="53682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-RU">
  <a:themeElements>
    <a:clrScheme name="Moscow Exchange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63B1E5"/>
      </a:accent1>
      <a:accent2>
        <a:srgbClr val="A2AD00"/>
      </a:accent2>
      <a:accent3>
        <a:srgbClr val="E26EB2"/>
      </a:accent3>
      <a:accent4>
        <a:srgbClr val="FFA100"/>
      </a:accent4>
      <a:accent5>
        <a:srgbClr val="002F5F"/>
      </a:accent5>
      <a:accent6>
        <a:srgbClr val="53682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A60429"/>
    </a:accent1>
    <a:accent2>
      <a:srgbClr val="283C82"/>
    </a:accent2>
    <a:accent3>
      <a:srgbClr val="007BBF"/>
    </a:accent3>
    <a:accent4>
      <a:srgbClr val="69375F"/>
    </a:accent4>
    <a:accent5>
      <a:srgbClr val="8F9FAD"/>
    </a:accent5>
    <a:accent6>
      <a:srgbClr val="C84320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A60429"/>
    </a:accent1>
    <a:accent2>
      <a:srgbClr val="283C82"/>
    </a:accent2>
    <a:accent3>
      <a:srgbClr val="007BBF"/>
    </a:accent3>
    <a:accent4>
      <a:srgbClr val="69375F"/>
    </a:accent4>
    <a:accent5>
      <a:srgbClr val="8F9FAD"/>
    </a:accent5>
    <a:accent6>
      <a:srgbClr val="C84320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A60429"/>
    </a:accent1>
    <a:accent2>
      <a:srgbClr val="283C82"/>
    </a:accent2>
    <a:accent3>
      <a:srgbClr val="007BBF"/>
    </a:accent3>
    <a:accent4>
      <a:srgbClr val="69375F"/>
    </a:accent4>
    <a:accent5>
      <a:srgbClr val="8F9FAD"/>
    </a:accent5>
    <a:accent6>
      <a:srgbClr val="C84320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05CF05EA99C6F479B4A3B2323954897" ma:contentTypeVersion="1" ma:contentTypeDescription="Создание документа." ma:contentTypeScope="" ma:versionID="c27c5678c3c00c2ddf4837505d2d479c">
  <xsd:schema xmlns:xsd="http://www.w3.org/2001/XMLSchema" xmlns:xs="http://www.w3.org/2001/XMLSchema" xmlns:p="http://schemas.microsoft.com/office/2006/metadata/properties" xmlns:ns1="http://schemas.microsoft.com/sharepoint/v3" xmlns:ns2="5c2cd6fe-a789-4745-9d50-c055d8f1627e" targetNamespace="http://schemas.microsoft.com/office/2006/metadata/properties" ma:root="true" ma:fieldsID="16838df1a5ffa351338caf1a11dbb8a2" ns1:_="" ns2:_="">
    <xsd:import namespace="http://schemas.microsoft.com/sharepoint/v3"/>
    <xsd:import namespace="5c2cd6fe-a789-4745-9d50-c055d8f1627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cd6fe-a789-4745-9d50-c055d8f1627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036D3FA1-89D6-4F01-9013-50C5B8E114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6A7F7B-9397-4601-A111-9CBF1EC61623}">
  <ds:schemaRefs>
    <ds:schemaRef ds:uri="5c2cd6fe-a789-4745-9d50-c055d8f1627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CD66FF-95EF-49E1-A237-5843794820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c2cd6fe-a789-4745-9d50-c055d8f162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888171D-0E50-49CB-B9DA-AAEFC2D2ADD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ME-RU</Template>
  <TotalTime>8751</TotalTime>
  <Words>1497</Words>
  <Application>Microsoft Office PowerPoint</Application>
  <PresentationFormat>Экран (4:3)</PresentationFormat>
  <Paragraphs>292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ME-RU</vt:lpstr>
      <vt:lpstr>1_ME-RU</vt:lpstr>
      <vt:lpstr>ЕЖЕГОДНАЯ РАБОЧАЯ ВСТРЕЧА МОСКОВСКОЙ БИРЖИ С ЭМИТЕНТАМИ И УПРАВЛЯЮЩИМИ КОМПАНИЯМИ  12 ноября 2013 г. Москва, Отель "Кортъярд Марриотт Москва Центр"   Анна Кузнецова   Московская Биржа Управляющий директор по фондовому рынку </vt:lpstr>
      <vt:lpstr>Международные позиции Московской биржи</vt:lpstr>
      <vt:lpstr>Т+2 Первые результаты </vt:lpstr>
      <vt:lpstr>РПС с ЦК и РЕПО с ЦК </vt:lpstr>
      <vt:lpstr>Аукцион закрытия (АЗ) </vt:lpstr>
      <vt:lpstr>Маркет-мейкинг </vt:lpstr>
      <vt:lpstr>Доступ Euroclear/Clearstream к расчетам по ОФЗ</vt:lpstr>
      <vt:lpstr>Прямой доступ для глобальных банков (DMA) </vt:lpstr>
      <vt:lpstr>Торги облигациями без приостановок и начало вторичных торгов в день размещения </vt:lpstr>
      <vt:lpstr>Реформа листинга  </vt:lpstr>
      <vt:lpstr>Основные направления развития фондового рынка в 2014  </vt:lpstr>
      <vt:lpstr>СПАСИБО ЗА ВНИМАНИЕ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Каптел Павел Алексеевич</dc:creator>
  <cp:lastModifiedBy>Пензин Кирилл Вячеславович</cp:lastModifiedBy>
  <cp:revision>126</cp:revision>
  <cp:lastPrinted>2013-10-15T09:51:24Z</cp:lastPrinted>
  <dcterms:created xsi:type="dcterms:W3CDTF">2013-10-09T06:15:59Z</dcterms:created>
  <dcterms:modified xsi:type="dcterms:W3CDTF">2013-11-11T12:03:05Z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0x010100D05CF05EA99C6F479B4A3B2323954897</vt:lpwstr>
  </property>
</Properties>
</file>