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7" r:id="rId1"/>
  </p:sldMasterIdLst>
  <p:notesMasterIdLst>
    <p:notesMasterId r:id="rId12"/>
  </p:notesMasterIdLst>
  <p:handoutMasterIdLst>
    <p:handoutMasterId r:id="rId13"/>
  </p:handoutMasterIdLst>
  <p:sldIdLst>
    <p:sldId id="256" r:id="rId2"/>
    <p:sldId id="321" r:id="rId3"/>
    <p:sldId id="323" r:id="rId4"/>
    <p:sldId id="324" r:id="rId5"/>
    <p:sldId id="326" r:id="rId6"/>
    <p:sldId id="327" r:id="rId7"/>
    <p:sldId id="330" r:id="rId8"/>
    <p:sldId id="328" r:id="rId9"/>
    <p:sldId id="329" r:id="rId10"/>
    <p:sldId id="322" r:id="rId11"/>
  </p:sldIdLst>
  <p:sldSz cx="9906000" cy="6858000" type="A4"/>
  <p:notesSz cx="6797675" cy="9928225"/>
  <p:defaultTextStyle>
    <a:defPPr>
      <a:defRPr lang="ru-RU"/>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Чернецкий Игорь Владимирович" initials="ЧИВ"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758B"/>
    <a:srgbClr val="557084"/>
    <a:srgbClr val="003E1C"/>
    <a:srgbClr val="007A37"/>
    <a:srgbClr val="006C31"/>
    <a:srgbClr val="D2D5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11" autoAdjust="0"/>
    <p:restoredTop sz="98535" autoAdjust="0"/>
  </p:normalViewPr>
  <p:slideViewPr>
    <p:cSldViewPr>
      <p:cViewPr varScale="1">
        <p:scale>
          <a:sx n="83" d="100"/>
          <a:sy n="83" d="100"/>
        </p:scale>
        <p:origin x="-72" y="-158"/>
      </p:cViewPr>
      <p:guideLst>
        <p:guide orient="horz" pos="2160"/>
        <p:guide pos="3120"/>
      </p:guideLst>
    </p:cSldViewPr>
  </p:slideViewPr>
  <p:outlineViewPr>
    <p:cViewPr>
      <p:scale>
        <a:sx n="33" d="100"/>
        <a:sy n="33" d="100"/>
      </p:scale>
      <p:origin x="0" y="900"/>
    </p:cViewPr>
  </p:outlineViewPr>
  <p:notesTextViewPr>
    <p:cViewPr>
      <p:scale>
        <a:sx n="100" d="100"/>
        <a:sy n="100" d="100"/>
      </p:scale>
      <p:origin x="0" y="0"/>
    </p:cViewPr>
  </p:notesTextViewPr>
  <p:sorterViewPr>
    <p:cViewPr>
      <p:scale>
        <a:sx n="66" d="100"/>
        <a:sy n="66" d="100"/>
      </p:scale>
      <p:origin x="0" y="0"/>
    </p:cViewPr>
  </p:sorterViewPr>
  <p:gridSpacing cx="60128" cy="6012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ea typeface="ＭＳ Ｐゴシック" charset="0"/>
                <a:cs typeface="ＭＳ Ｐゴシック" charset="0"/>
              </a:defRPr>
            </a:lvl1pPr>
          </a:lstStyle>
          <a:p>
            <a:pPr>
              <a:defRPr/>
            </a:pPr>
            <a:fld id="{739471DE-E6B8-45CD-B903-62284533767E}" type="datetimeFigureOut">
              <a:rPr lang="en-US"/>
              <a:pPr>
                <a:defRPr/>
              </a:pPr>
              <a:t>2/5/2013</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atin typeface="Arial" charset="0"/>
                <a:ea typeface="ＭＳ Ｐゴシック" charset="0"/>
                <a:cs typeface="ＭＳ Ｐゴシック" charset="0"/>
              </a:defRPr>
            </a:lvl1pPr>
          </a:lstStyle>
          <a:p>
            <a:pPr>
              <a:defRPr/>
            </a:pPr>
            <a:fld id="{6CEE1033-AEE2-4D15-A9DC-661577A52562}" type="slidenum">
              <a:rPr lang="en-US"/>
              <a:pPr>
                <a:defRPr/>
              </a:pPr>
              <a:t>‹#›</a:t>
            </a:fld>
            <a:endParaRPr lang="en-US" dirty="0"/>
          </a:p>
        </p:txBody>
      </p:sp>
    </p:spTree>
    <p:extLst>
      <p:ext uri="{BB962C8B-B14F-4D97-AF65-F5344CB8AC3E}">
        <p14:creationId xmlns:p14="http://schemas.microsoft.com/office/powerpoint/2010/main" val="29003800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ru-RU" dirty="0"/>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ea typeface="ＭＳ Ｐゴシック" charset="0"/>
                <a:cs typeface="ＭＳ Ｐゴシック" charset="0"/>
              </a:defRPr>
            </a:lvl1pPr>
          </a:lstStyle>
          <a:p>
            <a:pPr>
              <a:defRPr/>
            </a:pPr>
            <a:fld id="{AFFD8241-8153-4205-AF3A-D6092285614B}" type="datetimeFigureOut">
              <a:rPr lang="ru-RU"/>
              <a:pPr>
                <a:defRPr/>
              </a:pPr>
              <a:t>05.02.2013</a:t>
            </a:fld>
            <a:endParaRPr lang="ru-RU" dirty="0"/>
          </a:p>
        </p:txBody>
      </p:sp>
      <p:sp>
        <p:nvSpPr>
          <p:cNvPr id="4" name="Образ слайда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ru-RU" dirty="0"/>
          </a:p>
        </p:txBody>
      </p:sp>
      <p:sp>
        <p:nvSpPr>
          <p:cNvPr id="7" name="Номер слайда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atin typeface="Arial" charset="0"/>
                <a:ea typeface="ＭＳ Ｐゴシック" charset="0"/>
                <a:cs typeface="ＭＳ Ｐゴシック" charset="0"/>
              </a:defRPr>
            </a:lvl1pPr>
          </a:lstStyle>
          <a:p>
            <a:pPr>
              <a:defRPr/>
            </a:pPr>
            <a:fld id="{66AEDE4C-600F-438C-A6CC-673B91FC6DFF}" type="slidenum">
              <a:rPr lang="ru-RU"/>
              <a:pPr>
                <a:defRPr/>
              </a:pPr>
              <a:t>‹#›</a:t>
            </a:fld>
            <a:endParaRPr lang="ru-RU" dirty="0"/>
          </a:p>
        </p:txBody>
      </p:sp>
    </p:spTree>
    <p:extLst>
      <p:ext uri="{BB962C8B-B14F-4D97-AF65-F5344CB8AC3E}">
        <p14:creationId xmlns:p14="http://schemas.microsoft.com/office/powerpoint/2010/main" val="16119285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085623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Слайд без текста">
    <p:spTree>
      <p:nvGrpSpPr>
        <p:cNvPr id="1" name=""/>
        <p:cNvGrpSpPr/>
        <p:nvPr/>
      </p:nvGrpSpPr>
      <p:grpSpPr>
        <a:xfrm>
          <a:off x="0" y="0"/>
          <a:ext cx="0" cy="0"/>
          <a:chOff x="0" y="0"/>
          <a:chExt cx="0" cy="0"/>
        </a:xfrm>
      </p:grpSpPr>
      <p:pic>
        <p:nvPicPr>
          <p:cNvPr id="3" name="Picture 15" descr="Header_light.jpg"/>
          <p:cNvPicPr>
            <a:picLocks noChangeAspect="1"/>
          </p:cNvPicPr>
          <p:nvPr userDrawn="1"/>
        </p:nvPicPr>
        <p:blipFill>
          <a:blip r:embed="rId2" cstate="print"/>
          <a:srcRect/>
          <a:stretch>
            <a:fillRect/>
          </a:stretch>
        </p:blipFill>
        <p:spPr bwMode="auto">
          <a:xfrm>
            <a:off x="0" y="-6350"/>
            <a:ext cx="9936163" cy="936625"/>
          </a:xfrm>
          <a:prstGeom prst="rect">
            <a:avLst/>
          </a:prstGeom>
          <a:noFill/>
          <a:ln w="9525">
            <a:noFill/>
            <a:miter lim="800000"/>
            <a:headEnd/>
            <a:tailEnd/>
          </a:ln>
        </p:spPr>
      </p:pic>
      <p:pic>
        <p:nvPicPr>
          <p:cNvPr id="4" name="Picture 16" descr="Footer_light.jpg"/>
          <p:cNvPicPr>
            <a:picLocks noChangeAspect="1"/>
          </p:cNvPicPr>
          <p:nvPr userDrawn="1"/>
        </p:nvPicPr>
        <p:blipFill>
          <a:blip r:embed="rId3" cstate="print"/>
          <a:srcRect/>
          <a:stretch>
            <a:fillRect/>
          </a:stretch>
        </p:blipFill>
        <p:spPr bwMode="auto">
          <a:xfrm>
            <a:off x="-12700" y="6288088"/>
            <a:ext cx="9936163" cy="571500"/>
          </a:xfrm>
          <a:prstGeom prst="rect">
            <a:avLst/>
          </a:prstGeom>
          <a:noFill/>
          <a:ln w="9525">
            <a:noFill/>
            <a:miter lim="800000"/>
            <a:headEnd/>
            <a:tailEnd/>
          </a:ln>
        </p:spPr>
      </p:pic>
      <p:cxnSp>
        <p:nvCxnSpPr>
          <p:cNvPr id="5" name="Straight Connector 7"/>
          <p:cNvCxnSpPr/>
          <p:nvPr userDrawn="1"/>
        </p:nvCxnSpPr>
        <p:spPr>
          <a:xfrm>
            <a:off x="0" y="6237288"/>
            <a:ext cx="9906000" cy="0"/>
          </a:xfrm>
          <a:prstGeom prst="line">
            <a:avLst/>
          </a:prstGeom>
          <a:ln w="38100" cmpd="sng">
            <a:solidFill>
              <a:srgbClr val="4F758B"/>
            </a:solidFill>
          </a:ln>
        </p:spPr>
        <p:style>
          <a:lnRef idx="1">
            <a:schemeClr val="dk1"/>
          </a:lnRef>
          <a:fillRef idx="0">
            <a:schemeClr val="dk1"/>
          </a:fillRef>
          <a:effectRef idx="0">
            <a:schemeClr val="dk1"/>
          </a:effectRef>
          <a:fontRef idx="minor">
            <a:schemeClr val="tx1"/>
          </a:fontRef>
        </p:style>
      </p:cxnSp>
      <p:grpSp>
        <p:nvGrpSpPr>
          <p:cNvPr id="6" name="Group 15"/>
          <p:cNvGrpSpPr>
            <a:grpSpLocks/>
          </p:cNvGrpSpPr>
          <p:nvPr userDrawn="1"/>
        </p:nvGrpSpPr>
        <p:grpSpPr bwMode="auto">
          <a:xfrm>
            <a:off x="311150" y="6391275"/>
            <a:ext cx="2417763" cy="376238"/>
            <a:chOff x="884" y="1480"/>
            <a:chExt cx="3946" cy="664"/>
          </a:xfrm>
        </p:grpSpPr>
        <p:pic>
          <p:nvPicPr>
            <p:cNvPr id="7" name="Picture 16" descr="Sign + ММВБ + MICEX"/>
            <p:cNvPicPr>
              <a:picLocks noChangeAspect="1" noChangeArrowheads="1"/>
            </p:cNvPicPr>
            <p:nvPr/>
          </p:nvPicPr>
          <p:blipFill>
            <a:blip r:embed="rId4" cstate="print"/>
            <a:srcRect/>
            <a:stretch>
              <a:fillRect/>
            </a:stretch>
          </p:blipFill>
          <p:spPr bwMode="auto">
            <a:xfrm>
              <a:off x="884" y="1480"/>
              <a:ext cx="1724" cy="664"/>
            </a:xfrm>
            <a:prstGeom prst="rect">
              <a:avLst/>
            </a:prstGeom>
            <a:noFill/>
            <a:ln w="9525">
              <a:noFill/>
              <a:miter lim="800000"/>
              <a:headEnd/>
              <a:tailEnd/>
            </a:ln>
          </p:spPr>
        </p:pic>
        <p:pic>
          <p:nvPicPr>
            <p:cNvPr id="8" name="Picture 17" descr="RTS Биржа"/>
            <p:cNvPicPr>
              <a:picLocks noChangeArrowheads="1"/>
            </p:cNvPicPr>
            <p:nvPr/>
          </p:nvPicPr>
          <p:blipFill>
            <a:blip r:embed="rId5" cstate="print"/>
            <a:srcRect/>
            <a:stretch>
              <a:fillRect/>
            </a:stretch>
          </p:blipFill>
          <p:spPr bwMode="auto">
            <a:xfrm>
              <a:off x="3152" y="1583"/>
              <a:ext cx="1678" cy="508"/>
            </a:xfrm>
            <a:prstGeom prst="rect">
              <a:avLst/>
            </a:prstGeom>
            <a:noFill/>
            <a:ln w="9525">
              <a:noFill/>
              <a:miter lim="800000"/>
              <a:headEnd/>
              <a:tailEnd/>
            </a:ln>
          </p:spPr>
        </p:pic>
      </p:grpSp>
      <p:sp>
        <p:nvSpPr>
          <p:cNvPr id="2" name="Title 1"/>
          <p:cNvSpPr>
            <a:spLocks noGrp="1"/>
          </p:cNvSpPr>
          <p:nvPr>
            <p:ph type="title"/>
          </p:nvPr>
        </p:nvSpPr>
        <p:spPr>
          <a:xfrm>
            <a:off x="495300" y="0"/>
            <a:ext cx="8915400" cy="908720"/>
          </a:xfrm>
          <a:prstGeom prst="rect">
            <a:avLst/>
          </a:prstGeom>
        </p:spPr>
        <p:txBody>
          <a:bodyPr/>
          <a:lstStyle>
            <a:lvl1pPr algn="l">
              <a:defRPr sz="2400" b="1">
                <a:solidFill>
                  <a:srgbClr val="FFFFFF"/>
                </a:solidFill>
              </a:defRPr>
            </a:lvl1pPr>
          </a:lstStyle>
          <a:p>
            <a:r>
              <a:rPr lang="ru-RU" smtClean="0"/>
              <a:t>Образец заголовка</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Промежуточный слайд">
    <p:spTree>
      <p:nvGrpSpPr>
        <p:cNvPr id="1" name=""/>
        <p:cNvGrpSpPr/>
        <p:nvPr/>
      </p:nvGrpSpPr>
      <p:grpSpPr>
        <a:xfrm>
          <a:off x="0" y="0"/>
          <a:ext cx="0" cy="0"/>
          <a:chOff x="0" y="0"/>
          <a:chExt cx="0" cy="0"/>
        </a:xfrm>
      </p:grpSpPr>
      <p:pic>
        <p:nvPicPr>
          <p:cNvPr id="3" name="Picture 2" descr="Middle_slide_light.jpg"/>
          <p:cNvPicPr>
            <a:picLocks noChangeAspect="1"/>
          </p:cNvPicPr>
          <p:nvPr userDrawn="1"/>
        </p:nvPicPr>
        <p:blipFill>
          <a:blip r:embed="rId2" cstate="print"/>
          <a:srcRect/>
          <a:stretch>
            <a:fillRect/>
          </a:stretch>
        </p:blipFill>
        <p:spPr bwMode="auto">
          <a:xfrm>
            <a:off x="0" y="25400"/>
            <a:ext cx="9936163" cy="6873875"/>
          </a:xfrm>
          <a:prstGeom prst="rect">
            <a:avLst/>
          </a:prstGeom>
          <a:noFill/>
          <a:ln w="9525">
            <a:noFill/>
            <a:miter lim="800000"/>
            <a:headEnd/>
            <a:tailEnd/>
          </a:ln>
        </p:spPr>
      </p:pic>
      <p:pic>
        <p:nvPicPr>
          <p:cNvPr id="4" name="Picture 25" descr="Sign + ММВБ + MICEX"/>
          <p:cNvPicPr>
            <a:picLocks noChangeAspect="1" noChangeArrowheads="1"/>
          </p:cNvPicPr>
          <p:nvPr userDrawn="1"/>
        </p:nvPicPr>
        <p:blipFill>
          <a:blip r:embed="rId3" cstate="print"/>
          <a:srcRect/>
          <a:stretch>
            <a:fillRect/>
          </a:stretch>
        </p:blipFill>
        <p:spPr bwMode="auto">
          <a:xfrm>
            <a:off x="2360613" y="695325"/>
            <a:ext cx="1800225" cy="639763"/>
          </a:xfrm>
          <a:prstGeom prst="rect">
            <a:avLst/>
          </a:prstGeom>
          <a:noFill/>
          <a:ln w="9525">
            <a:noFill/>
            <a:miter lim="800000"/>
            <a:headEnd/>
            <a:tailEnd/>
          </a:ln>
        </p:spPr>
      </p:pic>
      <p:pic>
        <p:nvPicPr>
          <p:cNvPr id="5" name="Picture 26" descr="RTS Биржа"/>
          <p:cNvPicPr>
            <a:picLocks noChangeAspect="1" noChangeArrowheads="1"/>
          </p:cNvPicPr>
          <p:nvPr userDrawn="1"/>
        </p:nvPicPr>
        <p:blipFill>
          <a:blip r:embed="rId4" cstate="print"/>
          <a:srcRect/>
          <a:stretch>
            <a:fillRect/>
          </a:stretch>
        </p:blipFill>
        <p:spPr bwMode="auto">
          <a:xfrm>
            <a:off x="5745163" y="765175"/>
            <a:ext cx="1800225" cy="511175"/>
          </a:xfrm>
          <a:prstGeom prst="rect">
            <a:avLst/>
          </a:prstGeom>
          <a:noFill/>
          <a:ln w="9525">
            <a:noFill/>
            <a:miter lim="800000"/>
            <a:headEnd/>
            <a:tailEnd/>
          </a:ln>
        </p:spPr>
      </p:pic>
      <p:sp>
        <p:nvSpPr>
          <p:cNvPr id="9" name="Title 1"/>
          <p:cNvSpPr>
            <a:spLocks noGrp="1"/>
          </p:cNvSpPr>
          <p:nvPr>
            <p:ph type="ctrTitle"/>
          </p:nvPr>
        </p:nvSpPr>
        <p:spPr>
          <a:xfrm>
            <a:off x="1339900" y="2348880"/>
            <a:ext cx="7200800" cy="1470025"/>
          </a:xfrm>
          <a:prstGeom prst="rect">
            <a:avLst/>
          </a:prstGeom>
        </p:spPr>
        <p:txBody>
          <a:bodyPr/>
          <a:lstStyle>
            <a:lvl1pPr>
              <a:defRPr sz="3600" b="1" i="0">
                <a:solidFill>
                  <a:schemeClr val="tx1">
                    <a:lumMod val="75000"/>
                    <a:lumOff val="25000"/>
                  </a:schemeClr>
                </a:solidFill>
                <a:effectLst>
                  <a:outerShdw blurRad="50800" dist="38100" dir="2700000" algn="tl" rotWithShape="0">
                    <a:prstClr val="black">
                      <a:alpha val="40000"/>
                    </a:prstClr>
                  </a:outerShdw>
                </a:effectLst>
                <a:latin typeface="Arial"/>
                <a:cs typeface="Arial"/>
              </a:defRPr>
            </a:lvl1pPr>
          </a:lstStyle>
          <a:p>
            <a:r>
              <a:rPr lang="ru-RU" smtClean="0"/>
              <a:t>Образец заголовка</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Миддл поинт">
    <p:spTree>
      <p:nvGrpSpPr>
        <p:cNvPr id="1" name=""/>
        <p:cNvGrpSpPr/>
        <p:nvPr/>
      </p:nvGrpSpPr>
      <p:grpSpPr>
        <a:xfrm>
          <a:off x="0" y="0"/>
          <a:ext cx="0" cy="0"/>
          <a:chOff x="0" y="0"/>
          <a:chExt cx="0" cy="0"/>
        </a:xfrm>
      </p:grpSpPr>
      <p:pic>
        <p:nvPicPr>
          <p:cNvPr id="3" name="Picture 1" descr="Middle_slide_01_light.jpg"/>
          <p:cNvPicPr>
            <a:picLocks noChangeAspect="1"/>
          </p:cNvPicPr>
          <p:nvPr userDrawn="1"/>
        </p:nvPicPr>
        <p:blipFill>
          <a:blip r:embed="rId2" cstate="print"/>
          <a:srcRect/>
          <a:stretch>
            <a:fillRect/>
          </a:stretch>
        </p:blipFill>
        <p:spPr bwMode="auto">
          <a:xfrm>
            <a:off x="0" y="20638"/>
            <a:ext cx="9936163" cy="6859587"/>
          </a:xfrm>
          <a:prstGeom prst="rect">
            <a:avLst/>
          </a:prstGeom>
          <a:noFill/>
          <a:ln w="9525">
            <a:noFill/>
            <a:miter lim="800000"/>
            <a:headEnd/>
            <a:tailEnd/>
          </a:ln>
        </p:spPr>
      </p:pic>
      <p:pic>
        <p:nvPicPr>
          <p:cNvPr id="4" name="Picture 25" descr="Sign + ММВБ + MICEX"/>
          <p:cNvPicPr>
            <a:picLocks noChangeAspect="1" noChangeArrowheads="1"/>
          </p:cNvPicPr>
          <p:nvPr userDrawn="1"/>
        </p:nvPicPr>
        <p:blipFill>
          <a:blip r:embed="rId3" cstate="print"/>
          <a:srcRect/>
          <a:stretch>
            <a:fillRect/>
          </a:stretch>
        </p:blipFill>
        <p:spPr bwMode="auto">
          <a:xfrm>
            <a:off x="2360613" y="695325"/>
            <a:ext cx="1800225" cy="639763"/>
          </a:xfrm>
          <a:prstGeom prst="rect">
            <a:avLst/>
          </a:prstGeom>
          <a:noFill/>
          <a:ln w="9525">
            <a:noFill/>
            <a:miter lim="800000"/>
            <a:headEnd/>
            <a:tailEnd/>
          </a:ln>
        </p:spPr>
      </p:pic>
      <p:pic>
        <p:nvPicPr>
          <p:cNvPr id="5" name="Picture 26" descr="RTS Биржа"/>
          <p:cNvPicPr>
            <a:picLocks noChangeAspect="1" noChangeArrowheads="1"/>
          </p:cNvPicPr>
          <p:nvPr userDrawn="1"/>
        </p:nvPicPr>
        <p:blipFill>
          <a:blip r:embed="rId4" cstate="print"/>
          <a:srcRect/>
          <a:stretch>
            <a:fillRect/>
          </a:stretch>
        </p:blipFill>
        <p:spPr bwMode="auto">
          <a:xfrm>
            <a:off x="5745163" y="765175"/>
            <a:ext cx="1800225" cy="511175"/>
          </a:xfrm>
          <a:prstGeom prst="rect">
            <a:avLst/>
          </a:prstGeom>
          <a:noFill/>
          <a:ln w="9525">
            <a:noFill/>
            <a:miter lim="800000"/>
            <a:headEnd/>
            <a:tailEnd/>
          </a:ln>
        </p:spPr>
      </p:pic>
      <p:sp>
        <p:nvSpPr>
          <p:cNvPr id="10" name="Title 1"/>
          <p:cNvSpPr>
            <a:spLocks noGrp="1"/>
          </p:cNvSpPr>
          <p:nvPr>
            <p:ph type="ctrTitle"/>
          </p:nvPr>
        </p:nvSpPr>
        <p:spPr>
          <a:xfrm>
            <a:off x="781372" y="2852936"/>
            <a:ext cx="8420100" cy="1336386"/>
          </a:xfrm>
          <a:prstGeom prst="rect">
            <a:avLst/>
          </a:prstGeom>
        </p:spPr>
        <p:txBody>
          <a:bodyPr/>
          <a:lstStyle>
            <a:lvl1pPr>
              <a:defRPr sz="3600" b="1" i="0">
                <a:solidFill>
                  <a:schemeClr val="tx1">
                    <a:lumMod val="75000"/>
                    <a:lumOff val="25000"/>
                  </a:schemeClr>
                </a:solidFill>
                <a:effectLst>
                  <a:outerShdw blurRad="50800" dist="38100" dir="2700000" algn="tl" rotWithShape="0">
                    <a:prstClr val="black">
                      <a:alpha val="40000"/>
                    </a:prstClr>
                  </a:outerShdw>
                </a:effectLst>
                <a:latin typeface="Arial"/>
                <a:cs typeface="Arial"/>
              </a:defRPr>
            </a:lvl1pPr>
          </a:lstStyle>
          <a:p>
            <a:r>
              <a:rPr lang="ru-RU" smtClean="0"/>
              <a:t>Образец заголовка</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e end">
    <p:spTree>
      <p:nvGrpSpPr>
        <p:cNvPr id="1" name=""/>
        <p:cNvGrpSpPr/>
        <p:nvPr/>
      </p:nvGrpSpPr>
      <p:grpSpPr>
        <a:xfrm>
          <a:off x="0" y="0"/>
          <a:ext cx="0" cy="0"/>
          <a:chOff x="0" y="0"/>
          <a:chExt cx="0" cy="0"/>
        </a:xfrm>
      </p:grpSpPr>
      <p:pic>
        <p:nvPicPr>
          <p:cNvPr id="3" name="Picture 1" descr="Background_blank_light.jpg"/>
          <p:cNvPicPr>
            <a:picLocks noChangeAspect="1"/>
          </p:cNvPicPr>
          <p:nvPr userDrawn="1"/>
        </p:nvPicPr>
        <p:blipFill>
          <a:blip r:embed="rId2" cstate="print"/>
          <a:srcRect/>
          <a:stretch>
            <a:fillRect/>
          </a:stretch>
        </p:blipFill>
        <p:spPr bwMode="auto">
          <a:xfrm>
            <a:off x="-12700" y="0"/>
            <a:ext cx="9936163" cy="6873875"/>
          </a:xfrm>
          <a:prstGeom prst="rect">
            <a:avLst/>
          </a:prstGeom>
          <a:noFill/>
          <a:ln w="9525">
            <a:noFill/>
            <a:miter lim="800000"/>
            <a:headEnd/>
            <a:tailEnd/>
          </a:ln>
        </p:spPr>
      </p:pic>
      <p:sp>
        <p:nvSpPr>
          <p:cNvPr id="10" name="Title 1"/>
          <p:cNvSpPr>
            <a:spLocks noGrp="1"/>
          </p:cNvSpPr>
          <p:nvPr>
            <p:ph type="ctrTitle"/>
          </p:nvPr>
        </p:nvSpPr>
        <p:spPr>
          <a:xfrm>
            <a:off x="742950" y="2780928"/>
            <a:ext cx="8420100" cy="1336386"/>
          </a:xfrm>
          <a:prstGeom prst="rect">
            <a:avLst/>
          </a:prstGeom>
        </p:spPr>
        <p:txBody>
          <a:bodyPr/>
          <a:lstStyle>
            <a:lvl1pPr>
              <a:defRPr sz="3600" b="1" i="0">
                <a:solidFill>
                  <a:schemeClr val="tx1">
                    <a:lumMod val="75000"/>
                    <a:lumOff val="25000"/>
                  </a:schemeClr>
                </a:solidFill>
                <a:effectLst>
                  <a:outerShdw blurRad="50800" dist="38100" dir="2700000" algn="tl" rotWithShape="0">
                    <a:prstClr val="black">
                      <a:alpha val="40000"/>
                    </a:prstClr>
                  </a:outerShdw>
                </a:effectLst>
                <a:latin typeface="Arial"/>
                <a:cs typeface="Arial"/>
              </a:defRPr>
            </a:lvl1pPr>
          </a:lstStyle>
          <a:p>
            <a:r>
              <a:rPr lang="ru-RU" smtClean="0"/>
              <a:t>Образец заголовка</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01_ Титульный слайд">
    <p:spTree>
      <p:nvGrpSpPr>
        <p:cNvPr id="1" name=""/>
        <p:cNvGrpSpPr/>
        <p:nvPr/>
      </p:nvGrpSpPr>
      <p:grpSpPr>
        <a:xfrm>
          <a:off x="0" y="0"/>
          <a:ext cx="0" cy="0"/>
          <a:chOff x="0" y="0"/>
          <a:chExt cx="0" cy="0"/>
        </a:xfrm>
      </p:grpSpPr>
      <p:grpSp>
        <p:nvGrpSpPr>
          <p:cNvPr id="2" name="Группа 24"/>
          <p:cNvGrpSpPr>
            <a:grpSpLocks/>
          </p:cNvGrpSpPr>
          <p:nvPr/>
        </p:nvGrpSpPr>
        <p:grpSpPr bwMode="auto">
          <a:xfrm>
            <a:off x="292365" y="269875"/>
            <a:ext cx="3860932" cy="6318250"/>
            <a:chOff x="270000" y="270000"/>
            <a:chExt cx="4284000" cy="6318000"/>
          </a:xfrm>
        </p:grpSpPr>
        <p:sp>
          <p:nvSpPr>
            <p:cNvPr id="3" name="Прямоугольник 2"/>
            <p:cNvSpPr/>
            <p:nvPr/>
          </p:nvSpPr>
          <p:spPr>
            <a:xfrm>
              <a:off x="270000" y="270000"/>
              <a:ext cx="4284000" cy="6318000"/>
            </a:xfrm>
            <a:prstGeom prst="rect">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4" name="Прямая соединительная линия 3"/>
            <p:cNvCxnSpPr/>
            <p:nvPr/>
          </p:nvCxnSpPr>
          <p:spPr>
            <a:xfrm>
              <a:off x="270000" y="270000"/>
              <a:ext cx="4284000" cy="6318000"/>
            </a:xfrm>
            <a:prstGeom prst="line">
              <a:avLst/>
            </a:prstGeom>
            <a:ln w="6350"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4"/>
            <p:cNvCxnSpPr/>
            <p:nvPr/>
          </p:nvCxnSpPr>
          <p:spPr>
            <a:xfrm flipH="1">
              <a:off x="270000" y="270000"/>
              <a:ext cx="4284000" cy="6318000"/>
            </a:xfrm>
            <a:prstGeom prst="line">
              <a:avLst/>
            </a:prstGeom>
            <a:ln w="6350"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 name="Подзаголовок 2"/>
            <p:cNvSpPr txBox="1">
              <a:spLocks/>
            </p:cNvSpPr>
            <p:nvPr/>
          </p:nvSpPr>
          <p:spPr>
            <a:xfrm>
              <a:off x="990613" y="2789263"/>
              <a:ext cx="2842773" cy="1279474"/>
            </a:xfrm>
            <a:prstGeom prst="rect">
              <a:avLst/>
            </a:prstGeom>
            <a:solidFill>
              <a:schemeClr val="bg1">
                <a:lumMod val="75000"/>
              </a:schemeClr>
            </a:solidFill>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Arial" charset="0"/>
                <a:buNone/>
                <a:defRPr/>
              </a:pPr>
              <a:r>
                <a:rPr lang="en-US" sz="1200" smtClean="0">
                  <a:solidFill>
                    <a:srgbClr val="7F7F7F"/>
                  </a:solidFill>
                  <a:latin typeface="Verdana" pitchFamily="34" charset="0"/>
                </a:rPr>
                <a:t> [ </a:t>
              </a:r>
              <a:r>
                <a:rPr lang="ru-RU" sz="1200" smtClean="0">
                  <a:solidFill>
                    <a:srgbClr val="7F7F7F"/>
                  </a:solidFill>
                  <a:latin typeface="Verdana" pitchFamily="34" charset="0"/>
                </a:rPr>
                <a:t>ИМИДЖЕВОЕ </a:t>
              </a:r>
            </a:p>
            <a:p>
              <a:pPr algn="ctr" eaLnBrk="1" hangingPunct="1">
                <a:buFont typeface="Arial" charset="0"/>
                <a:buNone/>
                <a:defRPr/>
              </a:pPr>
              <a:r>
                <a:rPr lang="ru-RU" sz="1200" smtClean="0">
                  <a:solidFill>
                    <a:srgbClr val="7F7F7F"/>
                  </a:solidFill>
                  <a:latin typeface="Verdana" pitchFamily="34" charset="0"/>
                </a:rPr>
                <a:t>ИЗОБРАЖЕНИЕ </a:t>
              </a:r>
              <a:r>
                <a:rPr lang="en-US" sz="1200" smtClean="0">
                  <a:solidFill>
                    <a:srgbClr val="7F7F7F"/>
                  </a:solidFill>
                  <a:latin typeface="Verdana" pitchFamily="34" charset="0"/>
                </a:rPr>
                <a:t>]</a:t>
              </a:r>
            </a:p>
          </p:txBody>
        </p:sp>
      </p:grpSp>
      <p:pic>
        <p:nvPicPr>
          <p:cNvPr id="7" name="Picture 4" descr="H:\Moscow Exchange (ex-Micex-RTS) brandbook\MSCW_XCHNG_Master_Logo_Folder\PNG\RUSSIAN\MSCW_XCHNG_RGB_RU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91592" y="269875"/>
            <a:ext cx="262440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0791923"/>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02_ Содержание">
    <p:spTree>
      <p:nvGrpSpPr>
        <p:cNvPr id="1" name=""/>
        <p:cNvGrpSpPr/>
        <p:nvPr/>
      </p:nvGrpSpPr>
      <p:grpSpPr>
        <a:xfrm>
          <a:off x="0" y="0"/>
          <a:ext cx="0" cy="0"/>
          <a:chOff x="0" y="0"/>
          <a:chExt cx="0" cy="0"/>
        </a:xfrm>
      </p:grpSpPr>
      <p:sp>
        <p:nvSpPr>
          <p:cNvPr id="2" name="Прямоугольник 1"/>
          <p:cNvSpPr/>
          <p:nvPr/>
        </p:nvSpPr>
        <p:spPr>
          <a:xfrm>
            <a:off x="292365" y="269875"/>
            <a:ext cx="9321271" cy="6318250"/>
          </a:xfrm>
          <a:prstGeom prst="rect">
            <a:avLst/>
          </a:prstGeom>
          <a:solidFill>
            <a:srgbClr val="55677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 name="Подзаголовок 2"/>
          <p:cNvSpPr txBox="1">
            <a:spLocks/>
          </p:cNvSpPr>
          <p:nvPr/>
        </p:nvSpPr>
        <p:spPr>
          <a:xfrm>
            <a:off x="1248569" y="828675"/>
            <a:ext cx="4402667" cy="719138"/>
          </a:xfrm>
          <a:prstGeom prst="rect">
            <a:avLst/>
          </a:prstGeo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None/>
              <a:defRPr/>
            </a:pPr>
            <a:r>
              <a:rPr lang="ru-RU" sz="2600" smtClean="0">
                <a:solidFill>
                  <a:schemeClr val="bg1"/>
                </a:solidFill>
                <a:latin typeface="Verdana" pitchFamily="34" charset="0"/>
              </a:rPr>
              <a:t>СОДЕРЖАНИЕ</a:t>
            </a:r>
            <a:endParaRPr lang="ru-RU" sz="2600" b="1" smtClean="0">
              <a:solidFill>
                <a:schemeClr val="bg1"/>
              </a:solidFill>
              <a:latin typeface="Verdana" pitchFamily="34" charset="0"/>
            </a:endParaRPr>
          </a:p>
        </p:txBody>
      </p:sp>
    </p:spTree>
    <p:extLst>
      <p:ext uri="{BB962C8B-B14F-4D97-AF65-F5344CB8AC3E}">
        <p14:creationId xmlns:p14="http://schemas.microsoft.com/office/powerpoint/2010/main" val="1768534019"/>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02_ Слайд начала раздела">
    <p:spTree>
      <p:nvGrpSpPr>
        <p:cNvPr id="1" name=""/>
        <p:cNvGrpSpPr/>
        <p:nvPr/>
      </p:nvGrpSpPr>
      <p:grpSpPr>
        <a:xfrm>
          <a:off x="0" y="0"/>
          <a:ext cx="0" cy="0"/>
          <a:chOff x="0" y="0"/>
          <a:chExt cx="0" cy="0"/>
        </a:xfrm>
      </p:grpSpPr>
      <p:sp>
        <p:nvSpPr>
          <p:cNvPr id="2" name="Подзаголовок 2"/>
          <p:cNvSpPr txBox="1">
            <a:spLocks/>
          </p:cNvSpPr>
          <p:nvPr/>
        </p:nvSpPr>
        <p:spPr>
          <a:xfrm>
            <a:off x="701675" y="6191251"/>
            <a:ext cx="8306594" cy="360363"/>
          </a:xfrm>
          <a:prstGeom prst="rect">
            <a:avLst/>
          </a:prstGeom>
        </p:spPr>
        <p:txBody>
          <a:bodyPr rIns="0"/>
          <a:lstStyle>
            <a:lvl1pPr marL="449263" indent="-4492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ct val="150000"/>
              </a:lnSpc>
              <a:buFont typeface="Arial" charset="0"/>
              <a:buNone/>
              <a:defRPr/>
            </a:pPr>
            <a:endParaRPr lang="en-US" sz="1100" b="1" dirty="0" smtClean="0">
              <a:latin typeface="Verdana" pitchFamily="34" charset="0"/>
            </a:endParaRPr>
          </a:p>
        </p:txBody>
      </p:sp>
      <p:sp>
        <p:nvSpPr>
          <p:cNvPr id="3" name="Подзаголовок 2"/>
          <p:cNvSpPr txBox="1">
            <a:spLocks/>
          </p:cNvSpPr>
          <p:nvPr/>
        </p:nvSpPr>
        <p:spPr>
          <a:xfrm>
            <a:off x="9087380" y="6191251"/>
            <a:ext cx="390393" cy="360363"/>
          </a:xfrm>
          <a:prstGeom prst="rect">
            <a:avLst/>
          </a:prstGeom>
        </p:spPr>
        <p:txBody>
          <a:bodyPr lIns="0" rIns="0"/>
          <a:lstStyle>
            <a:lvl1pPr marL="0" indent="0" algn="l">
              <a:lnSpc>
                <a:spcPct val="100000"/>
              </a:lnSpc>
              <a:spcBef>
                <a:spcPts val="0"/>
              </a:spcBef>
              <a:buNone/>
              <a:defRPr sz="1100" b="0" baseline="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449263" indent="-449263" algn="r" fontAlgn="auto">
              <a:lnSpc>
                <a:spcPct val="150000"/>
              </a:lnSpc>
              <a:spcAft>
                <a:spcPts val="0"/>
              </a:spcAft>
              <a:buFont typeface="Arial" pitchFamily="34" charset="0"/>
              <a:buNone/>
              <a:defRPr/>
            </a:pPr>
            <a:fld id="{6B1F1B13-C76F-42ED-8856-EEE2601BBF2D}" type="slidenum">
              <a:rPr lang="en-US" smtClean="0"/>
              <a:pPr marL="449263" indent="-449263" algn="r" fontAlgn="auto">
                <a:lnSpc>
                  <a:spcPct val="150000"/>
                </a:lnSpc>
                <a:spcAft>
                  <a:spcPts val="0"/>
                </a:spcAft>
                <a:buFont typeface="Arial" pitchFamily="34" charset="0"/>
                <a:buNone/>
                <a:defRPr/>
              </a:pPr>
              <a:t>‹#›</a:t>
            </a:fld>
            <a:endParaRPr lang="en-US" dirty="0" smtClean="0"/>
          </a:p>
        </p:txBody>
      </p:sp>
      <p:sp>
        <p:nvSpPr>
          <p:cNvPr id="4" name="Прямоугольник 3"/>
          <p:cNvSpPr/>
          <p:nvPr/>
        </p:nvSpPr>
        <p:spPr>
          <a:xfrm>
            <a:off x="292365" y="269875"/>
            <a:ext cx="2340637" cy="631825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5" name="Picture 4" descr="H:\Moscow Exchange (ex-Micex-RTS) brandbook\MSCW_XCHNG_Master_Logo_Folder\PNG\RUSSIAN\MSCW_XCHNG_RGB_RU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8027" y="6191251"/>
            <a:ext cx="180234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2831553"/>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04_ Регулярный слайд">
    <p:spTree>
      <p:nvGrpSpPr>
        <p:cNvPr id="1" name=""/>
        <p:cNvGrpSpPr/>
        <p:nvPr/>
      </p:nvGrpSpPr>
      <p:grpSpPr>
        <a:xfrm>
          <a:off x="0" y="0"/>
          <a:ext cx="0" cy="0"/>
          <a:chOff x="0" y="0"/>
          <a:chExt cx="0" cy="0"/>
        </a:xfrm>
      </p:grpSpPr>
      <p:sp>
        <p:nvSpPr>
          <p:cNvPr id="2" name="Прямоугольник 1"/>
          <p:cNvSpPr/>
          <p:nvPr/>
        </p:nvSpPr>
        <p:spPr>
          <a:xfrm>
            <a:off x="292365" y="269875"/>
            <a:ext cx="701675" cy="631825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 name="Подзаголовок 2"/>
          <p:cNvSpPr txBox="1">
            <a:spLocks/>
          </p:cNvSpPr>
          <p:nvPr/>
        </p:nvSpPr>
        <p:spPr>
          <a:xfrm>
            <a:off x="3236648" y="6191251"/>
            <a:ext cx="5771621" cy="360363"/>
          </a:xfrm>
          <a:prstGeom prst="rect">
            <a:avLst/>
          </a:prstGeom>
        </p:spPr>
        <p:txBody>
          <a:bodyPr rIns="0"/>
          <a:lstStyle>
            <a:lvl1pPr marL="449263" indent="-4492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ct val="150000"/>
              </a:lnSpc>
              <a:buFont typeface="Arial" charset="0"/>
              <a:buNone/>
              <a:defRPr/>
            </a:pPr>
            <a:endParaRPr lang="en-US" sz="1100" b="1" dirty="0" smtClean="0">
              <a:latin typeface="Verdana" pitchFamily="34" charset="0"/>
            </a:endParaRPr>
          </a:p>
        </p:txBody>
      </p:sp>
      <p:sp>
        <p:nvSpPr>
          <p:cNvPr id="4" name="Подзаголовок 2"/>
          <p:cNvSpPr txBox="1">
            <a:spLocks/>
          </p:cNvSpPr>
          <p:nvPr/>
        </p:nvSpPr>
        <p:spPr>
          <a:xfrm>
            <a:off x="9087380" y="6191251"/>
            <a:ext cx="390393" cy="360363"/>
          </a:xfrm>
          <a:prstGeom prst="rect">
            <a:avLst/>
          </a:prstGeom>
        </p:spPr>
        <p:txBody>
          <a:bodyPr lIns="0" rIns="0"/>
          <a:lstStyle>
            <a:lvl1pPr marL="0" indent="0" algn="l">
              <a:lnSpc>
                <a:spcPct val="100000"/>
              </a:lnSpc>
              <a:spcBef>
                <a:spcPts val="0"/>
              </a:spcBef>
              <a:buNone/>
              <a:defRPr sz="1100" b="0" baseline="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449263" indent="-449263" algn="r" fontAlgn="auto">
              <a:lnSpc>
                <a:spcPct val="150000"/>
              </a:lnSpc>
              <a:spcAft>
                <a:spcPts val="0"/>
              </a:spcAft>
              <a:buFont typeface="Arial" pitchFamily="34" charset="0"/>
              <a:buNone/>
              <a:defRPr/>
            </a:pPr>
            <a:fld id="{C27CA041-1D0E-41F5-975F-131A12D1C273}" type="slidenum">
              <a:rPr lang="en-US" smtClean="0"/>
              <a:pPr marL="449263" indent="-449263" algn="r" fontAlgn="auto">
                <a:lnSpc>
                  <a:spcPct val="150000"/>
                </a:lnSpc>
                <a:spcAft>
                  <a:spcPts val="0"/>
                </a:spcAft>
                <a:buFont typeface="Arial" pitchFamily="34" charset="0"/>
                <a:buNone/>
                <a:defRPr/>
              </a:pPr>
              <a:t>‹#›</a:t>
            </a:fld>
            <a:endParaRPr lang="en-US" dirty="0" smtClean="0"/>
          </a:p>
        </p:txBody>
      </p:sp>
      <p:pic>
        <p:nvPicPr>
          <p:cNvPr id="5" name="Picture 4" descr="H:\Moscow Exchange (ex-Micex-RTS) brandbook\MSCW_XCHNG_Master_Logo_Folder\PNG\RUSSIAN\MSCW_XCHNG_RGB_RU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0785" y="6191251"/>
            <a:ext cx="180234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1786872"/>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05_ Вынос">
    <p:spTree>
      <p:nvGrpSpPr>
        <p:cNvPr id="1" name=""/>
        <p:cNvGrpSpPr/>
        <p:nvPr/>
      </p:nvGrpSpPr>
      <p:grpSpPr>
        <a:xfrm>
          <a:off x="0" y="0"/>
          <a:ext cx="0" cy="0"/>
          <a:chOff x="0" y="0"/>
          <a:chExt cx="0" cy="0"/>
        </a:xfrm>
      </p:grpSpPr>
      <p:grpSp>
        <p:nvGrpSpPr>
          <p:cNvPr id="2" name="Группа 1"/>
          <p:cNvGrpSpPr>
            <a:grpSpLocks/>
          </p:cNvGrpSpPr>
          <p:nvPr/>
        </p:nvGrpSpPr>
        <p:grpSpPr bwMode="auto">
          <a:xfrm>
            <a:off x="292365" y="269876"/>
            <a:ext cx="9309233" cy="6327775"/>
            <a:chOff x="269999" y="270000"/>
            <a:chExt cx="8593083" cy="6327352"/>
          </a:xfrm>
        </p:grpSpPr>
        <p:grpSp>
          <p:nvGrpSpPr>
            <p:cNvPr id="3" name="Группа 14"/>
            <p:cNvGrpSpPr>
              <a:grpSpLocks/>
            </p:cNvGrpSpPr>
            <p:nvPr/>
          </p:nvGrpSpPr>
          <p:grpSpPr bwMode="auto">
            <a:xfrm>
              <a:off x="269999" y="270000"/>
              <a:ext cx="8593083" cy="6327352"/>
              <a:chOff x="5436096" y="1027320"/>
              <a:chExt cx="3275888" cy="4831247"/>
            </a:xfrm>
          </p:grpSpPr>
          <p:sp>
            <p:nvSpPr>
              <p:cNvPr id="5" name="Прямоугольник 4"/>
              <p:cNvSpPr/>
              <p:nvPr/>
            </p:nvSpPr>
            <p:spPr>
              <a:xfrm>
                <a:off x="5436096" y="1027320"/>
                <a:ext cx="3275888" cy="4831247"/>
              </a:xfrm>
              <a:prstGeom prst="rect">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6" name="Прямая соединительная линия 5"/>
              <p:cNvCxnSpPr/>
              <p:nvPr/>
            </p:nvCxnSpPr>
            <p:spPr>
              <a:xfrm>
                <a:off x="5436096" y="1027320"/>
                <a:ext cx="3275888" cy="4831247"/>
              </a:xfrm>
              <a:prstGeom prst="line">
                <a:avLst/>
              </a:prstGeom>
              <a:ln w="6350"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flipH="1">
                <a:off x="5436096" y="1027320"/>
                <a:ext cx="3275888" cy="4831247"/>
              </a:xfrm>
              <a:prstGeom prst="line">
                <a:avLst/>
              </a:prstGeom>
              <a:ln w="6350"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 name="Подзаголовок 2"/>
            <p:cNvSpPr txBox="1">
              <a:spLocks/>
            </p:cNvSpPr>
            <p:nvPr/>
          </p:nvSpPr>
          <p:spPr>
            <a:xfrm>
              <a:off x="3492603" y="2955870"/>
              <a:ext cx="2173274" cy="977835"/>
            </a:xfrm>
            <a:prstGeom prst="rect">
              <a:avLst/>
            </a:prstGeom>
            <a:solidFill>
              <a:schemeClr val="bg1">
                <a:lumMod val="75000"/>
              </a:schemeClr>
            </a:solidFill>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Arial" charset="0"/>
                <a:buNone/>
                <a:defRPr/>
              </a:pPr>
              <a:r>
                <a:rPr lang="en-US" sz="1200" smtClean="0">
                  <a:solidFill>
                    <a:srgbClr val="7F7F7F"/>
                  </a:solidFill>
                  <a:latin typeface="Verdana" pitchFamily="34" charset="0"/>
                </a:rPr>
                <a:t> [ </a:t>
              </a:r>
              <a:r>
                <a:rPr lang="ru-RU" sz="1200" smtClean="0">
                  <a:solidFill>
                    <a:srgbClr val="7F7F7F"/>
                  </a:solidFill>
                  <a:latin typeface="Verdana" pitchFamily="34" charset="0"/>
                </a:rPr>
                <a:t>ИЗОБРАЖЕНИЕ </a:t>
              </a:r>
              <a:r>
                <a:rPr lang="en-US" sz="1200" smtClean="0">
                  <a:solidFill>
                    <a:srgbClr val="7F7F7F"/>
                  </a:solidFill>
                  <a:latin typeface="Verdana" pitchFamily="34" charset="0"/>
                </a:rPr>
                <a:t>]</a:t>
              </a:r>
            </a:p>
          </p:txBody>
        </p:sp>
      </p:grpSp>
      <p:sp>
        <p:nvSpPr>
          <p:cNvPr id="8" name="Подзаголовок 2"/>
          <p:cNvSpPr txBox="1">
            <a:spLocks/>
          </p:cNvSpPr>
          <p:nvPr/>
        </p:nvSpPr>
        <p:spPr>
          <a:xfrm>
            <a:off x="701676" y="612776"/>
            <a:ext cx="5577285" cy="3248025"/>
          </a:xfrm>
          <a:prstGeom prst="rect">
            <a:avLst/>
          </a:prstGeo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ru-RU" sz="2600" smtClean="0">
                <a:latin typeface="Verdana" pitchFamily="34" charset="0"/>
              </a:rPr>
              <a:t>ВЫНОС – ВАЖНАЯ ЦИТАТА ИЛИ ВЫВОД ИЗ ТЕКСТА, НАБИРАЕТСЯ ШРИФТОМ</a:t>
            </a:r>
          </a:p>
          <a:p>
            <a:pPr eaLnBrk="1" hangingPunct="1">
              <a:lnSpc>
                <a:spcPct val="90000"/>
              </a:lnSpc>
              <a:defRPr/>
            </a:pPr>
            <a:r>
              <a:rPr lang="en-US" sz="2600" b="1" smtClean="0">
                <a:latin typeface="Verdana" pitchFamily="34" charset="0"/>
              </a:rPr>
              <a:t>VERDANA </a:t>
            </a:r>
            <a:r>
              <a:rPr lang="ru-RU" sz="2600" b="1" smtClean="0">
                <a:latin typeface="Verdana" pitchFamily="34" charset="0"/>
              </a:rPr>
              <a:t>ОБЫЧНЫМ </a:t>
            </a:r>
            <a:br>
              <a:rPr lang="ru-RU" sz="2600" b="1" smtClean="0">
                <a:latin typeface="Verdana" pitchFamily="34" charset="0"/>
              </a:rPr>
            </a:br>
            <a:r>
              <a:rPr lang="ru-RU" sz="2600" b="1" smtClean="0">
                <a:latin typeface="Verdana" pitchFamily="34" charset="0"/>
              </a:rPr>
              <a:t>И ПОЛУЖИРНЫМ </a:t>
            </a:r>
            <a:r>
              <a:rPr lang="en-US" sz="2600" b="1" smtClean="0">
                <a:latin typeface="Verdana" pitchFamily="34" charset="0"/>
              </a:rPr>
              <a:t>26 </a:t>
            </a:r>
            <a:r>
              <a:rPr lang="ru-RU" sz="2600" b="1" smtClean="0">
                <a:latin typeface="Verdana" pitchFamily="34" charset="0"/>
              </a:rPr>
              <a:t>ПТ</a:t>
            </a:r>
          </a:p>
        </p:txBody>
      </p:sp>
    </p:spTree>
    <p:extLst>
      <p:ext uri="{BB962C8B-B14F-4D97-AF65-F5344CB8AC3E}">
        <p14:creationId xmlns:p14="http://schemas.microsoft.com/office/powerpoint/2010/main" val="1983437213"/>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07_ Заключительный слайд">
    <p:spTree>
      <p:nvGrpSpPr>
        <p:cNvPr id="1" name=""/>
        <p:cNvGrpSpPr/>
        <p:nvPr/>
      </p:nvGrpSpPr>
      <p:grpSpPr>
        <a:xfrm>
          <a:off x="0" y="0"/>
          <a:ext cx="0" cy="0"/>
          <a:chOff x="0" y="0"/>
          <a:chExt cx="0" cy="0"/>
        </a:xfrm>
      </p:grpSpPr>
      <p:pic>
        <p:nvPicPr>
          <p:cNvPr id="2" name="Picture 4" descr="H:\Moscow Exchange (ex-Micex-RTS) brandbook\MSCW_XCHNG_Master_Logo_Folder\PNG\RUSSIAN\MSCW_XCHNG_RGB_RU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9554" y="5688013"/>
            <a:ext cx="2459302"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одзаголовок 2"/>
          <p:cNvSpPr txBox="1">
            <a:spLocks/>
          </p:cNvSpPr>
          <p:nvPr/>
        </p:nvSpPr>
        <p:spPr>
          <a:xfrm>
            <a:off x="390393" y="539751"/>
            <a:ext cx="7799255" cy="1439863"/>
          </a:xfrm>
          <a:prstGeom prst="rect">
            <a:avLst/>
          </a:prstGeo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None/>
              <a:defRPr/>
            </a:pPr>
            <a:r>
              <a:rPr lang="ru-RU" sz="4800" smtClean="0">
                <a:latin typeface="Verdana" pitchFamily="34" charset="0"/>
              </a:rPr>
              <a:t>СПАСИБО</a:t>
            </a:r>
          </a:p>
          <a:p>
            <a:pPr eaLnBrk="1" hangingPunct="1">
              <a:lnSpc>
                <a:spcPct val="90000"/>
              </a:lnSpc>
              <a:buFont typeface="Arial" charset="0"/>
              <a:buNone/>
              <a:defRPr/>
            </a:pPr>
            <a:r>
              <a:rPr lang="ru-RU" sz="4800" b="1" smtClean="0">
                <a:latin typeface="Verdana" pitchFamily="34" charset="0"/>
              </a:rPr>
              <a:t>ЗА ВНИМАНИЕ</a:t>
            </a:r>
          </a:p>
        </p:txBody>
      </p:sp>
    </p:spTree>
    <p:extLst>
      <p:ext uri="{BB962C8B-B14F-4D97-AF65-F5344CB8AC3E}">
        <p14:creationId xmlns:p14="http://schemas.microsoft.com/office/powerpoint/2010/main" val="2509039271"/>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Первая страница">
    <p:spTree>
      <p:nvGrpSpPr>
        <p:cNvPr id="1" name=""/>
        <p:cNvGrpSpPr/>
        <p:nvPr/>
      </p:nvGrpSpPr>
      <p:grpSpPr>
        <a:xfrm>
          <a:off x="0" y="0"/>
          <a:ext cx="0" cy="0"/>
          <a:chOff x="0" y="0"/>
          <a:chExt cx="0" cy="0"/>
        </a:xfrm>
      </p:grpSpPr>
      <p:pic>
        <p:nvPicPr>
          <p:cNvPr id="3" name="Picture 2" descr="Background_light.jpg"/>
          <p:cNvPicPr>
            <a:picLocks noChangeAspect="1"/>
          </p:cNvPicPr>
          <p:nvPr userDrawn="1"/>
        </p:nvPicPr>
        <p:blipFill>
          <a:blip r:embed="rId2" cstate="print"/>
          <a:srcRect/>
          <a:stretch>
            <a:fillRect/>
          </a:stretch>
        </p:blipFill>
        <p:spPr bwMode="auto">
          <a:xfrm>
            <a:off x="-9525" y="0"/>
            <a:ext cx="9936163" cy="6873875"/>
          </a:xfrm>
          <a:prstGeom prst="rect">
            <a:avLst/>
          </a:prstGeom>
          <a:noFill/>
          <a:ln w="9525">
            <a:noFill/>
            <a:miter lim="800000"/>
            <a:headEnd/>
            <a:tailEnd/>
          </a:ln>
        </p:spPr>
      </p:pic>
      <p:pic>
        <p:nvPicPr>
          <p:cNvPr id="4" name="Picture 25" descr="Sign + ММВБ + MICEX"/>
          <p:cNvPicPr>
            <a:picLocks noChangeAspect="1" noChangeArrowheads="1"/>
          </p:cNvPicPr>
          <p:nvPr userDrawn="1"/>
        </p:nvPicPr>
        <p:blipFill>
          <a:blip r:embed="rId3" cstate="print"/>
          <a:srcRect/>
          <a:stretch>
            <a:fillRect/>
          </a:stretch>
        </p:blipFill>
        <p:spPr bwMode="auto">
          <a:xfrm>
            <a:off x="2360613" y="695325"/>
            <a:ext cx="1800225" cy="639763"/>
          </a:xfrm>
          <a:prstGeom prst="rect">
            <a:avLst/>
          </a:prstGeom>
          <a:noFill/>
          <a:ln w="9525">
            <a:noFill/>
            <a:miter lim="800000"/>
            <a:headEnd/>
            <a:tailEnd/>
          </a:ln>
        </p:spPr>
      </p:pic>
      <p:pic>
        <p:nvPicPr>
          <p:cNvPr id="5" name="Picture 26" descr="RTS Биржа"/>
          <p:cNvPicPr>
            <a:picLocks noChangeAspect="1" noChangeArrowheads="1"/>
          </p:cNvPicPr>
          <p:nvPr userDrawn="1"/>
        </p:nvPicPr>
        <p:blipFill>
          <a:blip r:embed="rId4" cstate="print"/>
          <a:srcRect/>
          <a:stretch>
            <a:fillRect/>
          </a:stretch>
        </p:blipFill>
        <p:spPr bwMode="auto">
          <a:xfrm>
            <a:off x="5745163" y="765175"/>
            <a:ext cx="1800225" cy="511175"/>
          </a:xfrm>
          <a:prstGeom prst="rect">
            <a:avLst/>
          </a:prstGeom>
          <a:noFill/>
          <a:ln w="9525">
            <a:noFill/>
            <a:miter lim="800000"/>
            <a:headEnd/>
            <a:tailEnd/>
          </a:ln>
        </p:spPr>
      </p:pic>
      <p:sp>
        <p:nvSpPr>
          <p:cNvPr id="2" name="Title 1"/>
          <p:cNvSpPr>
            <a:spLocks noGrp="1"/>
          </p:cNvSpPr>
          <p:nvPr>
            <p:ph type="ctrTitle"/>
          </p:nvPr>
        </p:nvSpPr>
        <p:spPr>
          <a:xfrm>
            <a:off x="1339900" y="2348880"/>
            <a:ext cx="7200800" cy="1470025"/>
          </a:xfrm>
          <a:prstGeom prst="rect">
            <a:avLst/>
          </a:prstGeom>
        </p:spPr>
        <p:txBody>
          <a:bodyPr/>
          <a:lstStyle>
            <a:lvl1pPr>
              <a:defRPr sz="3600" b="1" i="0">
                <a:solidFill>
                  <a:schemeClr val="tx1">
                    <a:lumMod val="75000"/>
                    <a:lumOff val="25000"/>
                  </a:schemeClr>
                </a:solidFill>
                <a:effectLst>
                  <a:outerShdw blurRad="50800" dist="38100" dir="2700000" algn="tl" rotWithShape="0">
                    <a:prstClr val="black">
                      <a:alpha val="40000"/>
                    </a:prstClr>
                  </a:outerShdw>
                </a:effectLst>
                <a:latin typeface="Arial"/>
                <a:cs typeface="Arial"/>
              </a:defRPr>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Слайд с текстом">
    <p:spTree>
      <p:nvGrpSpPr>
        <p:cNvPr id="1" name=""/>
        <p:cNvGrpSpPr/>
        <p:nvPr/>
      </p:nvGrpSpPr>
      <p:grpSpPr>
        <a:xfrm>
          <a:off x="0" y="0"/>
          <a:ext cx="0" cy="0"/>
          <a:chOff x="0" y="0"/>
          <a:chExt cx="0" cy="0"/>
        </a:xfrm>
      </p:grpSpPr>
      <p:pic>
        <p:nvPicPr>
          <p:cNvPr id="5" name="Picture 4" descr="Header_light.jpg"/>
          <p:cNvPicPr>
            <a:picLocks noChangeAspect="1"/>
          </p:cNvPicPr>
          <p:nvPr userDrawn="1"/>
        </p:nvPicPr>
        <p:blipFill>
          <a:blip r:embed="rId2" cstate="print"/>
          <a:srcRect/>
          <a:stretch>
            <a:fillRect/>
          </a:stretch>
        </p:blipFill>
        <p:spPr bwMode="auto">
          <a:xfrm>
            <a:off x="0" y="-6350"/>
            <a:ext cx="9936163" cy="936625"/>
          </a:xfrm>
          <a:prstGeom prst="rect">
            <a:avLst/>
          </a:prstGeom>
          <a:noFill/>
          <a:ln w="9525">
            <a:noFill/>
            <a:miter lim="800000"/>
            <a:headEnd/>
            <a:tailEnd/>
          </a:ln>
        </p:spPr>
      </p:pic>
      <p:pic>
        <p:nvPicPr>
          <p:cNvPr id="6" name="Picture 5" descr="Footer_light.jpg"/>
          <p:cNvPicPr>
            <a:picLocks noChangeAspect="1"/>
          </p:cNvPicPr>
          <p:nvPr userDrawn="1"/>
        </p:nvPicPr>
        <p:blipFill>
          <a:blip r:embed="rId3" cstate="print"/>
          <a:srcRect/>
          <a:stretch>
            <a:fillRect/>
          </a:stretch>
        </p:blipFill>
        <p:spPr bwMode="auto">
          <a:xfrm>
            <a:off x="-12700" y="6288088"/>
            <a:ext cx="9936163" cy="571500"/>
          </a:xfrm>
          <a:prstGeom prst="rect">
            <a:avLst/>
          </a:prstGeom>
          <a:noFill/>
          <a:ln w="9525">
            <a:noFill/>
            <a:miter lim="800000"/>
            <a:headEnd/>
            <a:tailEnd/>
          </a:ln>
        </p:spPr>
      </p:pic>
      <p:cxnSp>
        <p:nvCxnSpPr>
          <p:cNvPr id="7" name="Straight Connector 7"/>
          <p:cNvCxnSpPr/>
          <p:nvPr userDrawn="1"/>
        </p:nvCxnSpPr>
        <p:spPr>
          <a:xfrm>
            <a:off x="0" y="6237288"/>
            <a:ext cx="9906000" cy="0"/>
          </a:xfrm>
          <a:prstGeom prst="line">
            <a:avLst/>
          </a:prstGeom>
          <a:ln w="38100" cmpd="sng">
            <a:solidFill>
              <a:srgbClr val="4F758B"/>
            </a:solidFill>
          </a:ln>
        </p:spPr>
        <p:style>
          <a:lnRef idx="1">
            <a:schemeClr val="dk1"/>
          </a:lnRef>
          <a:fillRef idx="0">
            <a:schemeClr val="dk1"/>
          </a:fillRef>
          <a:effectRef idx="0">
            <a:schemeClr val="dk1"/>
          </a:effectRef>
          <a:fontRef idx="minor">
            <a:schemeClr val="tx1"/>
          </a:fontRef>
        </p:style>
      </p:cxnSp>
      <p:cxnSp>
        <p:nvCxnSpPr>
          <p:cNvPr id="8" name="Straight Connector 10"/>
          <p:cNvCxnSpPr/>
          <p:nvPr userDrawn="1"/>
        </p:nvCxnSpPr>
        <p:spPr>
          <a:xfrm>
            <a:off x="0" y="6237288"/>
            <a:ext cx="9906000" cy="0"/>
          </a:xfrm>
          <a:prstGeom prst="line">
            <a:avLst/>
          </a:prstGeom>
          <a:ln w="38100" cmpd="sng">
            <a:solidFill>
              <a:srgbClr val="4F758B"/>
            </a:solidFill>
          </a:ln>
        </p:spPr>
        <p:style>
          <a:lnRef idx="1">
            <a:schemeClr val="dk1"/>
          </a:lnRef>
          <a:fillRef idx="0">
            <a:schemeClr val="dk1"/>
          </a:fillRef>
          <a:effectRef idx="0">
            <a:schemeClr val="dk1"/>
          </a:effectRef>
          <a:fontRef idx="minor">
            <a:schemeClr val="tx1"/>
          </a:fontRef>
        </p:style>
      </p:cxnSp>
      <p:grpSp>
        <p:nvGrpSpPr>
          <p:cNvPr id="9" name="Group 15"/>
          <p:cNvGrpSpPr>
            <a:grpSpLocks/>
          </p:cNvGrpSpPr>
          <p:nvPr userDrawn="1"/>
        </p:nvGrpSpPr>
        <p:grpSpPr bwMode="auto">
          <a:xfrm>
            <a:off x="311150" y="6391275"/>
            <a:ext cx="2417763" cy="376238"/>
            <a:chOff x="884" y="1480"/>
            <a:chExt cx="3946" cy="664"/>
          </a:xfrm>
        </p:grpSpPr>
        <p:pic>
          <p:nvPicPr>
            <p:cNvPr id="10" name="Picture 16" descr="Sign + ММВБ + MICEX"/>
            <p:cNvPicPr>
              <a:picLocks noChangeAspect="1" noChangeArrowheads="1"/>
            </p:cNvPicPr>
            <p:nvPr/>
          </p:nvPicPr>
          <p:blipFill>
            <a:blip r:embed="rId4" cstate="print"/>
            <a:srcRect/>
            <a:stretch>
              <a:fillRect/>
            </a:stretch>
          </p:blipFill>
          <p:spPr bwMode="auto">
            <a:xfrm>
              <a:off x="884" y="1480"/>
              <a:ext cx="1724" cy="664"/>
            </a:xfrm>
            <a:prstGeom prst="rect">
              <a:avLst/>
            </a:prstGeom>
            <a:noFill/>
            <a:ln w="9525">
              <a:noFill/>
              <a:miter lim="800000"/>
              <a:headEnd/>
              <a:tailEnd/>
            </a:ln>
          </p:spPr>
        </p:pic>
        <p:pic>
          <p:nvPicPr>
            <p:cNvPr id="11" name="Picture 17" descr="RTS Биржа"/>
            <p:cNvPicPr>
              <a:picLocks noChangeArrowheads="1"/>
            </p:cNvPicPr>
            <p:nvPr/>
          </p:nvPicPr>
          <p:blipFill>
            <a:blip r:embed="rId5" cstate="print"/>
            <a:srcRect/>
            <a:stretch>
              <a:fillRect/>
            </a:stretch>
          </p:blipFill>
          <p:spPr bwMode="auto">
            <a:xfrm>
              <a:off x="3152" y="1583"/>
              <a:ext cx="1678" cy="508"/>
            </a:xfrm>
            <a:prstGeom prst="rect">
              <a:avLst/>
            </a:prstGeom>
            <a:noFill/>
            <a:ln w="9525">
              <a:noFill/>
              <a:miter lim="800000"/>
              <a:headEnd/>
              <a:tailEnd/>
            </a:ln>
          </p:spPr>
        </p:pic>
      </p:grpSp>
      <p:sp>
        <p:nvSpPr>
          <p:cNvPr id="3" name="Content Placeholder 2"/>
          <p:cNvSpPr>
            <a:spLocks noGrp="1"/>
          </p:cNvSpPr>
          <p:nvPr>
            <p:ph idx="1"/>
          </p:nvPr>
        </p:nvSpPr>
        <p:spPr>
          <a:xfrm>
            <a:off x="495300" y="1124745"/>
            <a:ext cx="8915400" cy="5001420"/>
          </a:xfrm>
          <a:prstGeom prst="rect">
            <a:avLst/>
          </a:prstGeom>
        </p:spPr>
        <p:txBody>
          <a:bodyPr/>
          <a:lstStyle>
            <a:lvl1pPr marL="0" indent="0">
              <a:buNone/>
              <a:defRPr sz="2000" b="0">
                <a:latin typeface="Arial"/>
                <a:cs typeface="Arial"/>
              </a:defRPr>
            </a:lvl1pPr>
            <a:lvl2pPr marL="742950" indent="-285750">
              <a:buClr>
                <a:schemeClr val="tx2"/>
              </a:buClr>
              <a:buFont typeface="Arial"/>
              <a:buChar char="•"/>
              <a:defRPr sz="2000">
                <a:latin typeface="Arial"/>
                <a:cs typeface="Arial"/>
              </a:defRPr>
            </a:lvl2pPr>
            <a:lvl3pPr>
              <a:buClr>
                <a:schemeClr val="tx2">
                  <a:lumMod val="75000"/>
                </a:schemeClr>
              </a:buClr>
              <a:defRPr sz="2000">
                <a:latin typeface="Arial"/>
                <a:cs typeface="Arial"/>
              </a:defRPr>
            </a:lvl3pPr>
            <a:lvl4pPr>
              <a:defRPr sz="1800">
                <a:latin typeface="Arial"/>
                <a:cs typeface="Arial"/>
              </a:defRPr>
            </a:lvl4pPr>
            <a:lvl5pPr>
              <a:defRPr sz="1600">
                <a:latin typeface="Arial"/>
                <a:cs typeface="Aria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itle 3"/>
          <p:cNvSpPr>
            <a:spLocks noGrp="1"/>
          </p:cNvSpPr>
          <p:nvPr>
            <p:ph type="title"/>
          </p:nvPr>
        </p:nvSpPr>
        <p:spPr>
          <a:xfrm>
            <a:off x="495300" y="0"/>
            <a:ext cx="8915400" cy="908720"/>
          </a:xfrm>
          <a:prstGeom prst="rect">
            <a:avLst/>
          </a:prstGeom>
        </p:spPr>
        <p:txBody>
          <a:bodyPr/>
          <a:lstStyle>
            <a:lvl1pPr algn="l">
              <a:defRPr sz="2400" b="1">
                <a:solidFill>
                  <a:srgbClr val="FFFFFF"/>
                </a:solidFill>
              </a:defRPr>
            </a:lvl1pPr>
          </a:lstStyle>
          <a:p>
            <a:r>
              <a:rPr lang="ru-RU" smtClean="0"/>
              <a:t>Образец заголовка</a:t>
            </a:r>
            <a:endParaRPr lang="en-US" dirty="0"/>
          </a:p>
        </p:txBody>
      </p:sp>
      <p:sp>
        <p:nvSpPr>
          <p:cNvPr id="12" name="Дата 1"/>
          <p:cNvSpPr>
            <a:spLocks noGrp="1"/>
          </p:cNvSpPr>
          <p:nvPr>
            <p:ph type="dt" sz="half" idx="10"/>
          </p:nvPr>
        </p:nvSpPr>
        <p:spPr>
          <a:xfrm>
            <a:off x="495300" y="6356350"/>
            <a:ext cx="2311400" cy="365125"/>
          </a:xfrm>
          <a:prstGeom prst="rect">
            <a:avLst/>
          </a:prstGeom>
        </p:spPr>
        <p:txBody>
          <a:bodyPr/>
          <a:lstStyle>
            <a:lvl1pPr>
              <a:defRPr/>
            </a:lvl1pPr>
          </a:lstStyle>
          <a:p>
            <a:pPr>
              <a:defRPr/>
            </a:pPr>
            <a:endParaRPr lang="en-US" dirty="0"/>
          </a:p>
        </p:txBody>
      </p:sp>
      <p:sp>
        <p:nvSpPr>
          <p:cNvPr id="13" name="Номер слайда 8"/>
          <p:cNvSpPr>
            <a:spLocks noGrp="1"/>
          </p:cNvSpPr>
          <p:nvPr>
            <p:ph type="sldNum" sz="quarter" idx="11"/>
          </p:nvPr>
        </p:nvSpPr>
        <p:spPr>
          <a:xfrm>
            <a:off x="7099300" y="6356350"/>
            <a:ext cx="2311400" cy="365125"/>
          </a:xfrm>
          <a:prstGeom prst="rect">
            <a:avLst/>
          </a:prstGeom>
        </p:spPr>
        <p:txBody>
          <a:bodyPr/>
          <a:lstStyle>
            <a:lvl1pPr>
              <a:defRPr/>
            </a:lvl1pPr>
          </a:lstStyle>
          <a:p>
            <a:pPr>
              <a:defRPr/>
            </a:pPr>
            <a:fld id="{91080368-0BFE-4CDD-9C7B-784617A05B9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54" r:id="rId11"/>
    <p:sldLayoutId id="2147483955" r:id="rId12"/>
    <p:sldLayoutId id="2147483956" r:id="rId13"/>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Mikhaylova@micex.com" TargetMode="External"/><Relationship Id="rId2" Type="http://schemas.openxmlformats.org/officeDocument/2006/relationships/hyperlink" Target="mailto:Shevlnkv@micex.com" TargetMode="External"/><Relationship Id="rId1" Type="http://schemas.openxmlformats.org/officeDocument/2006/relationships/slideLayout" Target="../slideLayouts/slideLayout7.xml"/><Relationship Id="rId5" Type="http://schemas.openxmlformats.org/officeDocument/2006/relationships/hyperlink" Target="http://rts.micex.ru/" TargetMode="External"/><Relationship Id="rId4" Type="http://schemas.openxmlformats.org/officeDocument/2006/relationships/hyperlink" Target="mailto:Grigoryan@mice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www.netroadshow.com/"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0" y="3789363"/>
            <a:ext cx="9902825" cy="1152525"/>
          </a:xfrm>
          <a:prstGeom prst="rect">
            <a:avLst/>
          </a:prstGeom>
          <a:noFill/>
          <a:ln>
            <a:noFill/>
          </a:ln>
          <a:effectLst/>
          <a:extLst/>
        </p:spPr>
        <p:txBody>
          <a:bodyPr wrap="none"/>
          <a:lstStyle/>
          <a:p>
            <a:pPr algn="ctr">
              <a:defRPr/>
            </a:pPr>
            <a:endParaRPr lang="ru-RU" sz="3600" b="1" dirty="0">
              <a:solidFill>
                <a:srgbClr val="5F5F5F"/>
              </a:solidFill>
              <a:effectLst>
                <a:outerShdw blurRad="38100" dist="38100" dir="2700000" algn="tl">
                  <a:srgbClr val="C0C0C0"/>
                </a:outerShdw>
              </a:effectLst>
              <a:latin typeface="Arial" charset="0"/>
              <a:ea typeface="+mn-ea"/>
              <a:cs typeface="+mn-cs"/>
            </a:endParaRPr>
          </a:p>
        </p:txBody>
      </p:sp>
      <p:sp>
        <p:nvSpPr>
          <p:cNvPr id="8195" name="Rectangle 16"/>
          <p:cNvSpPr>
            <a:spLocks noChangeArrowheads="1"/>
          </p:cNvSpPr>
          <p:nvPr/>
        </p:nvSpPr>
        <p:spPr bwMode="auto">
          <a:xfrm>
            <a:off x="1625600" y="6057900"/>
            <a:ext cx="4048125" cy="539750"/>
          </a:xfrm>
          <a:prstGeom prst="rect">
            <a:avLst/>
          </a:prstGeom>
          <a:noFill/>
          <a:ln w="9525">
            <a:noFill/>
            <a:miter lim="800000"/>
            <a:headEnd/>
            <a:tailEnd/>
          </a:ln>
        </p:spPr>
        <p:txBody>
          <a:bodyPr lIns="0" tIns="0" rIns="0" bIns="0" anchor="ctr"/>
          <a:lstStyle/>
          <a:p>
            <a:endParaRPr lang="ru-RU" sz="1400" dirty="0">
              <a:solidFill>
                <a:srgbClr val="404040"/>
              </a:solidFill>
            </a:endParaRPr>
          </a:p>
        </p:txBody>
      </p:sp>
      <p:sp>
        <p:nvSpPr>
          <p:cNvPr id="6" name="Текст 16"/>
          <p:cNvSpPr txBox="1">
            <a:spLocks/>
          </p:cNvSpPr>
          <p:nvPr/>
        </p:nvSpPr>
        <p:spPr bwMode="auto">
          <a:xfrm>
            <a:off x="5133384" y="3970152"/>
            <a:ext cx="4629856" cy="2627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sz="2600" b="1" dirty="0">
                <a:solidFill>
                  <a:srgbClr val="404040"/>
                </a:solidFill>
                <a:effectLst>
                  <a:outerShdw blurRad="38100" dist="38100" dir="2700000" algn="tl">
                    <a:srgbClr val="C0C0C0"/>
                  </a:outerShdw>
                </a:effectLst>
                <a:latin typeface="Verdana" pitchFamily="34" charset="0"/>
              </a:rPr>
              <a:t>Использование биржевых технологий при размещении</a:t>
            </a:r>
            <a:br>
              <a:rPr lang="ru-RU" sz="2600" b="1" dirty="0">
                <a:solidFill>
                  <a:srgbClr val="404040"/>
                </a:solidFill>
                <a:effectLst>
                  <a:outerShdw blurRad="38100" dist="38100" dir="2700000" algn="tl">
                    <a:srgbClr val="C0C0C0"/>
                  </a:outerShdw>
                </a:effectLst>
                <a:latin typeface="Verdana" pitchFamily="34" charset="0"/>
              </a:rPr>
            </a:br>
            <a:r>
              <a:rPr lang="ru-RU" sz="2600" b="1" dirty="0">
                <a:solidFill>
                  <a:srgbClr val="404040"/>
                </a:solidFill>
                <a:effectLst>
                  <a:outerShdw blurRad="38100" dist="38100" dir="2700000" algn="tl">
                    <a:srgbClr val="C0C0C0"/>
                  </a:outerShdw>
                </a:effectLst>
                <a:latin typeface="Verdana" pitchFamily="34" charset="0"/>
              </a:rPr>
              <a:t>обыкновенных акций </a:t>
            </a:r>
            <a:endParaRPr lang="ru-RU" sz="2600" b="1" dirty="0" smtClean="0">
              <a:solidFill>
                <a:srgbClr val="404040"/>
              </a:solidFill>
              <a:effectLst>
                <a:outerShdw blurRad="38100" dist="38100" dir="2700000" algn="tl">
                  <a:srgbClr val="C0C0C0"/>
                </a:outerShdw>
              </a:effectLst>
              <a:latin typeface="Verdana" pitchFamily="34" charset="0"/>
            </a:endParaRPr>
          </a:p>
          <a:p>
            <a:pPr eaLnBrk="1" hangingPunct="1"/>
            <a:r>
              <a:rPr lang="ru-RU" sz="2600" b="1" dirty="0" smtClean="0">
                <a:solidFill>
                  <a:srgbClr val="404040"/>
                </a:solidFill>
                <a:effectLst>
                  <a:outerShdw blurRad="38100" dist="38100" dir="2700000" algn="tl">
                    <a:srgbClr val="C0C0C0"/>
                  </a:outerShdw>
                </a:effectLst>
                <a:latin typeface="Verdana" pitchFamily="34" charset="0"/>
              </a:rPr>
              <a:t>ОАО Московская Биржа</a:t>
            </a:r>
            <a:endParaRPr lang="ru-RU" sz="2600" b="1" dirty="0">
              <a:latin typeface="Verdana" pitchFamily="34" charset="0"/>
            </a:endParaRPr>
          </a:p>
        </p:txBody>
      </p:sp>
      <p:sp>
        <p:nvSpPr>
          <p:cNvPr id="2" name="Прямоугольник 1"/>
          <p:cNvSpPr/>
          <p:nvPr/>
        </p:nvSpPr>
        <p:spPr>
          <a:xfrm>
            <a:off x="283276" y="260350"/>
            <a:ext cx="4668136" cy="635543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6" name="Picture 2" descr="C:\Users\NagornyukOK\Desktop\Ребрендинг\ЛОГО\MSCW_XCHNG_Master_Logo_Folder\JPG\RUSSIAN\MSCW_XCHNG_RGB_RU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33384" y="257058"/>
            <a:ext cx="2465248" cy="5864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2"/>
          <p:cNvSpPr txBox="1">
            <a:spLocks/>
          </p:cNvSpPr>
          <p:nvPr/>
        </p:nvSpPr>
        <p:spPr bwMode="auto">
          <a:xfrm>
            <a:off x="390392" y="2226440"/>
            <a:ext cx="5344272" cy="19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ru-RU" sz="1400" b="1" dirty="0">
                <a:latin typeface="Verdana" pitchFamily="34" charset="0"/>
              </a:rPr>
              <a:t>Контакты</a:t>
            </a:r>
            <a:r>
              <a:rPr lang="ru-RU" sz="1400" b="1" dirty="0" smtClean="0">
                <a:latin typeface="Verdana" pitchFamily="34" charset="0"/>
              </a:rPr>
              <a:t>:</a:t>
            </a:r>
            <a:r>
              <a:rPr lang="ru-RU" sz="1400" b="1" dirty="0">
                <a:latin typeface="Verdana" pitchFamily="34" charset="0"/>
              </a:rPr>
              <a:t/>
            </a:r>
            <a:br>
              <a:rPr lang="ru-RU" sz="1400" b="1" dirty="0">
                <a:latin typeface="Verdana" pitchFamily="34" charset="0"/>
              </a:rPr>
            </a:br>
            <a:r>
              <a:rPr lang="ru-RU" sz="1400" b="1" dirty="0" smtClean="0">
                <a:latin typeface="Verdana" pitchFamily="34" charset="0"/>
              </a:rPr>
              <a:t>Шевеленков Глеб	</a:t>
            </a:r>
            <a:r>
              <a:rPr lang="ru-RU" sz="1400" dirty="0" smtClean="0">
                <a:latin typeface="Verdana" pitchFamily="34" charset="0"/>
                <a:hlinkClick r:id="rId2"/>
              </a:rPr>
              <a:t>Shevlnkv@micex.com</a:t>
            </a:r>
            <a:endParaRPr lang="ru-RU" sz="1400" dirty="0">
              <a:latin typeface="Verdana" pitchFamily="34" charset="0"/>
            </a:endParaRPr>
          </a:p>
          <a:p>
            <a:r>
              <a:rPr lang="ru-RU" sz="1400" b="1" dirty="0">
                <a:latin typeface="Verdana" pitchFamily="34" charset="0"/>
              </a:rPr>
              <a:t>Михайлова </a:t>
            </a:r>
            <a:r>
              <a:rPr lang="ru-RU" sz="1400" b="1" dirty="0" smtClean="0">
                <a:latin typeface="Verdana" pitchFamily="34" charset="0"/>
              </a:rPr>
              <a:t>Ирина	</a:t>
            </a:r>
            <a:r>
              <a:rPr lang="ru-RU" sz="1400" dirty="0" smtClean="0">
                <a:latin typeface="Verdana" pitchFamily="34" charset="0"/>
                <a:hlinkClick r:id="rId3"/>
              </a:rPr>
              <a:t>Mikhaylova@micex.com</a:t>
            </a:r>
            <a:endParaRPr lang="ru-RU" sz="1400" dirty="0">
              <a:latin typeface="Verdana" pitchFamily="34" charset="0"/>
            </a:endParaRPr>
          </a:p>
          <a:p>
            <a:r>
              <a:rPr lang="ru-RU" sz="1400" b="1" dirty="0">
                <a:latin typeface="Verdana" pitchFamily="34" charset="0"/>
              </a:rPr>
              <a:t>Григорян </a:t>
            </a:r>
            <a:r>
              <a:rPr lang="ru-RU" sz="1400" b="1" dirty="0" smtClean="0">
                <a:latin typeface="Verdana" pitchFamily="34" charset="0"/>
              </a:rPr>
              <a:t>Герман		</a:t>
            </a:r>
            <a:r>
              <a:rPr lang="en-US" sz="1400" dirty="0" smtClean="0">
                <a:latin typeface="Verdana" pitchFamily="34" charset="0"/>
                <a:hlinkClick r:id="rId4"/>
              </a:rPr>
              <a:t>Grigoryan@micex.com</a:t>
            </a:r>
            <a:endParaRPr lang="ru-RU" sz="1400" dirty="0" smtClean="0">
              <a:latin typeface="Verdana" pitchFamily="34" charset="0"/>
            </a:endParaRPr>
          </a:p>
          <a:p>
            <a:endParaRPr lang="ru-RU" sz="1400" dirty="0">
              <a:latin typeface="Verdana" pitchFamily="34" charset="0"/>
            </a:endParaRPr>
          </a:p>
          <a:p>
            <a:r>
              <a:rPr lang="en-US" sz="1400" dirty="0">
                <a:latin typeface="Verdana" pitchFamily="34" charset="0"/>
              </a:rPr>
              <a:t>T</a:t>
            </a:r>
            <a:r>
              <a:rPr lang="ru-RU" sz="1400" dirty="0">
                <a:latin typeface="Verdana" pitchFamily="34" charset="0"/>
              </a:rPr>
              <a:t>ел.:	+7 (495) 363-3232 </a:t>
            </a:r>
          </a:p>
          <a:p>
            <a:r>
              <a:rPr lang="ru-RU" sz="1400" dirty="0">
                <a:latin typeface="Verdana" pitchFamily="34" charset="0"/>
              </a:rPr>
              <a:t>Сайт: 	</a:t>
            </a:r>
            <a:r>
              <a:rPr lang="en-US" sz="1400" dirty="0">
                <a:latin typeface="Verdana" pitchFamily="34" charset="0"/>
                <a:hlinkClick r:id="rId5"/>
              </a:rPr>
              <a:t>www</a:t>
            </a:r>
            <a:r>
              <a:rPr lang="ru-RU" sz="1400" dirty="0">
                <a:latin typeface="Verdana" pitchFamily="34" charset="0"/>
                <a:hlinkClick r:id="rId5"/>
              </a:rPr>
              <a:t>.</a:t>
            </a:r>
            <a:r>
              <a:rPr lang="en-US" sz="1400" dirty="0" err="1">
                <a:latin typeface="Verdana" pitchFamily="34" charset="0"/>
                <a:hlinkClick r:id="rId5"/>
              </a:rPr>
              <a:t>rts</a:t>
            </a:r>
            <a:r>
              <a:rPr lang="ru-RU" sz="1400" dirty="0">
                <a:latin typeface="Verdana" pitchFamily="34" charset="0"/>
                <a:hlinkClick r:id="rId5"/>
              </a:rPr>
              <a:t>.</a:t>
            </a:r>
            <a:r>
              <a:rPr lang="en-US" sz="1400" dirty="0" err="1">
                <a:latin typeface="Verdana" pitchFamily="34" charset="0"/>
                <a:hlinkClick r:id="rId5"/>
              </a:rPr>
              <a:t>micex</a:t>
            </a:r>
            <a:r>
              <a:rPr lang="ru-RU" sz="1400" dirty="0">
                <a:latin typeface="Verdana" pitchFamily="34" charset="0"/>
                <a:hlinkClick r:id="rId5"/>
              </a:rPr>
              <a:t>.</a:t>
            </a:r>
            <a:r>
              <a:rPr lang="en-US" sz="1400" dirty="0" err="1">
                <a:latin typeface="Verdana" pitchFamily="34" charset="0"/>
                <a:hlinkClick r:id="rId5"/>
              </a:rPr>
              <a:t>ru</a:t>
            </a:r>
            <a:r>
              <a:rPr lang="en-US" sz="1400" dirty="0">
                <a:latin typeface="Verdana" pitchFamily="34" charset="0"/>
                <a:hlinkClick r:id="rId5"/>
              </a:rPr>
              <a:t> </a:t>
            </a:r>
            <a:endParaRPr lang="ru-RU" sz="1400" dirty="0">
              <a:latin typeface="Verdana" pitchFamily="34" charset="0"/>
            </a:endParaRPr>
          </a:p>
        </p:txBody>
      </p:sp>
    </p:spTree>
    <p:extLst>
      <p:ext uri="{BB962C8B-B14F-4D97-AF65-F5344CB8AC3E}">
        <p14:creationId xmlns:p14="http://schemas.microsoft.com/office/powerpoint/2010/main" val="2989861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9"/>
          <p:cNvSpPr>
            <a:spLocks noGrp="1" noChangeArrowheads="1"/>
          </p:cNvSpPr>
          <p:nvPr>
            <p:ph type="title" idx="4294967295"/>
          </p:nvPr>
        </p:nvSpPr>
        <p:spPr>
          <a:xfrm>
            <a:off x="1066047" y="302521"/>
            <a:ext cx="8634209" cy="420896"/>
          </a:xfrm>
          <a:prstGeom prst="rect">
            <a:avLst/>
          </a:prstGeom>
        </p:spPr>
        <p:txBody>
          <a:bodyPr lIns="0" tIns="0" rIns="0" bIns="0"/>
          <a:lstStyle/>
          <a:p>
            <a:pPr marL="85725" algn="l"/>
            <a:r>
              <a:rPr lang="ru-RU" sz="1850" b="1" dirty="0">
                <a:latin typeface="Verdana" pitchFamily="34" charset="0"/>
                <a:ea typeface="ＭＳ Ｐゴシック"/>
                <a:cs typeface="ＭＳ Ｐゴシック"/>
              </a:rPr>
              <a:t>Размещение путем сбора адресных заявок </a:t>
            </a:r>
            <a:r>
              <a:rPr lang="ru-RU" sz="1850" b="1" dirty="0" smtClean="0">
                <a:latin typeface="Verdana" pitchFamily="34" charset="0"/>
                <a:ea typeface="ＭＳ Ｐゴシック"/>
                <a:cs typeface="ＭＳ Ｐゴシック"/>
              </a:rPr>
              <a:t>с </a:t>
            </a:r>
            <a:r>
              <a:rPr lang="ru-RU" sz="1850" b="1" dirty="0">
                <a:latin typeface="Verdana" pitchFamily="34" charset="0"/>
                <a:ea typeface="ＭＳ Ｐゴシック"/>
                <a:cs typeface="ＭＳ Ｐゴシック"/>
              </a:rPr>
              <a:t>датой активации</a:t>
            </a:r>
            <a:endParaRPr lang="ru-RU" sz="1850" b="1" dirty="0" smtClean="0">
              <a:latin typeface="Verdana" pitchFamily="34" charset="0"/>
              <a:ea typeface="Verdana" pitchFamily="34" charset="0"/>
              <a:cs typeface="Verdana" pitchFamily="34" charset="0"/>
            </a:endParaRPr>
          </a:p>
        </p:txBody>
      </p:sp>
      <p:sp>
        <p:nvSpPr>
          <p:cNvPr id="6" name="Rectangle 5"/>
          <p:cNvSpPr>
            <a:spLocks noChangeArrowheads="1"/>
          </p:cNvSpPr>
          <p:nvPr/>
        </p:nvSpPr>
        <p:spPr bwMode="gray">
          <a:xfrm>
            <a:off x="7916680" y="2893260"/>
            <a:ext cx="1560952" cy="2171037"/>
          </a:xfrm>
          <a:prstGeom prst="rect">
            <a:avLst/>
          </a:prstGeom>
          <a:gradFill rotWithShape="1">
            <a:gsLst>
              <a:gs pos="0">
                <a:srgbClr val="FFFFFF">
                  <a:alpha val="50000"/>
                </a:srgbClr>
              </a:gs>
              <a:gs pos="100000">
                <a:srgbClr val="EAEAEA"/>
              </a:gs>
            </a:gsLst>
            <a:lin ang="5400000" scaled="1"/>
          </a:gradFill>
          <a:ln w="12700" algn="ctr">
            <a:solidFill>
              <a:srgbClr val="C0C0C0"/>
            </a:solidFill>
            <a:miter lim="800000"/>
            <a:headEnd/>
            <a:tailEnd/>
          </a:ln>
        </p:spPr>
        <p:txBody>
          <a:bodyPr lIns="108000" tIns="108000" rIns="144000" bIns="90000" anchor="b"/>
          <a:lstStyle/>
          <a:p>
            <a:pPr marL="190500" indent="-190500">
              <a:lnSpc>
                <a:spcPct val="90000"/>
              </a:lnSpc>
              <a:spcAft>
                <a:spcPct val="20000"/>
              </a:spcAft>
              <a:buClr>
                <a:srgbClr val="292929"/>
              </a:buClr>
              <a:buFont typeface="Wingdings" pitchFamily="2" charset="2"/>
              <a:buChar char="§"/>
              <a:defRPr/>
            </a:pPr>
            <a:endParaRPr lang="en-US" sz="1200" noProof="1">
              <a:solidFill>
                <a:srgbClr val="000000"/>
              </a:solidFill>
              <a:latin typeface="Arial" pitchFamily="34" charset="0"/>
              <a:ea typeface="+mn-ea"/>
              <a:cs typeface="Arial" pitchFamily="34" charset="0"/>
            </a:endParaRPr>
          </a:p>
        </p:txBody>
      </p:sp>
      <p:sp>
        <p:nvSpPr>
          <p:cNvPr id="7" name="Rectangle 5"/>
          <p:cNvSpPr>
            <a:spLocks noChangeArrowheads="1"/>
          </p:cNvSpPr>
          <p:nvPr/>
        </p:nvSpPr>
        <p:spPr bwMode="gray">
          <a:xfrm>
            <a:off x="3691731" y="3077804"/>
            <a:ext cx="2252663" cy="1986493"/>
          </a:xfrm>
          <a:prstGeom prst="rect">
            <a:avLst/>
          </a:prstGeom>
          <a:gradFill rotWithShape="1">
            <a:gsLst>
              <a:gs pos="0">
                <a:srgbClr val="FFFFFF">
                  <a:alpha val="50000"/>
                </a:srgbClr>
              </a:gs>
              <a:gs pos="100000">
                <a:srgbClr val="EAEAEA"/>
              </a:gs>
            </a:gsLst>
            <a:lin ang="5400000" scaled="1"/>
          </a:gradFill>
          <a:ln w="12700" algn="ctr">
            <a:solidFill>
              <a:srgbClr val="C0C0C0"/>
            </a:solidFill>
            <a:miter lim="800000"/>
            <a:headEnd/>
            <a:tailEnd/>
          </a:ln>
        </p:spPr>
        <p:txBody>
          <a:bodyPr lIns="108000" tIns="108000" rIns="144000" bIns="90000" anchor="b"/>
          <a:lstStyle/>
          <a:p>
            <a:pPr marL="190500" indent="-190500">
              <a:lnSpc>
                <a:spcPct val="90000"/>
              </a:lnSpc>
              <a:spcAft>
                <a:spcPct val="20000"/>
              </a:spcAft>
              <a:buClr>
                <a:srgbClr val="292929"/>
              </a:buClr>
              <a:buFont typeface="Wingdings" pitchFamily="2" charset="2"/>
              <a:buChar char="§"/>
              <a:defRPr/>
            </a:pPr>
            <a:endParaRPr lang="en-US" sz="1200" noProof="1">
              <a:solidFill>
                <a:srgbClr val="000000"/>
              </a:solidFill>
              <a:latin typeface="Arial" pitchFamily="34" charset="0"/>
              <a:ea typeface="+mn-ea"/>
              <a:cs typeface="Arial" pitchFamily="34" charset="0"/>
            </a:endParaRPr>
          </a:p>
        </p:txBody>
      </p:sp>
      <p:sp>
        <p:nvSpPr>
          <p:cNvPr id="8" name="Rectangle 5"/>
          <p:cNvSpPr>
            <a:spLocks noChangeArrowheads="1"/>
          </p:cNvSpPr>
          <p:nvPr/>
        </p:nvSpPr>
        <p:spPr bwMode="gray">
          <a:xfrm>
            <a:off x="5967413" y="2861408"/>
            <a:ext cx="1895548" cy="2202889"/>
          </a:xfrm>
          <a:prstGeom prst="rect">
            <a:avLst/>
          </a:prstGeom>
          <a:gradFill rotWithShape="1">
            <a:gsLst>
              <a:gs pos="0">
                <a:srgbClr val="FFFFFF">
                  <a:alpha val="50000"/>
                </a:srgbClr>
              </a:gs>
              <a:gs pos="100000">
                <a:srgbClr val="EAEAEA"/>
              </a:gs>
            </a:gsLst>
            <a:lin ang="5400000" scaled="1"/>
          </a:gradFill>
          <a:ln w="12700" algn="ctr">
            <a:solidFill>
              <a:srgbClr val="C0C0C0"/>
            </a:solidFill>
            <a:miter lim="800000"/>
            <a:headEnd/>
            <a:tailEnd/>
          </a:ln>
        </p:spPr>
        <p:txBody>
          <a:bodyPr lIns="108000" tIns="108000" rIns="144000" bIns="90000" anchor="b"/>
          <a:lstStyle/>
          <a:p>
            <a:pPr marL="190500" indent="-190500">
              <a:lnSpc>
                <a:spcPct val="90000"/>
              </a:lnSpc>
              <a:spcAft>
                <a:spcPct val="20000"/>
              </a:spcAft>
              <a:buClr>
                <a:srgbClr val="292929"/>
              </a:buClr>
              <a:buFont typeface="Wingdings" pitchFamily="2" charset="2"/>
              <a:buChar char="§"/>
              <a:defRPr/>
            </a:pPr>
            <a:endParaRPr lang="en-US" sz="1200" noProof="1">
              <a:solidFill>
                <a:srgbClr val="000000"/>
              </a:solidFill>
              <a:latin typeface="Arial" pitchFamily="34" charset="0"/>
              <a:ea typeface="+mn-ea"/>
              <a:cs typeface="Arial" pitchFamily="34" charset="0"/>
            </a:endParaRPr>
          </a:p>
        </p:txBody>
      </p:sp>
      <p:sp>
        <p:nvSpPr>
          <p:cNvPr id="9" name="Rectangle 5"/>
          <p:cNvSpPr>
            <a:spLocks noChangeArrowheads="1"/>
          </p:cNvSpPr>
          <p:nvPr/>
        </p:nvSpPr>
        <p:spPr bwMode="gray">
          <a:xfrm>
            <a:off x="1027906" y="3077804"/>
            <a:ext cx="2643188" cy="1986493"/>
          </a:xfrm>
          <a:prstGeom prst="rect">
            <a:avLst/>
          </a:prstGeom>
          <a:gradFill rotWithShape="1">
            <a:gsLst>
              <a:gs pos="0">
                <a:srgbClr val="FFFFFF">
                  <a:alpha val="50000"/>
                </a:srgbClr>
              </a:gs>
              <a:gs pos="100000">
                <a:srgbClr val="EAEAEA"/>
              </a:gs>
            </a:gsLst>
            <a:lin ang="5400000" scaled="1"/>
          </a:gradFill>
          <a:ln w="12700" algn="ctr">
            <a:solidFill>
              <a:srgbClr val="C0C0C0"/>
            </a:solidFill>
            <a:miter lim="800000"/>
            <a:headEnd/>
            <a:tailEnd/>
          </a:ln>
        </p:spPr>
        <p:txBody>
          <a:bodyPr lIns="108000" tIns="108000" rIns="144000" bIns="90000" anchor="b"/>
          <a:lstStyle/>
          <a:p>
            <a:pPr marL="190500" indent="-190500">
              <a:lnSpc>
                <a:spcPct val="90000"/>
              </a:lnSpc>
              <a:spcAft>
                <a:spcPct val="20000"/>
              </a:spcAft>
              <a:buClr>
                <a:srgbClr val="292929"/>
              </a:buClr>
              <a:buFont typeface="Wingdings" pitchFamily="2" charset="2"/>
              <a:buChar char="§"/>
              <a:defRPr/>
            </a:pPr>
            <a:endParaRPr lang="en-US" sz="1200" noProof="1">
              <a:solidFill>
                <a:srgbClr val="000000"/>
              </a:solidFill>
              <a:latin typeface="Arial" pitchFamily="34" charset="0"/>
              <a:ea typeface="+mn-ea"/>
              <a:cs typeface="Arial" pitchFamily="34" charset="0"/>
            </a:endParaRPr>
          </a:p>
        </p:txBody>
      </p:sp>
      <p:sp>
        <p:nvSpPr>
          <p:cNvPr id="10" name="Line 29"/>
          <p:cNvSpPr>
            <a:spLocks noChangeShapeType="1"/>
          </p:cNvSpPr>
          <p:nvPr/>
        </p:nvSpPr>
        <p:spPr bwMode="gray">
          <a:xfrm flipH="1">
            <a:off x="1164936" y="1968018"/>
            <a:ext cx="0" cy="644525"/>
          </a:xfrm>
          <a:prstGeom prst="line">
            <a:avLst/>
          </a:prstGeom>
          <a:noFill/>
          <a:ln w="19050">
            <a:solidFill>
              <a:srgbClr val="969696"/>
            </a:solidFill>
            <a:prstDash val="sysDot"/>
            <a:round/>
            <a:headEnd/>
            <a:tailEnd type="triangle"/>
          </a:ln>
        </p:spPr>
        <p:txBody>
          <a:bodyPr/>
          <a:lstStyle/>
          <a:p>
            <a:pPr>
              <a:defRPr/>
            </a:pPr>
            <a:endParaRPr lang="ru-RU" sz="1800">
              <a:solidFill>
                <a:srgbClr val="000000"/>
              </a:solidFill>
              <a:latin typeface="Arial" pitchFamily="34" charset="0"/>
              <a:ea typeface="+mn-ea"/>
              <a:cs typeface="Arial" pitchFamily="34" charset="0"/>
            </a:endParaRPr>
          </a:p>
        </p:txBody>
      </p:sp>
      <p:sp>
        <p:nvSpPr>
          <p:cNvPr id="12" name="Line 31"/>
          <p:cNvSpPr>
            <a:spLocks noChangeShapeType="1"/>
          </p:cNvSpPr>
          <p:nvPr/>
        </p:nvSpPr>
        <p:spPr bwMode="gray">
          <a:xfrm flipH="1">
            <a:off x="5965031" y="1987067"/>
            <a:ext cx="0" cy="663575"/>
          </a:xfrm>
          <a:prstGeom prst="line">
            <a:avLst/>
          </a:prstGeom>
          <a:noFill/>
          <a:ln w="19050">
            <a:solidFill>
              <a:srgbClr val="969696"/>
            </a:solidFill>
            <a:prstDash val="sysDot"/>
            <a:round/>
            <a:headEnd/>
            <a:tailEnd type="triangle"/>
          </a:ln>
        </p:spPr>
        <p:txBody>
          <a:bodyPr/>
          <a:lstStyle/>
          <a:p>
            <a:pPr>
              <a:defRPr/>
            </a:pPr>
            <a:endParaRPr lang="ru-RU" sz="1800">
              <a:solidFill>
                <a:srgbClr val="000000"/>
              </a:solidFill>
              <a:latin typeface="Arial" pitchFamily="34" charset="0"/>
              <a:ea typeface="+mn-ea"/>
              <a:cs typeface="Arial" pitchFamily="34" charset="0"/>
            </a:endParaRPr>
          </a:p>
        </p:txBody>
      </p:sp>
      <p:sp>
        <p:nvSpPr>
          <p:cNvPr id="13" name="Line 32"/>
          <p:cNvSpPr>
            <a:spLocks noChangeShapeType="1"/>
          </p:cNvSpPr>
          <p:nvPr/>
        </p:nvSpPr>
        <p:spPr bwMode="gray">
          <a:xfrm>
            <a:off x="8012907" y="1818830"/>
            <a:ext cx="19049" cy="831813"/>
          </a:xfrm>
          <a:prstGeom prst="line">
            <a:avLst/>
          </a:prstGeom>
          <a:noFill/>
          <a:ln w="19050">
            <a:solidFill>
              <a:srgbClr val="969696"/>
            </a:solidFill>
            <a:prstDash val="sysDot"/>
            <a:round/>
            <a:headEnd/>
            <a:tailEnd type="triangle"/>
          </a:ln>
        </p:spPr>
        <p:txBody>
          <a:bodyPr/>
          <a:lstStyle/>
          <a:p>
            <a:pPr>
              <a:defRPr/>
            </a:pPr>
            <a:endParaRPr lang="ru-RU" sz="1800">
              <a:solidFill>
                <a:srgbClr val="000000"/>
              </a:solidFill>
              <a:latin typeface="Arial" pitchFamily="34" charset="0"/>
              <a:ea typeface="+mn-ea"/>
              <a:cs typeface="Arial" pitchFamily="34" charset="0"/>
            </a:endParaRPr>
          </a:p>
        </p:txBody>
      </p:sp>
      <p:grpSp>
        <p:nvGrpSpPr>
          <p:cNvPr id="14" name="Group 11"/>
          <p:cNvGrpSpPr>
            <a:grpSpLocks/>
          </p:cNvGrpSpPr>
          <p:nvPr/>
        </p:nvGrpSpPr>
        <p:grpSpPr bwMode="auto">
          <a:xfrm>
            <a:off x="1027906" y="2385531"/>
            <a:ext cx="8912225" cy="1011068"/>
            <a:chOff x="204" y="2201"/>
            <a:chExt cx="4830" cy="576"/>
          </a:xfrm>
        </p:grpSpPr>
        <p:sp>
          <p:nvSpPr>
            <p:cNvPr id="15" name="Rectangle 12"/>
            <p:cNvSpPr>
              <a:spLocks noChangeArrowheads="1"/>
            </p:cNvSpPr>
            <p:nvPr/>
          </p:nvSpPr>
          <p:spPr bwMode="gray">
            <a:xfrm>
              <a:off x="204" y="2358"/>
              <a:ext cx="4636" cy="264"/>
            </a:xfrm>
            <a:prstGeom prst="rect">
              <a:avLst/>
            </a:prstGeom>
            <a:gradFill rotWithShape="1">
              <a:gsLst>
                <a:gs pos="0">
                  <a:srgbClr val="AAAAAA"/>
                </a:gs>
                <a:gs pos="100000">
                  <a:srgbClr val="969696"/>
                </a:gs>
              </a:gsLst>
              <a:lin ang="0" scaled="1"/>
            </a:gradFill>
            <a:ln w="19050">
              <a:solidFill>
                <a:schemeClr val="bg1"/>
              </a:solidFill>
              <a:miter lim="800000"/>
              <a:headEnd/>
              <a:tailEnd/>
            </a:ln>
          </p:spPr>
          <p:txBody>
            <a:bodyPr wrap="none" anchor="ctr"/>
            <a:lstStyle/>
            <a:p>
              <a:pPr defTabSz="628650">
                <a:tabLst>
                  <a:tab pos="361950" algn="r"/>
                  <a:tab pos="1076325" algn="r"/>
                  <a:tab pos="1790700" algn="r"/>
                  <a:tab pos="2514600" algn="r"/>
                  <a:tab pos="3228975" algn="r"/>
                  <a:tab pos="3943350" algn="r"/>
                  <a:tab pos="4667250" algn="r"/>
                  <a:tab pos="5381625" algn="r"/>
                  <a:tab pos="6096000" algn="r"/>
                  <a:tab pos="6819900" algn="r"/>
                </a:tabLst>
                <a:defRPr/>
              </a:pPr>
              <a:endParaRPr lang="ru-RU" sz="1400" b="1">
                <a:solidFill>
                  <a:schemeClr val="tx2">
                    <a:lumMod val="75000"/>
                  </a:schemeClr>
                </a:solidFill>
                <a:latin typeface="Arial" pitchFamily="34" charset="0"/>
                <a:ea typeface="+mn-ea"/>
                <a:cs typeface="Arial" pitchFamily="34" charset="0"/>
              </a:endParaRPr>
            </a:p>
          </p:txBody>
        </p:sp>
        <p:sp>
          <p:nvSpPr>
            <p:cNvPr id="16" name="AutoShape 13"/>
            <p:cNvSpPr>
              <a:spLocks noChangeArrowheads="1"/>
            </p:cNvSpPr>
            <p:nvPr/>
          </p:nvSpPr>
          <p:spPr bwMode="gray">
            <a:xfrm rot="5400000">
              <a:off x="4616" y="2360"/>
              <a:ext cx="576" cy="257"/>
            </a:xfrm>
            <a:prstGeom prst="flowChartExtract">
              <a:avLst/>
            </a:prstGeom>
            <a:solidFill>
              <a:srgbClr val="969696"/>
            </a:solidFill>
            <a:ln w="9525">
              <a:noFill/>
              <a:miter lim="800000"/>
              <a:headEnd/>
              <a:tailEnd/>
            </a:ln>
          </p:spPr>
          <p:txBody>
            <a:bodyPr wrap="none" anchor="ctr"/>
            <a:lstStyle/>
            <a:p>
              <a:pPr>
                <a:defRPr/>
              </a:pPr>
              <a:endParaRPr lang="ru-RU" sz="1800">
                <a:solidFill>
                  <a:schemeClr val="tx2">
                    <a:lumMod val="75000"/>
                  </a:schemeClr>
                </a:solidFill>
                <a:latin typeface="Arial" pitchFamily="34" charset="0"/>
                <a:ea typeface="+mn-ea"/>
                <a:cs typeface="Arial" pitchFamily="34" charset="0"/>
              </a:endParaRPr>
            </a:p>
          </p:txBody>
        </p:sp>
      </p:grpSp>
      <p:sp>
        <p:nvSpPr>
          <p:cNvPr id="17" name="TextBox 15"/>
          <p:cNvSpPr txBox="1">
            <a:spLocks noChangeArrowheads="1"/>
          </p:cNvSpPr>
          <p:nvPr/>
        </p:nvSpPr>
        <p:spPr bwMode="auto">
          <a:xfrm>
            <a:off x="1405448" y="2166312"/>
            <a:ext cx="1943100" cy="274638"/>
          </a:xfrm>
          <a:prstGeom prst="rect">
            <a:avLst/>
          </a:prstGeom>
          <a:noFill/>
          <a:ln w="9525">
            <a:noFill/>
            <a:miter lim="800000"/>
            <a:headEnd/>
            <a:tailEnd/>
          </a:ln>
        </p:spPr>
        <p:txBody>
          <a:bodyPr>
            <a:spAutoFit/>
          </a:bodyPr>
          <a:lstStyle/>
          <a:p>
            <a:r>
              <a:rPr lang="ru-RU" sz="1200" b="1" dirty="0"/>
              <a:t>Период сбора заявок</a:t>
            </a:r>
            <a:endParaRPr lang="en-US" sz="1200" b="1" dirty="0"/>
          </a:p>
        </p:txBody>
      </p:sp>
      <p:sp>
        <p:nvSpPr>
          <p:cNvPr id="18" name="TextBox 16"/>
          <p:cNvSpPr txBox="1">
            <a:spLocks noChangeArrowheads="1"/>
          </p:cNvSpPr>
          <p:nvPr/>
        </p:nvSpPr>
        <p:spPr bwMode="auto">
          <a:xfrm>
            <a:off x="4111208" y="1805544"/>
            <a:ext cx="1468437" cy="830262"/>
          </a:xfrm>
          <a:prstGeom prst="rect">
            <a:avLst/>
          </a:prstGeom>
          <a:noFill/>
          <a:ln w="9525">
            <a:noFill/>
            <a:miter lim="800000"/>
            <a:headEnd/>
            <a:tailEnd/>
          </a:ln>
        </p:spPr>
        <p:txBody>
          <a:bodyPr>
            <a:spAutoFit/>
          </a:bodyPr>
          <a:lstStyle/>
          <a:p>
            <a:r>
              <a:rPr lang="ru-RU" sz="1200" b="1" dirty="0"/>
              <a:t>Активация заявок</a:t>
            </a:r>
          </a:p>
          <a:p>
            <a:r>
              <a:rPr lang="ru-RU" sz="1200" b="1" dirty="0"/>
              <a:t>Формирование реестра</a:t>
            </a:r>
          </a:p>
        </p:txBody>
      </p:sp>
      <p:sp>
        <p:nvSpPr>
          <p:cNvPr id="19" name="TextBox 17"/>
          <p:cNvSpPr txBox="1">
            <a:spLocks noChangeArrowheads="1"/>
          </p:cNvSpPr>
          <p:nvPr/>
        </p:nvSpPr>
        <p:spPr bwMode="auto">
          <a:xfrm>
            <a:off x="6178482" y="1814883"/>
            <a:ext cx="1853475" cy="830997"/>
          </a:xfrm>
          <a:prstGeom prst="rect">
            <a:avLst/>
          </a:prstGeom>
          <a:noFill/>
          <a:ln w="9525">
            <a:noFill/>
            <a:miter lim="800000"/>
            <a:headEnd/>
            <a:tailEnd/>
          </a:ln>
        </p:spPr>
        <p:txBody>
          <a:bodyPr wrap="square">
            <a:spAutoFit/>
          </a:bodyPr>
          <a:lstStyle/>
          <a:p>
            <a:r>
              <a:rPr lang="ru-RU" sz="1200" b="1" dirty="0"/>
              <a:t>Период удовлетворения заявок (заключение сделок)</a:t>
            </a:r>
          </a:p>
        </p:txBody>
      </p:sp>
      <p:sp>
        <p:nvSpPr>
          <p:cNvPr id="20" name="TextBox 18"/>
          <p:cNvSpPr txBox="1">
            <a:spLocks noChangeArrowheads="1"/>
          </p:cNvSpPr>
          <p:nvPr/>
        </p:nvSpPr>
        <p:spPr bwMode="auto">
          <a:xfrm>
            <a:off x="7862961" y="1172718"/>
            <a:ext cx="1366837" cy="646112"/>
          </a:xfrm>
          <a:prstGeom prst="rect">
            <a:avLst/>
          </a:prstGeom>
          <a:noFill/>
          <a:ln w="9525">
            <a:noFill/>
            <a:miter lim="800000"/>
            <a:headEnd/>
            <a:tailEnd/>
          </a:ln>
        </p:spPr>
        <p:txBody>
          <a:bodyPr>
            <a:spAutoFit/>
          </a:bodyPr>
          <a:lstStyle/>
          <a:p>
            <a:r>
              <a:rPr lang="ru-RU" sz="1200" b="1" dirty="0"/>
              <a:t>Начало </a:t>
            </a:r>
            <a:r>
              <a:rPr lang="ru-RU" sz="1200" b="1" dirty="0" err="1"/>
              <a:t>предторгового</a:t>
            </a:r>
            <a:r>
              <a:rPr lang="ru-RU" sz="1200" b="1" dirty="0"/>
              <a:t> </a:t>
            </a:r>
          </a:p>
          <a:p>
            <a:r>
              <a:rPr lang="ru-RU" sz="1200" b="1" dirty="0"/>
              <a:t>периода</a:t>
            </a:r>
          </a:p>
        </p:txBody>
      </p:sp>
      <p:sp>
        <p:nvSpPr>
          <p:cNvPr id="21" name="Пятиугольник 20"/>
          <p:cNvSpPr/>
          <p:nvPr/>
        </p:nvSpPr>
        <p:spPr>
          <a:xfrm>
            <a:off x="1027906" y="2663343"/>
            <a:ext cx="2808288" cy="414461"/>
          </a:xfrm>
          <a:prstGeom prst="homePlate">
            <a:avLst/>
          </a:prstGeom>
          <a:solidFill>
            <a:schemeClr val="tx1">
              <a:lumMod val="65000"/>
              <a:lumOff val="35000"/>
            </a:schemeClr>
          </a:solidFill>
          <a:ln w="19050">
            <a:solidFill>
              <a:schemeClr val="bg1"/>
            </a:solidFill>
            <a:miter lim="800000"/>
            <a:headEnd/>
            <a:tailEnd/>
          </a:ln>
        </p:spPr>
        <p:txBody>
          <a:bodyPr wrap="none" anchor="ctr"/>
          <a:lstStyle/>
          <a:p>
            <a:pPr defTabSz="628650">
              <a:tabLst>
                <a:tab pos="361950" algn="r"/>
                <a:tab pos="1076325" algn="r"/>
                <a:tab pos="1790700" algn="r"/>
                <a:tab pos="2514600" algn="r"/>
                <a:tab pos="3228975" algn="r"/>
                <a:tab pos="3943350" algn="r"/>
                <a:tab pos="4667250" algn="r"/>
                <a:tab pos="5381625" algn="r"/>
                <a:tab pos="6096000" algn="r"/>
                <a:tab pos="6819900" algn="r"/>
              </a:tabLst>
              <a:defRPr/>
            </a:pPr>
            <a:endParaRPr lang="ru-RU" sz="1400" b="1">
              <a:solidFill>
                <a:srgbClr val="FFFFFF"/>
              </a:solidFill>
              <a:latin typeface="Arial" pitchFamily="34" charset="0"/>
              <a:ea typeface="ＭＳ Ｐゴシック" charset="0"/>
              <a:cs typeface="Arial" pitchFamily="34" charset="0"/>
            </a:endParaRPr>
          </a:p>
        </p:txBody>
      </p:sp>
      <p:sp>
        <p:nvSpPr>
          <p:cNvPr id="22" name="Прямоугольник 29"/>
          <p:cNvSpPr>
            <a:spLocks noChangeArrowheads="1"/>
          </p:cNvSpPr>
          <p:nvPr/>
        </p:nvSpPr>
        <p:spPr bwMode="auto">
          <a:xfrm>
            <a:off x="954881" y="3125305"/>
            <a:ext cx="2665413" cy="1938992"/>
          </a:xfrm>
          <a:prstGeom prst="rect">
            <a:avLst/>
          </a:prstGeom>
          <a:noFill/>
          <a:ln w="9525">
            <a:noFill/>
            <a:miter lim="800000"/>
            <a:headEnd/>
            <a:tailEnd/>
          </a:ln>
        </p:spPr>
        <p:txBody>
          <a:bodyPr wrap="square">
            <a:spAutoFit/>
          </a:bodyPr>
          <a:lstStyle/>
          <a:p>
            <a:pPr marL="180975" indent="-180975">
              <a:buFont typeface="Arial" charset="0"/>
              <a:buChar char="•"/>
            </a:pPr>
            <a:r>
              <a:rPr lang="ru-RU" sz="1000" dirty="0" smtClean="0"/>
              <a:t>Ежедневно с 10:00 до 19:00 Участники </a:t>
            </a:r>
            <a:r>
              <a:rPr lang="ru-RU" sz="1000" dirty="0"/>
              <a:t>торгов подают в ТС адресные заявки с кодом расчетов Т0 и заранее определенной датой активации заявок </a:t>
            </a:r>
            <a:r>
              <a:rPr lang="ru-RU" sz="1000" dirty="0" smtClean="0"/>
              <a:t>- 15 февраля 2013г.</a:t>
            </a:r>
            <a:endParaRPr lang="ru-RU" sz="1000" dirty="0"/>
          </a:p>
          <a:p>
            <a:pPr marL="180975" indent="-180975">
              <a:buFont typeface="Arial" charset="0"/>
              <a:buChar char="•"/>
            </a:pPr>
            <a:r>
              <a:rPr lang="ru-RU" sz="1000" dirty="0"/>
              <a:t>В течение всего периода сбора </a:t>
            </a:r>
            <a:r>
              <a:rPr lang="ru-RU" sz="1000" dirty="0" smtClean="0"/>
              <a:t>заявок   Участники </a:t>
            </a:r>
            <a:r>
              <a:rPr lang="ru-RU" sz="1000" dirty="0"/>
              <a:t>торгов могут подавать </a:t>
            </a:r>
            <a:r>
              <a:rPr lang="ru-RU" sz="1000" dirty="0" smtClean="0"/>
              <a:t>только заявки с указанием количества лотов и цены, </a:t>
            </a:r>
            <a:r>
              <a:rPr lang="ru-RU" sz="1000" dirty="0"/>
              <a:t>не хуже которой инвестор желает приобрести </a:t>
            </a:r>
            <a:r>
              <a:rPr lang="ru-RU" sz="1000" dirty="0" smtClean="0"/>
              <a:t>акции, кроме </a:t>
            </a:r>
            <a:r>
              <a:rPr lang="ru-RU" sz="1000" dirty="0"/>
              <a:t>того, могут изменять и снимать ранее поданные </a:t>
            </a:r>
            <a:r>
              <a:rPr lang="ru-RU" sz="1000" dirty="0" smtClean="0"/>
              <a:t>заявки.</a:t>
            </a:r>
            <a:endParaRPr lang="ru-RU" sz="1000" dirty="0"/>
          </a:p>
        </p:txBody>
      </p:sp>
      <p:sp>
        <p:nvSpPr>
          <p:cNvPr id="23" name="Rectangle 26"/>
          <p:cNvSpPr>
            <a:spLocks noChangeArrowheads="1"/>
          </p:cNvSpPr>
          <p:nvPr/>
        </p:nvSpPr>
        <p:spPr bwMode="gray">
          <a:xfrm>
            <a:off x="1027906" y="2693008"/>
            <a:ext cx="1105822" cy="314325"/>
          </a:xfrm>
          <a:prstGeom prst="rect">
            <a:avLst/>
          </a:prstGeom>
          <a:noFill/>
          <a:ln w="9525">
            <a:noFill/>
            <a:miter lim="800000"/>
            <a:headEnd/>
            <a:tailEnd/>
          </a:ln>
          <a:effectLst>
            <a:outerShdw dist="35921" dir="2700000" algn="ctr" rotWithShape="0">
              <a:srgbClr val="4D4D4D"/>
            </a:outerShdw>
          </a:effectLst>
        </p:spPr>
        <p:txBody>
          <a:bodyPr wrap="none" anchor="ctr"/>
          <a:lstStyle/>
          <a:p>
            <a:pPr defTabSz="628650">
              <a:tabLst>
                <a:tab pos="361950" algn="r"/>
                <a:tab pos="1076325" algn="r"/>
                <a:tab pos="1790700" algn="r"/>
                <a:tab pos="2514600" algn="r"/>
                <a:tab pos="3228975" algn="r"/>
                <a:tab pos="3943350" algn="r"/>
                <a:tab pos="4667250" algn="r"/>
                <a:tab pos="5381625" algn="r"/>
                <a:tab pos="6096000" algn="r"/>
                <a:tab pos="6819900" algn="r"/>
                <a:tab pos="7534275" algn="r"/>
              </a:tabLst>
            </a:pPr>
            <a:r>
              <a:rPr lang="ru-RU" sz="1400" b="1" dirty="0" smtClean="0">
                <a:solidFill>
                  <a:schemeClr val="bg1"/>
                </a:solidFill>
                <a:cs typeface="Arial" charset="0"/>
              </a:rPr>
              <a:t>4 февраля </a:t>
            </a:r>
            <a:endParaRPr lang="ru-RU" sz="1400" b="1" noProof="1">
              <a:solidFill>
                <a:schemeClr val="bg1"/>
              </a:solidFill>
              <a:cs typeface="Arial" charset="0"/>
            </a:endParaRPr>
          </a:p>
        </p:txBody>
      </p:sp>
      <p:sp>
        <p:nvSpPr>
          <p:cNvPr id="24" name="Rectangle 26"/>
          <p:cNvSpPr>
            <a:spLocks noChangeArrowheads="1"/>
          </p:cNvSpPr>
          <p:nvPr/>
        </p:nvSpPr>
        <p:spPr bwMode="gray">
          <a:xfrm flipH="1">
            <a:off x="2251596" y="2645384"/>
            <a:ext cx="1008063" cy="419100"/>
          </a:xfrm>
          <a:prstGeom prst="rect">
            <a:avLst/>
          </a:prstGeom>
          <a:noFill/>
          <a:ln w="9525">
            <a:noFill/>
            <a:miter lim="800000"/>
            <a:headEnd/>
            <a:tailEnd/>
          </a:ln>
          <a:effectLst>
            <a:outerShdw dist="35921" dir="2700000" algn="ctr" rotWithShape="0">
              <a:srgbClr val="4D4D4D"/>
            </a:outerShdw>
          </a:effectLst>
        </p:spPr>
        <p:txBody>
          <a:bodyPr wrap="none" anchor="ctr"/>
          <a:lstStyle/>
          <a:p>
            <a:pPr defTabSz="628650">
              <a:tabLst>
                <a:tab pos="361950" algn="r"/>
                <a:tab pos="1076325" algn="r"/>
                <a:tab pos="1790700" algn="r"/>
                <a:tab pos="2514600" algn="r"/>
                <a:tab pos="3228975" algn="r"/>
                <a:tab pos="3943350" algn="r"/>
                <a:tab pos="4667250" algn="r"/>
                <a:tab pos="5381625" algn="r"/>
                <a:tab pos="6096000" algn="r"/>
                <a:tab pos="6819900" algn="r"/>
                <a:tab pos="7534275" algn="r"/>
              </a:tabLst>
            </a:pPr>
            <a:r>
              <a:rPr lang="ru-RU" sz="1400" b="1" dirty="0" smtClean="0">
                <a:solidFill>
                  <a:schemeClr val="bg1"/>
                </a:solidFill>
                <a:cs typeface="Arial" charset="0"/>
              </a:rPr>
              <a:t>14 февраля</a:t>
            </a:r>
            <a:endParaRPr lang="en-US" sz="1400" b="1" noProof="1">
              <a:solidFill>
                <a:schemeClr val="bg1"/>
              </a:solidFill>
              <a:cs typeface="Arial" charset="0"/>
            </a:endParaRPr>
          </a:p>
        </p:txBody>
      </p:sp>
      <p:sp>
        <p:nvSpPr>
          <p:cNvPr id="26" name="Прямоугольник 40"/>
          <p:cNvSpPr>
            <a:spLocks noChangeArrowheads="1"/>
          </p:cNvSpPr>
          <p:nvPr/>
        </p:nvSpPr>
        <p:spPr bwMode="auto">
          <a:xfrm>
            <a:off x="1066048" y="792205"/>
            <a:ext cx="8912225" cy="338138"/>
          </a:xfrm>
          <a:prstGeom prst="rect">
            <a:avLst/>
          </a:prstGeom>
          <a:noFill/>
          <a:ln w="9525">
            <a:noFill/>
            <a:miter lim="800000"/>
            <a:headEnd/>
            <a:tailEnd/>
          </a:ln>
        </p:spPr>
        <p:txBody>
          <a:bodyPr>
            <a:spAutoFit/>
          </a:bodyPr>
          <a:lstStyle/>
          <a:p>
            <a:r>
              <a:rPr lang="ru-RU" sz="1600" b="1" u="sng" dirty="0"/>
              <a:t>Порядок и особенности проведения аукциона</a:t>
            </a:r>
          </a:p>
        </p:txBody>
      </p:sp>
      <p:sp>
        <p:nvSpPr>
          <p:cNvPr id="27" name="Rectangle 26"/>
          <p:cNvSpPr>
            <a:spLocks noChangeArrowheads="1"/>
          </p:cNvSpPr>
          <p:nvPr/>
        </p:nvSpPr>
        <p:spPr bwMode="gray">
          <a:xfrm>
            <a:off x="4209705" y="2645880"/>
            <a:ext cx="5696296" cy="431924"/>
          </a:xfrm>
          <a:prstGeom prst="rect">
            <a:avLst/>
          </a:prstGeom>
          <a:noFill/>
          <a:ln w="9525">
            <a:noFill/>
            <a:miter lim="800000"/>
            <a:headEnd/>
            <a:tailEnd/>
          </a:ln>
          <a:effectLst>
            <a:outerShdw dist="35921" dir="2700000" algn="ctr" rotWithShape="0">
              <a:srgbClr val="4D4D4D"/>
            </a:outerShdw>
          </a:effectLst>
        </p:spPr>
        <p:txBody>
          <a:bodyPr wrap="none" anchor="ctr"/>
          <a:lstStyle/>
          <a:p>
            <a:pPr defTabSz="628650">
              <a:tabLst>
                <a:tab pos="361950" algn="r"/>
                <a:tab pos="1076325" algn="r"/>
                <a:tab pos="1790700" algn="r"/>
                <a:tab pos="2514600" algn="r"/>
                <a:tab pos="3228975" algn="r"/>
                <a:tab pos="3943350" algn="r"/>
                <a:tab pos="4667250" algn="r"/>
                <a:tab pos="5381625" algn="r"/>
                <a:tab pos="6096000" algn="r"/>
                <a:tab pos="6819900" algn="r"/>
                <a:tab pos="7534275" algn="r"/>
              </a:tabLst>
              <a:defRPr/>
            </a:pPr>
            <a:r>
              <a:rPr lang="de-DE" sz="1400" b="1" noProof="1">
                <a:solidFill>
                  <a:schemeClr val="bg1"/>
                </a:solidFill>
                <a:ea typeface="ＭＳ Ｐゴシック" charset="0"/>
                <a:cs typeface="Arial" charset="0"/>
              </a:rPr>
              <a:t>	             </a:t>
            </a:r>
            <a:r>
              <a:rPr lang="ru-RU" sz="1400" b="1" noProof="1" smtClean="0">
                <a:solidFill>
                  <a:schemeClr val="bg1"/>
                </a:solidFill>
                <a:ea typeface="ＭＳ Ｐゴシック" charset="0"/>
                <a:cs typeface="Arial" charset="0"/>
              </a:rPr>
              <a:t>   09:30        </a:t>
            </a:r>
            <a:r>
              <a:rPr lang="en-US" sz="1400" b="1" noProof="1" smtClean="0">
                <a:solidFill>
                  <a:schemeClr val="bg1"/>
                </a:solidFill>
                <a:ea typeface="ＭＳ Ｐゴシック" charset="0"/>
                <a:cs typeface="Arial" charset="0"/>
              </a:rPr>
              <a:t>10</a:t>
            </a:r>
            <a:r>
              <a:rPr lang="ru-RU" sz="1400" b="1" noProof="1" smtClean="0">
                <a:solidFill>
                  <a:schemeClr val="bg1"/>
                </a:solidFill>
                <a:ea typeface="ＭＳ Ｐゴシック" charset="0"/>
                <a:cs typeface="Arial" charset="0"/>
              </a:rPr>
              <a:t>:</a:t>
            </a:r>
            <a:r>
              <a:rPr lang="en-US" sz="1400" b="1" noProof="1" smtClean="0">
                <a:solidFill>
                  <a:schemeClr val="bg1"/>
                </a:solidFill>
                <a:ea typeface="ＭＳ Ｐゴシック" charset="0"/>
                <a:cs typeface="Arial" charset="0"/>
              </a:rPr>
              <a:t>3</a:t>
            </a:r>
            <a:r>
              <a:rPr lang="ru-RU" sz="1400" b="1" noProof="1" smtClean="0">
                <a:solidFill>
                  <a:schemeClr val="bg1"/>
                </a:solidFill>
                <a:ea typeface="ＭＳ Ｐゴシック" charset="0"/>
                <a:cs typeface="Arial" charset="0"/>
              </a:rPr>
              <a:t>0                       </a:t>
            </a:r>
            <a:r>
              <a:rPr lang="en-US" sz="1400" b="1" noProof="1" smtClean="0">
                <a:solidFill>
                  <a:schemeClr val="bg1"/>
                </a:solidFill>
                <a:ea typeface="ＭＳ Ｐゴシック" charset="0"/>
                <a:cs typeface="Arial" charset="0"/>
              </a:rPr>
              <a:t>11</a:t>
            </a:r>
            <a:r>
              <a:rPr lang="ru-RU" sz="1400" b="1" noProof="1" smtClean="0">
                <a:solidFill>
                  <a:schemeClr val="bg1"/>
                </a:solidFill>
                <a:ea typeface="ＭＳ Ｐゴシック" charset="0"/>
                <a:cs typeface="Arial" charset="0"/>
              </a:rPr>
              <a:t>:</a:t>
            </a:r>
            <a:r>
              <a:rPr lang="en-US" sz="1400" b="1" noProof="1" smtClean="0">
                <a:solidFill>
                  <a:schemeClr val="bg1"/>
                </a:solidFill>
                <a:ea typeface="ＭＳ Ｐゴシック" charset="0"/>
                <a:cs typeface="Arial" charset="0"/>
              </a:rPr>
              <a:t>00</a:t>
            </a:r>
            <a:r>
              <a:rPr lang="ru-RU" sz="1400" b="1" noProof="1" smtClean="0">
                <a:solidFill>
                  <a:schemeClr val="bg1"/>
                </a:solidFill>
                <a:ea typeface="ＭＳ Ｐゴシック" charset="0"/>
                <a:cs typeface="Arial" charset="0"/>
              </a:rPr>
              <a:t> 1</a:t>
            </a:r>
            <a:r>
              <a:rPr lang="en-US" sz="1400" b="1" noProof="1" smtClean="0">
                <a:solidFill>
                  <a:schemeClr val="bg1"/>
                </a:solidFill>
                <a:ea typeface="ＭＳ Ｐゴシック" charset="0"/>
                <a:cs typeface="Arial" charset="0"/>
              </a:rPr>
              <a:t>2</a:t>
            </a:r>
            <a:r>
              <a:rPr lang="ru-RU" sz="1400" b="1" noProof="1" smtClean="0">
                <a:solidFill>
                  <a:schemeClr val="bg1"/>
                </a:solidFill>
                <a:ea typeface="ＭＳ Ｐゴシック" charset="0"/>
                <a:cs typeface="Arial" charset="0"/>
              </a:rPr>
              <a:t>:00               1</a:t>
            </a:r>
            <a:r>
              <a:rPr lang="en-US" sz="1400" b="1" noProof="1" smtClean="0">
                <a:solidFill>
                  <a:schemeClr val="bg1"/>
                </a:solidFill>
                <a:ea typeface="ＭＳ Ｐゴシック" charset="0"/>
                <a:cs typeface="Arial" charset="0"/>
              </a:rPr>
              <a:t>2</a:t>
            </a:r>
            <a:r>
              <a:rPr lang="ru-RU" sz="1400" b="1" noProof="1" smtClean="0">
                <a:solidFill>
                  <a:schemeClr val="bg1"/>
                </a:solidFill>
                <a:ea typeface="ＭＳ Ｐゴシック" charset="0"/>
                <a:cs typeface="Arial" charset="0"/>
              </a:rPr>
              <a:t>:</a:t>
            </a:r>
            <a:r>
              <a:rPr lang="en-US" sz="1400" b="1" noProof="1" smtClean="0">
                <a:solidFill>
                  <a:schemeClr val="bg1"/>
                </a:solidFill>
                <a:ea typeface="ＭＳ Ｐゴシック" charset="0"/>
                <a:cs typeface="Arial" charset="0"/>
              </a:rPr>
              <a:t>05</a:t>
            </a:r>
            <a:endParaRPr lang="de-DE" sz="1400" b="1" noProof="1">
              <a:solidFill>
                <a:schemeClr val="bg1"/>
              </a:solidFill>
              <a:ea typeface="ＭＳ Ｐゴシック" charset="0"/>
              <a:cs typeface="Arial" charset="0"/>
            </a:endParaRPr>
          </a:p>
        </p:txBody>
      </p:sp>
      <p:sp>
        <p:nvSpPr>
          <p:cNvPr id="28" name="Прямоугольник 42"/>
          <p:cNvSpPr>
            <a:spLocks noChangeArrowheads="1"/>
          </p:cNvSpPr>
          <p:nvPr/>
        </p:nvSpPr>
        <p:spPr bwMode="auto">
          <a:xfrm>
            <a:off x="3691731" y="3149118"/>
            <a:ext cx="2232025" cy="1323439"/>
          </a:xfrm>
          <a:prstGeom prst="rect">
            <a:avLst/>
          </a:prstGeom>
          <a:noFill/>
          <a:ln w="9525">
            <a:noFill/>
            <a:miter lim="800000"/>
            <a:headEnd/>
            <a:tailEnd/>
          </a:ln>
        </p:spPr>
        <p:txBody>
          <a:bodyPr>
            <a:spAutoFit/>
          </a:bodyPr>
          <a:lstStyle/>
          <a:p>
            <a:pPr marL="180975" indent="-180975">
              <a:buFont typeface="Arial" charset="0"/>
              <a:buChar char="•"/>
            </a:pPr>
            <a:r>
              <a:rPr lang="ru-RU" sz="1000" dirty="0"/>
              <a:t>В дату активации </a:t>
            </a:r>
            <a:r>
              <a:rPr lang="ru-RU" sz="1000" dirty="0" smtClean="0"/>
              <a:t>15 февраля проводится проверка </a:t>
            </a:r>
            <a:r>
              <a:rPr lang="ru-RU" sz="1000" dirty="0"/>
              <a:t>обеспечения по заявкам (в </a:t>
            </a:r>
            <a:r>
              <a:rPr lang="ru-RU" sz="1000" dirty="0" smtClean="0"/>
              <a:t>09:30)</a:t>
            </a:r>
            <a:endParaRPr lang="ru-RU" sz="1000" dirty="0"/>
          </a:p>
          <a:p>
            <a:pPr marL="180975" indent="-180975">
              <a:buFont typeface="Arial" charset="0"/>
              <a:buChar char="•"/>
            </a:pPr>
            <a:r>
              <a:rPr lang="ru-RU" sz="1000" dirty="0"/>
              <a:t>ФБ ММВБ формирует сводный реестр активных обеспеченных заявок на покупку и передает его продавцу</a:t>
            </a:r>
          </a:p>
        </p:txBody>
      </p:sp>
      <p:sp>
        <p:nvSpPr>
          <p:cNvPr id="29" name="Прямоугольник 28"/>
          <p:cNvSpPr/>
          <p:nvPr/>
        </p:nvSpPr>
        <p:spPr>
          <a:xfrm>
            <a:off x="5923756" y="3125305"/>
            <a:ext cx="1939205" cy="1477328"/>
          </a:xfrm>
          <a:prstGeom prst="rect">
            <a:avLst/>
          </a:prstGeom>
        </p:spPr>
        <p:txBody>
          <a:bodyPr wrap="square">
            <a:spAutoFit/>
          </a:bodyPr>
          <a:lstStyle/>
          <a:p>
            <a:pPr marL="180975" indent="-180975">
              <a:buFont typeface="Arial" pitchFamily="34" charset="0"/>
              <a:buChar char="•"/>
              <a:defRPr/>
            </a:pPr>
            <a:r>
              <a:rPr lang="ru-RU" sz="1000" dirty="0"/>
              <a:t>До начала торгов Продавец вводит встречные заявки на продажу к тем заявкам, которые подлежат удовлетворению</a:t>
            </a:r>
          </a:p>
          <a:p>
            <a:pPr marL="180975" indent="-180975">
              <a:buFont typeface="Arial" pitchFamily="34" charset="0"/>
              <a:buChar char="•"/>
              <a:defRPr/>
            </a:pPr>
            <a:r>
              <a:rPr lang="ru-RU" sz="1000" dirty="0"/>
              <a:t>Продавец отклоняет заявки, не подлежащие удовлетворению</a:t>
            </a:r>
          </a:p>
        </p:txBody>
      </p:sp>
      <p:sp>
        <p:nvSpPr>
          <p:cNvPr id="30" name="Прямоугольник 46"/>
          <p:cNvSpPr>
            <a:spLocks noChangeArrowheads="1"/>
          </p:cNvSpPr>
          <p:nvPr/>
        </p:nvSpPr>
        <p:spPr bwMode="auto">
          <a:xfrm>
            <a:off x="7916680" y="3125305"/>
            <a:ext cx="1546471" cy="1631216"/>
          </a:xfrm>
          <a:prstGeom prst="rect">
            <a:avLst/>
          </a:prstGeom>
          <a:noFill/>
          <a:ln w="9525">
            <a:noFill/>
            <a:miter lim="800000"/>
            <a:headEnd/>
            <a:tailEnd/>
          </a:ln>
        </p:spPr>
        <p:txBody>
          <a:bodyPr wrap="square">
            <a:spAutoFit/>
          </a:bodyPr>
          <a:lstStyle/>
          <a:p>
            <a:pPr marL="180975" indent="-180975">
              <a:buFont typeface="Arial" charset="0"/>
              <a:buChar char="•"/>
            </a:pPr>
            <a:r>
              <a:rPr lang="ru-RU" sz="1000" dirty="0" smtClean="0"/>
              <a:t>С 1</a:t>
            </a:r>
            <a:r>
              <a:rPr lang="en-US" sz="1000" dirty="0" smtClean="0"/>
              <a:t>2</a:t>
            </a:r>
            <a:r>
              <a:rPr lang="ru-RU" sz="1000" dirty="0" smtClean="0"/>
              <a:t>:00 до 1</a:t>
            </a:r>
            <a:r>
              <a:rPr lang="en-US" sz="1000" dirty="0" smtClean="0"/>
              <a:t>2</a:t>
            </a:r>
            <a:r>
              <a:rPr lang="ru-RU" sz="1000" dirty="0" smtClean="0"/>
              <a:t>:</a:t>
            </a:r>
            <a:r>
              <a:rPr lang="en-US" sz="1000" dirty="0" smtClean="0"/>
              <a:t>05</a:t>
            </a:r>
            <a:r>
              <a:rPr lang="ru-RU" sz="1000" dirty="0" smtClean="0">
                <a:solidFill>
                  <a:srgbClr val="FF0000"/>
                </a:solidFill>
              </a:rPr>
              <a:t> </a:t>
            </a:r>
            <a:r>
              <a:rPr lang="ru-RU" sz="1000" dirty="0" smtClean="0"/>
              <a:t> идет предторговый период .</a:t>
            </a:r>
            <a:endParaRPr lang="ru-RU" sz="1000" dirty="0"/>
          </a:p>
          <a:p>
            <a:pPr marL="180975" indent="-180975">
              <a:buFont typeface="Arial" charset="0"/>
              <a:buChar char="•"/>
            </a:pPr>
            <a:r>
              <a:rPr lang="ru-RU" sz="1000" dirty="0" smtClean="0"/>
              <a:t>С 1</a:t>
            </a:r>
            <a:r>
              <a:rPr lang="en-US" sz="1000" dirty="0" smtClean="0"/>
              <a:t>2</a:t>
            </a:r>
            <a:r>
              <a:rPr lang="ru-RU" sz="1000" dirty="0" smtClean="0"/>
              <a:t>:</a:t>
            </a:r>
            <a:r>
              <a:rPr lang="en-US" sz="1000" dirty="0" smtClean="0"/>
              <a:t>05</a:t>
            </a:r>
            <a:r>
              <a:rPr lang="ru-RU" sz="1000" dirty="0" smtClean="0"/>
              <a:t> начинается торговый период Режима основных торгов.</a:t>
            </a:r>
          </a:p>
          <a:p>
            <a:pPr marL="180975" indent="-180975">
              <a:buFont typeface="Arial" charset="0"/>
              <a:buChar char="•"/>
            </a:pPr>
            <a:r>
              <a:rPr lang="ru-RU" sz="1000" dirty="0" smtClean="0"/>
              <a:t>С 1</a:t>
            </a:r>
            <a:r>
              <a:rPr lang="en-US" sz="1000" dirty="0" smtClean="0"/>
              <a:t>2</a:t>
            </a:r>
            <a:r>
              <a:rPr lang="ru-RU" sz="1000" dirty="0" smtClean="0"/>
              <a:t>:00 начинаются  торги в РПС и РЕПО.</a:t>
            </a:r>
            <a:endParaRPr lang="ru-RU" sz="1000" dirty="0"/>
          </a:p>
        </p:txBody>
      </p:sp>
      <p:sp>
        <p:nvSpPr>
          <p:cNvPr id="31" name="TextBox 1"/>
          <p:cNvSpPr txBox="1">
            <a:spLocks noChangeArrowheads="1"/>
          </p:cNvSpPr>
          <p:nvPr/>
        </p:nvSpPr>
        <p:spPr bwMode="auto">
          <a:xfrm>
            <a:off x="954881" y="1474305"/>
            <a:ext cx="1939925" cy="493713"/>
          </a:xfrm>
          <a:prstGeom prst="rect">
            <a:avLst/>
          </a:prstGeom>
          <a:noFill/>
          <a:ln w="9525">
            <a:noFill/>
            <a:miter lim="800000"/>
            <a:headEnd/>
            <a:tailEnd/>
          </a:ln>
        </p:spPr>
        <p:txBody>
          <a:bodyPr>
            <a:spAutoFit/>
          </a:bodyPr>
          <a:lstStyle/>
          <a:p>
            <a:r>
              <a:rPr lang="ru-RU" sz="1200" b="1" dirty="0"/>
              <a:t>Объявление о запуске </a:t>
            </a:r>
          </a:p>
          <a:p>
            <a:r>
              <a:rPr lang="ru-RU" sz="1200" b="1" dirty="0"/>
              <a:t>размещения</a:t>
            </a:r>
            <a:r>
              <a:rPr lang="ru-RU" sz="1400" dirty="0"/>
              <a:t> </a:t>
            </a:r>
          </a:p>
        </p:txBody>
      </p:sp>
      <p:sp>
        <p:nvSpPr>
          <p:cNvPr id="32" name="Line 29"/>
          <p:cNvSpPr>
            <a:spLocks noChangeShapeType="1"/>
          </p:cNvSpPr>
          <p:nvPr/>
        </p:nvSpPr>
        <p:spPr bwMode="gray">
          <a:xfrm>
            <a:off x="3547269" y="1877529"/>
            <a:ext cx="1587" cy="773113"/>
          </a:xfrm>
          <a:prstGeom prst="line">
            <a:avLst/>
          </a:prstGeom>
          <a:noFill/>
          <a:ln w="19050">
            <a:solidFill>
              <a:srgbClr val="969696"/>
            </a:solidFill>
            <a:prstDash val="sysDot"/>
            <a:round/>
            <a:headEnd/>
            <a:tailEnd type="triangle"/>
          </a:ln>
        </p:spPr>
        <p:txBody>
          <a:bodyPr/>
          <a:lstStyle/>
          <a:p>
            <a:pPr>
              <a:defRPr/>
            </a:pPr>
            <a:endParaRPr lang="ru-RU" sz="1800">
              <a:solidFill>
                <a:srgbClr val="000000"/>
              </a:solidFill>
              <a:latin typeface="Arial" pitchFamily="34" charset="0"/>
              <a:ea typeface="+mn-ea"/>
              <a:cs typeface="Arial" pitchFamily="34" charset="0"/>
            </a:endParaRPr>
          </a:p>
        </p:txBody>
      </p:sp>
      <p:sp>
        <p:nvSpPr>
          <p:cNvPr id="33" name="TextBox 34"/>
          <p:cNvSpPr txBox="1">
            <a:spLocks noChangeArrowheads="1"/>
          </p:cNvSpPr>
          <p:nvPr/>
        </p:nvSpPr>
        <p:spPr bwMode="auto">
          <a:xfrm>
            <a:off x="2788392" y="1504904"/>
            <a:ext cx="1728788" cy="492125"/>
          </a:xfrm>
          <a:prstGeom prst="rect">
            <a:avLst/>
          </a:prstGeom>
          <a:noFill/>
          <a:ln w="9525">
            <a:noFill/>
            <a:miter lim="800000"/>
            <a:headEnd/>
            <a:tailEnd/>
          </a:ln>
        </p:spPr>
        <p:txBody>
          <a:bodyPr>
            <a:spAutoFit/>
          </a:bodyPr>
          <a:lstStyle/>
          <a:p>
            <a:r>
              <a:rPr lang="ru-RU" sz="1200" b="1" dirty="0"/>
              <a:t>Окончание приема </a:t>
            </a:r>
          </a:p>
          <a:p>
            <a:r>
              <a:rPr lang="ru-RU" sz="1200" b="1" dirty="0" smtClean="0"/>
              <a:t>Заявок</a:t>
            </a:r>
            <a:r>
              <a:rPr lang="ru-RU" sz="1400" dirty="0" smtClean="0"/>
              <a:t> </a:t>
            </a:r>
            <a:endParaRPr lang="ru-RU" sz="1400" dirty="0"/>
          </a:p>
        </p:txBody>
      </p:sp>
      <p:sp>
        <p:nvSpPr>
          <p:cNvPr id="34" name="Line 32"/>
          <p:cNvSpPr>
            <a:spLocks noChangeShapeType="1"/>
          </p:cNvSpPr>
          <p:nvPr/>
        </p:nvSpPr>
        <p:spPr bwMode="gray">
          <a:xfrm>
            <a:off x="9342344" y="2228368"/>
            <a:ext cx="0" cy="458787"/>
          </a:xfrm>
          <a:prstGeom prst="line">
            <a:avLst/>
          </a:prstGeom>
          <a:noFill/>
          <a:ln w="19050">
            <a:solidFill>
              <a:srgbClr val="969696"/>
            </a:solidFill>
            <a:prstDash val="sysDot"/>
            <a:round/>
            <a:headEnd/>
            <a:tailEnd type="triangle"/>
          </a:ln>
        </p:spPr>
        <p:txBody>
          <a:bodyPr/>
          <a:lstStyle/>
          <a:p>
            <a:pPr>
              <a:defRPr/>
            </a:pPr>
            <a:endParaRPr lang="ru-RU" sz="1800">
              <a:solidFill>
                <a:srgbClr val="000000"/>
              </a:solidFill>
              <a:latin typeface="Arial" pitchFamily="34" charset="0"/>
              <a:ea typeface="+mn-ea"/>
              <a:cs typeface="Arial" pitchFamily="34" charset="0"/>
            </a:endParaRPr>
          </a:p>
        </p:txBody>
      </p:sp>
      <p:sp>
        <p:nvSpPr>
          <p:cNvPr id="35" name="TextBox 18"/>
          <p:cNvSpPr txBox="1">
            <a:spLocks noChangeArrowheads="1"/>
          </p:cNvSpPr>
          <p:nvPr/>
        </p:nvSpPr>
        <p:spPr bwMode="auto">
          <a:xfrm>
            <a:off x="8921448" y="1628293"/>
            <a:ext cx="1015915" cy="646331"/>
          </a:xfrm>
          <a:prstGeom prst="rect">
            <a:avLst/>
          </a:prstGeom>
          <a:noFill/>
          <a:ln w="9525">
            <a:noFill/>
            <a:miter lim="800000"/>
            <a:headEnd/>
            <a:tailEnd/>
          </a:ln>
        </p:spPr>
        <p:txBody>
          <a:bodyPr wrap="square">
            <a:spAutoFit/>
          </a:bodyPr>
          <a:lstStyle/>
          <a:p>
            <a:r>
              <a:rPr lang="ru-RU" sz="1200" b="1" dirty="0"/>
              <a:t>Начало торгового </a:t>
            </a:r>
          </a:p>
          <a:p>
            <a:r>
              <a:rPr lang="ru-RU" sz="1200" b="1" dirty="0"/>
              <a:t>периода</a:t>
            </a:r>
          </a:p>
        </p:txBody>
      </p:sp>
      <p:sp>
        <p:nvSpPr>
          <p:cNvPr id="36" name="Rectangle 26"/>
          <p:cNvSpPr>
            <a:spLocks noChangeArrowheads="1"/>
          </p:cNvSpPr>
          <p:nvPr/>
        </p:nvSpPr>
        <p:spPr bwMode="gray">
          <a:xfrm flipH="1">
            <a:off x="3763764" y="2645384"/>
            <a:ext cx="1238448" cy="409575"/>
          </a:xfrm>
          <a:prstGeom prst="rect">
            <a:avLst/>
          </a:prstGeom>
          <a:noFill/>
          <a:ln w="9525">
            <a:noFill/>
            <a:miter lim="800000"/>
            <a:headEnd/>
            <a:tailEnd/>
          </a:ln>
          <a:effectLst>
            <a:outerShdw dist="35921" dir="2700000" algn="ctr" rotWithShape="0">
              <a:srgbClr val="4D4D4D"/>
            </a:outerShdw>
          </a:effectLst>
        </p:spPr>
        <p:txBody>
          <a:bodyPr wrap="none" anchor="ctr"/>
          <a:lstStyle/>
          <a:p>
            <a:pPr defTabSz="628650">
              <a:tabLst>
                <a:tab pos="361950" algn="r"/>
                <a:tab pos="1076325" algn="r"/>
                <a:tab pos="1790700" algn="r"/>
                <a:tab pos="2514600" algn="r"/>
                <a:tab pos="3228975" algn="r"/>
                <a:tab pos="3943350" algn="r"/>
                <a:tab pos="4667250" algn="r"/>
                <a:tab pos="5381625" algn="r"/>
                <a:tab pos="6096000" algn="r"/>
                <a:tab pos="6819900" algn="r"/>
                <a:tab pos="7534275" algn="r"/>
              </a:tabLst>
            </a:pPr>
            <a:r>
              <a:rPr lang="en-US" sz="1400" b="1" dirty="0" smtClean="0">
                <a:solidFill>
                  <a:schemeClr val="bg1"/>
                </a:solidFill>
                <a:cs typeface="Arial" charset="0"/>
              </a:rPr>
              <a:t>15 </a:t>
            </a:r>
            <a:r>
              <a:rPr lang="ru-RU" sz="1400" b="1" dirty="0" smtClean="0">
                <a:solidFill>
                  <a:schemeClr val="bg1"/>
                </a:solidFill>
                <a:cs typeface="Arial" charset="0"/>
              </a:rPr>
              <a:t>февраля</a:t>
            </a:r>
            <a:endParaRPr lang="ru-RU" sz="1400" b="1" noProof="1">
              <a:solidFill>
                <a:schemeClr val="bg1"/>
              </a:solidFill>
              <a:cs typeface="Arial" charset="0"/>
            </a:endParaRPr>
          </a:p>
        </p:txBody>
      </p:sp>
      <p:sp>
        <p:nvSpPr>
          <p:cNvPr id="37" name="TextBox 2"/>
          <p:cNvSpPr txBox="1">
            <a:spLocks noChangeArrowheads="1"/>
          </p:cNvSpPr>
          <p:nvPr/>
        </p:nvSpPr>
        <p:spPr bwMode="auto">
          <a:xfrm>
            <a:off x="5312569" y="1391755"/>
            <a:ext cx="1529987" cy="646331"/>
          </a:xfrm>
          <a:prstGeom prst="rect">
            <a:avLst/>
          </a:prstGeom>
          <a:noFill/>
          <a:ln w="9525">
            <a:noFill/>
            <a:miter lim="800000"/>
            <a:headEnd/>
            <a:tailEnd/>
          </a:ln>
        </p:spPr>
        <p:txBody>
          <a:bodyPr wrap="square">
            <a:spAutoFit/>
          </a:bodyPr>
          <a:lstStyle/>
          <a:p>
            <a:r>
              <a:rPr lang="ru-RU" sz="1200" b="1" dirty="0"/>
              <a:t>Начало </a:t>
            </a:r>
            <a:endParaRPr lang="ru-RU" sz="1200" b="1" dirty="0" smtClean="0"/>
          </a:p>
          <a:p>
            <a:r>
              <a:rPr lang="ru-RU" sz="1200" b="1" dirty="0" smtClean="0"/>
              <a:t>удовлетворения </a:t>
            </a:r>
          </a:p>
          <a:p>
            <a:r>
              <a:rPr lang="ru-RU" sz="1200" b="1" dirty="0" smtClean="0"/>
              <a:t>заявок</a:t>
            </a:r>
            <a:endParaRPr lang="ru-RU" sz="1200" b="1" dirty="0"/>
          </a:p>
        </p:txBody>
      </p:sp>
      <p:sp>
        <p:nvSpPr>
          <p:cNvPr id="43" name="TextBox 2"/>
          <p:cNvSpPr txBox="1">
            <a:spLocks noChangeArrowheads="1"/>
          </p:cNvSpPr>
          <p:nvPr/>
        </p:nvSpPr>
        <p:spPr bwMode="auto">
          <a:xfrm>
            <a:off x="6519806" y="807178"/>
            <a:ext cx="1512151" cy="646331"/>
          </a:xfrm>
          <a:prstGeom prst="rect">
            <a:avLst/>
          </a:prstGeom>
          <a:noFill/>
          <a:ln w="9525">
            <a:noFill/>
            <a:miter lim="800000"/>
            <a:headEnd/>
            <a:tailEnd/>
          </a:ln>
        </p:spPr>
        <p:txBody>
          <a:bodyPr wrap="square">
            <a:spAutoFit/>
          </a:bodyPr>
          <a:lstStyle/>
          <a:p>
            <a:r>
              <a:rPr lang="ru-RU" sz="1200" b="1" dirty="0" smtClean="0"/>
              <a:t>Окончание</a:t>
            </a:r>
          </a:p>
          <a:p>
            <a:r>
              <a:rPr lang="ru-RU" sz="1200" b="1" dirty="0" smtClean="0"/>
              <a:t>удовлетворения </a:t>
            </a:r>
          </a:p>
          <a:p>
            <a:r>
              <a:rPr lang="ru-RU" sz="1200" b="1" dirty="0" smtClean="0"/>
              <a:t>заявок</a:t>
            </a:r>
            <a:endParaRPr lang="ru-RU" sz="1200" b="1" dirty="0"/>
          </a:p>
        </p:txBody>
      </p:sp>
      <p:sp>
        <p:nvSpPr>
          <p:cNvPr id="44" name="Line 32"/>
          <p:cNvSpPr>
            <a:spLocks noChangeShapeType="1"/>
          </p:cNvSpPr>
          <p:nvPr/>
        </p:nvSpPr>
        <p:spPr bwMode="gray">
          <a:xfrm>
            <a:off x="7823381" y="1230625"/>
            <a:ext cx="19050" cy="1424514"/>
          </a:xfrm>
          <a:prstGeom prst="line">
            <a:avLst/>
          </a:prstGeom>
          <a:noFill/>
          <a:ln w="19050">
            <a:solidFill>
              <a:srgbClr val="969696"/>
            </a:solidFill>
            <a:prstDash val="sysDot"/>
            <a:round/>
            <a:headEnd/>
            <a:tailEnd type="triangle"/>
          </a:ln>
        </p:spPr>
        <p:txBody>
          <a:bodyPr/>
          <a:lstStyle/>
          <a:p>
            <a:pPr>
              <a:defRPr/>
            </a:pPr>
            <a:endParaRPr lang="ru-RU" sz="1800">
              <a:solidFill>
                <a:srgbClr val="000000"/>
              </a:solidFill>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txBox="1">
            <a:spLocks noChangeArrowheads="1"/>
          </p:cNvSpPr>
          <p:nvPr/>
        </p:nvSpPr>
        <p:spPr>
          <a:xfrm>
            <a:off x="1225064" y="302344"/>
            <a:ext cx="8538176" cy="420896"/>
          </a:xfrm>
          <a:prstGeom prst="rect">
            <a:avLst/>
          </a:prstGeom>
        </p:spPr>
        <p:txBody>
          <a:bodyPr lIns="0" tIns="0" rIns="0" bIns="0"/>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85725"/>
            <a:r>
              <a:rPr lang="ru-RU" sz="2000" b="1" dirty="0">
                <a:latin typeface="Verdana" pitchFamily="34" charset="0"/>
                <a:ea typeface="ＭＳ Ｐゴシック"/>
                <a:cs typeface="ＭＳ Ｐゴシック"/>
              </a:rPr>
              <a:t>Подача заявок с датой активации</a:t>
            </a:r>
            <a:endParaRPr lang="ru-RU" sz="2000" b="1" dirty="0" smtClean="0">
              <a:latin typeface="Verdana" pitchFamily="34" charset="0"/>
              <a:ea typeface="Verdana" pitchFamily="34" charset="0"/>
              <a:cs typeface="Verdana" pitchFamily="34" charset="0"/>
            </a:endParaRPr>
          </a:p>
        </p:txBody>
      </p:sp>
      <p:sp>
        <p:nvSpPr>
          <p:cNvPr id="5" name="TextBox 4"/>
          <p:cNvSpPr txBox="1"/>
          <p:nvPr/>
        </p:nvSpPr>
        <p:spPr>
          <a:xfrm>
            <a:off x="1316946" y="3549256"/>
            <a:ext cx="7997025" cy="1384995"/>
          </a:xfrm>
          <a:prstGeom prst="rect">
            <a:avLst/>
          </a:prstGeom>
          <a:noFill/>
        </p:spPr>
        <p:txBody>
          <a:bodyPr wrap="square">
            <a:spAutoFit/>
          </a:bodyPr>
          <a:lstStyle/>
          <a:p>
            <a:pPr marL="285750" indent="-285750">
              <a:buFont typeface="Arial" pitchFamily="34" charset="0"/>
              <a:buChar char="•"/>
              <a:defRPr/>
            </a:pPr>
            <a:r>
              <a:rPr lang="ru-RU" sz="1400" dirty="0">
                <a:latin typeface="Verdana" pitchFamily="34" charset="0"/>
              </a:rPr>
              <a:t>Подача адресных заявок в режиме торгов «Размещение: Адресные заявки»</a:t>
            </a:r>
          </a:p>
          <a:p>
            <a:pPr>
              <a:defRPr/>
            </a:pPr>
            <a:endParaRPr lang="ru-RU" sz="1400" dirty="0">
              <a:latin typeface="Verdana" pitchFamily="34" charset="0"/>
            </a:endParaRPr>
          </a:p>
          <a:p>
            <a:pPr marL="285750" indent="-285750">
              <a:buFont typeface="Arial" pitchFamily="34" charset="0"/>
              <a:buChar char="•"/>
              <a:defRPr/>
            </a:pPr>
            <a:r>
              <a:rPr lang="ru-RU" sz="1400" dirty="0">
                <a:latin typeface="Verdana" pitchFamily="34" charset="0"/>
              </a:rPr>
              <a:t>Дата </a:t>
            </a:r>
            <a:r>
              <a:rPr lang="ru-RU" sz="1400" dirty="0" smtClean="0">
                <a:latin typeface="Verdana" pitchFamily="34" charset="0"/>
              </a:rPr>
              <a:t>активации 15.02.2013г. </a:t>
            </a:r>
            <a:r>
              <a:rPr lang="ru-RU" sz="1400" dirty="0">
                <a:latin typeface="Verdana" pitchFamily="34" charset="0"/>
              </a:rPr>
              <a:t>отображается на рабочем </a:t>
            </a:r>
            <a:r>
              <a:rPr lang="ru-RU" sz="1400" dirty="0" smtClean="0">
                <a:latin typeface="Verdana" pitchFamily="34" charset="0"/>
              </a:rPr>
              <a:t>месте</a:t>
            </a:r>
          </a:p>
          <a:p>
            <a:pPr marL="285750" indent="-285750">
              <a:buFont typeface="Arial" pitchFamily="34" charset="0"/>
              <a:buChar char="•"/>
              <a:defRPr/>
            </a:pPr>
            <a:endParaRPr lang="ru-RU" sz="1400" dirty="0" smtClean="0">
              <a:latin typeface="Verdana" pitchFamily="34" charset="0"/>
            </a:endParaRPr>
          </a:p>
          <a:p>
            <a:pPr marL="285750" indent="-285750">
              <a:buFont typeface="Arial" pitchFamily="34" charset="0"/>
              <a:buChar char="•"/>
              <a:defRPr/>
            </a:pPr>
            <a:r>
              <a:rPr lang="ru-RU" sz="1400" dirty="0" smtClean="0">
                <a:latin typeface="Verdana" pitchFamily="34" charset="0"/>
              </a:rPr>
              <a:t>Размер лота в режиме «Размещение: Адресные заявки» равен 1</a:t>
            </a:r>
            <a:r>
              <a:rPr lang="en-US" sz="1400" dirty="0" smtClean="0">
                <a:latin typeface="Verdana" pitchFamily="34" charset="0"/>
              </a:rPr>
              <a:t>0</a:t>
            </a:r>
            <a:r>
              <a:rPr lang="ru-RU" sz="1400" dirty="0" smtClean="0">
                <a:latin typeface="Verdana" pitchFamily="34" charset="0"/>
              </a:rPr>
              <a:t> ценным бумагам.</a:t>
            </a:r>
            <a:endParaRPr lang="ru-RU" sz="1400" dirty="0">
              <a:latin typeface="Verdana"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7605069" y="2534195"/>
            <a:ext cx="1576387" cy="708025"/>
          </a:xfrm>
          <a:prstGeom prst="rect">
            <a:avLst/>
          </a:prstGeom>
          <a:noFill/>
          <a:ln w="9525">
            <a:noFill/>
            <a:miter lim="800000"/>
            <a:headEnd/>
            <a:tailEnd/>
          </a:ln>
        </p:spPr>
      </p:pic>
      <p:cxnSp>
        <p:nvCxnSpPr>
          <p:cNvPr id="7" name="Прямая соединительная линия 6"/>
          <p:cNvCxnSpPr/>
          <p:nvPr/>
        </p:nvCxnSpPr>
        <p:spPr>
          <a:xfrm>
            <a:off x="1465576" y="2166312"/>
            <a:ext cx="7455872"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1225064" y="1204264"/>
            <a:ext cx="7829550" cy="923925"/>
          </a:xfrm>
          <a:prstGeom prst="rect">
            <a:avLst/>
          </a:prstGeom>
          <a:noFill/>
          <a:ln w="9525">
            <a:noFill/>
            <a:miter lim="800000"/>
            <a:headEnd/>
            <a:tailEnd/>
          </a:ln>
        </p:spPr>
      </p:pic>
    </p:spTree>
    <p:extLst>
      <p:ext uri="{BB962C8B-B14F-4D97-AF65-F5344CB8AC3E}">
        <p14:creationId xmlns:p14="http://schemas.microsoft.com/office/powerpoint/2010/main" val="114654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p:nvPr/>
        </p:nvPicPr>
        <p:blipFill>
          <a:blip r:embed="rId2" cstate="print"/>
          <a:srcRect/>
          <a:stretch>
            <a:fillRect/>
          </a:stretch>
        </p:blipFill>
        <p:spPr bwMode="auto">
          <a:xfrm>
            <a:off x="683912" y="903624"/>
            <a:ext cx="4781550" cy="4057650"/>
          </a:xfrm>
          <a:prstGeom prst="rect">
            <a:avLst/>
          </a:prstGeom>
          <a:noFill/>
          <a:ln w="9525">
            <a:noFill/>
            <a:miter lim="800000"/>
            <a:headEnd/>
            <a:tailEnd/>
          </a:ln>
        </p:spPr>
      </p:pic>
      <p:sp>
        <p:nvSpPr>
          <p:cNvPr id="3" name="Rectangle 9"/>
          <p:cNvSpPr txBox="1">
            <a:spLocks noChangeArrowheads="1"/>
          </p:cNvSpPr>
          <p:nvPr/>
        </p:nvSpPr>
        <p:spPr>
          <a:xfrm>
            <a:off x="1057185" y="282985"/>
            <a:ext cx="8538176" cy="420896"/>
          </a:xfrm>
          <a:prstGeom prst="rect">
            <a:avLst/>
          </a:prstGeom>
        </p:spPr>
        <p:txBody>
          <a:bodyPr lIns="0" tIns="0" rIns="0" bIns="0"/>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ru-RU" sz="2000" b="1" dirty="0">
                <a:latin typeface="Verdana" pitchFamily="34" charset="0"/>
              </a:rPr>
              <a:t>Подача заявок с датой активации</a:t>
            </a:r>
          </a:p>
        </p:txBody>
      </p:sp>
      <p:pic>
        <p:nvPicPr>
          <p:cNvPr id="5" name="Picture 2"/>
          <p:cNvPicPr>
            <a:picLocks noChangeAspect="1" noChangeArrowheads="1"/>
          </p:cNvPicPr>
          <p:nvPr/>
        </p:nvPicPr>
        <p:blipFill>
          <a:blip r:embed="rId3" cstate="print"/>
          <a:srcRect/>
          <a:stretch>
            <a:fillRect/>
          </a:stretch>
        </p:blipFill>
        <p:spPr bwMode="auto">
          <a:xfrm>
            <a:off x="1342258" y="4992328"/>
            <a:ext cx="1707791" cy="767941"/>
          </a:xfrm>
          <a:prstGeom prst="rect">
            <a:avLst/>
          </a:prstGeom>
          <a:noFill/>
          <a:ln w="9525">
            <a:noFill/>
            <a:miter lim="800000"/>
            <a:headEnd/>
            <a:tailEnd/>
          </a:ln>
        </p:spPr>
      </p:pic>
      <p:sp>
        <p:nvSpPr>
          <p:cNvPr id="6" name="TextBox 8"/>
          <p:cNvSpPr txBox="1">
            <a:spLocks noChangeArrowheads="1"/>
          </p:cNvSpPr>
          <p:nvPr/>
        </p:nvSpPr>
        <p:spPr bwMode="auto">
          <a:xfrm>
            <a:off x="5434024" y="785176"/>
            <a:ext cx="4455635" cy="5493812"/>
          </a:xfrm>
          <a:prstGeom prst="rect">
            <a:avLst/>
          </a:prstGeom>
          <a:noFill/>
          <a:ln w="9525">
            <a:noFill/>
            <a:miter lim="800000"/>
            <a:headEnd/>
            <a:tailEnd/>
          </a:ln>
        </p:spPr>
        <p:txBody>
          <a:bodyPr wrap="square">
            <a:spAutoFit/>
          </a:bodyPr>
          <a:lstStyle/>
          <a:p>
            <a:r>
              <a:rPr lang="ru-RU" sz="1400" b="1" dirty="0" smtClean="0">
                <a:latin typeface="Verdana" pitchFamily="34" charset="0"/>
              </a:rPr>
              <a:t>Заявка с указанием цены и количества лотов</a:t>
            </a:r>
            <a:endParaRPr lang="en-US" sz="1400" b="1" dirty="0" smtClean="0">
              <a:latin typeface="Verdana" pitchFamily="34" charset="0"/>
            </a:endParaRPr>
          </a:p>
          <a:p>
            <a:endParaRPr lang="en-US" sz="1100" b="1" u="sng" dirty="0" smtClean="0">
              <a:latin typeface="Verdana" pitchFamily="34" charset="0"/>
            </a:endParaRPr>
          </a:p>
          <a:p>
            <a:r>
              <a:rPr lang="ru-RU" sz="1200" b="1" u="sng" dirty="0" smtClean="0">
                <a:latin typeface="Verdana" pitchFamily="34" charset="0"/>
              </a:rPr>
              <a:t>Режим</a:t>
            </a:r>
            <a:r>
              <a:rPr lang="ru-RU" sz="1200" b="1" dirty="0" smtClean="0">
                <a:latin typeface="Verdana" pitchFamily="34" charset="0"/>
              </a:rPr>
              <a:t> – «Размещение: адресные заявки»</a:t>
            </a:r>
            <a:endParaRPr lang="ru-RU" sz="1200" b="1" u="sng" dirty="0" smtClean="0">
              <a:latin typeface="Verdana" pitchFamily="34" charset="0"/>
            </a:endParaRPr>
          </a:p>
          <a:p>
            <a:endParaRPr lang="ru-RU" sz="1200" b="1" u="sng" dirty="0" smtClean="0">
              <a:latin typeface="Verdana" pitchFamily="34" charset="0"/>
            </a:endParaRPr>
          </a:p>
          <a:p>
            <a:r>
              <a:rPr lang="ru-RU" sz="1200" b="1" u="sng" dirty="0" smtClean="0">
                <a:latin typeface="Verdana" pitchFamily="34" charset="0"/>
              </a:rPr>
              <a:t>Партнер</a:t>
            </a:r>
            <a:r>
              <a:rPr lang="ru-RU" sz="1200" b="1" dirty="0" smtClean="0">
                <a:latin typeface="Verdana" pitchFamily="34" charset="0"/>
              </a:rPr>
              <a:t> </a:t>
            </a:r>
            <a:r>
              <a:rPr lang="ru-RU" sz="1200" b="1" dirty="0">
                <a:latin typeface="Verdana" pitchFamily="34" charset="0"/>
              </a:rPr>
              <a:t>– агент по продаже – ОАО «Сбербанк</a:t>
            </a:r>
            <a:r>
              <a:rPr lang="ru-RU" sz="1200" b="1" dirty="0" smtClean="0">
                <a:latin typeface="Verdana" pitchFamily="34" charset="0"/>
              </a:rPr>
              <a:t>»</a:t>
            </a:r>
          </a:p>
          <a:p>
            <a:endParaRPr lang="ru-RU" sz="1200" b="1" dirty="0" smtClean="0">
              <a:latin typeface="Verdana" pitchFamily="34" charset="0"/>
            </a:endParaRPr>
          </a:p>
          <a:p>
            <a:r>
              <a:rPr lang="ru-RU" sz="1200" b="1" u="sng" dirty="0" smtClean="0">
                <a:latin typeface="Verdana" pitchFamily="34" charset="0"/>
              </a:rPr>
              <a:t>Инструмент</a:t>
            </a:r>
            <a:r>
              <a:rPr lang="ru-RU" sz="1200" b="1" dirty="0" smtClean="0">
                <a:latin typeface="Verdana" pitchFamily="34" charset="0"/>
              </a:rPr>
              <a:t> – </a:t>
            </a:r>
            <a:r>
              <a:rPr lang="ru-RU" sz="1200" b="1" dirty="0" err="1" smtClean="0">
                <a:latin typeface="Verdana" pitchFamily="34" charset="0"/>
              </a:rPr>
              <a:t>МосБиржа</a:t>
            </a:r>
            <a:endParaRPr lang="ru-RU" sz="1200" b="1" dirty="0" smtClean="0">
              <a:latin typeface="Verdana" pitchFamily="34" charset="0"/>
            </a:endParaRPr>
          </a:p>
          <a:p>
            <a:endParaRPr lang="ru-RU" sz="1200" b="1" dirty="0" smtClean="0">
              <a:latin typeface="Verdana" pitchFamily="34" charset="0"/>
            </a:endParaRPr>
          </a:p>
          <a:p>
            <a:r>
              <a:rPr lang="ru-RU" sz="1200" b="1" u="sng" dirty="0" smtClean="0">
                <a:latin typeface="Verdana" pitchFamily="34" charset="0"/>
              </a:rPr>
              <a:t>Код расчета</a:t>
            </a:r>
            <a:r>
              <a:rPr lang="ru-RU" sz="1200" b="1" dirty="0" smtClean="0">
                <a:latin typeface="Verdana" pitchFamily="34" charset="0"/>
              </a:rPr>
              <a:t> – только </a:t>
            </a:r>
            <a:r>
              <a:rPr lang="en-US" sz="1200" b="1" dirty="0" smtClean="0">
                <a:latin typeface="Verdana" pitchFamily="34" charset="0"/>
              </a:rPr>
              <a:t>T0</a:t>
            </a:r>
            <a:endParaRPr lang="ru-RU" sz="1200" b="1" dirty="0" smtClean="0">
              <a:latin typeface="Verdana" pitchFamily="34" charset="0"/>
            </a:endParaRPr>
          </a:p>
          <a:p>
            <a:endParaRPr lang="ru-RU" sz="1200" b="1" dirty="0">
              <a:latin typeface="Verdana" pitchFamily="34" charset="0"/>
            </a:endParaRPr>
          </a:p>
          <a:p>
            <a:r>
              <a:rPr lang="ru-RU" sz="1200" b="1" u="sng" dirty="0">
                <a:solidFill>
                  <a:schemeClr val="accent2"/>
                </a:solidFill>
                <a:latin typeface="Verdana" pitchFamily="34" charset="0"/>
              </a:rPr>
              <a:t>Цена</a:t>
            </a:r>
            <a:r>
              <a:rPr lang="ru-RU" sz="1200" b="1" dirty="0">
                <a:solidFill>
                  <a:schemeClr val="accent2"/>
                </a:solidFill>
                <a:latin typeface="Verdana" pitchFamily="34" charset="0"/>
              </a:rPr>
              <a:t> – </a:t>
            </a:r>
            <a:r>
              <a:rPr lang="ru-RU" sz="1200" b="1" dirty="0" smtClean="0">
                <a:solidFill>
                  <a:schemeClr val="accent2"/>
                </a:solidFill>
                <a:latin typeface="Verdana" pitchFamily="34" charset="0"/>
              </a:rPr>
              <a:t>указывается </a:t>
            </a:r>
            <a:r>
              <a:rPr lang="ru-RU" sz="1200" b="1" dirty="0">
                <a:solidFill>
                  <a:schemeClr val="accent2"/>
                </a:solidFill>
                <a:latin typeface="Verdana" pitchFamily="34" charset="0"/>
              </a:rPr>
              <a:t>цена, не </a:t>
            </a:r>
            <a:r>
              <a:rPr lang="ru-RU" sz="1200" b="1" dirty="0" smtClean="0">
                <a:solidFill>
                  <a:schemeClr val="accent2"/>
                </a:solidFill>
                <a:latin typeface="Verdana" pitchFamily="34" charset="0"/>
              </a:rPr>
              <a:t>хуже </a:t>
            </a:r>
            <a:r>
              <a:rPr lang="ru-RU" sz="1200" b="1" dirty="0">
                <a:solidFill>
                  <a:schemeClr val="accent2"/>
                </a:solidFill>
                <a:latin typeface="Verdana" pitchFamily="34" charset="0"/>
              </a:rPr>
              <a:t>которой инвестор готов купить </a:t>
            </a:r>
            <a:r>
              <a:rPr lang="ru-RU" sz="1200" b="1" dirty="0" smtClean="0">
                <a:solidFill>
                  <a:schemeClr val="accent2"/>
                </a:solidFill>
                <a:latin typeface="Verdana" pitchFamily="34" charset="0"/>
              </a:rPr>
              <a:t>бумагу</a:t>
            </a:r>
          </a:p>
          <a:p>
            <a:endParaRPr lang="ru-RU" sz="1200" b="1" dirty="0" smtClean="0">
              <a:solidFill>
                <a:schemeClr val="accent2"/>
              </a:solidFill>
              <a:latin typeface="Verdana" pitchFamily="34" charset="0"/>
            </a:endParaRPr>
          </a:p>
          <a:p>
            <a:r>
              <a:rPr lang="ru-RU" sz="1200" b="1" u="sng" dirty="0" smtClean="0">
                <a:solidFill>
                  <a:schemeClr val="accent2"/>
                </a:solidFill>
                <a:latin typeface="Verdana" pitchFamily="34" charset="0"/>
              </a:rPr>
              <a:t>Лотов</a:t>
            </a:r>
            <a:r>
              <a:rPr lang="ru-RU" sz="1200" b="1" dirty="0" smtClean="0">
                <a:solidFill>
                  <a:schemeClr val="accent2"/>
                </a:solidFill>
                <a:latin typeface="Verdana" pitchFamily="34" charset="0"/>
              </a:rPr>
              <a:t> – указывается количество лотов</a:t>
            </a:r>
          </a:p>
          <a:p>
            <a:endParaRPr lang="ru-RU" sz="1200" b="1" dirty="0" smtClean="0">
              <a:solidFill>
                <a:schemeClr val="accent2"/>
              </a:solidFill>
              <a:latin typeface="Verdana" pitchFamily="34" charset="0"/>
            </a:endParaRPr>
          </a:p>
          <a:p>
            <a:r>
              <a:rPr lang="ru-RU" sz="1200" b="1" u="sng" dirty="0" smtClean="0">
                <a:solidFill>
                  <a:schemeClr val="accent2"/>
                </a:solidFill>
                <a:latin typeface="Verdana" pitchFamily="34" charset="0"/>
              </a:rPr>
              <a:t>Сумма</a:t>
            </a:r>
            <a:r>
              <a:rPr lang="ru-RU" sz="1200" b="1" dirty="0" smtClean="0">
                <a:solidFill>
                  <a:schemeClr val="accent2"/>
                </a:solidFill>
                <a:latin typeface="Verdana" pitchFamily="34" charset="0"/>
              </a:rPr>
              <a:t> – не заполняется</a:t>
            </a:r>
          </a:p>
          <a:p>
            <a:endParaRPr lang="ru-RU" sz="1200" b="1" dirty="0">
              <a:latin typeface="Verdana" pitchFamily="34" charset="0"/>
            </a:endParaRPr>
          </a:p>
          <a:p>
            <a:r>
              <a:rPr lang="ru-RU" sz="1200" b="1" u="sng" dirty="0">
                <a:latin typeface="Verdana" pitchFamily="34" charset="0"/>
              </a:rPr>
              <a:t>Поручение</a:t>
            </a:r>
            <a:r>
              <a:rPr lang="ru-RU" sz="1200" b="1" dirty="0">
                <a:latin typeface="Verdana" pitchFamily="34" charset="0"/>
              </a:rPr>
              <a:t> – любая дополнительная информация (</a:t>
            </a:r>
            <a:r>
              <a:rPr lang="ru-RU" sz="1200" b="1" dirty="0">
                <a:solidFill>
                  <a:srgbClr val="000000"/>
                </a:solidFill>
                <a:latin typeface="Verdana" pitchFamily="34" charset="0"/>
              </a:rPr>
              <a:t>номер предварительной заявки, пароль и т.д.</a:t>
            </a:r>
            <a:r>
              <a:rPr lang="ru-RU" sz="1200" b="1" dirty="0">
                <a:latin typeface="Verdana" pitchFamily="34" charset="0"/>
              </a:rPr>
              <a:t>)</a:t>
            </a:r>
          </a:p>
          <a:p>
            <a:endParaRPr lang="ru-RU" sz="1200" b="1" dirty="0">
              <a:latin typeface="Verdana" pitchFamily="34" charset="0"/>
            </a:endParaRPr>
          </a:p>
          <a:p>
            <a:r>
              <a:rPr lang="ru-RU" sz="1200" b="1" u="sng" dirty="0">
                <a:latin typeface="Verdana" pitchFamily="34" charset="0"/>
              </a:rPr>
              <a:t>Дата активации</a:t>
            </a:r>
            <a:r>
              <a:rPr lang="ru-RU" sz="1200" b="1" dirty="0">
                <a:latin typeface="Verdana" pitchFamily="34" charset="0"/>
              </a:rPr>
              <a:t> – </a:t>
            </a:r>
            <a:r>
              <a:rPr lang="ru-RU" sz="1200" b="1" dirty="0" smtClean="0">
                <a:latin typeface="Verdana" pitchFamily="34" charset="0"/>
              </a:rPr>
              <a:t>15 февраля 2013г</a:t>
            </a:r>
            <a:r>
              <a:rPr lang="ru-RU" sz="1200" b="1" dirty="0">
                <a:latin typeface="Verdana" pitchFamily="34" charset="0"/>
              </a:rPr>
              <a:t>. </a:t>
            </a:r>
            <a:r>
              <a:rPr lang="en-US" sz="1200" b="1" dirty="0" smtClean="0">
                <a:latin typeface="Verdana" pitchFamily="34" charset="0"/>
              </a:rPr>
              <a:t>(</a:t>
            </a:r>
            <a:r>
              <a:rPr lang="ru-RU" sz="1200" b="1" dirty="0" smtClean="0">
                <a:latin typeface="Verdana" pitchFamily="34" charset="0"/>
              </a:rPr>
              <a:t>устанавливается </a:t>
            </a:r>
            <a:r>
              <a:rPr lang="ru-RU" sz="1200" b="1" dirty="0">
                <a:latin typeface="Verdana" pitchFamily="34" charset="0"/>
              </a:rPr>
              <a:t>Биржей и отражается в реестре заявок Участника </a:t>
            </a:r>
            <a:r>
              <a:rPr lang="ru-RU" sz="1200" b="1" dirty="0" smtClean="0">
                <a:latin typeface="Verdana" pitchFamily="34" charset="0"/>
              </a:rPr>
              <a:t>торгов</a:t>
            </a:r>
            <a:r>
              <a:rPr lang="en-US" sz="1200" b="1" dirty="0" smtClean="0">
                <a:latin typeface="Verdana" pitchFamily="34" charset="0"/>
              </a:rPr>
              <a:t>)</a:t>
            </a:r>
            <a:endParaRPr lang="ru-RU" sz="1200" b="1" dirty="0">
              <a:latin typeface="Verdana" pitchFamily="34" charset="0"/>
            </a:endParaRPr>
          </a:p>
          <a:p>
            <a:endParaRPr lang="ru-RU" sz="1200" b="1" u="sng" dirty="0">
              <a:latin typeface="Verdana" pitchFamily="34" charset="0"/>
            </a:endParaRPr>
          </a:p>
          <a:p>
            <a:r>
              <a:rPr lang="ru-RU" sz="1200" b="1" u="sng" dirty="0">
                <a:solidFill>
                  <a:srgbClr val="FF0000"/>
                </a:solidFill>
                <a:latin typeface="Verdana" pitchFamily="34" charset="0"/>
              </a:rPr>
              <a:t>Размер лота</a:t>
            </a:r>
            <a:r>
              <a:rPr lang="ru-RU" sz="1200" b="1" dirty="0">
                <a:solidFill>
                  <a:srgbClr val="FF0000"/>
                </a:solidFill>
                <a:latin typeface="Verdana" pitchFamily="34" charset="0"/>
              </a:rPr>
              <a:t> – </a:t>
            </a:r>
            <a:r>
              <a:rPr lang="ru-RU" sz="1200" b="1" dirty="0" smtClean="0">
                <a:solidFill>
                  <a:srgbClr val="FF0000"/>
                </a:solidFill>
                <a:latin typeface="Verdana" pitchFamily="34" charset="0"/>
              </a:rPr>
              <a:t>10 ценных бумаг (не будет </a:t>
            </a:r>
            <a:r>
              <a:rPr lang="ru-RU" sz="1200" b="1" dirty="0">
                <a:solidFill>
                  <a:srgbClr val="FF0000"/>
                </a:solidFill>
                <a:latin typeface="Verdana" pitchFamily="34" charset="0"/>
              </a:rPr>
              <a:t>отличаться от установленного для </a:t>
            </a:r>
            <a:r>
              <a:rPr lang="ru-RU" sz="1200" b="1" dirty="0" smtClean="0">
                <a:solidFill>
                  <a:srgbClr val="FF0000"/>
                </a:solidFill>
                <a:latin typeface="Verdana" pitchFamily="34" charset="0"/>
              </a:rPr>
              <a:t>обращения</a:t>
            </a:r>
            <a:r>
              <a:rPr lang="ru-RU" sz="1200" b="1" dirty="0" smtClean="0">
                <a:solidFill>
                  <a:srgbClr val="FF0000"/>
                </a:solidFill>
              </a:rPr>
              <a:t>)</a:t>
            </a:r>
            <a:endParaRPr lang="ru-RU" sz="1200" b="1" dirty="0">
              <a:solidFill>
                <a:srgbClr val="FF0000"/>
              </a:solidFill>
            </a:endParaRPr>
          </a:p>
        </p:txBody>
      </p:sp>
      <p:sp>
        <p:nvSpPr>
          <p:cNvPr id="7" name="Овал 6"/>
          <p:cNvSpPr/>
          <p:nvPr/>
        </p:nvSpPr>
        <p:spPr>
          <a:xfrm>
            <a:off x="1525704" y="2527080"/>
            <a:ext cx="509375" cy="360040"/>
          </a:xfrm>
          <a:prstGeom prst="ellipse">
            <a:avLst/>
          </a:prstGeom>
          <a:noFill/>
          <a:ln w="127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 name="Овал 7"/>
          <p:cNvSpPr/>
          <p:nvPr/>
        </p:nvSpPr>
        <p:spPr>
          <a:xfrm>
            <a:off x="1585832" y="2106184"/>
            <a:ext cx="509375" cy="360040"/>
          </a:xfrm>
          <a:prstGeom prst="ellipse">
            <a:avLst/>
          </a:prstGeom>
          <a:noFill/>
          <a:ln w="127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969991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txBox="1">
            <a:spLocks noChangeArrowheads="1"/>
          </p:cNvSpPr>
          <p:nvPr/>
        </p:nvSpPr>
        <p:spPr>
          <a:xfrm>
            <a:off x="1057185" y="230323"/>
            <a:ext cx="8538176" cy="420896"/>
          </a:xfrm>
          <a:prstGeom prst="rect">
            <a:avLst/>
          </a:prstGeom>
        </p:spPr>
        <p:txBody>
          <a:bodyPr lIns="0" tIns="0" rIns="0" bIns="0"/>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ru-RU" sz="2000" b="1" dirty="0">
                <a:latin typeface="Verdana" pitchFamily="34" charset="0"/>
              </a:rPr>
              <a:t>Особенности </a:t>
            </a:r>
            <a:r>
              <a:rPr lang="en-US" sz="2000" b="1" dirty="0">
                <a:latin typeface="Verdana" pitchFamily="34" charset="0"/>
              </a:rPr>
              <a:t>1/2</a:t>
            </a:r>
            <a:endParaRPr lang="ru-RU" sz="2000" b="1" dirty="0">
              <a:latin typeface="Verdana" pitchFamily="34" charset="0"/>
            </a:endParaRPr>
          </a:p>
        </p:txBody>
      </p:sp>
      <p:sp>
        <p:nvSpPr>
          <p:cNvPr id="7" name="TextBox 6"/>
          <p:cNvSpPr txBox="1"/>
          <p:nvPr/>
        </p:nvSpPr>
        <p:spPr>
          <a:xfrm>
            <a:off x="1027120" y="663112"/>
            <a:ext cx="8796247" cy="4293483"/>
          </a:xfrm>
          <a:prstGeom prst="rect">
            <a:avLst/>
          </a:prstGeom>
          <a:noFill/>
        </p:spPr>
        <p:txBody>
          <a:bodyPr wrap="square" rtlCol="0">
            <a:spAutoFit/>
          </a:bodyPr>
          <a:lstStyle/>
          <a:p>
            <a:pPr eaLnBrk="1" hangingPunct="1"/>
            <a:r>
              <a:rPr lang="ru-RU" sz="1300" b="1" i="1" dirty="0">
                <a:solidFill>
                  <a:schemeClr val="accent2"/>
                </a:solidFill>
                <a:latin typeface="Verdana" pitchFamily="34" charset="0"/>
                <a:cs typeface="Arial" charset="0"/>
              </a:rPr>
              <a:t>Время проверки обеспечения (активации</a:t>
            </a:r>
            <a:r>
              <a:rPr lang="en-US" sz="1300" b="1" i="1" dirty="0">
                <a:solidFill>
                  <a:schemeClr val="accent2"/>
                </a:solidFill>
                <a:latin typeface="Verdana" pitchFamily="34" charset="0"/>
                <a:cs typeface="Arial" charset="0"/>
              </a:rPr>
              <a:t> </a:t>
            </a:r>
            <a:r>
              <a:rPr lang="ru-RU" sz="1300" b="1" i="1" dirty="0">
                <a:solidFill>
                  <a:schemeClr val="accent2"/>
                </a:solidFill>
                <a:latin typeface="Verdana" pitchFamily="34" charset="0"/>
                <a:cs typeface="Arial" charset="0"/>
              </a:rPr>
              <a:t>заявок) </a:t>
            </a:r>
            <a:r>
              <a:rPr lang="ru-RU" sz="1300" b="1" i="1" dirty="0" smtClean="0">
                <a:solidFill>
                  <a:schemeClr val="accent2"/>
                </a:solidFill>
                <a:latin typeface="Verdana" pitchFamily="34" charset="0"/>
                <a:cs typeface="Arial" charset="0"/>
              </a:rPr>
              <a:t>09:30 МСК</a:t>
            </a:r>
            <a:endParaRPr lang="ru-RU" sz="1300" b="1" i="1" dirty="0">
              <a:solidFill>
                <a:schemeClr val="accent2"/>
              </a:solidFill>
              <a:latin typeface="Verdana" pitchFamily="34" charset="0"/>
              <a:cs typeface="Arial" charset="0"/>
            </a:endParaRPr>
          </a:p>
          <a:p>
            <a:pPr eaLnBrk="1" hangingPunct="1"/>
            <a:r>
              <a:rPr lang="ru-RU" sz="1300" dirty="0">
                <a:latin typeface="Verdana" pitchFamily="34" charset="0"/>
                <a:cs typeface="Arial" charset="0"/>
              </a:rPr>
              <a:t> </a:t>
            </a:r>
            <a:endParaRPr lang="en-US" sz="1300" dirty="0">
              <a:latin typeface="Verdana" pitchFamily="34" charset="0"/>
              <a:cs typeface="Arial" charset="0"/>
            </a:endParaRPr>
          </a:p>
          <a:p>
            <a:pPr eaLnBrk="1" hangingPunct="1">
              <a:buFont typeface="Arial" charset="0"/>
              <a:buChar char="•"/>
            </a:pPr>
            <a:r>
              <a:rPr lang="en-US" sz="1300" dirty="0">
                <a:latin typeface="Verdana" pitchFamily="34" charset="0"/>
                <a:cs typeface="Arial" charset="0"/>
              </a:rPr>
              <a:t> </a:t>
            </a:r>
            <a:r>
              <a:rPr lang="ru-RU" sz="1300" dirty="0" smtClean="0">
                <a:latin typeface="Verdana" pitchFamily="34" charset="0"/>
                <a:cs typeface="Arial" charset="0"/>
              </a:rPr>
              <a:t>Участники не позднее 9:00 даты активации заявок</a:t>
            </a:r>
            <a:r>
              <a:rPr lang="en-US" sz="1300" dirty="0" smtClean="0">
                <a:latin typeface="Verdana" pitchFamily="34" charset="0"/>
                <a:cs typeface="Arial" charset="0"/>
              </a:rPr>
              <a:t> </a:t>
            </a:r>
            <a:r>
              <a:rPr lang="ru-RU" sz="1300" dirty="0" smtClean="0">
                <a:latin typeface="Verdana" pitchFamily="34" charset="0"/>
                <a:cs typeface="Arial" charset="0"/>
              </a:rPr>
              <a:t>– 15 </a:t>
            </a:r>
            <a:r>
              <a:rPr lang="ru-RU" sz="1300" smtClean="0">
                <a:latin typeface="Verdana" pitchFamily="34" charset="0"/>
                <a:cs typeface="Arial" charset="0"/>
              </a:rPr>
              <a:t>февраля 2013г</a:t>
            </a:r>
            <a:r>
              <a:rPr lang="ru-RU" sz="1300" dirty="0" smtClean="0">
                <a:latin typeface="Verdana" pitchFamily="34" charset="0"/>
                <a:cs typeface="Arial" charset="0"/>
              </a:rPr>
              <a:t>.</a:t>
            </a:r>
            <a:r>
              <a:rPr lang="en-US" sz="1300" smtClean="0">
                <a:latin typeface="Verdana" pitchFamily="34" charset="0"/>
                <a:cs typeface="Arial" charset="0"/>
              </a:rPr>
              <a:t> </a:t>
            </a:r>
            <a:r>
              <a:rPr lang="en-US" sz="1300" dirty="0" smtClean="0">
                <a:latin typeface="Verdana" pitchFamily="34" charset="0"/>
                <a:cs typeface="Arial" charset="0"/>
              </a:rPr>
              <a:t>-</a:t>
            </a:r>
            <a:r>
              <a:rPr lang="ru-RU" sz="1300" dirty="0" smtClean="0">
                <a:latin typeface="Verdana" pitchFamily="34" charset="0"/>
                <a:cs typeface="Arial" charset="0"/>
              </a:rPr>
              <a:t> должны обеспечить наличие денежных средств (в размере объема заявки + комиссии Биржи) на соответствующем торговом банковском счете, открытом в НРД.</a:t>
            </a:r>
            <a:endParaRPr lang="ru-RU" sz="1300" dirty="0">
              <a:latin typeface="Verdana" pitchFamily="34" charset="0"/>
              <a:cs typeface="Arial" charset="0"/>
            </a:endParaRPr>
          </a:p>
          <a:p>
            <a:pPr eaLnBrk="1" hangingPunct="1"/>
            <a:endParaRPr lang="en-US" sz="1300" dirty="0">
              <a:latin typeface="Verdana" pitchFamily="34" charset="0"/>
              <a:cs typeface="Arial" charset="0"/>
            </a:endParaRPr>
          </a:p>
          <a:p>
            <a:pPr eaLnBrk="1" hangingPunct="1">
              <a:buFont typeface="Arial" charset="0"/>
              <a:buChar char="•"/>
            </a:pPr>
            <a:r>
              <a:rPr lang="ru-RU" sz="1300" dirty="0" smtClean="0">
                <a:latin typeface="Verdana" pitchFamily="34" charset="0"/>
                <a:cs typeface="Arial" charset="0"/>
              </a:rPr>
              <a:t>НРД </a:t>
            </a:r>
            <a:r>
              <a:rPr lang="ru-RU" sz="1300" dirty="0">
                <a:latin typeface="Verdana" pitchFamily="34" charset="0"/>
                <a:cs typeface="Arial" charset="0"/>
              </a:rPr>
              <a:t>в дату активации заявок </a:t>
            </a:r>
            <a:r>
              <a:rPr lang="ru-RU" sz="1300" dirty="0" smtClean="0">
                <a:latin typeface="Verdana" pitchFamily="34" charset="0"/>
                <a:cs typeface="Arial" charset="0"/>
              </a:rPr>
              <a:t>15 февраля 2013г</a:t>
            </a:r>
            <a:r>
              <a:rPr lang="ru-RU" sz="1300" dirty="0">
                <a:latin typeface="Verdana" pitchFamily="34" charset="0"/>
                <a:cs typeface="Arial" charset="0"/>
              </a:rPr>
              <a:t>. предоставляет своим клиентам </a:t>
            </a:r>
            <a:r>
              <a:rPr lang="ru-RU" sz="1300" b="1" i="1" dirty="0">
                <a:latin typeface="Verdana" pitchFamily="34" charset="0"/>
                <a:cs typeface="Arial" charset="0"/>
              </a:rPr>
              <a:t>доступ к системам электронного документооборота в штатное время</a:t>
            </a:r>
            <a:r>
              <a:rPr lang="ru-RU" sz="1300" dirty="0">
                <a:latin typeface="Verdana" pitchFamily="34" charset="0"/>
                <a:cs typeface="Arial" charset="0"/>
              </a:rPr>
              <a:t>.</a:t>
            </a:r>
          </a:p>
          <a:p>
            <a:pPr eaLnBrk="1" hangingPunct="1"/>
            <a:endParaRPr lang="ru-RU" sz="1300" b="1" dirty="0">
              <a:solidFill>
                <a:srgbClr val="FF0000"/>
              </a:solidFill>
              <a:latin typeface="Verdana" pitchFamily="34" charset="0"/>
              <a:cs typeface="Arial" charset="0"/>
            </a:endParaRPr>
          </a:p>
          <a:p>
            <a:pPr eaLnBrk="1" hangingPunct="1"/>
            <a:r>
              <a:rPr lang="ru-RU" sz="1300" b="1" dirty="0">
                <a:latin typeface="Verdana" pitchFamily="34" charset="0"/>
                <a:cs typeface="Arial" charset="0"/>
              </a:rPr>
              <a:t>Внимание: Биржа будет проверять обеспечение на счете участника (не принимая во внимание «клиентские лимиты»).</a:t>
            </a:r>
          </a:p>
          <a:p>
            <a:pPr eaLnBrk="1" hangingPunct="1"/>
            <a:endParaRPr lang="ru-RU" sz="1300" b="1" dirty="0">
              <a:solidFill>
                <a:schemeClr val="accent6">
                  <a:lumMod val="75000"/>
                </a:schemeClr>
              </a:solidFill>
              <a:latin typeface="Verdana" pitchFamily="34" charset="0"/>
              <a:cs typeface="Arial" charset="0"/>
            </a:endParaRPr>
          </a:p>
          <a:p>
            <a:pPr eaLnBrk="1" hangingPunct="1"/>
            <a:r>
              <a:rPr lang="ru-RU" sz="1300" b="1" dirty="0">
                <a:solidFill>
                  <a:schemeClr val="accent2"/>
                </a:solidFill>
                <a:latin typeface="Verdana" pitchFamily="34" charset="0"/>
                <a:cs typeface="Arial" charset="0"/>
              </a:rPr>
              <a:t>Внимание: Заявки, обеспеченные менее чем на объем заявки (количество </a:t>
            </a:r>
            <a:r>
              <a:rPr lang="en-US" sz="1300" b="1" dirty="0">
                <a:solidFill>
                  <a:schemeClr val="accent2"/>
                </a:solidFill>
                <a:latin typeface="Verdana" pitchFamily="34" charset="0"/>
                <a:cs typeface="Arial" charset="0"/>
              </a:rPr>
              <a:t>*</a:t>
            </a:r>
            <a:r>
              <a:rPr lang="ru-RU" sz="1300" b="1" dirty="0">
                <a:solidFill>
                  <a:schemeClr val="accent2"/>
                </a:solidFill>
                <a:latin typeface="Verdana" pitchFamily="34" charset="0"/>
                <a:cs typeface="Arial" charset="0"/>
              </a:rPr>
              <a:t> цену, указанную в заявке </a:t>
            </a:r>
            <a:r>
              <a:rPr lang="ru-RU" sz="1300" b="1" dirty="0" smtClean="0">
                <a:solidFill>
                  <a:schemeClr val="accent2"/>
                </a:solidFill>
                <a:latin typeface="Verdana" pitchFamily="34" charset="0"/>
                <a:cs typeface="Arial" charset="0"/>
              </a:rPr>
              <a:t>+ </a:t>
            </a:r>
            <a:r>
              <a:rPr lang="ru-RU" sz="1300" b="1" dirty="0">
                <a:solidFill>
                  <a:schemeClr val="accent2"/>
                </a:solidFill>
                <a:latin typeface="Verdana" pitchFamily="34" charset="0"/>
                <a:cs typeface="Arial" charset="0"/>
              </a:rPr>
              <a:t>комиссии Биржи, будут признаны необеспеченными и будут сняты Биржей в момент проверки обеспечения </a:t>
            </a:r>
            <a:r>
              <a:rPr lang="ru-RU" sz="1300" b="1" dirty="0" smtClean="0">
                <a:solidFill>
                  <a:schemeClr val="accent2"/>
                </a:solidFill>
                <a:latin typeface="Verdana" pitchFamily="34" charset="0"/>
                <a:cs typeface="Arial" charset="0"/>
              </a:rPr>
              <a:t>15 февраля 2013г</a:t>
            </a:r>
            <a:r>
              <a:rPr lang="ru-RU" sz="1300" b="1" dirty="0">
                <a:solidFill>
                  <a:schemeClr val="accent2"/>
                </a:solidFill>
                <a:latin typeface="Verdana" pitchFamily="34" charset="0"/>
                <a:cs typeface="Arial" charset="0"/>
              </a:rPr>
              <a:t>. в </a:t>
            </a:r>
            <a:r>
              <a:rPr lang="ru-RU" sz="1300" b="1" dirty="0" smtClean="0">
                <a:solidFill>
                  <a:schemeClr val="accent2"/>
                </a:solidFill>
                <a:latin typeface="Verdana" pitchFamily="34" charset="0"/>
                <a:cs typeface="Arial" charset="0"/>
              </a:rPr>
              <a:t>09:30</a:t>
            </a:r>
            <a:r>
              <a:rPr lang="en-US" sz="1300" b="1" dirty="0" smtClean="0">
                <a:solidFill>
                  <a:schemeClr val="accent2"/>
                </a:solidFill>
                <a:latin typeface="Verdana" pitchFamily="34" charset="0"/>
                <a:cs typeface="Arial" charset="0"/>
              </a:rPr>
              <a:t> </a:t>
            </a:r>
            <a:r>
              <a:rPr lang="ru-RU" sz="1300" b="1" dirty="0">
                <a:solidFill>
                  <a:schemeClr val="accent2"/>
                </a:solidFill>
                <a:latin typeface="Verdana" pitchFamily="34" charset="0"/>
                <a:cs typeface="Arial" charset="0"/>
              </a:rPr>
              <a:t>МСК</a:t>
            </a:r>
          </a:p>
          <a:p>
            <a:pPr eaLnBrk="1" hangingPunct="1">
              <a:buFont typeface="Arial" charset="0"/>
              <a:buChar char="•"/>
            </a:pPr>
            <a:endParaRPr lang="ru-RU" sz="1300" dirty="0" smtClean="0">
              <a:solidFill>
                <a:schemeClr val="accent2"/>
              </a:solidFill>
              <a:latin typeface="Verdana" pitchFamily="34" charset="0"/>
              <a:cs typeface="Arial" charset="0"/>
            </a:endParaRPr>
          </a:p>
          <a:p>
            <a:r>
              <a:rPr lang="ru-RU" sz="1300" b="1" dirty="0">
                <a:solidFill>
                  <a:schemeClr val="accent2"/>
                </a:solidFill>
                <a:latin typeface="Verdana" pitchFamily="34" charset="0"/>
                <a:cs typeface="Arial" charset="0"/>
              </a:rPr>
              <a:t>Внимание: </a:t>
            </a:r>
            <a:r>
              <a:rPr lang="ru-RU" sz="1300" b="1" dirty="0" smtClean="0">
                <a:solidFill>
                  <a:schemeClr val="accent2"/>
                </a:solidFill>
                <a:latin typeface="Verdana" pitchFamily="34" charset="0"/>
                <a:cs typeface="Arial" charset="0"/>
              </a:rPr>
              <a:t>за </a:t>
            </a:r>
            <a:r>
              <a:rPr lang="ru-RU" sz="1300" b="1" dirty="0">
                <a:solidFill>
                  <a:schemeClr val="accent2"/>
                </a:solidFill>
                <a:latin typeface="Verdana" pitchFamily="34" charset="0"/>
                <a:cs typeface="Arial" charset="0"/>
              </a:rPr>
              <a:t>ненадлежащее выполнение обязанности по обеспечению наличия денежных средств в количестве, достаточном для заключения сделки по заявке в момент проведения процедуры контроля ее обеспечения предусмотрена неустойка в размере 3% от объема, необеспеченной надлежащим образом Участником торгов заявки. Неустойка подлежит уплате в пользу Биржи</a:t>
            </a:r>
            <a:r>
              <a:rPr lang="ru-RU" sz="1300" b="1" dirty="0" smtClean="0">
                <a:solidFill>
                  <a:schemeClr val="accent2"/>
                </a:solidFill>
                <a:latin typeface="Verdana" pitchFamily="34" charset="0"/>
                <a:cs typeface="Arial" charset="0"/>
              </a:rPr>
              <a:t>.</a:t>
            </a:r>
            <a:endParaRPr lang="ru-RU" sz="1300" b="1" dirty="0">
              <a:solidFill>
                <a:schemeClr val="accent2"/>
              </a:solidFill>
              <a:latin typeface="Verdana" pitchFamily="34" charset="0"/>
              <a:cs typeface="Arial" charset="0"/>
            </a:endParaRPr>
          </a:p>
        </p:txBody>
      </p:sp>
    </p:spTree>
    <p:extLst>
      <p:ext uri="{BB962C8B-B14F-4D97-AF65-F5344CB8AC3E}">
        <p14:creationId xmlns:p14="http://schemas.microsoft.com/office/powerpoint/2010/main" val="2748586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txBox="1">
            <a:spLocks noChangeArrowheads="1"/>
          </p:cNvSpPr>
          <p:nvPr/>
        </p:nvSpPr>
        <p:spPr>
          <a:xfrm>
            <a:off x="1057185" y="282985"/>
            <a:ext cx="8538176" cy="420896"/>
          </a:xfrm>
          <a:prstGeom prst="rect">
            <a:avLst/>
          </a:prstGeom>
        </p:spPr>
        <p:txBody>
          <a:bodyPr lIns="0" tIns="0" rIns="0" bIns="0"/>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ru-RU" sz="2000" b="1" dirty="0">
                <a:latin typeface="Verdana" pitchFamily="34" charset="0"/>
              </a:rPr>
              <a:t>Особенности </a:t>
            </a:r>
            <a:r>
              <a:rPr lang="en-US" sz="2000" b="1" dirty="0" smtClean="0">
                <a:latin typeface="Verdana" pitchFamily="34" charset="0"/>
              </a:rPr>
              <a:t>2/2</a:t>
            </a:r>
            <a:endParaRPr lang="ru-RU" sz="2000" b="1" dirty="0">
              <a:latin typeface="Verdana" pitchFamily="34" charset="0"/>
            </a:endParaRPr>
          </a:p>
        </p:txBody>
      </p:sp>
      <p:sp>
        <p:nvSpPr>
          <p:cNvPr id="5" name="TextBox 4"/>
          <p:cNvSpPr txBox="1"/>
          <p:nvPr/>
        </p:nvSpPr>
        <p:spPr>
          <a:xfrm>
            <a:off x="1405448" y="963752"/>
            <a:ext cx="8057152" cy="3754874"/>
          </a:xfrm>
          <a:prstGeom prst="rect">
            <a:avLst/>
          </a:prstGeom>
          <a:noFill/>
        </p:spPr>
        <p:txBody>
          <a:bodyPr wrap="square" rtlCol="0">
            <a:spAutoFit/>
          </a:bodyPr>
          <a:lstStyle/>
          <a:p>
            <a:pPr eaLnBrk="1" hangingPunct="1"/>
            <a:r>
              <a:rPr lang="ru-RU" sz="1400" b="1" i="1" dirty="0">
                <a:latin typeface="Verdana" pitchFamily="34" charset="0"/>
                <a:cs typeface="Arial" charset="0"/>
              </a:rPr>
              <a:t>Проверка обеспечения</a:t>
            </a:r>
          </a:p>
          <a:p>
            <a:pPr eaLnBrk="1" hangingPunct="1">
              <a:buFont typeface="Arial" charset="0"/>
              <a:buChar char="•"/>
            </a:pPr>
            <a:r>
              <a:rPr lang="ru-RU" sz="1400" dirty="0">
                <a:latin typeface="Verdana" pitchFamily="34" charset="0"/>
                <a:cs typeface="Arial" charset="0"/>
              </a:rPr>
              <a:t> Брокер до </a:t>
            </a:r>
            <a:r>
              <a:rPr lang="ru-RU" sz="1400" dirty="0" smtClean="0">
                <a:latin typeface="Verdana" pitchFamily="34" charset="0"/>
                <a:cs typeface="Arial" charset="0"/>
              </a:rPr>
              <a:t>15 февраля 2013г</a:t>
            </a:r>
            <a:r>
              <a:rPr lang="ru-RU" sz="1400" dirty="0">
                <a:latin typeface="Verdana" pitchFamily="34" charset="0"/>
                <a:cs typeface="Arial" charset="0"/>
              </a:rPr>
              <a:t>. (либо </a:t>
            </a:r>
            <a:r>
              <a:rPr lang="ru-RU" sz="1400" dirty="0" smtClean="0">
                <a:latin typeface="Verdana" pitchFamily="34" charset="0"/>
                <a:cs typeface="Arial" charset="0"/>
              </a:rPr>
              <a:t>14 февраля, </a:t>
            </a:r>
            <a:r>
              <a:rPr lang="ru-RU" sz="1400" dirty="0">
                <a:latin typeface="Verdana" pitchFamily="34" charset="0"/>
                <a:cs typeface="Arial" charset="0"/>
              </a:rPr>
              <a:t>либо по мере поступления заявок клиентов) </a:t>
            </a:r>
            <a:r>
              <a:rPr lang="ru-RU" sz="1400" b="1" i="1" dirty="0">
                <a:latin typeface="Verdana" pitchFamily="34" charset="0"/>
                <a:cs typeface="Arial" charset="0"/>
              </a:rPr>
              <a:t>самостоятельно</a:t>
            </a:r>
            <a:r>
              <a:rPr lang="ru-RU" sz="1400" dirty="0">
                <a:latin typeface="Verdana" pitchFamily="34" charset="0"/>
                <a:cs typeface="Arial" charset="0"/>
              </a:rPr>
              <a:t> осуществляет резервирование средств клиента в размере поданных клиентом заявок на покупку.</a:t>
            </a:r>
          </a:p>
          <a:p>
            <a:pPr eaLnBrk="1" hangingPunct="1"/>
            <a:endParaRPr lang="ru-RU" sz="1400" b="1" i="1" dirty="0">
              <a:solidFill>
                <a:srgbClr val="FF0000"/>
              </a:solidFill>
              <a:latin typeface="Verdana" pitchFamily="34" charset="0"/>
              <a:cs typeface="Arial" charset="0"/>
            </a:endParaRPr>
          </a:p>
          <a:p>
            <a:pPr eaLnBrk="1" hangingPunct="1"/>
            <a:r>
              <a:rPr lang="ru-RU" sz="1400" b="1" i="1" dirty="0">
                <a:latin typeface="Verdana" pitchFamily="34" charset="0"/>
                <a:cs typeface="Arial" charset="0"/>
              </a:rPr>
              <a:t>Внимание: Регламент брокерского обслуживания и договоры с клиентами должны предусматривать возможность предоставления клиентам выставления клиентами заявок в режиме «Размещение: адресные заявки».</a:t>
            </a:r>
          </a:p>
          <a:p>
            <a:pPr eaLnBrk="1" hangingPunct="1"/>
            <a:endParaRPr lang="ru-RU" sz="1400" b="1" i="1" dirty="0">
              <a:latin typeface="Verdana" pitchFamily="34" charset="0"/>
              <a:cs typeface="Arial" charset="0"/>
            </a:endParaRPr>
          </a:p>
          <a:p>
            <a:pPr eaLnBrk="1" hangingPunct="1"/>
            <a:r>
              <a:rPr lang="ru-RU" sz="1400" b="1" i="1" dirty="0" smtClean="0">
                <a:latin typeface="Verdana" pitchFamily="34" charset="0"/>
                <a:cs typeface="Arial" charset="0"/>
              </a:rPr>
              <a:t>Клиенты </a:t>
            </a:r>
            <a:r>
              <a:rPr lang="ru-RU" sz="1400" b="1" i="1" dirty="0">
                <a:latin typeface="Verdana" pitchFamily="34" charset="0"/>
                <a:cs typeface="Arial" charset="0"/>
              </a:rPr>
              <a:t>Участников торгов:</a:t>
            </a:r>
          </a:p>
          <a:p>
            <a:pPr eaLnBrk="1" hangingPunct="1">
              <a:buFont typeface="Arial" charset="0"/>
              <a:buChar char="•"/>
            </a:pPr>
            <a:r>
              <a:rPr lang="ru-RU" sz="1400" dirty="0" smtClean="0">
                <a:latin typeface="Verdana" pitchFamily="34" charset="0"/>
                <a:cs typeface="Arial" charset="0"/>
              </a:rPr>
              <a:t> </a:t>
            </a:r>
            <a:r>
              <a:rPr lang="ru-RU" sz="1400" dirty="0">
                <a:latin typeface="Verdana" pitchFamily="34" charset="0"/>
                <a:cs typeface="Arial" charset="0"/>
              </a:rPr>
              <a:t>Брокер обеспечивает </a:t>
            </a:r>
            <a:r>
              <a:rPr lang="ru-RU" sz="1400" b="1" i="1" dirty="0">
                <a:latin typeface="Verdana" pitchFamily="34" charset="0"/>
                <a:cs typeface="Arial" charset="0"/>
              </a:rPr>
              <a:t>доступ клиента</a:t>
            </a:r>
            <a:r>
              <a:rPr lang="ru-RU" sz="1400" dirty="0">
                <a:latin typeface="Verdana" pitchFamily="34" charset="0"/>
                <a:cs typeface="Arial" charset="0"/>
              </a:rPr>
              <a:t> (физ. лица) к режимам размещения </a:t>
            </a:r>
          </a:p>
          <a:p>
            <a:pPr eaLnBrk="1" hangingPunct="1">
              <a:buFont typeface="Arial" charset="0"/>
              <a:buChar char="•"/>
            </a:pPr>
            <a:endParaRPr lang="ru-RU" sz="1400" dirty="0">
              <a:latin typeface="Verdana" pitchFamily="34" charset="0"/>
              <a:cs typeface="Arial" charset="0"/>
            </a:endParaRPr>
          </a:p>
          <a:p>
            <a:pPr eaLnBrk="1" hangingPunct="1"/>
            <a:r>
              <a:rPr lang="ru-RU" sz="1400" b="1" i="1" dirty="0">
                <a:latin typeface="Verdana" pitchFamily="34" charset="0"/>
                <a:cs typeface="Arial" charset="0"/>
              </a:rPr>
              <a:t>Лот и шаг цены</a:t>
            </a:r>
          </a:p>
          <a:p>
            <a:pPr eaLnBrk="1" hangingPunct="1">
              <a:buFont typeface="Arial" charset="0"/>
              <a:buChar char="•"/>
            </a:pPr>
            <a:endParaRPr lang="ru-RU" sz="1400" dirty="0">
              <a:latin typeface="Verdana" pitchFamily="34" charset="0"/>
              <a:cs typeface="Arial" charset="0"/>
            </a:endParaRPr>
          </a:p>
          <a:p>
            <a:pPr eaLnBrk="1" hangingPunct="1">
              <a:buFont typeface="Arial" charset="0"/>
              <a:buChar char="•"/>
            </a:pPr>
            <a:r>
              <a:rPr lang="ru-RU" sz="1400" dirty="0">
                <a:latin typeface="Verdana" pitchFamily="34" charset="0"/>
                <a:cs typeface="Arial" charset="0"/>
              </a:rPr>
              <a:t> Для целей размещения </a:t>
            </a:r>
            <a:r>
              <a:rPr lang="ru-RU" sz="1400" dirty="0" smtClean="0">
                <a:latin typeface="Verdana" pitchFamily="34" charset="0"/>
                <a:cs typeface="Arial" charset="0"/>
              </a:rPr>
              <a:t>и вторичных торгов обыкновенных </a:t>
            </a:r>
            <a:r>
              <a:rPr lang="ru-RU" sz="1400" dirty="0">
                <a:latin typeface="Verdana" pitchFamily="34" charset="0"/>
                <a:cs typeface="Arial" charset="0"/>
              </a:rPr>
              <a:t>акций ОАО </a:t>
            </a:r>
            <a:r>
              <a:rPr lang="ru-RU" sz="1400" dirty="0" smtClean="0">
                <a:latin typeface="Verdana" pitchFamily="34" charset="0"/>
                <a:cs typeface="Arial" charset="0"/>
              </a:rPr>
              <a:t>Московская Биржа </a:t>
            </a:r>
            <a:r>
              <a:rPr lang="ru-RU" sz="1400" dirty="0">
                <a:latin typeface="Verdana" pitchFamily="34" charset="0"/>
                <a:cs typeface="Arial" charset="0"/>
              </a:rPr>
              <a:t>будет установлен </a:t>
            </a:r>
            <a:r>
              <a:rPr lang="ru-RU" sz="1400" dirty="0" smtClean="0">
                <a:latin typeface="Verdana" pitchFamily="34" charset="0"/>
                <a:cs typeface="Arial" charset="0"/>
              </a:rPr>
              <a:t>лот, равный 10 ценным бумагам</a:t>
            </a:r>
            <a:endParaRPr lang="en-US" sz="1400" dirty="0">
              <a:latin typeface="Verdana" pitchFamily="34" charset="0"/>
              <a:cs typeface="Arial" charset="0"/>
            </a:endParaRPr>
          </a:p>
        </p:txBody>
      </p:sp>
    </p:spTree>
    <p:extLst>
      <p:ext uri="{BB962C8B-B14F-4D97-AF65-F5344CB8AC3E}">
        <p14:creationId xmlns:p14="http://schemas.microsoft.com/office/powerpoint/2010/main" val="3076238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87112" y="422600"/>
            <a:ext cx="6059672" cy="461665"/>
          </a:xfrm>
          <a:prstGeom prst="rect">
            <a:avLst/>
          </a:prstGeom>
        </p:spPr>
        <p:txBody>
          <a:bodyPr wrap="none">
            <a:spAutoFit/>
          </a:bodyPr>
          <a:lstStyle/>
          <a:p>
            <a:r>
              <a:rPr lang="ru-RU" b="1" dirty="0" smtClean="0">
                <a:latin typeface="Verdana" pitchFamily="34" charset="0"/>
              </a:rPr>
              <a:t>Порядок удовлетворения заявок</a:t>
            </a:r>
            <a:endParaRPr lang="ru-RU" b="1" dirty="0">
              <a:latin typeface="Verdana" pitchFamily="34" charset="0"/>
            </a:endParaRPr>
          </a:p>
        </p:txBody>
      </p:sp>
      <p:sp>
        <p:nvSpPr>
          <p:cNvPr id="1025" name="Rectangle 1"/>
          <p:cNvSpPr>
            <a:spLocks noChangeArrowheads="1"/>
          </p:cNvSpPr>
          <p:nvPr/>
        </p:nvSpPr>
        <p:spPr bwMode="auto">
          <a:xfrm>
            <a:off x="0" y="113183"/>
            <a:ext cx="671979" cy="2308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tabLst/>
            </a:pPr>
            <a:r>
              <a:rPr kumimoji="0" lang="ru-RU" sz="900" b="0" i="0" u="none" strike="noStrike" cap="none" normalizeH="0" baseline="0" dirty="0" smtClean="0">
                <a:ln>
                  <a:noFill/>
                </a:ln>
                <a:solidFill>
                  <a:schemeClr val="tx1"/>
                </a:solidFill>
                <a:effectLst/>
                <a:latin typeface="Arial" pitchFamily="34" charset="0"/>
              </a:rPr>
              <a:t> </a:t>
            </a:r>
            <a:endParaRPr kumimoji="0" lang="ru-RU" sz="1800" b="0" i="0" u="none" strike="noStrike" cap="none" normalizeH="0" baseline="0" dirty="0" smtClean="0">
              <a:ln>
                <a:noFill/>
              </a:ln>
              <a:solidFill>
                <a:schemeClr val="tx1"/>
              </a:solidFill>
              <a:effectLst/>
              <a:latin typeface="Arial" pitchFamily="34" charset="0"/>
            </a:endParaRPr>
          </a:p>
        </p:txBody>
      </p:sp>
      <p:sp>
        <p:nvSpPr>
          <p:cNvPr id="4" name="Прямоугольник 3"/>
          <p:cNvSpPr/>
          <p:nvPr/>
        </p:nvSpPr>
        <p:spPr>
          <a:xfrm>
            <a:off x="1345320" y="1444776"/>
            <a:ext cx="7576128" cy="3893374"/>
          </a:xfrm>
          <a:prstGeom prst="rect">
            <a:avLst/>
          </a:prstGeom>
        </p:spPr>
        <p:txBody>
          <a:bodyPr wrap="square">
            <a:spAutoFit/>
          </a:bodyPr>
          <a:lstStyle/>
          <a:p>
            <a:pPr marL="0" lvl="1" indent="457200" algn="just">
              <a:tabLst>
                <a:tab pos="7356475" algn="l"/>
              </a:tabLst>
            </a:pPr>
            <a:r>
              <a:rPr lang="ru-RU" sz="1300" dirty="0" smtClean="0">
                <a:latin typeface="Verdana" pitchFamily="34" charset="0"/>
                <a:ea typeface="Times New Roman" pitchFamily="18" charset="0"/>
              </a:rPr>
              <a:t>Заявки, подлежащие удовлетворению при биржевом размещении, будут исполнены 15.02.2013 с 10:30 МСК по 11:00 МСК.</a:t>
            </a:r>
          </a:p>
          <a:p>
            <a:pPr algn="just" defTabSz="447675"/>
            <a:r>
              <a:rPr lang="ru-RU" sz="1300" dirty="0" smtClean="0">
                <a:latin typeface="Verdana" pitchFamily="34" charset="0"/>
              </a:rPr>
              <a:t>	Распределение акций при размещении будет производиться с учетом заданных Инвестором ценовых ограничений.</a:t>
            </a:r>
          </a:p>
          <a:p>
            <a:pPr algn="just" defTabSz="447675"/>
            <a:r>
              <a:rPr lang="ru-RU" sz="1300" dirty="0" smtClean="0">
                <a:latin typeface="Verdana" pitchFamily="34" charset="0"/>
                <a:ea typeface="Times New Roman" pitchFamily="18" charset="0"/>
              </a:rPr>
              <a:t>	В случае если объем обеспеченных заявок превышает общий объем акций, реализуемых через ЗАО «ФБ ММВБ», то заявки, соответствующие условиям размещения, удовлетворяются на следующих условиях:</a:t>
            </a:r>
          </a:p>
          <a:p>
            <a:pPr algn="just"/>
            <a:endParaRPr lang="ru-RU" sz="1300" dirty="0" smtClean="0">
              <a:latin typeface="Verdana" pitchFamily="34" charset="0"/>
            </a:endParaRPr>
          </a:p>
          <a:p>
            <a:pPr lvl="0" indent="450850" algn="just" eaLnBrk="0" hangingPunct="0">
              <a:buFontTx/>
              <a:buChar char="•"/>
            </a:pPr>
            <a:r>
              <a:rPr lang="ru-RU" sz="1300" dirty="0" smtClean="0">
                <a:latin typeface="Verdana" pitchFamily="34" charset="0"/>
                <a:ea typeface="Times New Roman" pitchFamily="18" charset="0"/>
              </a:rPr>
              <a:t>приоритет имеют заявки с большей ценой;</a:t>
            </a:r>
          </a:p>
          <a:p>
            <a:pPr lvl="0" indent="450850" algn="just" eaLnBrk="0" hangingPunct="0">
              <a:buFontTx/>
              <a:buChar char="•"/>
            </a:pPr>
            <a:r>
              <a:rPr lang="ru-RU" sz="1300" dirty="0" smtClean="0">
                <a:latin typeface="Verdana" pitchFamily="34" charset="0"/>
                <a:ea typeface="Times New Roman" pitchFamily="18" charset="0"/>
              </a:rPr>
              <a:t>в случае равенства цен приоритет имеют заявки, поданные ранее по времени.</a:t>
            </a:r>
            <a:endParaRPr lang="ru-RU" sz="1300" dirty="0" smtClean="0">
              <a:latin typeface="Verdana" pitchFamily="34" charset="0"/>
            </a:endParaRPr>
          </a:p>
          <a:p>
            <a:pPr lvl="0" indent="450850" algn="just" eaLnBrk="0" hangingPunct="0"/>
            <a:endParaRPr lang="ru-RU" sz="1300" dirty="0" smtClean="0">
              <a:latin typeface="Verdana" pitchFamily="34" charset="0"/>
              <a:ea typeface="Times New Roman" pitchFamily="18" charset="0"/>
            </a:endParaRPr>
          </a:p>
          <a:p>
            <a:pPr lvl="0" indent="450850" algn="just" eaLnBrk="0" hangingPunct="0"/>
            <a:r>
              <a:rPr lang="ru-RU" sz="1300" dirty="0" smtClean="0">
                <a:latin typeface="Verdana" pitchFamily="34" charset="0"/>
                <a:ea typeface="Times New Roman" pitchFamily="18" charset="0"/>
              </a:rPr>
              <a:t>Удовлетворение заявок объемом 150 млн. рублей и более осуществляется в объеме, определяемом на индивидуальной основе организаторами размещения, после полного удовлетворения подлежащих удовлетворению заявок с объемом менее 150 млн. рублей, При этом объем нескольких заявок, поданных одним участником торгов за свой счет, либо одним участником торгов за счет одного и того же конечного клиента суммируется и, в случае, если суммарный объем таких заявок превышает 150 млн. рублей, такие заявки удовлетворяются в порядке, предусмотренном для удовлетворения заявок объемом более 150 млн. рублей</a:t>
            </a:r>
            <a:r>
              <a:rPr lang="ru-RU" sz="1200" dirty="0" smtClean="0">
                <a:ea typeface="Times New Roman" pitchFamily="18" charset="0"/>
              </a:rPr>
              <a:t>.</a:t>
            </a:r>
            <a:r>
              <a:rPr lang="ru-RU" sz="900" dirty="0" smtClean="0"/>
              <a:t> </a:t>
            </a:r>
            <a:endParaRPr lang="ru-RU" sz="1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txBox="1">
            <a:spLocks noChangeArrowheads="1"/>
          </p:cNvSpPr>
          <p:nvPr/>
        </p:nvSpPr>
        <p:spPr>
          <a:xfrm>
            <a:off x="1057185" y="282985"/>
            <a:ext cx="8538176" cy="420896"/>
          </a:xfrm>
          <a:prstGeom prst="rect">
            <a:avLst/>
          </a:prstGeom>
        </p:spPr>
        <p:txBody>
          <a:bodyPr lIns="0" tIns="0" rIns="0" bIns="0"/>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ru-RU" sz="2000" b="1" dirty="0">
                <a:latin typeface="Verdana" pitchFamily="34" charset="0"/>
                <a:ea typeface="ＭＳ Ｐゴシック"/>
                <a:cs typeface="ＭＳ Ｐゴシック"/>
              </a:rPr>
              <a:t>Раскрытие информации</a:t>
            </a:r>
            <a:endParaRPr lang="ru-RU" sz="2000" b="1" dirty="0">
              <a:latin typeface="Verdana" pitchFamily="34" charset="0"/>
            </a:endParaRPr>
          </a:p>
        </p:txBody>
      </p:sp>
      <p:sp>
        <p:nvSpPr>
          <p:cNvPr id="5" name="TextBox 4"/>
          <p:cNvSpPr txBox="1"/>
          <p:nvPr/>
        </p:nvSpPr>
        <p:spPr>
          <a:xfrm>
            <a:off x="1585832" y="1504904"/>
            <a:ext cx="7936896" cy="2677656"/>
          </a:xfrm>
          <a:prstGeom prst="rect">
            <a:avLst/>
          </a:prstGeom>
          <a:noFill/>
        </p:spPr>
        <p:txBody>
          <a:bodyPr wrap="square" rtlCol="0">
            <a:spAutoFit/>
          </a:bodyPr>
          <a:lstStyle/>
          <a:p>
            <a:r>
              <a:rPr lang="ru-RU" sz="1400" b="1" dirty="0" smtClean="0">
                <a:latin typeface="Verdana" pitchFamily="34" charset="0"/>
                <a:cs typeface="Arial" charset="0"/>
              </a:rPr>
              <a:t>04 февраля 2013г</a:t>
            </a:r>
            <a:r>
              <a:rPr lang="ru-RU" sz="1400" b="1" dirty="0">
                <a:latin typeface="Verdana" pitchFamily="34" charset="0"/>
                <a:cs typeface="Arial" charset="0"/>
              </a:rPr>
              <a:t>. – дата начала сбора заявок</a:t>
            </a:r>
          </a:p>
          <a:p>
            <a:pPr marL="285750" indent="-285750">
              <a:buFont typeface="Arial" pitchFamily="34" charset="0"/>
              <a:buChar char="•"/>
            </a:pPr>
            <a:r>
              <a:rPr lang="ru-RU" sz="1400" dirty="0" smtClean="0">
                <a:latin typeface="Verdana" pitchFamily="34" charset="0"/>
                <a:cs typeface="Arial" charset="0"/>
              </a:rPr>
              <a:t>Пресс-релиз ОАО Московская Биржа и информационное сообщение ОАО </a:t>
            </a:r>
            <a:r>
              <a:rPr lang="ru-RU" sz="1400" dirty="0">
                <a:latin typeface="Verdana" pitchFamily="34" charset="0"/>
                <a:cs typeface="Arial" charset="0"/>
              </a:rPr>
              <a:t>«Сбербанк России» о запуске размещения</a:t>
            </a:r>
          </a:p>
          <a:p>
            <a:pPr marL="285750" indent="-285750">
              <a:buFont typeface="Arial" pitchFamily="34" charset="0"/>
              <a:buChar char="•"/>
            </a:pPr>
            <a:r>
              <a:rPr lang="ru-RU" sz="1400" dirty="0" smtClean="0">
                <a:latin typeface="Verdana" pitchFamily="34" charset="0"/>
                <a:cs typeface="Arial" charset="0"/>
              </a:rPr>
              <a:t>Раскрытие </a:t>
            </a:r>
            <a:r>
              <a:rPr lang="ru-RU" sz="1400" dirty="0">
                <a:latin typeface="Verdana" pitchFamily="34" charset="0"/>
                <a:cs typeface="Arial" charset="0"/>
              </a:rPr>
              <a:t>информации на сайте Биржи (Уведомление об условиях проведения торгов, Памятка по биржевому размещению акций (для клиентов брокеров))</a:t>
            </a:r>
          </a:p>
          <a:p>
            <a:pPr marL="285750" indent="-285750">
              <a:buFont typeface="Arial" pitchFamily="34" charset="0"/>
              <a:buChar char="•"/>
            </a:pPr>
            <a:r>
              <a:rPr lang="ru-RU" sz="1400" dirty="0">
                <a:latin typeface="Verdana" pitchFamily="34" charset="0"/>
                <a:cs typeface="Arial" charset="0"/>
              </a:rPr>
              <a:t>Биржа осуществляет адресную рассылку паролей Участникам торгов к сайту с информацией об эмитенте предлагаемых акций (</a:t>
            </a:r>
            <a:r>
              <a:rPr lang="en-US" sz="1400" dirty="0">
                <a:latin typeface="Verdana" pitchFamily="34" charset="0"/>
                <a:cs typeface="Arial" charset="0"/>
                <a:hlinkClick r:id="rId2"/>
              </a:rPr>
              <a:t>www.netroadshow.com</a:t>
            </a:r>
            <a:r>
              <a:rPr lang="ru-RU" sz="1400" dirty="0">
                <a:latin typeface="Verdana" pitchFamily="34" charset="0"/>
                <a:cs typeface="Arial" charset="0"/>
              </a:rPr>
              <a:t>). </a:t>
            </a:r>
          </a:p>
          <a:p>
            <a:endParaRPr lang="ru-RU" sz="1400" b="1" dirty="0">
              <a:latin typeface="Verdana" pitchFamily="34" charset="0"/>
              <a:cs typeface="Arial" charset="0"/>
            </a:endParaRPr>
          </a:p>
          <a:p>
            <a:r>
              <a:rPr lang="ru-RU" sz="1400" b="1" dirty="0" smtClean="0">
                <a:latin typeface="Verdana" pitchFamily="34" charset="0"/>
                <a:cs typeface="Arial" charset="0"/>
              </a:rPr>
              <a:t>15 февраля 2013г</a:t>
            </a:r>
            <a:r>
              <a:rPr lang="ru-RU" sz="1400" b="1" dirty="0">
                <a:latin typeface="Verdana" pitchFamily="34" charset="0"/>
                <a:cs typeface="Arial" charset="0"/>
              </a:rPr>
              <a:t>. – дата заключения сделок</a:t>
            </a:r>
          </a:p>
          <a:p>
            <a:pPr marL="285750" indent="-285750">
              <a:buFont typeface="Arial" pitchFamily="34" charset="0"/>
              <a:buChar char="•"/>
            </a:pPr>
            <a:r>
              <a:rPr lang="ru-RU" sz="1400" dirty="0" smtClean="0">
                <a:latin typeface="Verdana" pitchFamily="34" charset="0"/>
                <a:cs typeface="Arial" charset="0"/>
              </a:rPr>
              <a:t>не </a:t>
            </a:r>
            <a:r>
              <a:rPr lang="ru-RU" sz="1400" dirty="0">
                <a:latin typeface="Verdana" pitchFamily="34" charset="0"/>
                <a:cs typeface="Arial" charset="0"/>
              </a:rPr>
              <a:t>позднее </a:t>
            </a:r>
            <a:r>
              <a:rPr lang="ru-RU" sz="1400" dirty="0" smtClean="0">
                <a:latin typeface="Verdana" pitchFamily="34" charset="0"/>
                <a:cs typeface="Arial" charset="0"/>
              </a:rPr>
              <a:t>10:3</a:t>
            </a:r>
            <a:r>
              <a:rPr lang="en-US" sz="1400" dirty="0" smtClean="0">
                <a:latin typeface="Verdana" pitchFamily="34" charset="0"/>
                <a:cs typeface="Arial" charset="0"/>
              </a:rPr>
              <a:t>0</a:t>
            </a:r>
            <a:r>
              <a:rPr lang="ru-RU" sz="1400" dirty="0" smtClean="0">
                <a:latin typeface="Verdana" pitchFamily="34" charset="0"/>
                <a:cs typeface="Arial" charset="0"/>
              </a:rPr>
              <a:t> </a:t>
            </a:r>
            <a:r>
              <a:rPr lang="ru-RU" sz="1400" dirty="0">
                <a:latin typeface="Verdana" pitchFamily="34" charset="0"/>
                <a:cs typeface="Arial" charset="0"/>
              </a:rPr>
              <a:t>МСК – объявление цены размещения в рублях</a:t>
            </a:r>
          </a:p>
          <a:p>
            <a:pPr marL="285750" indent="-285750">
              <a:buFont typeface="Arial" pitchFamily="34" charset="0"/>
              <a:buChar char="•"/>
            </a:pPr>
            <a:r>
              <a:rPr lang="ru-RU" sz="1400" dirty="0" smtClean="0">
                <a:latin typeface="Verdana" pitchFamily="34" charset="0"/>
                <a:cs typeface="Arial" charset="0"/>
              </a:rPr>
              <a:t>не </a:t>
            </a:r>
            <a:r>
              <a:rPr lang="ru-RU" sz="1400" dirty="0">
                <a:latin typeface="Verdana" pitchFamily="34" charset="0"/>
                <a:cs typeface="Arial" charset="0"/>
              </a:rPr>
              <a:t>позднее </a:t>
            </a:r>
            <a:r>
              <a:rPr lang="ru-RU" sz="1400" dirty="0" smtClean="0">
                <a:latin typeface="Verdana" pitchFamily="34" charset="0"/>
                <a:cs typeface="Arial" charset="0"/>
              </a:rPr>
              <a:t>11:00 </a:t>
            </a:r>
            <a:r>
              <a:rPr lang="ru-RU" sz="1400" dirty="0">
                <a:latin typeface="Verdana" pitchFamily="34" charset="0"/>
                <a:cs typeface="Arial" charset="0"/>
              </a:rPr>
              <a:t>МСК – заключение сделок Продавцом (ОАО «Сбербанк России»)</a:t>
            </a:r>
          </a:p>
        </p:txBody>
      </p:sp>
    </p:spTree>
    <p:extLst>
      <p:ext uri="{BB962C8B-B14F-4D97-AF65-F5344CB8AC3E}">
        <p14:creationId xmlns:p14="http://schemas.microsoft.com/office/powerpoint/2010/main" val="686529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txBox="1">
            <a:spLocks noChangeArrowheads="1"/>
          </p:cNvSpPr>
          <p:nvPr/>
        </p:nvSpPr>
        <p:spPr>
          <a:xfrm>
            <a:off x="1057185" y="282985"/>
            <a:ext cx="8538176" cy="420896"/>
          </a:xfrm>
          <a:prstGeom prst="rect">
            <a:avLst/>
          </a:prstGeom>
        </p:spPr>
        <p:txBody>
          <a:bodyPr lIns="0" tIns="0" rIns="0" bIns="0"/>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ru-RU" sz="2000" b="1" dirty="0">
                <a:latin typeface="Verdana" pitchFamily="34" charset="0"/>
                <a:ea typeface="ＭＳ Ｐゴシック"/>
                <a:cs typeface="ＭＳ Ｐゴシック"/>
              </a:rPr>
              <a:t>Оговорка об условиях раскрытия информации</a:t>
            </a:r>
            <a:endParaRPr lang="ru-RU" sz="2000" b="1" dirty="0">
              <a:latin typeface="Verdana" pitchFamily="34" charset="0"/>
            </a:endParaRPr>
          </a:p>
        </p:txBody>
      </p:sp>
      <p:sp>
        <p:nvSpPr>
          <p:cNvPr id="5" name="TextBox 4"/>
          <p:cNvSpPr txBox="1"/>
          <p:nvPr/>
        </p:nvSpPr>
        <p:spPr>
          <a:xfrm>
            <a:off x="1057185" y="843496"/>
            <a:ext cx="8538176" cy="4801314"/>
          </a:xfrm>
          <a:prstGeom prst="rect">
            <a:avLst/>
          </a:prstGeom>
          <a:noFill/>
        </p:spPr>
        <p:txBody>
          <a:bodyPr wrap="square" rtlCol="0">
            <a:spAutoFit/>
          </a:bodyPr>
          <a:lstStyle/>
          <a:p>
            <a:endParaRPr lang="ru-RU" sz="900" dirty="0"/>
          </a:p>
          <a:p>
            <a:r>
              <a:rPr lang="ru-RU" sz="900" dirty="0"/>
              <a:t>Настоящая презентация была подготовлена и выпущена Открытым акционерным обществом </a:t>
            </a:r>
            <a:r>
              <a:rPr lang="ru-RU" sz="900" dirty="0" smtClean="0"/>
              <a:t>«Московская Биржа ММВБ-РТС</a:t>
            </a:r>
            <a:r>
              <a:rPr lang="ru-RU" sz="900" dirty="0"/>
              <a:t>» (далее – «Компания»). Если нет какой-либо оговорки об ином, то Компания считается источником всей информации, изложенной в настоящем документе. Данная информация предоставляется по состоянию на дату настоящего документа и может быть изменена без какого-либо уведомления. Данный документ не является, не формирует и не должен рассматриваться в качестве предложения или же приглашения для продажи или участия в подписке, или же, как побуждение к приобретению или же к подписке на какие-либо ценные бумаги, а также этот документ или его часть или же факт его распространения не являются основанием и на них нельзя полагаться в связи с каким-либо предложением, договором, обязательством или же инвестиционным решением, связанными с ним, равно как и он не является рекомендацией относительно ценных бумаг компании. Изложенная в данном документе информация не являлась предметом независимой проверки. В нем также не содержится каких-либо заверений или гарантий, сформулированных или подразумеваемых и никто не должен полагаться на достоверность, точность и полноту информации или мнения, изложенного здесь. Никто из Компании или каких-либо ее дочерних обществ или аффилированных лиц или их директоров, сотрудников или работников, консультантов или их представителей не принимает какой-либо ответственности (независимо от того, возникла ли она в результате халатности или чего-то другого), прямо или косвенно связанной с использованием этого документа или иным образом возникшей из него. Данная презентация содержит прогнозные заявления. Все включенные в настоящую презентацию заявления, за исключением заявлений об исторических фактах, включая, но, не ограничиваясь, заявлениями, относящимися к нашему финансовому положению, бизнес-стратегии, планам менеджмента и целям по будущим операциям являются прогнозными заявлениями. Эти прогнозные заявления включают в себя известные и неизвестные риски, факторы неопределенности и иные факторы, которые могут стать причиной того, что наши нынешние показатели, достижения, свершения или же производственные показатели, будут существенно отличаться от тех, которые сформулированы или подразумеваются под этими прогнозными заявлениями. Данные прогнозные заявления основаны на многочисленных презумпциях относительно нашей нынешней и будущей бизнес-стратегии и среды, в которой мы ожидаем осуществлять свою деятельность в будущем. Важнейшими факторами, которые могут повлиять на наши нынешние показатели, достижения, свершения или же производственные показатели, которые могут существенно отличаться от тех, которые сформулированы или подразумеваются этими прогнозными заявлениями являются, помимо иных факторов, следующие: </a:t>
            </a:r>
          </a:p>
          <a:p>
            <a:r>
              <a:rPr lang="ru-RU" sz="900" dirty="0"/>
              <a:t>•восприятие рыночных услуг, предоставляемых Компанией и ее дочерними обществами; </a:t>
            </a:r>
          </a:p>
          <a:p>
            <a:r>
              <a:rPr lang="ru-RU" sz="900" dirty="0"/>
              <a:t>•волатильность (а) Российской экономики и рынка ценных бумаг и (b) секторов с высоким уровнем конкуренции, в которых Компания и ее дочерние общества осуществляют свою деятельность; </a:t>
            </a:r>
          </a:p>
          <a:p>
            <a:r>
              <a:rPr lang="ru-RU" sz="900" dirty="0"/>
              <a:t>•изменения в (a) отечественном и международном законодательстве и налоговом регулировании и (b) государственных программах, относящихся к финансовым рынкам и рынкам ценных бумаг; </a:t>
            </a:r>
          </a:p>
          <a:p>
            <a:r>
              <a:rPr lang="ru-RU" sz="900" dirty="0"/>
              <a:t>•ростом уровня конкуренции со стороны новых игроков на рынке России; </a:t>
            </a:r>
          </a:p>
          <a:p>
            <a:r>
              <a:rPr lang="ru-RU" sz="900" dirty="0"/>
              <a:t>•способность успевать за быстрыми изменениями в научно-технической среде, включая способность использовать расширенные функциональные возможности, которые популярны среди клиентов Компании и ее дочерних обществ; </a:t>
            </a:r>
          </a:p>
          <a:p>
            <a:r>
              <a:rPr lang="ru-RU" sz="900" dirty="0"/>
              <a:t>•способность сохранять преемственность процесса внедрения новых конкурентных продуктов и услуг, равно как и поддержка конкурентоспособности; </a:t>
            </a:r>
          </a:p>
          <a:p>
            <a:r>
              <a:rPr lang="ru-RU" sz="900" dirty="0"/>
              <a:t>•способность привлекать новых клиентов на отечественный рынок и в зарубежных юрисдикциях; </a:t>
            </a:r>
          </a:p>
          <a:p>
            <a:r>
              <a:rPr lang="ru-RU" sz="900" dirty="0"/>
              <a:t>•способность увеличивать предложение продукции в зарубежных юрисдикциях. Прогнозные заявления делаются только на дату настоящей презентации, и мы точно отрицаем наличие любых обязательств по обновлению или пересмотру прогнозных заявлений в настоящей презентации в связи с изменениями наших ожиданий, или перемен в условиях или обстоятельствах, на которых основаны эти прогнозные заявления. </a:t>
            </a:r>
          </a:p>
        </p:txBody>
      </p:sp>
    </p:spTree>
    <p:extLst>
      <p:ext uri="{BB962C8B-B14F-4D97-AF65-F5344CB8AC3E}">
        <p14:creationId xmlns:p14="http://schemas.microsoft.com/office/powerpoint/2010/main" val="1994931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ME_presentation_RU">
  <a:themeElements>
    <a:clrScheme name="Moscow Exchange">
      <a:dk1>
        <a:srgbClr val="000000"/>
      </a:dk1>
      <a:lt1>
        <a:sysClr val="window" lastClr="FFFFFF"/>
      </a:lt1>
      <a:dk2>
        <a:srgbClr val="58645E"/>
      </a:dk2>
      <a:lt2>
        <a:srgbClr val="E6E6E6"/>
      </a:lt2>
      <a:accent1>
        <a:srgbClr val="C60C30"/>
      </a:accent1>
      <a:accent2>
        <a:srgbClr val="ED1D24"/>
      </a:accent2>
      <a:accent3>
        <a:srgbClr val="6EB478"/>
      </a:accent3>
      <a:accent4>
        <a:srgbClr val="2D87C3"/>
      </a:accent4>
      <a:accent5>
        <a:srgbClr val="78CDE6"/>
      </a:accent5>
      <a:accent6>
        <a:srgbClr val="FFA519"/>
      </a:accent6>
      <a:hlink>
        <a:srgbClr val="00007F"/>
      </a:hlink>
      <a:folHlink>
        <a:srgbClr val="632423"/>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ME_presentation_RU</Template>
  <TotalTime>13396</TotalTime>
  <Words>1374</Words>
  <Application>Microsoft Office PowerPoint</Application>
  <PresentationFormat>Лист A4 (210x297 мм)</PresentationFormat>
  <Paragraphs>123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ME_presentation_RU</vt:lpstr>
      <vt:lpstr>Презентация PowerPoint</vt:lpstr>
      <vt:lpstr>Размещение путем сбора адресных заявок с датой активации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КБСД - Размещение объединённой биржи</dc:title>
  <dc:creator>Щеглов Д.В.</dc:creator>
  <cp:lastModifiedBy>Миронов Юрий Евгеньевич</cp:lastModifiedBy>
  <cp:revision>1014</cp:revision>
  <cp:lastPrinted>2013-01-23T06:55:39Z</cp:lastPrinted>
  <dcterms:created xsi:type="dcterms:W3CDTF">2011-10-14T09:30:22Z</dcterms:created>
  <dcterms:modified xsi:type="dcterms:W3CDTF">2013-02-05T07:47:33Z</dcterms:modified>
</cp:coreProperties>
</file>