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4"/>
  </p:notesMasterIdLst>
  <p:handoutMasterIdLst>
    <p:handoutMasterId r:id="rId15"/>
  </p:handoutMasterIdLst>
  <p:sldIdLst>
    <p:sldId id="291" r:id="rId6"/>
    <p:sldId id="350" r:id="rId7"/>
    <p:sldId id="340" r:id="rId8"/>
    <p:sldId id="343" r:id="rId9"/>
    <p:sldId id="355" r:id="rId10"/>
    <p:sldId id="356" r:id="rId11"/>
    <p:sldId id="357" r:id="rId12"/>
    <p:sldId id="279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556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D8CA54-954A-4C02-B77F-378D914D70AB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F4325-0A3D-4556-A4FB-B1FB58A9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0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43F845-4DA6-48BF-98A7-9CA2E62F7A2C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AD2CB-A146-4693-8240-DC01B54B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P991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2376" y="269792"/>
            <a:ext cx="4320479" cy="6297110"/>
          </a:xfrm>
          <a:prstGeom prst="rect">
            <a:avLst/>
          </a:prstGeom>
        </p:spPr>
      </p:pic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schemeClr val="bg1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0" y="6191250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1100" dirty="0" smtClean="0">
                <a:latin typeface="Verdana" pitchFamily="34" charset="0"/>
              </a:rPr>
              <a:t>Разделение статусов участников торгов и участников клиринга</a:t>
            </a:r>
            <a:endParaRPr lang="en-US" sz="1100" b="1" dirty="0" smtClean="0">
              <a:latin typeface="Verdan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1F86E795-738F-48DC-BA30-3BD3DAB97110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87675" y="6191250"/>
            <a:ext cx="5327650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ru-RU" sz="1100" dirty="0" smtClean="0"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01005214-F093-4378-879B-107A4C8BAA29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0" y="612775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smtClean="0"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latin typeface="Verdana" pitchFamily="34" charset="0"/>
              </a:rPr>
              <a:t>VERDANA </a:t>
            </a:r>
            <a:r>
              <a:rPr lang="ru-RU" sz="2600" b="1" smtClean="0">
                <a:latin typeface="Verdana" pitchFamily="34" charset="0"/>
              </a:rPr>
              <a:t>ОБЫЧНЫМ </a:t>
            </a:r>
            <a:br>
              <a:rPr lang="ru-RU" sz="2600" b="1" smtClean="0">
                <a:latin typeface="Verdana" pitchFamily="34" charset="0"/>
              </a:rPr>
            </a:br>
            <a:r>
              <a:rPr lang="ru-RU" sz="2600" b="1" smtClean="0">
                <a:latin typeface="Verdana" pitchFamily="34" charset="0"/>
              </a:rPr>
              <a:t>И ПОЛУЖИРНЫМ </a:t>
            </a:r>
            <a:r>
              <a:rPr lang="en-US" sz="2600" b="1" smtClean="0">
                <a:latin typeface="Verdana" pitchFamily="34" charset="0"/>
              </a:rPr>
              <a:t>26 </a:t>
            </a:r>
            <a:r>
              <a:rPr lang="ru-RU" sz="2600" b="1" smtClean="0">
                <a:latin typeface="Verdana" pitchFamily="34" charset="0"/>
              </a:rPr>
              <a:t>ПТ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4800" smtClean="0">
                <a:latin typeface="Verdana" pitchFamily="34" charset="0"/>
              </a:rPr>
              <a:t>СПАСИБО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smtClean="0">
                <a:latin typeface="Verdana" pitchFamily="34" charset="0"/>
              </a:rPr>
              <a:t>ЗА ВНИМАНИЕ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880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288000"/>
            <a:ext cx="7416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 ПТ ОБЫЧНЫЙ, ОКОНЧАНИЕ − ПОЛУЖИРНЫЙ!</a:t>
            </a:r>
            <a:endParaRPr lang="ru-RU" dirty="0"/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60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698" y="6209890"/>
            <a:ext cx="434015" cy="365125"/>
          </a:xfrm>
          <a:prstGeom prst="rect">
            <a:avLst/>
          </a:prstGeo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1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52000" y="4797190"/>
            <a:ext cx="4176464" cy="16540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Разделение статусов </a:t>
            </a:r>
            <a:endParaRPr lang="ru-RU" sz="2400" b="1" dirty="0" smtClean="0"/>
          </a:p>
          <a:p>
            <a:r>
              <a:rPr lang="ru-RU" sz="2400" dirty="0" smtClean="0"/>
              <a:t>участник </a:t>
            </a:r>
            <a:r>
              <a:rPr lang="ru-RU" sz="2400" dirty="0" smtClean="0"/>
              <a:t>торгов и </a:t>
            </a:r>
            <a:r>
              <a:rPr lang="ru-RU" sz="2400" dirty="0" smtClean="0"/>
              <a:t>участник </a:t>
            </a:r>
            <a:r>
              <a:rPr lang="ru-RU" sz="2400" dirty="0" smtClean="0"/>
              <a:t>клиринга на валютном рынке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7150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ПРОЕКТ ПО РАЗДЕЛЕНИЮ СТАТУСОВ УЧАСТНИКОВ ТОРГОВ И УЧАСТНИКОВ КЛИРИНГА – ЦЕЛИ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00" y="1484730"/>
            <a:ext cx="8065120" cy="4392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 рамках подготовки к единому клирингу на всех рынках Московской Биржи планируется разделить статусы участников торгов и участников клиринга.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Участники получают новые бизнес-возможности: могут обслуживать других участников торгов в качестве клиринговых брокеров либо являться клиентами клиринговых брокеров.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Привлечение на валютный рынок клиринговых банков – нерезидентов, которые будут выступать в качестве клиринговых брокеров, не являясь участниками торгов.</a:t>
            </a:r>
          </a:p>
        </p:txBody>
      </p:sp>
    </p:spTree>
    <p:extLst>
      <p:ext uri="{BB962C8B-B14F-4D97-AF65-F5344CB8AC3E}">
        <p14:creationId xmlns:p14="http://schemas.microsoft.com/office/powerpoint/2010/main" val="12526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7150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УЧАСТНИКИ ТОРГОВ / УЧАСТНИКИ КЛИРИНГА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550" y="1988800"/>
            <a:ext cx="6840950" cy="1224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Участник торгов           Участник клиринга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Участником торгов (УТ) можно стать, только получив статус участника клиринга (УК). Участник торгов, будучи участником клиринга, сам рассчитывается в НКЦ по итогам торгов на валютном рынке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880" y="1556740"/>
            <a:ext cx="2088290" cy="288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СЕЙЧАС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0" y="2060810"/>
            <a:ext cx="504070" cy="360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=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70" y="4077090"/>
            <a:ext cx="3096430" cy="1512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Участник клиринга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УК может не являться УТ, а выполнять роль клирингового брокера, рассчитывая УТ по его обязательствам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550" y="4077090"/>
            <a:ext cx="3096430" cy="1512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Участник торгов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УТ может не являться УК и рассчитываться через другого УК, являющегося клиринговым брокером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50" y="3645030"/>
            <a:ext cx="2520350" cy="288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ПОСЛЕ РАЗДЕЛЕНИЯ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0" y="4221110"/>
            <a:ext cx="504070" cy="288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≠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7150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ДОПУСК К ТОРГАМ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500" y="980660"/>
            <a:ext cx="7777080" cy="432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 к участнику торгов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36247"/>
              </p:ext>
            </p:extLst>
          </p:nvPr>
        </p:nvGraphicFramePr>
        <p:xfrm>
          <a:off x="1187530" y="1484730"/>
          <a:ext cx="7633059" cy="437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353"/>
                <a:gridCol w="2544353"/>
                <a:gridCol w="2544353"/>
              </a:tblGrid>
              <a:tr h="849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разделения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разделения</a:t>
                      </a:r>
                      <a:endParaRPr lang="ru-RU" dirty="0"/>
                    </a:p>
                  </a:txBody>
                  <a:tcPr/>
                </a:tc>
              </a:tr>
              <a:tr h="849714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Лицензия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- банковская лицензия</a:t>
                      </a:r>
                      <a:endParaRPr lang="ru-RU" sz="1400" baseline="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400" baseline="0" dirty="0" smtClean="0"/>
                        <a:t>или</a:t>
                      </a:r>
                    </a:p>
                    <a:p>
                      <a:r>
                        <a:rPr lang="ru-RU" sz="1400" baseline="0" dirty="0" smtClean="0"/>
                        <a:t>- лицензия профессионального участника рынка ценных бумаг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1829062">
                <a:tc>
                  <a:txBody>
                    <a:bodyPr/>
                    <a:lstStyle/>
                    <a:p>
                      <a:r>
                        <a:rPr lang="ru-RU" dirty="0" smtClean="0"/>
                        <a:t>Клиринг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получение допуска к клиринговому обслуживанию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(УТ = УК)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- получение допуска к клиринговому обслуживанию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(УТ = УК)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 получение расчетного</a:t>
                      </a:r>
                      <a:r>
                        <a:rPr lang="ru-RU" sz="1400" baseline="0" dirty="0" smtClean="0"/>
                        <a:t> кода другого участника клиринга – клирингового брокера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(УТ </a:t>
                      </a:r>
                      <a:r>
                        <a:rPr lang="ru-RU" sz="1400" b="0" dirty="0" smtClean="0">
                          <a:solidFill>
                            <a:srgbClr val="C00000"/>
                          </a:solidFill>
                        </a:rPr>
                        <a:t>≠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УК)</a:t>
                      </a:r>
                      <a:endParaRPr lang="ru-RU" sz="1400" dirty="0"/>
                    </a:p>
                  </a:txBody>
                  <a:tcPr/>
                </a:tc>
              </a:tr>
              <a:tr h="849714"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Требование</a:t>
                      </a:r>
                      <a:r>
                        <a:rPr lang="ru-RU" sz="1400" baseline="0" dirty="0" smtClean="0"/>
                        <a:t> по капиталу для проф. участников – 180 млн. рублей.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требования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7150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ДОПУСК К КЛИРИНГУ</a:t>
            </a:r>
            <a:endParaRPr lang="ru-RU" sz="2400" b="1" dirty="0">
              <a:latin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38582"/>
              </p:ext>
            </p:extLst>
          </p:nvPr>
        </p:nvGraphicFramePr>
        <p:xfrm>
          <a:off x="1115520" y="836640"/>
          <a:ext cx="7661062" cy="518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53"/>
                <a:gridCol w="1088347"/>
                <a:gridCol w="1302083"/>
                <a:gridCol w="1182817"/>
                <a:gridCol w="124899"/>
                <a:gridCol w="1539539"/>
                <a:gridCol w="1315224"/>
              </a:tblGrid>
              <a:tr h="8107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Категория Участника клиринга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Клиринговое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Гарантийный фонд</a:t>
                      </a:r>
                    </a:p>
                    <a:p>
                      <a:r>
                        <a:rPr lang="ru-RU" sz="1200" dirty="0" smtClean="0"/>
                        <a:t>(мин. взнос)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Возможность обслуживания Участников торгов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Требования по капиталу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Лицензия</a:t>
                      </a:r>
                      <a:endParaRPr lang="ru-RU" sz="1200" dirty="0"/>
                    </a:p>
                  </a:txBody>
                  <a:tcPr/>
                </a:tc>
              </a:tr>
              <a:tr h="300278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</a:t>
                      </a:r>
                      <a:r>
                        <a:rPr lang="ru-RU" sz="1400" b="1" baseline="0" dirty="0" smtClean="0"/>
                        <a:t> РАЗДЕЛЕНИЯ</a:t>
                      </a:r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«А»</a:t>
                      </a:r>
                    </a:p>
                    <a:p>
                      <a:pPr algn="ctr"/>
                      <a:r>
                        <a:rPr lang="ru-RU" sz="1200" b="1" dirty="0" smtClean="0"/>
                        <a:t>(Банк России)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вносит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Нет требования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 требования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 требования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«Б»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Частичное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Нет требования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≥ 180 млн. р.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 либо</a:t>
                      </a:r>
                      <a:endParaRPr lang="ru-RU" sz="1200" baseline="0" dirty="0" smtClean="0"/>
                    </a:p>
                    <a:p>
                      <a:r>
                        <a:rPr lang="ru-RU" sz="1200" dirty="0" smtClean="0"/>
                        <a:t>проф. участник</a:t>
                      </a:r>
                      <a:endParaRPr lang="ru-RU" sz="1200" dirty="0"/>
                    </a:p>
                  </a:txBody>
                  <a:tcPr anchor="ctr"/>
                </a:tc>
              </a:tr>
              <a:tr h="450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«В»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Полное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Нет требования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≥ 180 млн. р.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Банк либо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проф. участник</a:t>
                      </a:r>
                    </a:p>
                  </a:txBody>
                  <a:tcPr anchor="ctr"/>
                </a:tc>
              </a:tr>
              <a:tr h="35200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ПОСЛЕ РАЗДЕЛЕНИЯ</a:t>
                      </a:r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«А»</a:t>
                      </a:r>
                    </a:p>
                    <a:p>
                      <a:pPr algn="ctr"/>
                      <a:r>
                        <a:rPr lang="ru-RU" sz="1200" b="1" dirty="0" smtClean="0"/>
                        <a:t>(Банк России)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вносит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вносит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 требования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 требования</a:t>
                      </a:r>
                    </a:p>
                  </a:txBody>
                  <a:tcPr anchor="ctr"/>
                </a:tc>
              </a:tr>
              <a:tr h="7920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«О»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Частичное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3 000 000 р.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Есть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≥ 50 млрд. р. или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≥ 20 млрд. р. + рейтинг ≥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BB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 либо клиринговая лицензия – для резидента РФ</a:t>
                      </a:r>
                      <a:endParaRPr lang="ru-RU" sz="1200" dirty="0"/>
                    </a:p>
                  </a:txBody>
                  <a:tcPr anchor="ctr"/>
                </a:tc>
              </a:tr>
              <a:tr h="450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«Б»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Частичное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3 000 000 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≥ 180 млн. р.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Банк либо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проф. участник</a:t>
                      </a:r>
                    </a:p>
                  </a:txBody>
                  <a:tcPr anchor="ctr"/>
                </a:tc>
              </a:tr>
              <a:tr h="450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«В»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Полное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вносит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 требования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Банк либо</a:t>
                      </a:r>
                      <a:endParaRPr lang="ru-RU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проф. участник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97150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ДОПОЛНИТЕЛЬНЫЕ ТРЕБОВАНИЯ ДЛЯ УК КАТЕГОРИИ «О»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00" y="1268699"/>
            <a:ext cx="7777080" cy="4608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НКЦ вправе запросить дополнительную информацию, а также вправе отказать в присвоении категории: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Анализа структуры собственности участника клиринга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Анализа методики и результатов стресс-тестирования системы управления рисками участника клиринга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 случае </a:t>
            </a:r>
            <a:r>
              <a:rPr lang="ru-RU" sz="1400" dirty="0" err="1" smtClean="0">
                <a:solidFill>
                  <a:schemeClr val="tx1"/>
                </a:solidFill>
              </a:rPr>
              <a:t>непредоставления</a:t>
            </a:r>
            <a:r>
              <a:rPr lang="ru-RU" sz="1400" dirty="0" smtClean="0">
                <a:solidFill>
                  <a:schemeClr val="tx1"/>
                </a:solidFill>
              </a:rPr>
              <a:t> комфортного письма от материнской компании участником, проходящим по критерию: капитал ≥ 20 млрд. руб. + рейтинг материнской компании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НКЦ вправе приостановить клиринговое обслуживание с категорией «О» участника клиринга в следующих случаях: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Участник </a:t>
            </a:r>
            <a:r>
              <a:rPr lang="ru-RU" sz="1400" dirty="0">
                <a:solidFill>
                  <a:schemeClr val="tx1"/>
                </a:solidFill>
              </a:rPr>
              <a:t>не начал обслуживание </a:t>
            </a:r>
            <a:r>
              <a:rPr lang="ru-RU" sz="1400" i="1" dirty="0">
                <a:solidFill>
                  <a:schemeClr val="tx1"/>
                </a:solidFill>
              </a:rPr>
              <a:t>других</a:t>
            </a:r>
            <a:r>
              <a:rPr lang="ru-RU" sz="1400" dirty="0">
                <a:solidFill>
                  <a:schemeClr val="tx1"/>
                </a:solidFill>
              </a:rPr>
              <a:t> УТ в течение 2-х лет с момента присвоения категории «О»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Несоответствие требованиям </a:t>
            </a:r>
            <a:r>
              <a:rPr lang="ru-RU" sz="1400" dirty="0">
                <a:solidFill>
                  <a:schemeClr val="tx1"/>
                </a:solidFill>
              </a:rPr>
              <a:t>к капиталу и/или </a:t>
            </a:r>
            <a:r>
              <a:rPr lang="ru-RU" sz="1400" dirty="0" smtClean="0">
                <a:solidFill>
                  <a:schemeClr val="tx1"/>
                </a:solidFill>
              </a:rPr>
              <a:t>рейтингу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Наличие убытков по состоянию на две и более последовательные отчетные даты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Наличие фактов неисполнения обязательств перед НКЦ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>
            <a:off x="7272447" y="4912906"/>
            <a:ext cx="67741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6500778" y="1677669"/>
            <a:ext cx="0" cy="10552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7003520" y="2634629"/>
            <a:ext cx="572129" cy="3763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7" idx="1"/>
          </p:cNvCxnSpPr>
          <p:nvPr/>
        </p:nvCxnSpPr>
        <p:spPr>
          <a:xfrm>
            <a:off x="5981528" y="4229209"/>
            <a:ext cx="591367" cy="3308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3525193" y="3158471"/>
            <a:ext cx="2370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901211" y="3361101"/>
            <a:ext cx="814370" cy="2421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7" idx="3"/>
          </p:cNvCxnSpPr>
          <p:nvPr/>
        </p:nvCxnSpPr>
        <p:spPr>
          <a:xfrm>
            <a:off x="3543571" y="1638439"/>
            <a:ext cx="29370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8055" y="1278652"/>
            <a:ext cx="1183730" cy="394487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Общий</a:t>
            </a:r>
          </a:p>
          <a:p>
            <a:pPr algn="ctr"/>
            <a:r>
              <a:rPr lang="ru-RU" sz="1600" b="1" dirty="0" smtClean="0"/>
              <a:t>Участник</a:t>
            </a:r>
          </a:p>
          <a:p>
            <a:pPr algn="ctr"/>
            <a:r>
              <a:rPr lang="ru-RU" sz="1600" b="1" dirty="0" smtClean="0"/>
              <a:t>Клиринга</a:t>
            </a:r>
            <a:endParaRPr lang="ru-RU" sz="16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541456" y="1278650"/>
            <a:ext cx="1002115" cy="7195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Сегреги-рованный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счет</a:t>
            </a:r>
            <a:endParaRPr lang="ru-RU" sz="12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541761" y="2833707"/>
            <a:ext cx="1002030" cy="9232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541928" y="2039311"/>
            <a:ext cx="1001643" cy="7527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102" name="Овал 101"/>
          <p:cNvSpPr/>
          <p:nvPr/>
        </p:nvSpPr>
        <p:spPr>
          <a:xfrm>
            <a:off x="6154182" y="1336142"/>
            <a:ext cx="673126" cy="606855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7357625" y="2258255"/>
            <a:ext cx="673126" cy="606855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7581411" y="3379555"/>
            <a:ext cx="673126" cy="606855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187530" y="5301260"/>
            <a:ext cx="7195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Преимущества </a:t>
            </a:r>
            <a:r>
              <a:rPr lang="ru-RU" sz="1200" i="1" dirty="0"/>
              <a:t>для участников торгов, не </a:t>
            </a:r>
            <a:r>
              <a:rPr lang="ru-RU" sz="1200" i="1" dirty="0" smtClean="0"/>
              <a:t>являющихся </a:t>
            </a:r>
            <a:r>
              <a:rPr lang="ru-RU" sz="1200" i="1" dirty="0"/>
              <a:t>участниками </a:t>
            </a:r>
            <a:r>
              <a:rPr lang="ru-RU" sz="1200" i="1" dirty="0" smtClean="0"/>
              <a:t>клиринга:</a:t>
            </a:r>
          </a:p>
          <a:p>
            <a:endParaRPr lang="ru-RU" sz="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/>
              <a:t>Получение </a:t>
            </a:r>
            <a:r>
              <a:rPr lang="ru-RU" sz="1200" i="1" dirty="0"/>
              <a:t>статуса Участника торгов компаниями, не соответствующими </a:t>
            </a:r>
            <a:r>
              <a:rPr lang="ru-RU" sz="1200" i="1" dirty="0" smtClean="0"/>
              <a:t>требованиям, предъявляемым </a:t>
            </a:r>
            <a:r>
              <a:rPr lang="ru-RU" sz="1200" i="1" dirty="0"/>
              <a:t>к участникам </a:t>
            </a:r>
            <a:r>
              <a:rPr lang="ru-RU" sz="1200" i="1" dirty="0" smtClean="0"/>
              <a:t>клиринга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 smtClean="0"/>
              <a:t>Сохранение </a:t>
            </a:r>
            <a:r>
              <a:rPr lang="ru-RU" sz="1200" i="1" dirty="0"/>
              <a:t>конфиденциальности клиентов участника торгов, не являющегося участником </a:t>
            </a:r>
            <a:r>
              <a:rPr lang="ru-RU" sz="1200" i="1" dirty="0" smtClean="0"/>
              <a:t>клиринга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09230" y="774307"/>
            <a:ext cx="1051" cy="461539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310102" y="1056643"/>
            <a:ext cx="697138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8068" y="741144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Клиринг</a:t>
            </a:r>
            <a:endParaRPr lang="ru-R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73618" y="740228"/>
            <a:ext cx="61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Торги</a:t>
            </a:r>
            <a:endParaRPr lang="ru-RU" sz="1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41455" y="3798720"/>
            <a:ext cx="1002115" cy="728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Сегреги-рованный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счет</a:t>
            </a:r>
            <a:endParaRPr lang="ru-RU" sz="1200" b="1" dirty="0"/>
          </a:p>
        </p:txBody>
      </p:sp>
      <p:cxnSp>
        <p:nvCxnSpPr>
          <p:cNvPr id="45" name="Прямая соединительная линия 44"/>
          <p:cNvCxnSpPr>
            <a:stCxn id="65" idx="3"/>
            <a:endCxn id="97" idx="2"/>
          </p:cNvCxnSpPr>
          <p:nvPr/>
        </p:nvCxnSpPr>
        <p:spPr>
          <a:xfrm>
            <a:off x="3544434" y="4894354"/>
            <a:ext cx="2885552" cy="6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94" idx="3"/>
            <a:endCxn id="96" idx="2"/>
          </p:cNvCxnSpPr>
          <p:nvPr/>
        </p:nvCxnSpPr>
        <p:spPr>
          <a:xfrm>
            <a:off x="3543571" y="2415684"/>
            <a:ext cx="15018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2541928" y="4565184"/>
            <a:ext cx="1002506" cy="6583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Omnibus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счет</a:t>
            </a:r>
            <a:endParaRPr lang="ru-RU" sz="1200" b="1" dirty="0"/>
          </a:p>
        </p:txBody>
      </p:sp>
      <p:sp>
        <p:nvSpPr>
          <p:cNvPr id="96" name="Овал 95"/>
          <p:cNvSpPr/>
          <p:nvPr/>
        </p:nvSpPr>
        <p:spPr>
          <a:xfrm>
            <a:off x="5045420" y="2021683"/>
            <a:ext cx="807330" cy="78800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УТ</a:t>
            </a:r>
            <a:endParaRPr lang="ru-RU" b="1" dirty="0"/>
          </a:p>
        </p:txBody>
      </p:sp>
      <p:sp>
        <p:nvSpPr>
          <p:cNvPr id="97" name="Овал 96"/>
          <p:cNvSpPr/>
          <p:nvPr/>
        </p:nvSpPr>
        <p:spPr>
          <a:xfrm>
            <a:off x="6429986" y="4421357"/>
            <a:ext cx="975842" cy="9473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500" b="1" dirty="0" smtClean="0"/>
          </a:p>
        </p:txBody>
      </p:sp>
      <p:sp>
        <p:nvSpPr>
          <p:cNvPr id="183" name="Овал 182"/>
          <p:cNvSpPr/>
          <p:nvPr/>
        </p:nvSpPr>
        <p:spPr>
          <a:xfrm>
            <a:off x="5913966" y="2664011"/>
            <a:ext cx="1150235" cy="1125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</p:txBody>
      </p:sp>
      <p:sp>
        <p:nvSpPr>
          <p:cNvPr id="38" name="Овал 37"/>
          <p:cNvSpPr/>
          <p:nvPr/>
        </p:nvSpPr>
        <p:spPr>
          <a:xfrm>
            <a:off x="5467115" y="3858742"/>
            <a:ext cx="673126" cy="606855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17763" y="2835305"/>
            <a:ext cx="98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УТ Брокер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43740" y="2258255"/>
            <a:ext cx="1001643" cy="7527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43740" y="2047428"/>
            <a:ext cx="9998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Omnibus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счет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0" name="Прямая соединительная линия 49"/>
          <p:cNvCxnSpPr>
            <a:stCxn id="43" idx="3"/>
            <a:endCxn id="38" idx="2"/>
          </p:cNvCxnSpPr>
          <p:nvPr/>
        </p:nvCxnSpPr>
        <p:spPr>
          <a:xfrm flipV="1">
            <a:off x="3543570" y="4162170"/>
            <a:ext cx="1923545" cy="9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28426" y="4709688"/>
            <a:ext cx="95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УТ = УК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7808812" y="4605897"/>
            <a:ext cx="673126" cy="606855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</a:t>
            </a:r>
            <a:endParaRPr lang="ru-RU" b="1" dirty="0"/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 bwMode="auto">
          <a:xfrm>
            <a:off x="97150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СХЕМЫ РАБОТЫ УК КАТЕГОРИИ «О»</a:t>
            </a:r>
            <a:endParaRPr lang="ru-RU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360363" y="2087563"/>
            <a:ext cx="7199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1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- CNY декабрь 2012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6AE59D714A33448C879F6EED7C13EF" ma:contentTypeVersion="0" ma:contentTypeDescription="Создание документа." ma:contentTypeScope="" ma:versionID="51d16541a83fe4bdd53d9c73fa891021">
  <xsd:schema xmlns:xsd="http://www.w3.org/2001/XMLSchema" xmlns:xs="http://www.w3.org/2001/XMLSchema" xmlns:p="http://schemas.microsoft.com/office/2006/metadata/properties" xmlns:ns2="5c2cd6fe-a789-4745-9d50-c055d8f1627e" targetNamespace="http://schemas.microsoft.com/office/2006/metadata/properties" ma:root="true" ma:fieldsID="eb6df43a550ff08c15757511108e667f" ns2:_=""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54A6F6C-CCBE-4D1C-9371-9CC01812BC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666ECF3-F9D6-4AAA-BD5F-C13754470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893F4-D8D2-41FF-AF32-FAB266AA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88B4BFD-D6D8-4DB1-BC43-813888619564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c2cd6fe-a789-4745-9d50-c055d8f1627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50828</TotalTime>
  <Words>595</Words>
  <Application>Microsoft Office PowerPoint</Application>
  <PresentationFormat>Экран (4:3)</PresentationFormat>
  <Paragraphs>140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- CNY декабрь 2012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frolov</dc:creator>
  <cp:lastModifiedBy>Астреина Марина Карловна</cp:lastModifiedBy>
  <cp:revision>1028</cp:revision>
  <cp:lastPrinted>2013-08-14T10:43:21Z</cp:lastPrinted>
  <dcterms:created xsi:type="dcterms:W3CDTF">2012-12-19T13:14:19Z</dcterms:created>
  <dcterms:modified xsi:type="dcterms:W3CDTF">2014-10-02T07:30:12Z</dcterms:modified>
</cp:coreProperties>
</file>