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6"/>
  </p:notesMasterIdLst>
  <p:sldIdLst>
    <p:sldId id="258" r:id="rId2"/>
    <p:sldId id="407" r:id="rId3"/>
    <p:sldId id="389" r:id="rId4"/>
    <p:sldId id="391" r:id="rId5"/>
    <p:sldId id="369" r:id="rId6"/>
    <p:sldId id="404" r:id="rId7"/>
    <p:sldId id="400" r:id="rId8"/>
    <p:sldId id="405" r:id="rId9"/>
    <p:sldId id="356" r:id="rId10"/>
    <p:sldId id="406" r:id="rId11"/>
    <p:sldId id="363" r:id="rId12"/>
    <p:sldId id="357" r:id="rId13"/>
    <p:sldId id="366" r:id="rId14"/>
    <p:sldId id="365" r:id="rId15"/>
    <p:sldId id="362" r:id="rId16"/>
    <p:sldId id="376" r:id="rId17"/>
    <p:sldId id="359" r:id="rId18"/>
    <p:sldId id="399" r:id="rId19"/>
    <p:sldId id="394" r:id="rId20"/>
    <p:sldId id="393" r:id="rId21"/>
    <p:sldId id="395" r:id="rId22"/>
    <p:sldId id="401" r:id="rId23"/>
    <p:sldId id="396" r:id="rId24"/>
    <p:sldId id="408" r:id="rId25"/>
  </p:sldIdLst>
  <p:sldSz cx="9144000" cy="6858000" type="screen4x3"/>
  <p:notesSz cx="6784975" cy="9856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EBECF0"/>
    <a:srgbClr val="D5D7E0"/>
    <a:srgbClr val="66CCFF"/>
    <a:srgbClr val="0075B9"/>
    <a:srgbClr val="C6D9F1"/>
    <a:srgbClr val="B7DEE8"/>
    <a:srgbClr val="DBEE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3" autoAdjust="0"/>
    <p:restoredTop sz="95931" autoAdjust="0"/>
  </p:normalViewPr>
  <p:slideViewPr>
    <p:cSldViewPr>
      <p:cViewPr>
        <p:scale>
          <a:sx n="100" d="100"/>
          <a:sy n="100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e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3713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41638" cy="493713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069BDE-140F-4742-AF46-B6D05756713A}" type="datetimeFigureOut">
              <a:rPr lang="ru-RU"/>
              <a:pPr>
                <a:defRPr/>
              </a:pPr>
              <a:t>Hong Kong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3" tIns="45491" rIns="90983" bIns="4549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681538"/>
            <a:ext cx="5429250" cy="4435475"/>
          </a:xfrm>
          <a:prstGeom prst="rect">
            <a:avLst/>
          </a:prstGeom>
        </p:spPr>
        <p:txBody>
          <a:bodyPr vert="horz" lIns="90983" tIns="45491" rIns="90983" bIns="4549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1638" cy="493712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361488"/>
            <a:ext cx="2941638" cy="493712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F87058-D7EE-4DBD-93A5-CEBB61497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683125"/>
            <a:ext cx="5426075" cy="4433888"/>
          </a:xfrm>
          <a:noFill/>
        </p:spPr>
        <p:txBody>
          <a:bodyPr wrap="square" lIns="91177" tIns="45587" rIns="91177" bIns="45587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43338" y="9363075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7" tIns="45587" rIns="91177" bIns="45587" anchor="b"/>
          <a:lstStyle/>
          <a:p>
            <a:pPr algn="r" defTabSz="912813"/>
            <a:fld id="{9BD61373-C5C8-4D23-B72C-A4851222107A}" type="slidenum">
              <a:rPr lang="ru-RU" sz="1200"/>
              <a:pPr algn="r" defTabSz="912813"/>
              <a:t>2</a:t>
            </a:fld>
            <a:endParaRPr lang="ru-RU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290CF8-E553-451C-BC24-AA6F5D626B1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ЭЙМ – убить!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5D13E0-83D1-461D-B183-0986444D9B0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Поменять.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B19603-F519-444B-B909-CA97DA58D16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Поменять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88A75A-C577-4A23-B85A-6CB88F03146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38188"/>
            <a:ext cx="4929187" cy="36972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3125"/>
            <a:ext cx="5429250" cy="4437063"/>
          </a:xfrm>
          <a:noFill/>
        </p:spPr>
        <p:txBody>
          <a:bodyPr wrap="square" lIns="90974" tIns="45487" rIns="90974" bIns="45487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@</a:t>
            </a:r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TMX </a:t>
            </a:r>
            <a:r>
              <a:rPr lang="ru-RU" smtClean="0"/>
              <a:t>– как расшифровывается? Есть две биржи в торонто. Это какая?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5E253-C863-4455-9D2F-1E845B39FA9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Исправить в голубом прямоугольнике!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4FC15-88BF-4B8A-8F7F-A685EA4B724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Как ВТО повлияет?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6924C7-C97D-4F5F-8180-9D0B86036C0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Убрать стрелку с КАГР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F84DFE-E399-4F14-8E12-F2F1CC46788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683125"/>
            <a:ext cx="5426075" cy="4433888"/>
          </a:xfrm>
          <a:noFill/>
        </p:spPr>
        <p:txBody>
          <a:bodyPr wrap="square" lIns="91177" tIns="45587" rIns="91177" bIns="45587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ru-RU" smtClean="0"/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3843338" y="9363075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7" tIns="45587" rIns="91177" bIns="45587" anchor="b"/>
          <a:lstStyle/>
          <a:p>
            <a:pPr algn="r" defTabSz="912813"/>
            <a:fld id="{41B44ED3-4974-4B15-BA33-1617449E23AC}" type="slidenum">
              <a:rPr lang="ru-RU" sz="1200"/>
              <a:pPr algn="r" defTabSz="912813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85007F-6903-4229-818A-A7AFB07EDFC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1225">
              <a:defRPr/>
            </a:pPr>
            <a:fld id="{02ABD45D-2979-4A18-9242-B9EE86DD2902}" type="slidenum">
              <a:rPr lang="ru-RU" smtClean="0"/>
              <a:pPr defTabSz="911225">
                <a:defRPr/>
              </a:pPr>
              <a:t>8</a:t>
            </a:fld>
            <a:endParaRPr lang="ru-RU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Внизу – дать точное название Маккинзи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4C6E7-B2AF-4DE9-BE9B-15D9442F030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Мнение?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9FBE2C-45B1-43A7-B4AF-4927CF74AE4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Пояснения – физлица пропали.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CFB63F-AA2A-4506-80D7-35A98DD337A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5" descr="GR MMVB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115888"/>
            <a:ext cx="135572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A5A70-45A3-4AB1-BCBF-A2E53135461C}" type="datetime1">
              <a:rPr lang="ru-RU"/>
              <a:pPr>
                <a:defRPr/>
              </a:pPr>
              <a:t>21.03.2011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 усилении роли рубля в международных расчетах: опыт и перспективы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D9CBD-1D4A-4E1F-AD73-8D728E279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F2A28-08AB-4DDD-92CF-A3BF2B2560B2}" type="datetimeFigureOut">
              <a:rPr lang="ru-RU"/>
              <a:pPr>
                <a:defRPr/>
              </a:pPr>
              <a:t>Hong Kong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 усилении роли рубля в международных расчетах: опыт и перспективы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ADE0-BC95-42CB-8DEE-C9C41ADD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GR MMVB.tif"/>
          <p:cNvPicPr>
            <a:picLocks noChangeAspect="1"/>
          </p:cNvPicPr>
          <p:nvPr userDrawn="1"/>
        </p:nvPicPr>
        <p:blipFill>
          <a:blip r:embed="rId2"/>
          <a:srcRect l="14220" t="9926" r="16925" b="14285"/>
          <a:stretch>
            <a:fillRect/>
          </a:stretch>
        </p:blipFill>
        <p:spPr bwMode="auto">
          <a:xfrm>
            <a:off x="669925" y="6330950"/>
            <a:ext cx="4460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1B51C-48D3-4A8C-969C-477D15BFEFE5}" type="datetimeFigureOut">
              <a:rPr lang="ru-RU"/>
              <a:pPr>
                <a:defRPr/>
              </a:pPr>
              <a:t>Hong Kong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 усилении роли рубля в международных расчетах: опыт и перспективы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D05F-F521-4AE9-809A-185738904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468313" y="1268859"/>
            <a:ext cx="3959225" cy="237616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3"/>
          </p:nvPr>
        </p:nvSpPr>
        <p:spPr>
          <a:xfrm>
            <a:off x="467544" y="3789040"/>
            <a:ext cx="3959225" cy="237616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4"/>
          </p:nvPr>
        </p:nvSpPr>
        <p:spPr>
          <a:xfrm>
            <a:off x="4716016" y="1268760"/>
            <a:ext cx="3959225" cy="237626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5"/>
          </p:nvPr>
        </p:nvSpPr>
        <p:spPr>
          <a:xfrm>
            <a:off x="4716016" y="3789040"/>
            <a:ext cx="3959225" cy="237626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Доходы Группы ММВБ в 2011 г. </a:t>
            </a:r>
          </a:p>
        </p:txBody>
      </p:sp>
      <p:sp>
        <p:nvSpPr>
          <p:cNvPr id="11" name="Номер слайда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B7EE7-2C83-447C-ADD0-4E7E14A57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351837" cy="6524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8B104-501E-4423-BDB7-39457B238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4F3DA-8F18-418D-8179-0C08B7D91B57}" type="datetimeFigureOut">
              <a:rPr lang="ru-RU"/>
              <a:pPr>
                <a:defRPr/>
              </a:pPr>
              <a:t>Hong Kong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ABD9B-697B-47EE-9B07-3B3FB9D84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6B55-B13F-4BB2-ABA2-EE21FD1E3DA2}" type="datetime1">
              <a:rPr lang="ru-RU"/>
              <a:pPr>
                <a:defRPr/>
              </a:pPr>
              <a:t>21.03.2011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 усилении роли рубля в международных расчетах: опыт и перспективы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9691-BA0B-41D4-8C33-ACCD049E8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10E87-6D14-45F9-8DB8-BA87528FFF4D}" type="datetimeFigureOut">
              <a:rPr lang="ru-RU"/>
              <a:pPr>
                <a:defRPr/>
              </a:pPr>
              <a:t>Hong Kong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Доходы Группы ММВБ в 2011 г.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935F-C9AA-4649-87FA-D37EC935D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6F1C-3F2D-4B95-A182-78EA6DEE9AC2}" type="datetimeFigureOut">
              <a:rPr lang="ru-RU"/>
              <a:pPr>
                <a:defRPr/>
              </a:pPr>
              <a:t>Hong Kong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ММВБ и ПФТС:</a:t>
            </a:r>
            <a:br>
              <a:rPr lang="ru-RU"/>
            </a:br>
            <a:r>
              <a:rPr lang="ru-RU"/>
              <a:t>осваивая реалии украинского рынка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67C8F-3E81-45A8-907D-123361AE2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A698B-C917-40AF-8694-52F36291B4DC}" type="datetimeFigureOut">
              <a:rPr lang="ru-RU"/>
              <a:pPr>
                <a:defRPr/>
              </a:pPr>
              <a:t>Hong Kong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Доходы Группы ММВБ в 2011 г.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CB0BD-EC96-4137-9876-D8C629BB5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 descr="GR MMVB.tif"/>
          <p:cNvPicPr>
            <a:picLocks noChangeAspect="1"/>
          </p:cNvPicPr>
          <p:nvPr userDrawn="1"/>
        </p:nvPicPr>
        <p:blipFill>
          <a:blip r:embed="rId2"/>
          <a:srcRect l="14220" t="9926" r="16925" b="14285"/>
          <a:stretch>
            <a:fillRect/>
          </a:stretch>
        </p:blipFill>
        <p:spPr bwMode="auto">
          <a:xfrm>
            <a:off x="669925" y="6330950"/>
            <a:ext cx="4460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9FD7-554E-4BE4-8542-274F7FA91362}" type="datetimeFigureOut">
              <a:rPr lang="ru-RU"/>
              <a:pPr>
                <a:defRPr/>
              </a:pPr>
              <a:t>Hong Kong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ММВБ и ПФТС:</a:t>
            </a:r>
            <a:br>
              <a:rPr lang="ru-RU"/>
            </a:br>
            <a:r>
              <a:rPr lang="ru-RU"/>
              <a:t>осваивая реалии украинского рынка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ED107-9C19-4C90-A389-FF2CC5309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4" descr="GR MMVB.tif"/>
          <p:cNvPicPr>
            <a:picLocks noChangeAspect="1"/>
          </p:cNvPicPr>
          <p:nvPr userDrawn="1"/>
        </p:nvPicPr>
        <p:blipFill>
          <a:blip r:embed="rId2"/>
          <a:srcRect l="14220" t="9926" r="16925" b="14285"/>
          <a:stretch>
            <a:fillRect/>
          </a:stretch>
        </p:blipFill>
        <p:spPr bwMode="auto">
          <a:xfrm>
            <a:off x="669925" y="6330950"/>
            <a:ext cx="4460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44951-872D-4B77-95A3-C782A17BF45C}" type="datetimeFigureOut">
              <a:rPr lang="ru-RU"/>
              <a:pPr>
                <a:defRPr/>
              </a:pPr>
              <a:t>Hong Kong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 усилении роли рубля в международных расчетах: опыт и перспективы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5EF5C-EE73-4EF0-97DC-B44B09318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FF9A8-829C-482A-B748-096D700EB03A}" type="datetime1">
              <a:rPr lang="ru-RU"/>
              <a:pPr>
                <a:defRPr/>
              </a:pPr>
              <a:t>21.03.2011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 усилении роли рубля в международных расчетах: опыт и перспективы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CC6C-3580-496C-8534-41B55103E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B58E7CD-62C0-4017-8102-A8CD3956A78E}" type="datetimeFigureOut">
              <a:rPr lang="ru-RU"/>
              <a:pPr>
                <a:defRPr/>
              </a:pPr>
              <a:t>Hong Kong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Доходы Группы ММВБ в 2011 г.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5DD397D-A961-4F14-93D9-FB856B403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2" r:id="rId4"/>
    <p:sldLayoutId id="2147483726" r:id="rId5"/>
    <p:sldLayoutId id="2147483721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oleObject" Target="../embeddings/oleObject60.bin"/><Relationship Id="rId1" Type="http://schemas.openxmlformats.org/officeDocument/2006/relationships/vmlDrawing" Target="../drawings/vmlDrawing4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notesSlide" Target="../notesSlides/notesSlide7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slideLayout" Target="../slideLayouts/slideLayout2.xml"/><Relationship Id="rId30" Type="http://schemas.openxmlformats.org/officeDocument/2006/relationships/oleObject" Target="../embeddings/oleObject6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6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4.bin"/><Relationship Id="rId39" Type="http://schemas.openxmlformats.org/officeDocument/2006/relationships/oleObject" Target="../embeddings/oleObject37.bin"/><Relationship Id="rId21" Type="http://schemas.openxmlformats.org/officeDocument/2006/relationships/oleObject" Target="../embeddings/oleObject19.bin"/><Relationship Id="rId34" Type="http://schemas.openxmlformats.org/officeDocument/2006/relationships/oleObject" Target="../embeddings/oleObject32.bin"/><Relationship Id="rId42" Type="http://schemas.openxmlformats.org/officeDocument/2006/relationships/oleObject" Target="../embeddings/oleObject40.bin"/><Relationship Id="rId47" Type="http://schemas.openxmlformats.org/officeDocument/2006/relationships/oleObject" Target="../embeddings/oleObject45.bin"/><Relationship Id="rId50" Type="http://schemas.openxmlformats.org/officeDocument/2006/relationships/oleObject" Target="../embeddings/oleObject48.bin"/><Relationship Id="rId55" Type="http://schemas.openxmlformats.org/officeDocument/2006/relationships/oleObject" Target="../embeddings/oleObject5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23.bin"/><Relationship Id="rId33" Type="http://schemas.openxmlformats.org/officeDocument/2006/relationships/oleObject" Target="../embeddings/oleObject31.bin"/><Relationship Id="rId38" Type="http://schemas.openxmlformats.org/officeDocument/2006/relationships/oleObject" Target="../embeddings/oleObject36.bin"/><Relationship Id="rId46" Type="http://schemas.openxmlformats.org/officeDocument/2006/relationships/oleObject" Target="../embeddings/oleObject44.bin"/><Relationship Id="rId59" Type="http://schemas.openxmlformats.org/officeDocument/2006/relationships/oleObject" Target="../embeddings/oleObject57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29" Type="http://schemas.openxmlformats.org/officeDocument/2006/relationships/oleObject" Target="../embeddings/oleObject27.bin"/><Relationship Id="rId41" Type="http://schemas.openxmlformats.org/officeDocument/2006/relationships/oleObject" Target="../embeddings/oleObject39.bin"/><Relationship Id="rId54" Type="http://schemas.openxmlformats.org/officeDocument/2006/relationships/oleObject" Target="../embeddings/oleObject5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24" Type="http://schemas.openxmlformats.org/officeDocument/2006/relationships/oleObject" Target="../embeddings/oleObject22.bin"/><Relationship Id="rId32" Type="http://schemas.openxmlformats.org/officeDocument/2006/relationships/oleObject" Target="../embeddings/oleObject30.bin"/><Relationship Id="rId37" Type="http://schemas.openxmlformats.org/officeDocument/2006/relationships/oleObject" Target="../embeddings/oleObject35.bin"/><Relationship Id="rId40" Type="http://schemas.openxmlformats.org/officeDocument/2006/relationships/oleObject" Target="../embeddings/oleObject38.bin"/><Relationship Id="rId45" Type="http://schemas.openxmlformats.org/officeDocument/2006/relationships/oleObject" Target="../embeddings/oleObject43.bin"/><Relationship Id="rId53" Type="http://schemas.openxmlformats.org/officeDocument/2006/relationships/oleObject" Target="../embeddings/oleObject51.bin"/><Relationship Id="rId58" Type="http://schemas.openxmlformats.org/officeDocument/2006/relationships/oleObject" Target="../embeddings/oleObject5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21.bin"/><Relationship Id="rId28" Type="http://schemas.openxmlformats.org/officeDocument/2006/relationships/oleObject" Target="../embeddings/oleObject26.bin"/><Relationship Id="rId36" Type="http://schemas.openxmlformats.org/officeDocument/2006/relationships/oleObject" Target="../embeddings/oleObject34.bin"/><Relationship Id="rId49" Type="http://schemas.openxmlformats.org/officeDocument/2006/relationships/oleObject" Target="../embeddings/oleObject47.bin"/><Relationship Id="rId57" Type="http://schemas.openxmlformats.org/officeDocument/2006/relationships/oleObject" Target="../embeddings/oleObject55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31" Type="http://schemas.openxmlformats.org/officeDocument/2006/relationships/oleObject" Target="../embeddings/oleObject29.bin"/><Relationship Id="rId44" Type="http://schemas.openxmlformats.org/officeDocument/2006/relationships/oleObject" Target="../embeddings/oleObject42.bin"/><Relationship Id="rId52" Type="http://schemas.openxmlformats.org/officeDocument/2006/relationships/oleObject" Target="../embeddings/oleObject50.bin"/><Relationship Id="rId60" Type="http://schemas.openxmlformats.org/officeDocument/2006/relationships/oleObject" Target="../embeddings/oleObject5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20.bin"/><Relationship Id="rId27" Type="http://schemas.openxmlformats.org/officeDocument/2006/relationships/oleObject" Target="../embeddings/oleObject25.bin"/><Relationship Id="rId30" Type="http://schemas.openxmlformats.org/officeDocument/2006/relationships/oleObject" Target="../embeddings/oleObject28.bin"/><Relationship Id="rId35" Type="http://schemas.openxmlformats.org/officeDocument/2006/relationships/oleObject" Target="../embeddings/oleObject33.bin"/><Relationship Id="rId43" Type="http://schemas.openxmlformats.org/officeDocument/2006/relationships/oleObject" Target="../embeddings/oleObject41.bin"/><Relationship Id="rId48" Type="http://schemas.openxmlformats.org/officeDocument/2006/relationships/oleObject" Target="../embeddings/oleObject46.bin"/><Relationship Id="rId56" Type="http://schemas.openxmlformats.org/officeDocument/2006/relationships/oleObject" Target="../embeddings/oleObject54.bin"/><Relationship Id="rId8" Type="http://schemas.openxmlformats.org/officeDocument/2006/relationships/oleObject" Target="../embeddings/oleObject6.bin"/><Relationship Id="rId51" Type="http://schemas.openxmlformats.org/officeDocument/2006/relationships/oleObject" Target="../embeddings/oleObject49.bin"/><Relationship Id="rId3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1187450" y="2349500"/>
            <a:ext cx="6858000" cy="230505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2"/>
                </a:solidFill>
              </a:rPr>
              <a:t>ММВБ – высокотехнологичная биржа для высокотехнологичных компаний</a:t>
            </a:r>
            <a:r>
              <a:rPr lang="ru-RU" sz="2400" smtClean="0"/>
              <a:t> 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450" y="5013325"/>
            <a:ext cx="6858000" cy="6381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i="1" smtClean="0"/>
              <a:t>Геннадий Марголит, вице президент ММВБ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i="1" smtClean="0"/>
              <a:t>22 марта 2011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4098" name="think-cell Slide" r:id="rId29" imgW="0" imgH="0" progId="">
              <p:embed/>
            </p:oleObj>
          </a:graphicData>
        </a:graphic>
      </p:graphicFrame>
      <p:sp>
        <p:nvSpPr>
          <p:cNvPr id="4100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61925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33450"/>
            <a:r>
              <a:rPr lang="ru-RU" sz="1400"/>
              <a:t>4</a:t>
            </a:r>
          </a:p>
        </p:txBody>
      </p:sp>
      <p:graphicFrame>
        <p:nvGraphicFramePr>
          <p:cNvPr id="4099" name="Object 3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2051050" y="1762125"/>
          <a:ext cx="1409700" cy="4546600"/>
        </p:xfrm>
        <a:graphic>
          <a:graphicData uri="http://schemas.openxmlformats.org/presentationml/2006/ole">
            <p:oleObj spid="_x0000_s4099" name="Chart" r:id="rId30" imgW="1381125" imgH="4457700" progId="MSGraph.Chart.8">
              <p:embed followColorScheme="full"/>
            </p:oleObj>
          </a:graphicData>
        </a:graphic>
      </p:graphicFrame>
      <p:sp>
        <p:nvSpPr>
          <p:cNvPr id="4101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5429250"/>
            <a:ext cx="11493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ru-RU">
                <a:latin typeface="Calibri" pitchFamily="34" charset="0"/>
              </a:rPr>
              <a:t>Бразил.</a:t>
            </a:r>
          </a:p>
        </p:txBody>
      </p:sp>
      <p:sp>
        <p:nvSpPr>
          <p:cNvPr id="4102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5861050"/>
            <a:ext cx="12207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ru-RU">
                <a:latin typeface="Calibri" pitchFamily="34" charset="0"/>
              </a:rPr>
              <a:t>Польша</a:t>
            </a:r>
          </a:p>
        </p:txBody>
      </p:sp>
      <p:sp>
        <p:nvSpPr>
          <p:cNvPr id="4103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2625" y="4554538"/>
            <a:ext cx="129698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fld id="{EFA847B9-3EE5-45EE-909B-F1470F340F02}" type="datetime'''''''''H''''o''''''ng ''''''''''''K''''''''''''o''''n''g'">
              <a:rPr lang="ru-RU">
                <a:latin typeface="Calibri" pitchFamily="34" charset="0"/>
              </a:rPr>
              <a:pPr marL="273050" indent="-273050"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</a:pPr>
              <a:t>Hong Kong</a:t>
            </a:fld>
            <a:endParaRPr lang="ru-RU">
              <a:latin typeface="Calibri" pitchFamily="34" charset="0"/>
            </a:endParaRPr>
          </a:p>
        </p:txBody>
      </p:sp>
      <p:sp>
        <p:nvSpPr>
          <p:cNvPr id="4104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60588" y="5429250"/>
            <a:ext cx="2952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2676" tIns="0" rIns="22676" bIns="0" anchor="ctr"/>
          <a:lstStyle/>
          <a:p>
            <a:pPr marL="273050" indent="-273050" algn="ctr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fld id="{6B7F0731-D67A-4B85-96DD-8036540350B3}" type="datetime'''''''1''''''''''''''.''''''''''''''''''''0'''">
              <a:rPr lang="en-US">
                <a:latin typeface="Calibri" pitchFamily="34" charset="0"/>
              </a:rPr>
              <a:pPr marL="273050" indent="-273050" algn="ctr"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</a:pPr>
              <a:t>1.0</a:t>
            </a:fld>
            <a:endParaRPr lang="en-US">
              <a:latin typeface="Calibri" pitchFamily="34" charset="0"/>
            </a:endParaRPr>
          </a:p>
        </p:txBody>
      </p:sp>
      <p:sp>
        <p:nvSpPr>
          <p:cNvPr id="4105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49475" y="5861050"/>
            <a:ext cx="296863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2676" tIns="0" rIns="22676" bIns="0" anchor="ctr"/>
          <a:lstStyle/>
          <a:p>
            <a:pPr marL="273050" indent="-273050" algn="ctr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fld id="{412BEBAA-89EE-4D01-A696-D84DA70272A9}" type="datetime'''''''''0''''''''''''''''''''''''''''''''''.''9'">
              <a:rPr lang="ru-RU">
                <a:latin typeface="Calibri" pitchFamily="34" charset="0"/>
              </a:rPr>
              <a:pPr marL="273050" indent="-273050" algn="ctr"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</a:pPr>
              <a:t>0.9</a:t>
            </a:fld>
            <a:endParaRPr lang="ru-RU">
              <a:latin typeface="Calibri" pitchFamily="34" charset="0"/>
            </a:endParaRPr>
          </a:p>
        </p:txBody>
      </p:sp>
      <p:sp>
        <p:nvSpPr>
          <p:cNvPr id="4106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" y="4995863"/>
            <a:ext cx="143668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ru-RU">
                <a:latin typeface="Calibri" pitchFamily="34" charset="0"/>
              </a:rPr>
              <a:t>Россия (заруб)</a:t>
            </a:r>
            <a:endParaRPr lang="en-US">
              <a:latin typeface="Calibri" pitchFamily="34" charset="0"/>
            </a:endParaRPr>
          </a:p>
        </p:txBody>
      </p:sp>
      <p:sp>
        <p:nvSpPr>
          <p:cNvPr id="4107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84400" y="4559300"/>
            <a:ext cx="296863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2676" tIns="0" rIns="22676" bIns="0" anchor="ctr"/>
          <a:lstStyle/>
          <a:p>
            <a:pPr marL="273050" indent="-273050" algn="ctr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fld id="{372B2AEC-FAD1-4D46-A171-2CAA2A8511C5}" type="datetime'1''''''''''''''''''''''''''''''''.''''3'''">
              <a:rPr lang="en-US">
                <a:latin typeface="Calibri" pitchFamily="34" charset="0"/>
              </a:rPr>
              <a:pPr marL="273050" indent="-273050" algn="ctr"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</a:pPr>
              <a:t>1.3</a:t>
            </a:fld>
            <a:endParaRPr lang="en-US">
              <a:latin typeface="Calibri" pitchFamily="34" charset="0"/>
            </a:endParaRPr>
          </a:p>
        </p:txBody>
      </p:sp>
      <p:sp>
        <p:nvSpPr>
          <p:cNvPr id="4108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105025" y="4986338"/>
            <a:ext cx="50482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2676" tIns="0" rIns="22676" bIns="0" anchor="ctr"/>
          <a:lstStyle/>
          <a:p>
            <a:pPr marL="273050" indent="-273050" algn="ctr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fld id="{79C5C00C-C791-465F-AAFA-BC74CBAB89C2}" type="datetime'''''''''''''''''''''''''1''''''''''''''''''.''''3'">
              <a:rPr lang="en-US">
                <a:latin typeface="Calibri" pitchFamily="34" charset="0"/>
              </a:rPr>
              <a:pPr marL="273050" indent="-273050" algn="ctr"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</a:pPr>
              <a:t>1.3</a:t>
            </a:fld>
            <a:endParaRPr lang="en-US">
              <a:latin typeface="Calibri" pitchFamily="34" charset="0"/>
            </a:endParaRPr>
          </a:p>
        </p:txBody>
      </p:sp>
      <p:sp>
        <p:nvSpPr>
          <p:cNvPr id="4109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" y="3694113"/>
            <a:ext cx="136525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ru-RU">
                <a:latin typeface="Calibri" pitchFamily="34" charset="0"/>
              </a:rPr>
              <a:t>Индия</a:t>
            </a:r>
          </a:p>
        </p:txBody>
      </p:sp>
      <p:sp>
        <p:nvSpPr>
          <p:cNvPr id="4110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32025" y="3694113"/>
            <a:ext cx="29686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2676" tIns="0" rIns="22676" bIns="0" anchor="ctr"/>
          <a:lstStyle/>
          <a:p>
            <a:pPr marL="273050" indent="-273050" algn="ctr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fld id="{8F652086-CE1C-4A82-9AF6-FC191A211ABE}" type="datetime'''''''''''''''''''''''''''''1''''''''''''''''''''''''''''.8'''">
              <a:rPr lang="en-US">
                <a:latin typeface="Calibri" pitchFamily="34" charset="0"/>
              </a:rPr>
              <a:pPr marL="273050" indent="-273050" algn="ctr"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</a:pPr>
              <a:t>1.8</a:t>
            </a:fld>
            <a:endParaRPr lang="en-US">
              <a:latin typeface="Calibri" pitchFamily="34" charset="0"/>
            </a:endParaRPr>
          </a:p>
        </p:txBody>
      </p:sp>
      <p:sp>
        <p:nvSpPr>
          <p:cNvPr id="4111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3257550"/>
            <a:ext cx="1365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ru-RU">
                <a:latin typeface="Calibri" pitchFamily="34" charset="0"/>
              </a:rPr>
              <a:t>Германия</a:t>
            </a:r>
          </a:p>
        </p:txBody>
      </p:sp>
      <p:sp>
        <p:nvSpPr>
          <p:cNvPr id="4112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5800" y="4125913"/>
            <a:ext cx="107791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fld id="{645156A4-F073-4C8E-8E7B-D60C1C1F4A71}" type="datetime'''''''''''''U''''''''''''''''''''''''''''''''''''''K'''''">
              <a:rPr lang="ru-RU">
                <a:latin typeface="Calibri" pitchFamily="34" charset="0"/>
              </a:rPr>
              <a:pPr marL="273050" indent="-273050"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</a:pPr>
              <a:t>UK</a:t>
            </a:fld>
            <a:endParaRPr lang="ru-RU">
              <a:latin typeface="Calibri" pitchFamily="34" charset="0"/>
            </a:endParaRPr>
          </a:p>
        </p:txBody>
      </p:sp>
      <p:sp>
        <p:nvSpPr>
          <p:cNvPr id="4113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17738" y="4125913"/>
            <a:ext cx="2968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2676" tIns="0" rIns="22676" bIns="0" anchor="ctr"/>
          <a:lstStyle/>
          <a:p>
            <a:pPr marL="273050" indent="-273050" algn="ctr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fld id="{E993753F-9FF6-49E1-96F8-83D29F9C4A54}" type="datetime'''''''''''''''''''''''''''1''.''''''''6'''''''''''''''''">
              <a:rPr lang="en-US">
                <a:latin typeface="Calibri" pitchFamily="34" charset="0"/>
              </a:rPr>
              <a:pPr marL="273050" indent="-273050" algn="ctr"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</a:pPr>
              <a:t>1.6</a:t>
            </a:fld>
            <a:endParaRPr lang="en-US">
              <a:latin typeface="Calibri" pitchFamily="34" charset="0"/>
            </a:endParaRPr>
          </a:p>
        </p:txBody>
      </p:sp>
      <p:sp>
        <p:nvSpPr>
          <p:cNvPr id="4114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95513" y="3259138"/>
            <a:ext cx="2968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2676" tIns="0" rIns="22676" bIns="0" anchor="ctr"/>
          <a:lstStyle/>
          <a:p>
            <a:pPr marL="273050" indent="-273050" algn="ctr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fld id="{C080DA40-0438-49B9-89A1-E0BBE4319D33}" type="datetime'''''''2''''''''''''''''''''''''''''''''''.''''''''''2'''''">
              <a:rPr lang="en-US">
                <a:solidFill>
                  <a:schemeClr val="bg1"/>
                </a:solidFill>
                <a:latin typeface="Calibri" pitchFamily="34" charset="0"/>
              </a:rPr>
              <a:pPr marL="273050" indent="-273050" algn="ctr"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</a:pPr>
              <a:t>2.2</a:t>
            </a:fld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5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5800" y="2819400"/>
            <a:ext cx="7175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fld id="{9C7577DA-99F6-4F02-B48C-C2946D8B1401}" type="datetime'''''''U''''''''''''''''''''''''''''''''S'">
              <a:rPr lang="ru-RU">
                <a:latin typeface="Calibri" pitchFamily="34" charset="0"/>
              </a:rPr>
              <a:pPr marL="273050" indent="-273050"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</a:pPr>
              <a:t>US</a:t>
            </a:fld>
            <a:endParaRPr lang="ru-RU">
              <a:latin typeface="Calibri" pitchFamily="34" charset="0"/>
            </a:endParaRPr>
          </a:p>
        </p:txBody>
      </p:sp>
      <p:sp>
        <p:nvSpPr>
          <p:cNvPr id="4116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95513" y="2827338"/>
            <a:ext cx="29527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2676" tIns="0" rIns="22676" bIns="0" anchor="ctr"/>
          <a:lstStyle/>
          <a:p>
            <a:pPr marL="273050" indent="-273050" algn="ctr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fld id="{67E8DCE4-1128-495B-8B2C-79120AA8590A}" type="datetime'''''''''''''4''''''.''''''''''''''''''''6'">
              <a:rPr lang="en-US">
                <a:solidFill>
                  <a:schemeClr val="bg1"/>
                </a:solidFill>
                <a:latin typeface="Calibri" pitchFamily="34" charset="0"/>
              </a:rPr>
              <a:pPr marL="273050" indent="-273050" algn="ctr"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</a:pPr>
              <a:t>4.6</a:t>
            </a:fld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7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95513" y="2395538"/>
            <a:ext cx="2968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2676" tIns="0" rIns="22676" bIns="0" anchor="ctr"/>
          <a:lstStyle/>
          <a:p>
            <a:pPr marL="273050" indent="-273050" algn="ctr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fld id="{0371566F-8D46-47C0-A9D9-D0B01CD92A92}" type="datetime'''''''''''''5''''''''''''''''''''''.9'''''''">
              <a:rPr lang="en-US">
                <a:solidFill>
                  <a:schemeClr val="bg1"/>
                </a:solidFill>
                <a:latin typeface="Calibri" pitchFamily="34" charset="0"/>
              </a:rPr>
              <a:pPr marL="273050" indent="-273050" algn="ctr"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</a:pPr>
              <a:t>5.9</a:t>
            </a:fld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8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195513" y="1962150"/>
            <a:ext cx="2952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2676" tIns="0" rIns="22676" bIns="0" anchor="ctr"/>
          <a:lstStyle/>
          <a:p>
            <a:pPr marL="273050" indent="-273050" algn="ctr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fld id="{15F097E3-E07C-429B-9445-6F4B75378D2A}" type="datetime'6''.''''''''''''''''1'''''''''''''''''''''''''">
              <a:rPr lang="ru-RU" b="1">
                <a:solidFill>
                  <a:schemeClr val="bg1"/>
                </a:solidFill>
                <a:latin typeface="Calibri" pitchFamily="34" charset="0"/>
              </a:rPr>
              <a:pPr marL="273050" indent="-273050" algn="ctr"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</a:pPr>
              <a:t>6.1</a:t>
            </a:fld>
            <a:endParaRPr 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9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85800" y="2387600"/>
            <a:ext cx="1149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ru-RU">
                <a:latin typeface="Calibri" pitchFamily="34" charset="0"/>
              </a:rPr>
              <a:t>Китай</a:t>
            </a:r>
          </a:p>
        </p:txBody>
      </p:sp>
      <p:sp>
        <p:nvSpPr>
          <p:cNvPr id="4120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85800" y="1954213"/>
            <a:ext cx="13414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ru-RU">
                <a:latin typeface="Calibri" pitchFamily="34" charset="0"/>
              </a:rPr>
              <a:t>Россия (внутр)</a:t>
            </a:r>
          </a:p>
        </p:txBody>
      </p:sp>
      <p:sp>
        <p:nvSpPr>
          <p:cNvPr id="4121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84213" y="1762125"/>
            <a:ext cx="274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McK 5. Source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258888" y="6381750"/>
            <a:ext cx="7002462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622300" indent="-622300" defTabSz="912813">
              <a:buSzPct val="100000"/>
              <a:tabLst>
                <a:tab pos="625475" algn="l"/>
              </a:tabLs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123" name="Rectangle 3"/>
          <p:cNvSpPr>
            <a:spLocks noChangeArrowheads="1"/>
          </p:cNvSpPr>
          <p:nvPr/>
        </p:nvSpPr>
        <p:spPr bwMode="auto">
          <a:xfrm>
            <a:off x="682625" y="6381750"/>
            <a:ext cx="2300288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None/>
            </a:pPr>
            <a:r>
              <a:rPr lang="ru-RU" sz="800" i="1"/>
              <a:t>Источник</a:t>
            </a:r>
            <a:r>
              <a:rPr lang="en-US" sz="800" i="1"/>
              <a:t>:</a:t>
            </a:r>
            <a:r>
              <a:rPr lang="ru-RU" sz="800" i="1"/>
              <a:t> </a:t>
            </a:r>
            <a:r>
              <a:rPr lang="en-US" sz="800" i="1"/>
              <a:t>McKinsey&amp;Company, 2009</a:t>
            </a:r>
            <a:endParaRPr lang="ru-RU" sz="800" i="1"/>
          </a:p>
        </p:txBody>
      </p:sp>
      <p:sp>
        <p:nvSpPr>
          <p:cNvPr id="4124" name="Rectangle 16"/>
          <p:cNvSpPr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>
                <a:solidFill>
                  <a:schemeClr val="tx2"/>
                </a:solidFill>
                <a:latin typeface="Calibri" pitchFamily="34" charset="0"/>
              </a:rPr>
              <a:t>Оборачиваемость</a:t>
            </a:r>
            <a:r>
              <a:rPr lang="ru-RU">
                <a:latin typeface="Calibri" pitchFamily="34" charset="0"/>
              </a:rPr>
              <a:t> </a:t>
            </a:r>
            <a:r>
              <a:rPr lang="ru-RU" sz="2400">
                <a:solidFill>
                  <a:schemeClr val="tx2"/>
                </a:solidFill>
                <a:latin typeface="Calibri" pitchFamily="34" charset="0"/>
              </a:rPr>
              <a:t>Free-float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4213" y="1268413"/>
            <a:ext cx="5184775" cy="3603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>
                <a:solidFill>
                  <a:srgbClr val="FFFFFF"/>
                </a:solidFill>
                <a:cs typeface="Arial" charset="0"/>
              </a:rPr>
              <a:t>ММВБ – один из наиболее активно торгуемых рынков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28678C66-0033-43EA-B106-59457D2A6556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rPr>
              <a:pPr algn="r">
                <a:defRPr/>
              </a:pPr>
              <a:t>10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50825" y="1484313"/>
            <a:ext cx="4465638" cy="4197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55600" indent="-355600" eaLnBrk="0" hangingPunct="0">
              <a:lnSpc>
                <a:spcPct val="85000"/>
              </a:lnSpc>
              <a:buClr>
                <a:schemeClr val="tx1"/>
              </a:buClr>
              <a:buSzPct val="145000"/>
              <a:buFont typeface="Wingdings" pitchFamily="2" charset="2"/>
              <a:buNone/>
            </a:pPr>
            <a:r>
              <a:rPr lang="ru-RU">
                <a:solidFill>
                  <a:schemeClr val="bg1"/>
                </a:solidFill>
              </a:rPr>
              <a:t>Крупные сделки</a:t>
            </a:r>
          </a:p>
          <a:p>
            <a:pPr marL="355600" indent="-355600" eaLnBrk="0" hangingPunct="0">
              <a:lnSpc>
                <a:spcPct val="85000"/>
              </a:lnSpc>
              <a:buClr>
                <a:schemeClr val="tx1"/>
              </a:buClr>
              <a:buSzPct val="145000"/>
              <a:buFont typeface="Wingdings" pitchFamily="2" charset="2"/>
              <a:buNone/>
            </a:pPr>
            <a:endParaRPr lang="ru-RU"/>
          </a:p>
          <a:p>
            <a:pPr marL="355600" indent="-355600" eaLnBrk="0" hangingPunct="0">
              <a:lnSpc>
                <a:spcPct val="85000"/>
              </a:lnSpc>
              <a:buClr>
                <a:schemeClr val="hlink"/>
              </a:buClr>
              <a:buSzPct val="145000"/>
              <a:buFont typeface="Arial" charset="0"/>
              <a:buChar char="•"/>
            </a:pPr>
            <a:endParaRPr lang="ru-RU" sz="1500"/>
          </a:p>
          <a:p>
            <a:pPr marL="355600" indent="-355600" eaLnBrk="0" hangingPunct="0">
              <a:lnSpc>
                <a:spcPct val="85000"/>
              </a:lnSpc>
              <a:buClr>
                <a:schemeClr val="hlink"/>
              </a:buClr>
              <a:buSzPct val="145000"/>
              <a:buFont typeface="Arial" charset="0"/>
              <a:buChar char="•"/>
            </a:pPr>
            <a:endParaRPr lang="ru-RU" sz="1500"/>
          </a:p>
          <a:p>
            <a:pPr marL="355600" indent="-355600" eaLnBrk="0" hangingPunct="0">
              <a:lnSpc>
                <a:spcPct val="85000"/>
              </a:lnSpc>
              <a:buClr>
                <a:schemeClr val="hlink"/>
              </a:buClr>
              <a:buSzPct val="145000"/>
              <a:buFont typeface="Arial" charset="0"/>
              <a:buChar char="•"/>
            </a:pPr>
            <a:endParaRPr lang="ru-RU" sz="1500"/>
          </a:p>
          <a:p>
            <a:pPr marL="355600" indent="-355600" eaLnBrk="0" hangingPunct="0">
              <a:lnSpc>
                <a:spcPct val="85000"/>
              </a:lnSpc>
              <a:buClr>
                <a:schemeClr val="hlink"/>
              </a:buClr>
              <a:buSzPct val="145000"/>
              <a:buFont typeface="Arial" charset="0"/>
              <a:buNone/>
            </a:pPr>
            <a:r>
              <a:rPr lang="en-US" sz="1500"/>
              <a:t>	</a:t>
            </a:r>
            <a:r>
              <a:rPr lang="ru-RU" sz="1500"/>
              <a:t>46,4% от общего оборота в анонимном режиме торгов акциями на ФБ ММВБ</a:t>
            </a:r>
          </a:p>
          <a:p>
            <a:pPr marL="355600" indent="-355600" eaLnBrk="0" hangingPunct="0">
              <a:lnSpc>
                <a:spcPct val="85000"/>
              </a:lnSpc>
              <a:buClr>
                <a:schemeClr val="hlink"/>
              </a:buClr>
              <a:buSzPct val="145000"/>
              <a:buFont typeface="Arial" charset="0"/>
              <a:buChar char="•"/>
            </a:pPr>
            <a:endParaRPr lang="ru-RU" sz="1500"/>
          </a:p>
          <a:p>
            <a:pPr marL="355600" indent="-355600" eaLnBrk="0" hangingPunct="0">
              <a:lnSpc>
                <a:spcPct val="85000"/>
              </a:lnSpc>
              <a:buClr>
                <a:schemeClr val="hlink"/>
              </a:buClr>
              <a:buSzPct val="145000"/>
              <a:buFont typeface="Arial" charset="0"/>
              <a:buNone/>
            </a:pPr>
            <a:r>
              <a:rPr lang="en-US" sz="1500"/>
              <a:t>	</a:t>
            </a:r>
            <a:r>
              <a:rPr lang="ru-RU" sz="1500"/>
              <a:t>Средний размер сделки – 2,7 млн.руб. (около 100 тыс. долл</a:t>
            </a:r>
            <a:r>
              <a:rPr lang="en-US" sz="1500"/>
              <a:t>.</a:t>
            </a:r>
            <a:r>
              <a:rPr lang="ru-RU" sz="1500"/>
              <a:t>)</a:t>
            </a:r>
          </a:p>
          <a:p>
            <a:pPr marL="355600" indent="-355600" eaLnBrk="0" hangingPunct="0">
              <a:lnSpc>
                <a:spcPct val="85000"/>
              </a:lnSpc>
              <a:buClr>
                <a:schemeClr val="hlink"/>
              </a:buClr>
              <a:buSzPct val="145000"/>
            </a:pPr>
            <a:endParaRPr lang="ru-RU" sz="1500"/>
          </a:p>
          <a:p>
            <a:pPr marL="355600" indent="-355600" eaLnBrk="0" hangingPunct="0">
              <a:lnSpc>
                <a:spcPct val="85000"/>
              </a:lnSpc>
              <a:buClr>
                <a:schemeClr val="hlink"/>
              </a:buClr>
              <a:buSzPct val="145000"/>
              <a:buFont typeface="Arial" charset="0"/>
              <a:buNone/>
            </a:pPr>
            <a:r>
              <a:rPr lang="en-US" sz="1500"/>
              <a:t>	</a:t>
            </a:r>
            <a:r>
              <a:rPr lang="ru-RU" sz="1500"/>
              <a:t>В 1,1 раза больше оборота биржевого рынка (</a:t>
            </a:r>
            <a:r>
              <a:rPr lang="en-US" sz="1500"/>
              <a:t>IOB Matched) </a:t>
            </a:r>
            <a:r>
              <a:rPr lang="ru-RU" sz="1500"/>
              <a:t>депозитарных расписок на акции российских компаний на </a:t>
            </a:r>
            <a:r>
              <a:rPr lang="en-US" sz="1500"/>
              <a:t>IOB LSE</a:t>
            </a:r>
            <a:r>
              <a:rPr lang="ru-RU" sz="1500"/>
              <a:t> </a:t>
            </a:r>
            <a:r>
              <a:rPr lang="en-US" sz="1500"/>
              <a:t>(</a:t>
            </a:r>
            <a:r>
              <a:rPr lang="ru-RU" sz="1500"/>
              <a:t>включая российские офшорные компании, входящие в </a:t>
            </a:r>
            <a:r>
              <a:rPr lang="en-US" sz="1500"/>
              <a:t>FTSE RIOB Index</a:t>
            </a:r>
            <a:r>
              <a:rPr lang="ru-RU" sz="1500"/>
              <a:t>)</a:t>
            </a:r>
          </a:p>
          <a:p>
            <a:pPr marL="355600" indent="-355600" eaLnBrk="0" hangingPunct="0">
              <a:lnSpc>
                <a:spcPct val="85000"/>
              </a:lnSpc>
              <a:buClr>
                <a:schemeClr val="tx1"/>
              </a:buClr>
              <a:buSzPct val="145000"/>
              <a:buFont typeface="Wingdings" pitchFamily="2" charset="2"/>
              <a:buChar char="§"/>
            </a:pPr>
            <a:endParaRPr kumimoji="1" lang="ru-RU" sz="1600"/>
          </a:p>
          <a:p>
            <a:pPr marL="355600" indent="-355600" eaLnBrk="0" hangingPunct="0">
              <a:lnSpc>
                <a:spcPct val="85000"/>
              </a:lnSpc>
              <a:buClr>
                <a:schemeClr val="tx1"/>
              </a:buClr>
              <a:buSzPct val="145000"/>
              <a:buFont typeface="Wingdings" pitchFamily="2" charset="2"/>
              <a:buNone/>
            </a:pPr>
            <a:r>
              <a:rPr lang="ru-RU">
                <a:solidFill>
                  <a:schemeClr val="bg1"/>
                </a:solidFill>
              </a:rPr>
              <a:t>Сделки нерезидентов</a:t>
            </a:r>
          </a:p>
          <a:p>
            <a:pPr marL="355600" indent="-355600" eaLnBrk="0" hangingPunct="0">
              <a:lnSpc>
                <a:spcPct val="85000"/>
              </a:lnSpc>
              <a:buClr>
                <a:schemeClr val="tx1"/>
              </a:buClr>
              <a:buSzPct val="145000"/>
              <a:buFont typeface="Wingdings" pitchFamily="2" charset="2"/>
              <a:buChar char="§"/>
            </a:pPr>
            <a:endParaRPr lang="ru-RU"/>
          </a:p>
          <a:p>
            <a:pPr marL="355600" indent="-3556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45000"/>
              <a:buFont typeface="Wingdings" pitchFamily="2" charset="2"/>
              <a:buChar char="§"/>
            </a:pPr>
            <a:endParaRPr lang="ru-RU" sz="1500"/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55650" y="1844675"/>
            <a:ext cx="1714500" cy="285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lt1"/>
                </a:solidFill>
                <a:latin typeface="+mn-lt"/>
                <a:cs typeface="+mn-cs"/>
              </a:rPr>
              <a:t>Крупные сделки</a:t>
            </a:r>
          </a:p>
        </p:txBody>
      </p:sp>
      <p:sp>
        <p:nvSpPr>
          <p:cNvPr id="5125" name="Rectangle 2"/>
          <p:cNvSpPr>
            <a:spLocks noGrp="1"/>
          </p:cNvSpPr>
          <p:nvPr>
            <p:ph type="title"/>
          </p:nvPr>
        </p:nvSpPr>
        <p:spPr>
          <a:xfrm>
            <a:off x="250825" y="188913"/>
            <a:ext cx="8464550" cy="8636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2"/>
                </a:solidFill>
              </a:rPr>
              <a:t>Качество рынка: сегмент крупных сделок </a:t>
            </a:r>
            <a:br>
              <a:rPr lang="ru-RU" sz="2400" smtClean="0">
                <a:solidFill>
                  <a:schemeClr val="tx2"/>
                </a:solidFill>
              </a:rPr>
            </a:br>
            <a:r>
              <a:rPr lang="ru-RU" sz="2400" smtClean="0">
                <a:solidFill>
                  <a:schemeClr val="tx2"/>
                </a:solidFill>
              </a:rPr>
              <a:t>(&gt;1 млн.руб.) на ФБ ММВБ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4427538" y="1916113"/>
          <a:ext cx="4289425" cy="2427287"/>
        </p:xfrm>
        <a:graphic>
          <a:graphicData uri="http://schemas.openxmlformats.org/presentationml/2006/ole">
            <p:oleObj spid="_x0000_s5122" name="Лист" r:id="rId4" imgW="7267575" imgH="4057650" progId="Excel.Sheet.8">
              <p:embed/>
            </p:oleObj>
          </a:graphicData>
        </a:graphic>
      </p:graphicFrame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2298A3B8-3672-4247-A5D9-C52587AF71A7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rPr>
              <a:pPr algn="r">
                <a:defRPr/>
              </a:pPr>
              <a:t>11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chemeClr val="tx2"/>
                </a:solidFill>
              </a:rPr>
              <a:t>Структура рынка акций ММВБ</a:t>
            </a:r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042988" y="1476375"/>
          <a:ext cx="7000875" cy="4257675"/>
        </p:xfrm>
        <a:graphic>
          <a:graphicData uri="http://schemas.openxmlformats.org/presentationml/2006/ole">
            <p:oleObj spid="_x0000_s6150" name="Диаграмма" r:id="rId4" imgW="7000942" imgH="4257559" progId="Excel.Sheet.8">
              <p:embed/>
            </p:oleObj>
          </a:graphicData>
        </a:graphic>
      </p:graphicFrame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1E229EB6-BA89-4886-9614-35FF236AAAC6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rPr>
              <a:pPr algn="r">
                <a:defRPr/>
              </a:pPr>
              <a:t>12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571500" y="1160463"/>
            <a:ext cx="3136900" cy="266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640763" cy="652463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2"/>
                </a:solidFill>
              </a:rPr>
              <a:t>Российский </a:t>
            </a:r>
            <a:r>
              <a:rPr lang="en-US" sz="2400" smtClean="0">
                <a:solidFill>
                  <a:schemeClr val="tx2"/>
                </a:solidFill>
              </a:rPr>
              <a:t>buy-side</a:t>
            </a:r>
            <a:endParaRPr lang="ru-RU" sz="2400" smtClean="0">
              <a:solidFill>
                <a:schemeClr val="tx2"/>
              </a:solidFill>
            </a:endParaRPr>
          </a:p>
        </p:txBody>
      </p:sp>
      <p:graphicFrame>
        <p:nvGraphicFramePr>
          <p:cNvPr id="44076" name="Group 44"/>
          <p:cNvGraphicFramePr>
            <a:graphicFrameLocks noGrp="1"/>
          </p:cNvGraphicFramePr>
          <p:nvPr>
            <p:ph idx="1"/>
          </p:nvPr>
        </p:nvGraphicFramePr>
        <p:xfrm>
          <a:off x="611188" y="2205038"/>
          <a:ext cx="4675187" cy="1792287"/>
        </p:xfrm>
        <a:graphic>
          <a:graphicData uri="http://schemas.openxmlformats.org/drawingml/2006/table">
            <a:tbl>
              <a:tblPr/>
              <a:tblGrid>
                <a:gridCol w="2789237"/>
                <a:gridCol w="18859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6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Тип средств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6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Объем средств,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мрд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ОФБУ и ПИФы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49</a:t>
                      </a: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Пенсионные накопления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(за искл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ВЭБ)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53</a:t>
                      </a: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Пенсионные резервы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</a:t>
                      </a: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Страховые резервы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,49*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Средства ДУ (физ. и юр. лиц)</a:t>
                      </a:r>
                    </a:p>
                  </a:txBody>
                  <a:tcPr marL="90000" marR="90000" marT="36000" marB="360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97</a:t>
                      </a: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4055" name="Rectangle 3"/>
          <p:cNvSpPr>
            <a:spLocks noChangeArrowheads="1"/>
          </p:cNvSpPr>
          <p:nvPr/>
        </p:nvSpPr>
        <p:spPr bwMode="auto">
          <a:xfrm>
            <a:off x="684213" y="3933825"/>
            <a:ext cx="46736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None/>
            </a:pPr>
            <a:r>
              <a:rPr lang="ru-RU" sz="800" i="1"/>
              <a:t>*Примечание</a:t>
            </a:r>
            <a:r>
              <a:rPr lang="en-US" sz="800" i="1"/>
              <a:t>: </a:t>
            </a:r>
            <a:r>
              <a:rPr lang="ru-RU" sz="800" i="1"/>
              <a:t> По итогам первого полугодия 2010 г</a:t>
            </a:r>
            <a:r>
              <a:rPr lang="en-US" sz="800" i="1"/>
              <a:t>. </a:t>
            </a:r>
            <a:r>
              <a:rPr lang="ru-RU" sz="800" i="1"/>
              <a:t>Источник</a:t>
            </a:r>
            <a:r>
              <a:rPr lang="en-US" sz="800" i="1"/>
              <a:t>:</a:t>
            </a:r>
            <a:r>
              <a:rPr lang="ru-RU" sz="800" i="1"/>
              <a:t> investfunds.ru </a:t>
            </a:r>
          </a:p>
        </p:txBody>
      </p:sp>
      <p:sp>
        <p:nvSpPr>
          <p:cNvPr id="44056" name="Rectangle 5"/>
          <p:cNvSpPr>
            <a:spLocks noChangeArrowheads="1"/>
          </p:cNvSpPr>
          <p:nvPr/>
        </p:nvSpPr>
        <p:spPr bwMode="auto">
          <a:xfrm>
            <a:off x="568325" y="1143000"/>
            <a:ext cx="32829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Институциональные инвесторы</a:t>
            </a:r>
            <a:endParaRPr lang="en-US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057" name="Rectangle 5"/>
          <p:cNvSpPr>
            <a:spLocks noChangeArrowheads="1"/>
          </p:cNvSpPr>
          <p:nvPr/>
        </p:nvSpPr>
        <p:spPr bwMode="auto">
          <a:xfrm>
            <a:off x="574675" y="1428750"/>
            <a:ext cx="8569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</a:t>
            </a:r>
            <a:r>
              <a:rPr lang="ru-RU" sz="1600">
                <a:latin typeface="Calibri" pitchFamily="34" charset="0"/>
              </a:rPr>
              <a:t>Активы под управлением российских УК по итогам 2010 г - </a:t>
            </a:r>
            <a:r>
              <a:rPr lang="en-US" sz="1600">
                <a:latin typeface="Calibri" pitchFamily="34" charset="0"/>
              </a:rPr>
              <a:t>$ </a:t>
            </a:r>
            <a:r>
              <a:rPr lang="ru-RU" sz="1600">
                <a:latin typeface="Calibri" pitchFamily="34" charset="0"/>
              </a:rPr>
              <a:t>14,7 млрд. (в 2008 г - </a:t>
            </a:r>
            <a:r>
              <a:rPr lang="en-US" sz="1600">
                <a:latin typeface="Calibri" pitchFamily="34" charset="0"/>
              </a:rPr>
              <a:t>$ </a:t>
            </a:r>
            <a:r>
              <a:rPr lang="ru-RU" sz="1600">
                <a:latin typeface="Calibri" pitchFamily="34" charset="0"/>
              </a:rPr>
              <a:t>10,4 млрд.) </a:t>
            </a:r>
          </a:p>
          <a:p>
            <a:pPr>
              <a:buClr>
                <a:schemeClr val="accent1"/>
              </a:buClr>
              <a:buSzPct val="76000"/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Суммарный объем пенсионных накоплений в 2010 г - $ 29,9 млрд. (в 2008 г - $ 12,9 млрд.)</a:t>
            </a:r>
            <a:endParaRPr lang="en-US">
              <a:latin typeface="Calibri" pitchFamily="34" charset="0"/>
            </a:endParaRPr>
          </a:p>
        </p:txBody>
      </p:sp>
      <p:sp>
        <p:nvSpPr>
          <p:cNvPr id="44058" name="Rectangle 5"/>
          <p:cNvSpPr>
            <a:spLocks noChangeArrowheads="1"/>
          </p:cNvSpPr>
          <p:nvPr/>
        </p:nvSpPr>
        <p:spPr bwMode="auto">
          <a:xfrm>
            <a:off x="573088" y="5926138"/>
            <a:ext cx="74993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accent1"/>
              </a:buClr>
              <a:buSzPct val="76000"/>
              <a:buFont typeface="Arial" charset="0"/>
              <a:buChar char="•"/>
            </a:pPr>
            <a:r>
              <a:rPr lang="en-US" sz="1600"/>
              <a:t> </a:t>
            </a:r>
            <a:r>
              <a:rPr lang="ru-RU" sz="1600">
                <a:latin typeface="Calibri" pitchFamily="34" charset="0"/>
              </a:rPr>
              <a:t>Количество розничных инвесторов на ММВБ – 750 тыс, активных – 120 тыс</a:t>
            </a:r>
          </a:p>
          <a:p>
            <a:pPr>
              <a:buClr>
                <a:schemeClr val="accent1"/>
              </a:buClr>
              <a:buSzPct val="76000"/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 </a:t>
            </a:r>
            <a:r>
              <a:rPr lang="ru-RU" sz="1600">
                <a:latin typeface="Calibri" pitchFamily="34" charset="0"/>
              </a:rPr>
              <a:t>По оценкам ФОМ</a:t>
            </a:r>
            <a:r>
              <a:rPr lang="en-US" sz="1600">
                <a:latin typeface="Calibri" pitchFamily="34" charset="0"/>
              </a:rPr>
              <a:t>,</a:t>
            </a:r>
            <a:r>
              <a:rPr lang="ru-RU" sz="1600">
                <a:latin typeface="Calibri" pitchFamily="34" charset="0"/>
              </a:rPr>
              <a:t> в России количество потенциальных инвесторов оценивается     ~ 6 млн чел</a:t>
            </a:r>
            <a:r>
              <a:rPr lang="en-US" sz="1600">
                <a:latin typeface="Calibri" pitchFamily="34" charset="0"/>
              </a:rPr>
              <a:t>.</a:t>
            </a:r>
            <a:r>
              <a:rPr lang="ru-RU" sz="1600">
                <a:latin typeface="Calibri" pitchFamily="34" charset="0"/>
              </a:rPr>
              <a:t> </a:t>
            </a:r>
            <a:r>
              <a:rPr lang="en-US" sz="1600">
                <a:latin typeface="Calibri" pitchFamily="34" charset="0"/>
              </a:rPr>
              <a:t> </a:t>
            </a:r>
            <a:r>
              <a:rPr lang="ru-RU" sz="1600">
                <a:latin typeface="Calibri" pitchFamily="34" charset="0"/>
              </a:rPr>
              <a:t>  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44059" name="Скругленный прямоугольник 9"/>
          <p:cNvSpPr>
            <a:spLocks noChangeArrowheads="1"/>
          </p:cNvSpPr>
          <p:nvPr/>
        </p:nvSpPr>
        <p:spPr bwMode="auto">
          <a:xfrm>
            <a:off x="611188" y="4221163"/>
            <a:ext cx="2271712" cy="285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ru-RU" sz="1400" b="1">
                <a:solidFill>
                  <a:srgbClr val="FFFFFF"/>
                </a:solidFill>
                <a:latin typeface="Calibri" pitchFamily="34" charset="0"/>
              </a:rPr>
              <a:t>Розничные инвесторы</a:t>
            </a:r>
          </a:p>
        </p:txBody>
      </p:sp>
      <p:graphicFrame>
        <p:nvGraphicFramePr>
          <p:cNvPr id="44253" name="Group 221"/>
          <p:cNvGraphicFramePr>
            <a:graphicFrameLocks noGrp="1"/>
          </p:cNvGraphicFramePr>
          <p:nvPr/>
        </p:nvGraphicFramePr>
        <p:xfrm>
          <a:off x="611188" y="4583113"/>
          <a:ext cx="4675187" cy="1062037"/>
        </p:xfrm>
        <a:graphic>
          <a:graphicData uri="http://schemas.openxmlformats.org/drawingml/2006/table">
            <a:tbl>
              <a:tblPr/>
              <a:tblGrid>
                <a:gridCol w="2788982"/>
                <a:gridCol w="1886210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6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Виды накоплений населения</a:t>
                      </a:r>
                    </a:p>
                  </a:txBody>
                  <a:tcPr marL="90000" marR="90000" marT="36000" marB="3600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76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Объем средств,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мрд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Остатки рублевых вкладов в банках </a:t>
                      </a:r>
                    </a:p>
                  </a:txBody>
                  <a:tcPr marL="90000" marR="90000" marT="36000" marB="3600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Остатки наличных денег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000" marR="90000" marT="36000" marB="3600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111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Вложения в ценные бумаги</a:t>
                      </a:r>
                    </a:p>
                  </a:txBody>
                  <a:tcPr marL="90000" marR="90000" marT="36000" marB="3600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36000" marB="36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4073" name="Rectangle 3"/>
          <p:cNvSpPr>
            <a:spLocks noChangeArrowheads="1"/>
          </p:cNvSpPr>
          <p:nvPr/>
        </p:nvSpPr>
        <p:spPr bwMode="auto">
          <a:xfrm>
            <a:off x="738188" y="5637213"/>
            <a:ext cx="461962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None/>
            </a:pPr>
            <a:r>
              <a:rPr lang="ru-RU" sz="800" i="1"/>
              <a:t>Источник</a:t>
            </a:r>
            <a:r>
              <a:rPr lang="en-US" sz="800" i="1"/>
              <a:t>:</a:t>
            </a:r>
            <a:r>
              <a:rPr lang="ru-RU" sz="800" i="1"/>
              <a:t> Росстат</a:t>
            </a:r>
            <a:r>
              <a:rPr lang="en-US" sz="800" i="1"/>
              <a:t>, </a:t>
            </a:r>
            <a:r>
              <a:rPr lang="ru-RU" sz="800" i="1"/>
              <a:t>март 2011 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1F477DB5-DB1C-4D9C-A0FE-2C16A79E4553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rPr>
              <a:pPr algn="r">
                <a:defRPr/>
              </a:pPr>
              <a:t>13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1285875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2"/>
                </a:solidFill>
              </a:rPr>
              <a:t>Иностранные инвесторы  в российские акции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ph idx="1"/>
          </p:nvPr>
        </p:nvGraphicFramePr>
        <p:xfrm>
          <a:off x="4098925" y="1628775"/>
          <a:ext cx="5045075" cy="3463925"/>
        </p:xfrm>
        <a:graphic>
          <a:graphicData uri="http://schemas.openxmlformats.org/presentationml/2006/ole">
            <p:oleObj spid="_x0000_s7170" name="Лист" r:id="rId3" imgW="6258050" imgH="4324324" progId="Excel.Sheet.8">
              <p:embed/>
            </p:oleObj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07950" y="1820863"/>
            <a:ext cx="4032250" cy="551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tIns="36000" rIns="18000" bIns="36000">
            <a:spAutoFit/>
          </a:bodyPr>
          <a:lstStyle/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None/>
            </a:pPr>
            <a:r>
              <a:rPr lang="en-US" sz="1600" b="1">
                <a:latin typeface="Microsoft Sans Serif" pitchFamily="34" charset="0"/>
              </a:rPr>
              <a:t>	</a:t>
            </a:r>
            <a:r>
              <a:rPr lang="ru-RU" sz="1600" b="1">
                <a:latin typeface="Microsoft Sans Serif" pitchFamily="34" charset="0"/>
              </a:rPr>
              <a:t>74% иностранных инвесторов используют возможности российских фондовых бирж для покупки ценных бумаг российских эмитентов;</a:t>
            </a: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Char char="●"/>
            </a:pPr>
            <a:endParaRPr lang="ru-RU" sz="1600" b="1">
              <a:latin typeface="Microsoft Sans Serif" pitchFamily="34" charset="0"/>
            </a:endParaRP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None/>
            </a:pPr>
            <a:r>
              <a:rPr lang="en-US" sz="1600">
                <a:latin typeface="Microsoft Sans Serif" pitchFamily="34" charset="0"/>
              </a:rPr>
              <a:t>	</a:t>
            </a:r>
            <a:r>
              <a:rPr lang="ru-RU" sz="1600">
                <a:latin typeface="Microsoft Sans Serif" pitchFamily="34" charset="0"/>
              </a:rPr>
              <a:t>Средний объем портфеля инвестора $36 млн.</a:t>
            </a: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Char char="●"/>
            </a:pPr>
            <a:endParaRPr lang="ru-RU" sz="1600" b="1">
              <a:latin typeface="Microsoft Sans Serif" pitchFamily="34" charset="0"/>
            </a:endParaRP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Char char="●"/>
            </a:pPr>
            <a:endParaRPr lang="en-US" sz="1600" b="1">
              <a:latin typeface="Microsoft Sans Serif" pitchFamily="34" charset="0"/>
            </a:endParaRP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Char char="●"/>
            </a:pPr>
            <a:endParaRPr lang="en-US" sz="1600" b="1">
              <a:latin typeface="Microsoft Sans Serif" pitchFamily="34" charset="0"/>
            </a:endParaRP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Char char="●"/>
            </a:pPr>
            <a:endParaRPr lang="en-US" sz="1600" b="1">
              <a:latin typeface="Microsoft Sans Serif" pitchFamily="34" charset="0"/>
            </a:endParaRP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Char char="●"/>
            </a:pPr>
            <a:endParaRPr lang="en-US" sz="1600" b="1">
              <a:latin typeface="Microsoft Sans Serif" pitchFamily="34" charset="0"/>
            </a:endParaRP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Char char="●"/>
            </a:pPr>
            <a:endParaRPr lang="en-US" sz="1600" b="1">
              <a:latin typeface="Microsoft Sans Serif" pitchFamily="34" charset="0"/>
            </a:endParaRP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Char char="●"/>
            </a:pPr>
            <a:endParaRPr lang="en-US" sz="1600" b="1">
              <a:latin typeface="Microsoft Sans Serif" pitchFamily="34" charset="0"/>
            </a:endParaRP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Char char="●"/>
            </a:pPr>
            <a:endParaRPr lang="en-US" sz="1600" b="1">
              <a:latin typeface="Microsoft Sans Serif" pitchFamily="34" charset="0"/>
            </a:endParaRP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Char char="●"/>
            </a:pPr>
            <a:endParaRPr lang="en-US" sz="1600" b="1">
              <a:latin typeface="Microsoft Sans Serif" pitchFamily="34" charset="0"/>
            </a:endParaRP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Char char="●"/>
            </a:pPr>
            <a:endParaRPr lang="ru-RU" sz="1600" b="1">
              <a:latin typeface="Microsoft Sans Serif" pitchFamily="34" charset="0"/>
            </a:endParaRP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None/>
            </a:pPr>
            <a:r>
              <a:rPr lang="ru-RU" sz="1400">
                <a:latin typeface="Microsoft Sans Serif" pitchFamily="34" charset="0"/>
              </a:rPr>
              <a:t>  </a:t>
            </a:r>
            <a:r>
              <a:rPr lang="en-US" sz="1400">
                <a:latin typeface="Microsoft Sans Serif" pitchFamily="34" charset="0"/>
              </a:rPr>
              <a:t> </a:t>
            </a:r>
            <a:r>
              <a:rPr lang="ru-RU" sz="1000">
                <a:latin typeface="Microsoft Sans Serif" pitchFamily="34" charset="0"/>
              </a:rPr>
              <a:t>*В расчет включены только инвестиционные фонды с транспарентной структурой вложений денежных средств (на сентябрь 2010 - 1900 фондов с объемом вложений в российские акции и депозитарные расписки (ADR,GDR) – $60 млрд.) </a:t>
            </a: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Char char="●"/>
            </a:pPr>
            <a:endParaRPr lang="ru-RU" sz="1400">
              <a:latin typeface="Microsoft Sans Serif" pitchFamily="34" charset="0"/>
            </a:endParaRP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Char char="●"/>
            </a:pPr>
            <a:endParaRPr lang="ru-RU" sz="1400">
              <a:latin typeface="Microsoft Sans Serif" pitchFamily="34" charset="0"/>
            </a:endParaRP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Char char="●"/>
            </a:pPr>
            <a:endParaRPr lang="ru-RU" sz="1400">
              <a:latin typeface="Microsoft Sans Serif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85750" y="6376988"/>
            <a:ext cx="2655888" cy="1952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36000" tIns="36000" rIns="18000" bIns="3600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None/>
            </a:pPr>
            <a:r>
              <a:rPr lang="ru-RU" sz="1000">
                <a:latin typeface="Microsoft Sans Serif" pitchFamily="34" charset="0"/>
              </a:rPr>
              <a:t>Источник: </a:t>
            </a:r>
            <a:r>
              <a:rPr lang="en-US" sz="1000">
                <a:latin typeface="Microsoft Sans Serif" pitchFamily="34" charset="0"/>
              </a:rPr>
              <a:t>Thomson One for IR</a:t>
            </a:r>
            <a:r>
              <a:rPr lang="ru-RU" sz="1000">
                <a:latin typeface="Microsoft Sans Serif" pitchFamily="34" charset="0"/>
              </a:rPr>
              <a:t>, данные СМИ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C83D3F2-B74E-47F5-8E88-B2261C2CF3B7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rPr>
              <a:pPr algn="r">
                <a:defRPr/>
              </a:pPr>
              <a:t>14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285750" y="428625"/>
            <a:ext cx="8643938" cy="141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Затраты на проведение IPO </a:t>
            </a:r>
          </a:p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России и на Западе</a:t>
            </a:r>
          </a:p>
          <a:p>
            <a:pPr algn="ctr">
              <a:defRPr/>
            </a:pPr>
            <a:endParaRPr lang="ru-RU" sz="4000" dirty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idx="1"/>
          </p:nvPr>
        </p:nvGraphicFramePr>
        <p:xfrm>
          <a:off x="558800" y="1638300"/>
          <a:ext cx="7848600" cy="3189288"/>
        </p:xfrm>
        <a:graphic>
          <a:graphicData uri="http://schemas.openxmlformats.org/presentationml/2006/ole">
            <p:oleObj spid="_x0000_s8194" name="Лист" r:id="rId4" imgW="6305544" imgH="2562212" progId="Excel.Sheet.8">
              <p:embed/>
            </p:oleObj>
          </a:graphicData>
        </a:graphic>
      </p:graphicFrame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9750" y="5765800"/>
            <a:ext cx="3457575" cy="21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800" i="1">
                <a:latin typeface="Calibri" pitchFamily="34" charset="0"/>
              </a:rPr>
              <a:t>Источник: Фонд «Центр развития фондового рынка» (ЦРФР) Ю.Данилов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650" y="1555750"/>
            <a:ext cx="5832475" cy="36036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>
                <a:solidFill>
                  <a:srgbClr val="FFFFFF"/>
                </a:solidFill>
                <a:cs typeface="Arial" charset="0"/>
              </a:rPr>
              <a:t>Удельные совокупные затраты эмитентов при проведении </a:t>
            </a:r>
            <a:r>
              <a:rPr lang="en-US" sz="1400" b="1">
                <a:solidFill>
                  <a:srgbClr val="FFFFFF"/>
                </a:solidFill>
                <a:cs typeface="Arial" charset="0"/>
              </a:rPr>
              <a:t>IPO</a:t>
            </a:r>
            <a:endParaRPr lang="ru-RU" sz="1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6C5E8830-2E7C-4FC0-9F71-43A829B16B13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rPr>
              <a:pPr algn="r">
                <a:defRPr/>
              </a:pPr>
              <a:t>15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906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2"/>
                </a:solidFill>
              </a:rPr>
              <a:t>Эмитенты РИИ</a:t>
            </a:r>
          </a:p>
        </p:txBody>
      </p:sp>
      <p:graphicFrame>
        <p:nvGraphicFramePr>
          <p:cNvPr id="51344" name="Group 144"/>
          <p:cNvGraphicFramePr>
            <a:graphicFrameLocks noGrp="1"/>
          </p:cNvGraphicFramePr>
          <p:nvPr>
            <p:ph idx="1"/>
          </p:nvPr>
        </p:nvGraphicFramePr>
        <p:xfrm>
          <a:off x="827088" y="1125538"/>
          <a:ext cx="7777162" cy="5275262"/>
        </p:xfrm>
        <a:graphic>
          <a:graphicData uri="http://schemas.openxmlformats.org/drawingml/2006/table">
            <a:tbl>
              <a:tblPr/>
              <a:tblGrid>
                <a:gridCol w="2759075"/>
                <a:gridCol w="1073150"/>
                <a:gridCol w="1017587"/>
                <a:gridCol w="1006475"/>
                <a:gridCol w="917575"/>
                <a:gridCol w="10033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B9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Эмитент  / Сектор</a:t>
                      </a:r>
                    </a:p>
                  </a:txBody>
                  <a:tcPr marL="36000" marR="18000" marT="36000" marB="36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B9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Дата размещения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B9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Объем размещения, млн. руб. 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B9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P/E</a:t>
                      </a:r>
                      <a:b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B9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</a:b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B9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 (на момент размещения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)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B9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Среднемес. объем торгов в 2010г., млн. руб.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B9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Капитализация на 04.02.2011,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B9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$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B9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млн. 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Акции</a:t>
                      </a:r>
                    </a:p>
                  </a:txBody>
                  <a:tcPr marL="36000" marR="18000" marT="36000" marB="36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«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Армада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»* /IT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31.07.2007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~760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14,7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74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174.3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«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О2ТВ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» /медиа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25.07.2008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68.5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10.3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«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НЕКК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» /химия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08.04.2009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- 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16,3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1.3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16.7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«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ИСКЧ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 « /биотех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10.12.2009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142,5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30,5 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189.9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32.8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 «ДИОД»/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Фармацевтика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23.06.2010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297,38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8,2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28.4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103.2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 «РНТ» / Навигация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07.07.2010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300,00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46,1 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35.6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46.2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 «Фармсинтез» / Фармацевтика </a:t>
                      </a:r>
                    </a:p>
                  </a:txBody>
                  <a:tcPr marL="36000" marR="1800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24.11.2010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528,00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85,8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176.3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38.1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 «ДЗРД»/ электротехника (обы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Microsoft Sans Serif" pitchFamily="34" charset="0"/>
                        </a:rPr>
                        <a:t>к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.)</a:t>
                      </a:r>
                    </a:p>
                  </a:txBody>
                  <a:tcPr marL="36000" marR="1800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30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.12.2010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192,1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15.7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 «ДЗРД»/ электротехника (пр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Microsoft Sans Serif" pitchFamily="34" charset="0"/>
                        </a:rPr>
                        <a:t>ив.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)</a:t>
                      </a:r>
                    </a:p>
                  </a:txBody>
                  <a:tcPr marL="36000" marR="1800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30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.12.2010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7.0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Венчурные фонды</a:t>
                      </a:r>
                    </a:p>
                  </a:txBody>
                  <a:tcPr marL="36000" marR="1800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ЗПИФ Финам-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IT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14.06.2007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~500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-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3,8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107.8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Региональный венчурный ЗПИФ Воронежской области – УК «Сберинвест»</a:t>
                      </a:r>
                    </a:p>
                  </a:txBody>
                  <a:tcPr marL="36000" marR="1800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16.12.2010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~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14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.0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0,9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9.9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Региональный венчурный ЗПИФ Республики Башкортостан – УК «Сберинвест»</a:t>
                      </a:r>
                    </a:p>
                  </a:txBody>
                  <a:tcPr marL="36000" marR="1800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16.12.2010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~20.0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14.1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Региональный венчурный ЗПИФ Калужской области – УК «Сберинвест»</a:t>
                      </a:r>
                    </a:p>
                  </a:txBody>
                  <a:tcPr marL="36000" marR="1800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16.12.2010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~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14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.0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16.9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Региональный венчурный ЗПИФ Челябинской области – УК «Сберинвест»</a:t>
                      </a:r>
                    </a:p>
                  </a:txBody>
                  <a:tcPr marL="36000" marR="1800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16.12.2010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~2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4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.0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  <a:cs typeface="Arial" charset="0"/>
                      </a:endParaRP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  <a:cs typeface="Arial" charset="0"/>
                        </a:rPr>
                        <a:t>1,9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Sans Serif" pitchFamily="34" charset="0"/>
                        </a:rPr>
                        <a:t>9.9</a:t>
                      </a:r>
                    </a:p>
                  </a:txBody>
                  <a:tcPr marL="36000" marR="18000" marT="36000" marB="36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1327" name="Rectangle 144"/>
          <p:cNvSpPr>
            <a:spLocks noChangeArrowheads="1"/>
          </p:cNvSpPr>
          <p:nvPr/>
        </p:nvSpPr>
        <p:spPr bwMode="auto">
          <a:xfrm>
            <a:off x="827088" y="6604000"/>
            <a:ext cx="7632700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tIns="36000" rIns="18000" bIns="36000">
            <a:spAutoFit/>
          </a:bodyPr>
          <a:lstStyle/>
          <a:p>
            <a:r>
              <a:rPr lang="ru-RU" sz="900">
                <a:latin typeface="Microsoft Sans Serif" pitchFamily="34" charset="0"/>
              </a:rPr>
              <a:t>* С 14 июля 2010г. обыкновенные акции О  "Армада" переведены из Сектора ИРК в основной список ценных бумаг 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831013" y="64531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C1554198-C9F6-415B-8657-675A498EB6A6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rPr>
              <a:pPr algn="r">
                <a:defRPr/>
              </a:pPr>
              <a:t>16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chemeClr val="tx2"/>
                </a:solidFill>
              </a:rPr>
              <a:t>Размещения инновационных компаний 2010 года: </a:t>
            </a:r>
            <a:r>
              <a:rPr lang="en-US" sz="2400" smtClean="0">
                <a:solidFill>
                  <a:schemeClr val="tx2"/>
                </a:solidFill>
              </a:rPr>
              <a:t>5</a:t>
            </a:r>
            <a:r>
              <a:rPr lang="ru-RU" sz="2400" smtClean="0">
                <a:solidFill>
                  <a:schemeClr val="tx2"/>
                </a:solidFill>
              </a:rPr>
              <a:t> из </a:t>
            </a:r>
            <a:r>
              <a:rPr lang="en-US" sz="2400" smtClean="0">
                <a:solidFill>
                  <a:schemeClr val="tx2"/>
                </a:solidFill>
              </a:rPr>
              <a:t>6</a:t>
            </a:r>
            <a:r>
              <a:rPr lang="ru-RU" sz="2400" smtClean="0">
                <a:solidFill>
                  <a:schemeClr val="tx2"/>
                </a:solidFill>
              </a:rPr>
              <a:t> на ММВБ</a:t>
            </a:r>
          </a:p>
        </p:txBody>
      </p:sp>
      <p:graphicFrame>
        <p:nvGraphicFramePr>
          <p:cNvPr id="51860" name="Group 660"/>
          <p:cNvGraphicFramePr>
            <a:graphicFrameLocks noGrp="1"/>
          </p:cNvGraphicFramePr>
          <p:nvPr/>
        </p:nvGraphicFramePr>
        <p:xfrm>
          <a:off x="539750" y="2349500"/>
          <a:ext cx="8135938" cy="2005013"/>
        </p:xfrm>
        <a:graphic>
          <a:graphicData uri="http://schemas.openxmlformats.org/drawingml/2006/table">
            <a:tbl>
              <a:tblPr/>
              <a:tblGrid>
                <a:gridCol w="2232025"/>
                <a:gridCol w="1728788"/>
                <a:gridCol w="1366837"/>
                <a:gridCol w="1152525"/>
                <a:gridCol w="1008063"/>
                <a:gridCol w="6477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Эмитент / Сектор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Дата размещения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Площадка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MCap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 $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млн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EV/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EBITDA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P/E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«Протек»/ фарма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Апрель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ММВБ (осн)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17,6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«Диод»/ фарма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Июнь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ММВБ (РИИ)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«РНТ»/ навигац.технол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Июль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ММВБ (РИИ)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37,7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«Фармсинтез»/ фарма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Ноябрь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ММВБ (РИИ)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«ДЗРД»/ электроника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Декабрь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ММВБ (РИИ)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«Mail.ru Group»/ Интернет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Ноябрь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6 447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0FF35A9F-04FA-4A74-81DA-A95787AF8351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rPr>
              <a:pPr algn="r">
                <a:defRPr/>
              </a:pPr>
              <a:t>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7538" y="685800"/>
            <a:ext cx="8229600" cy="17145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tx2"/>
                </a:solidFill>
              </a:rPr>
              <a:t>Case study: </a:t>
            </a:r>
            <a:r>
              <a:rPr lang="ru-RU" sz="2400" smtClean="0">
                <a:solidFill>
                  <a:schemeClr val="tx2"/>
                </a:solidFill>
              </a:rPr>
              <a:t>«РНТ» </a:t>
            </a:r>
            <a:br>
              <a:rPr lang="ru-RU" sz="2400" smtClean="0">
                <a:solidFill>
                  <a:schemeClr val="tx2"/>
                </a:solidFill>
              </a:rPr>
            </a:br>
            <a:r>
              <a:rPr lang="ru-RU" sz="2400" smtClean="0">
                <a:solidFill>
                  <a:schemeClr val="tx2"/>
                </a:solidFill>
              </a:rPr>
              <a:t>- от ангельских инвестиций до </a:t>
            </a:r>
            <a:r>
              <a:rPr lang="en-US" sz="2400" smtClean="0">
                <a:solidFill>
                  <a:schemeClr val="tx2"/>
                </a:solidFill>
              </a:rPr>
              <a:t>IPO</a:t>
            </a:r>
            <a:endParaRPr lang="ru-RU" sz="2400" smtClean="0">
              <a:solidFill>
                <a:schemeClr val="tx2"/>
              </a:solidFill>
            </a:endParaRPr>
          </a:p>
        </p:txBody>
      </p:sp>
      <p:sp>
        <p:nvSpPr>
          <p:cNvPr id="55298" name="Line 40"/>
          <p:cNvSpPr>
            <a:spLocks noChangeShapeType="1"/>
          </p:cNvSpPr>
          <p:nvPr/>
        </p:nvSpPr>
        <p:spPr bwMode="auto">
          <a:xfrm>
            <a:off x="971550" y="6534150"/>
            <a:ext cx="6256338" cy="0"/>
          </a:xfrm>
          <a:prstGeom prst="line">
            <a:avLst/>
          </a:prstGeom>
          <a:noFill/>
          <a:ln w="9525">
            <a:solidFill>
              <a:srgbClr val="45649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299" name="Oval 41"/>
          <p:cNvSpPr>
            <a:spLocks noChangeArrowheads="1"/>
          </p:cNvSpPr>
          <p:nvPr/>
        </p:nvSpPr>
        <p:spPr bwMode="auto">
          <a:xfrm>
            <a:off x="1169988" y="6499225"/>
            <a:ext cx="71437" cy="71438"/>
          </a:xfrm>
          <a:prstGeom prst="ellipse">
            <a:avLst/>
          </a:prstGeom>
          <a:solidFill>
            <a:srgbClr val="45649A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ru-RU" sz="1000"/>
          </a:p>
        </p:txBody>
      </p:sp>
      <p:sp>
        <p:nvSpPr>
          <p:cNvPr id="55300" name="Oval 43"/>
          <p:cNvSpPr>
            <a:spLocks noChangeArrowheads="1"/>
          </p:cNvSpPr>
          <p:nvPr/>
        </p:nvSpPr>
        <p:spPr bwMode="auto">
          <a:xfrm>
            <a:off x="2025650" y="6499225"/>
            <a:ext cx="71438" cy="71438"/>
          </a:xfrm>
          <a:prstGeom prst="ellipse">
            <a:avLst/>
          </a:prstGeom>
          <a:solidFill>
            <a:srgbClr val="45649A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ru-RU" sz="1000"/>
          </a:p>
        </p:txBody>
      </p:sp>
      <p:sp>
        <p:nvSpPr>
          <p:cNvPr id="55301" name="Oval 44"/>
          <p:cNvSpPr>
            <a:spLocks noChangeArrowheads="1"/>
          </p:cNvSpPr>
          <p:nvPr/>
        </p:nvSpPr>
        <p:spPr bwMode="auto">
          <a:xfrm>
            <a:off x="3195638" y="6489700"/>
            <a:ext cx="71437" cy="71438"/>
          </a:xfrm>
          <a:prstGeom prst="ellipse">
            <a:avLst/>
          </a:prstGeom>
          <a:solidFill>
            <a:srgbClr val="45649A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ru-RU" sz="1000"/>
          </a:p>
        </p:txBody>
      </p:sp>
      <p:sp>
        <p:nvSpPr>
          <p:cNvPr id="55302" name="Oval 45"/>
          <p:cNvSpPr>
            <a:spLocks noChangeArrowheads="1"/>
          </p:cNvSpPr>
          <p:nvPr/>
        </p:nvSpPr>
        <p:spPr bwMode="auto">
          <a:xfrm>
            <a:off x="4545013" y="6499225"/>
            <a:ext cx="71437" cy="71438"/>
          </a:xfrm>
          <a:prstGeom prst="ellipse">
            <a:avLst/>
          </a:prstGeom>
          <a:solidFill>
            <a:srgbClr val="45649A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ru-RU" sz="1000"/>
          </a:p>
        </p:txBody>
      </p:sp>
      <p:sp>
        <p:nvSpPr>
          <p:cNvPr id="55303" name="Oval 46"/>
          <p:cNvSpPr>
            <a:spLocks noChangeArrowheads="1"/>
          </p:cNvSpPr>
          <p:nvPr/>
        </p:nvSpPr>
        <p:spPr bwMode="auto">
          <a:xfrm>
            <a:off x="6237288" y="6499225"/>
            <a:ext cx="71437" cy="71438"/>
          </a:xfrm>
          <a:prstGeom prst="ellipse">
            <a:avLst/>
          </a:prstGeom>
          <a:solidFill>
            <a:srgbClr val="45649A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ru-RU" sz="1000"/>
          </a:p>
        </p:txBody>
      </p:sp>
      <p:sp>
        <p:nvSpPr>
          <p:cNvPr id="55304" name="Text Box 47"/>
          <p:cNvSpPr txBox="1">
            <a:spLocks noChangeArrowheads="1"/>
          </p:cNvSpPr>
          <p:nvPr/>
        </p:nvSpPr>
        <p:spPr bwMode="auto">
          <a:xfrm>
            <a:off x="969963" y="6578600"/>
            <a:ext cx="4635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0" algn="l"/>
              </a:tabLst>
            </a:pPr>
            <a:r>
              <a:rPr lang="en-US" sz="1000"/>
              <a:t>2000</a:t>
            </a:r>
            <a:endParaRPr lang="ru-RU" sz="1000"/>
          </a:p>
        </p:txBody>
      </p:sp>
      <p:sp>
        <p:nvSpPr>
          <p:cNvPr id="55305" name="Text Box 48"/>
          <p:cNvSpPr txBox="1">
            <a:spLocks noChangeArrowheads="1"/>
          </p:cNvSpPr>
          <p:nvPr/>
        </p:nvSpPr>
        <p:spPr bwMode="auto">
          <a:xfrm>
            <a:off x="1812925" y="6559550"/>
            <a:ext cx="4635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0" algn="l"/>
              </a:tabLst>
            </a:pPr>
            <a:r>
              <a:rPr lang="en-US" sz="1000"/>
              <a:t>2005</a:t>
            </a:r>
            <a:endParaRPr lang="ru-RU" sz="1000"/>
          </a:p>
        </p:txBody>
      </p:sp>
      <p:sp>
        <p:nvSpPr>
          <p:cNvPr id="55306" name="Text Box 49"/>
          <p:cNvSpPr txBox="1">
            <a:spLocks noChangeArrowheads="1"/>
          </p:cNvSpPr>
          <p:nvPr/>
        </p:nvSpPr>
        <p:spPr bwMode="auto">
          <a:xfrm>
            <a:off x="2997200" y="6534150"/>
            <a:ext cx="4635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0" algn="l"/>
              </a:tabLst>
            </a:pPr>
            <a:r>
              <a:rPr lang="en-US" sz="1000"/>
              <a:t>2008</a:t>
            </a:r>
            <a:endParaRPr lang="ru-RU" sz="1000"/>
          </a:p>
        </p:txBody>
      </p:sp>
      <p:sp>
        <p:nvSpPr>
          <p:cNvPr id="55307" name="Text Box 50"/>
          <p:cNvSpPr txBox="1">
            <a:spLocks noChangeArrowheads="1"/>
          </p:cNvSpPr>
          <p:nvPr/>
        </p:nvSpPr>
        <p:spPr bwMode="auto">
          <a:xfrm>
            <a:off x="4346575" y="6534150"/>
            <a:ext cx="4635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0" algn="l"/>
              </a:tabLst>
            </a:pPr>
            <a:r>
              <a:rPr lang="en-US" sz="1000"/>
              <a:t>2009</a:t>
            </a:r>
            <a:endParaRPr lang="ru-RU" sz="1000"/>
          </a:p>
        </p:txBody>
      </p:sp>
      <p:sp>
        <p:nvSpPr>
          <p:cNvPr id="55308" name="Text Box 51"/>
          <p:cNvSpPr txBox="1">
            <a:spLocks noChangeArrowheads="1"/>
          </p:cNvSpPr>
          <p:nvPr/>
        </p:nvSpPr>
        <p:spPr bwMode="auto">
          <a:xfrm>
            <a:off x="6057900" y="6534150"/>
            <a:ext cx="4635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0" algn="l"/>
              </a:tabLst>
            </a:pPr>
            <a:r>
              <a:rPr lang="en-US" sz="1000"/>
              <a:t>2010</a:t>
            </a:r>
            <a:endParaRPr lang="ru-RU" sz="1000"/>
          </a:p>
        </p:txBody>
      </p:sp>
      <p:sp>
        <p:nvSpPr>
          <p:cNvPr id="55309" name="Oval 58"/>
          <p:cNvSpPr>
            <a:spLocks noChangeArrowheads="1"/>
          </p:cNvSpPr>
          <p:nvPr/>
        </p:nvSpPr>
        <p:spPr bwMode="auto">
          <a:xfrm>
            <a:off x="1106488" y="6219825"/>
            <a:ext cx="225425" cy="225425"/>
          </a:xfrm>
          <a:prstGeom prst="ellipse">
            <a:avLst/>
          </a:prstGeom>
          <a:solidFill>
            <a:srgbClr val="45649A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ru-RU" sz="1000"/>
          </a:p>
        </p:txBody>
      </p:sp>
      <p:sp>
        <p:nvSpPr>
          <p:cNvPr id="55310" name="Oval 59"/>
          <p:cNvSpPr>
            <a:spLocks noChangeArrowheads="1"/>
          </p:cNvSpPr>
          <p:nvPr/>
        </p:nvSpPr>
        <p:spPr bwMode="auto">
          <a:xfrm>
            <a:off x="1827213" y="5994400"/>
            <a:ext cx="449262" cy="450850"/>
          </a:xfrm>
          <a:prstGeom prst="ellipse">
            <a:avLst/>
          </a:prstGeom>
          <a:solidFill>
            <a:srgbClr val="45649A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ru-RU" sz="1000"/>
          </a:p>
        </p:txBody>
      </p:sp>
      <p:sp>
        <p:nvSpPr>
          <p:cNvPr id="55311" name="Oval 60"/>
          <p:cNvSpPr>
            <a:spLocks noChangeArrowheads="1"/>
          </p:cNvSpPr>
          <p:nvPr/>
        </p:nvSpPr>
        <p:spPr bwMode="auto">
          <a:xfrm>
            <a:off x="2906713" y="5815013"/>
            <a:ext cx="674687" cy="628650"/>
          </a:xfrm>
          <a:prstGeom prst="ellipse">
            <a:avLst/>
          </a:prstGeom>
          <a:solidFill>
            <a:srgbClr val="45649A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ru-RU" sz="1000"/>
          </a:p>
        </p:txBody>
      </p:sp>
      <p:sp>
        <p:nvSpPr>
          <p:cNvPr id="55312" name="Oval 61"/>
          <p:cNvSpPr>
            <a:spLocks noChangeArrowheads="1"/>
          </p:cNvSpPr>
          <p:nvPr/>
        </p:nvSpPr>
        <p:spPr bwMode="auto">
          <a:xfrm>
            <a:off x="4167188" y="5589588"/>
            <a:ext cx="854075" cy="854075"/>
          </a:xfrm>
          <a:prstGeom prst="ellipse">
            <a:avLst/>
          </a:prstGeom>
          <a:solidFill>
            <a:srgbClr val="45649A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ru-RU" sz="1000"/>
          </a:p>
        </p:txBody>
      </p:sp>
      <p:sp>
        <p:nvSpPr>
          <p:cNvPr id="55313" name="Oval 62"/>
          <p:cNvSpPr>
            <a:spLocks noChangeArrowheads="1"/>
          </p:cNvSpPr>
          <p:nvPr/>
        </p:nvSpPr>
        <p:spPr bwMode="auto">
          <a:xfrm>
            <a:off x="5651500" y="5273675"/>
            <a:ext cx="1214438" cy="1171575"/>
          </a:xfrm>
          <a:prstGeom prst="ellipse">
            <a:avLst/>
          </a:prstGeom>
          <a:solidFill>
            <a:srgbClr val="45649A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tabLst>
                <a:tab pos="0" algn="l"/>
              </a:tabLst>
            </a:pPr>
            <a:r>
              <a:rPr lang="en-US" sz="1200" b="1">
                <a:solidFill>
                  <a:schemeClr val="bg1"/>
                </a:solidFill>
              </a:rPr>
              <a:t>IPO </a:t>
            </a:r>
            <a:r>
              <a:rPr lang="ru-RU" sz="1200" b="1">
                <a:solidFill>
                  <a:schemeClr val="bg1"/>
                </a:solidFill>
              </a:rPr>
              <a:t>на РИИ</a:t>
            </a:r>
          </a:p>
        </p:txBody>
      </p:sp>
      <p:sp>
        <p:nvSpPr>
          <p:cNvPr id="55314" name="Text Box 63"/>
          <p:cNvSpPr txBox="1">
            <a:spLocks noChangeArrowheads="1"/>
          </p:cNvSpPr>
          <p:nvPr/>
        </p:nvSpPr>
        <p:spPr bwMode="auto">
          <a:xfrm>
            <a:off x="547688" y="5645150"/>
            <a:ext cx="12795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0" algn="l"/>
              </a:tabLst>
            </a:pPr>
            <a:r>
              <a:rPr lang="ru-RU" sz="1000"/>
              <a:t>Запуск проекта</a:t>
            </a:r>
          </a:p>
          <a:p>
            <a:pPr marL="342900" indent="-342900">
              <a:spcBef>
                <a:spcPct val="20000"/>
              </a:spcBef>
              <a:tabLst>
                <a:tab pos="0" algn="l"/>
              </a:tabLst>
            </a:pPr>
            <a:r>
              <a:rPr lang="ru-RU" sz="1000"/>
              <a:t>студентами МФТИ</a:t>
            </a:r>
          </a:p>
        </p:txBody>
      </p:sp>
      <p:sp>
        <p:nvSpPr>
          <p:cNvPr id="55315" name="Text Box 64"/>
          <p:cNvSpPr txBox="1">
            <a:spLocks noChangeArrowheads="1"/>
          </p:cNvSpPr>
          <p:nvPr/>
        </p:nvSpPr>
        <p:spPr bwMode="auto">
          <a:xfrm>
            <a:off x="1628775" y="5522913"/>
            <a:ext cx="87312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0" algn="l"/>
              </a:tabLst>
            </a:pPr>
            <a:r>
              <a:rPr lang="ru-RU" sz="1000"/>
              <a:t>Ангельские</a:t>
            </a:r>
          </a:p>
          <a:p>
            <a:pPr marL="342900" indent="-342900">
              <a:spcBef>
                <a:spcPct val="20000"/>
              </a:spcBef>
              <a:tabLst>
                <a:tab pos="0" algn="l"/>
              </a:tabLst>
            </a:pPr>
            <a:r>
              <a:rPr lang="ru-RU" sz="1000"/>
              <a:t>инвестиции</a:t>
            </a:r>
          </a:p>
        </p:txBody>
      </p:sp>
      <p:sp>
        <p:nvSpPr>
          <p:cNvPr id="55316" name="Text Box 65"/>
          <p:cNvSpPr txBox="1">
            <a:spLocks noChangeArrowheads="1"/>
          </p:cNvSpPr>
          <p:nvPr/>
        </p:nvSpPr>
        <p:spPr bwMode="auto">
          <a:xfrm>
            <a:off x="2546350" y="5364163"/>
            <a:ext cx="13446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tabLst>
                <a:tab pos="0" algn="l"/>
              </a:tabLst>
            </a:pPr>
            <a:r>
              <a:rPr lang="ru-RU" sz="1000"/>
              <a:t>Венчурный фонд</a:t>
            </a:r>
          </a:p>
          <a:p>
            <a:pPr marL="342900" indent="-342900" algn="ctr">
              <a:spcBef>
                <a:spcPct val="20000"/>
              </a:spcBef>
              <a:tabLst>
                <a:tab pos="0" algn="l"/>
              </a:tabLst>
            </a:pPr>
            <a:r>
              <a:rPr lang="ru-RU" sz="1000"/>
              <a:t>ВТБ (РВК), Раунд А</a:t>
            </a:r>
          </a:p>
        </p:txBody>
      </p:sp>
      <p:sp>
        <p:nvSpPr>
          <p:cNvPr id="55317" name="Text Box 66"/>
          <p:cNvSpPr txBox="1">
            <a:spLocks noChangeArrowheads="1"/>
          </p:cNvSpPr>
          <p:nvPr/>
        </p:nvSpPr>
        <p:spPr bwMode="auto">
          <a:xfrm>
            <a:off x="4122738" y="5345113"/>
            <a:ext cx="9810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tabLst>
                <a:tab pos="0" algn="l"/>
              </a:tabLst>
            </a:pPr>
            <a:r>
              <a:rPr lang="ru-RU" sz="1000"/>
              <a:t>ВТБ, Раунд Б</a:t>
            </a:r>
          </a:p>
        </p:txBody>
      </p:sp>
      <p:sp>
        <p:nvSpPr>
          <p:cNvPr id="55318" name="Rectangle 27"/>
          <p:cNvSpPr>
            <a:spLocks noChangeArrowheads="1"/>
          </p:cNvSpPr>
          <p:nvPr/>
        </p:nvSpPr>
        <p:spPr bwMode="auto">
          <a:xfrm>
            <a:off x="5508625" y="1401763"/>
            <a:ext cx="3095625" cy="31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tIns="36000" rIns="18000" bIns="36000">
            <a:spAutoFit/>
          </a:bodyPr>
          <a:lstStyle/>
          <a:p>
            <a:pPr algn="ctr"/>
            <a:r>
              <a:rPr lang="ru-RU" sz="1600" b="1">
                <a:latin typeface="Microsoft Sans Serif" pitchFamily="34" charset="0"/>
              </a:rPr>
              <a:t>Итоги</a:t>
            </a:r>
            <a:r>
              <a:rPr lang="ru-RU" sz="1000" b="1">
                <a:latin typeface="Microsoft Sans Serif" pitchFamily="34" charset="0"/>
              </a:rPr>
              <a:t> </a:t>
            </a:r>
            <a:r>
              <a:rPr lang="en-US" sz="1600" b="1">
                <a:latin typeface="Microsoft Sans Serif" pitchFamily="34" charset="0"/>
              </a:rPr>
              <a:t>IPO</a:t>
            </a:r>
            <a:endParaRPr lang="ru-RU" sz="1600" b="1">
              <a:latin typeface="Microsoft Sans Serif" pitchFamily="34" charset="0"/>
            </a:endParaRPr>
          </a:p>
        </p:txBody>
      </p:sp>
      <p:graphicFrame>
        <p:nvGraphicFramePr>
          <p:cNvPr id="95289" name="Group 57"/>
          <p:cNvGraphicFramePr>
            <a:graphicFrameLocks noGrp="1"/>
          </p:cNvGraphicFramePr>
          <p:nvPr/>
        </p:nvGraphicFramePr>
        <p:xfrm>
          <a:off x="5435600" y="1835150"/>
          <a:ext cx="3357563" cy="2879725"/>
        </p:xfrm>
        <a:graphic>
          <a:graphicData uri="http://schemas.openxmlformats.org/drawingml/2006/table">
            <a:tbl>
              <a:tblPr/>
              <a:tblGrid>
                <a:gridCol w="1557338"/>
                <a:gridCol w="180022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Дата размещения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07 июля 2010 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от УК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размещения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300,00 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Организатор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Со-организаторы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«ИБ «ОТКРЫТИЕ»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«ИК «ФИНАМ», «Алор Инвест»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85,23  руб. за акцию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Капитализация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1,66  млрд.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649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42" name="Rectangle 58"/>
          <p:cNvSpPr>
            <a:spLocks noChangeArrowheads="1"/>
          </p:cNvSpPr>
          <p:nvPr/>
        </p:nvSpPr>
        <p:spPr bwMode="auto">
          <a:xfrm>
            <a:off x="539750" y="1700213"/>
            <a:ext cx="4392613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ru-RU" sz="1200"/>
              <a:t>  «Русские навигационные технологии» - крупнейший российский производитель и интегратор систем мониторинга, контроля и телематики. </a:t>
            </a:r>
          </a:p>
          <a:p>
            <a:pPr algn="just">
              <a:buFontTx/>
              <a:buChar char="•"/>
            </a:pPr>
            <a:r>
              <a:rPr lang="ru-RU" sz="1200"/>
              <a:t>Компания имеет развитую структуру, включающую подразделения по разработке электроники и программного обеспечения, логистике, маркетингу, технической поддержке, а также производственно-монтажное подразделение. </a:t>
            </a:r>
          </a:p>
          <a:p>
            <a:pPr algn="just">
              <a:buFontTx/>
              <a:buChar char="•"/>
            </a:pPr>
            <a:r>
              <a:rPr lang="ru-RU" sz="1200"/>
              <a:t>Дилерская сеть компании представлена в 40 регионах России. Компания занимает 23% рынка систем спутниковой навигации транспорта РФ по объему установленного оборудования. </a:t>
            </a:r>
          </a:p>
          <a:p>
            <a:pPr algn="just">
              <a:buFontTx/>
              <a:buChar char="•"/>
            </a:pPr>
            <a:r>
              <a:rPr lang="ru-RU" sz="1200"/>
              <a:t>По итогам 2009 года, согласно данным аудированной консолидированной отчетности по МСФО, компания «РНТ» увеличила выручку на 50% – до 210,186 млн. руб. .</a:t>
            </a:r>
            <a:endParaRPr lang="en-US" sz="1200"/>
          </a:p>
          <a:p>
            <a:pPr algn="just">
              <a:buFontTx/>
              <a:buChar char="•"/>
            </a:pPr>
            <a:endParaRPr lang="ru-RU" sz="1200"/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45649A"/>
              </a:buClr>
              <a:buFont typeface="Wingdings" pitchFamily="2" charset="2"/>
              <a:buNone/>
            </a:pPr>
            <a:endParaRPr lang="ru-RU" sz="1200"/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34001BA6-1092-4CC2-8357-2FBEE6C91270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rPr>
              <a:pPr algn="r">
                <a:defRPr/>
              </a:pPr>
              <a:t>18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19100" y="1571625"/>
            <a:ext cx="7643813" cy="357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chemeClr val="tx2"/>
                </a:solidFill>
              </a:rPr>
              <a:t>Сравнение ликвидности российских и зарубежных инновационных компаний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9FBBD-5F8C-4EF5-90E1-317D9B030BD4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-71438" y="1571625"/>
            <a:ext cx="8569326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ru-RU">
                <a:solidFill>
                  <a:schemeClr val="bg1"/>
                </a:solidFill>
                <a:latin typeface="Calibri" pitchFamily="34" charset="0"/>
              </a:rPr>
              <a:t>ММВБ – ликвидная торговая площадка для инновационных компаний   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734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2201863"/>
            <a:ext cx="8913813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4810125" y="2824163"/>
            <a:ext cx="2000250" cy="1714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0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2"/>
                </a:solidFill>
              </a:rPr>
              <a:t>Рынок инноваций и инвестиций – «лицо» ММВБ обращенное к инновационному сектору России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78388" y="2066925"/>
            <a:ext cx="1800225" cy="3683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Координационный совет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78388" y="2473325"/>
            <a:ext cx="1800225" cy="3143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Комитет РИИ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53225" y="2967038"/>
            <a:ext cx="1058863" cy="12858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t>Информ</a:t>
            </a:r>
          </a:p>
          <a:p>
            <a:pPr algn="ctr">
              <a:defRPr/>
            </a:pPr>
            <a:r>
              <a:rPr lang="en-US" sz="1400" b="1">
                <a:solidFill>
                  <a:schemeClr val="tx1"/>
                </a:solidFill>
                <a:latin typeface="Arial" charset="0"/>
                <a:cs typeface="Arial" charset="0"/>
              </a:rPr>
              <a:t>board</a:t>
            </a:r>
            <a:endParaRPr lang="ru-RU" sz="1400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t>РИИ</a:t>
            </a:r>
          </a:p>
          <a:p>
            <a:pPr algn="ctr">
              <a:defRPr/>
            </a:pPr>
            <a:endParaRPr lang="ru-RU" sz="500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200">
                <a:solidFill>
                  <a:schemeClr val="tx1"/>
                </a:solidFill>
                <a:cs typeface="Arial" charset="0"/>
              </a:rPr>
              <a:t> </a:t>
            </a:r>
            <a:endParaRPr lang="ru-RU" sz="12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7414" name="WordArt 12"/>
          <p:cNvSpPr>
            <a:spLocks noChangeArrowheads="1" noChangeShapeType="1" noTextEdit="1"/>
          </p:cNvSpPr>
          <p:nvPr/>
        </p:nvSpPr>
        <p:spPr bwMode="auto">
          <a:xfrm>
            <a:off x="3028950" y="2500313"/>
            <a:ext cx="1524000" cy="642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65204"/>
              </a:avLst>
            </a:prstTxWarp>
          </a:bodyPr>
          <a:lstStyle/>
          <a:p>
            <a:pPr algn="ctr"/>
            <a:r>
              <a:rPr lang="ru-RU" sz="400" kern="10">
                <a:ln w="0">
                  <a:solidFill>
                    <a:srgbClr val="4F81BD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сервисная среда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2638425" y="2719388"/>
            <a:ext cx="2357438" cy="228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Торговля</a:t>
            </a:r>
          </a:p>
          <a:p>
            <a:pPr algn="ctr">
              <a:defRPr/>
            </a:pPr>
            <a:r>
              <a:rPr lang="ru-RU" dirty="0"/>
              <a:t>Клиринг</a:t>
            </a:r>
          </a:p>
          <a:p>
            <a:pPr algn="ctr">
              <a:defRPr/>
            </a:pPr>
            <a:r>
              <a:rPr lang="ru-RU" dirty="0"/>
              <a:t>Расчеты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88125" y="2997200"/>
            <a:ext cx="1223963" cy="135731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57750" y="2895600"/>
            <a:ext cx="2071688" cy="12858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cs typeface="Arial" charset="0"/>
              </a:rPr>
              <a:t>РИИ ММВБ</a:t>
            </a:r>
          </a:p>
          <a:p>
            <a:pPr algn="ctr">
              <a:defRPr/>
            </a:pPr>
            <a:endParaRPr lang="ru-RU" sz="500" b="1" dirty="0">
              <a:solidFill>
                <a:schemeClr val="tx1"/>
              </a:solidFill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charset="0"/>
                <a:cs typeface="Arial" charset="0"/>
              </a:rPr>
              <a:t>позиционирование</a:t>
            </a:r>
          </a:p>
          <a:p>
            <a:pPr>
              <a:buFont typeface="Arial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  <a:cs typeface="Arial" charset="0"/>
              </a:rPr>
              <a:t> дополнительные </a:t>
            </a:r>
            <a:r>
              <a:rPr lang="en-US" sz="1200" dirty="0">
                <a:solidFill>
                  <a:schemeClr val="tx1"/>
                </a:solidFill>
                <a:latin typeface="Arial" charset="0"/>
                <a:cs typeface="Arial" charset="0"/>
              </a:rPr>
              <a:t>     </a:t>
            </a:r>
            <a:r>
              <a:rPr lang="ru-RU" sz="1200" dirty="0">
                <a:solidFill>
                  <a:schemeClr val="tx1"/>
                </a:solidFill>
                <a:latin typeface="Arial" charset="0"/>
                <a:cs typeface="Arial" charset="0"/>
              </a:rPr>
              <a:t>требования к </a:t>
            </a:r>
            <a:endParaRPr lang="en-US" sz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  <a:cs typeface="Arial" charset="0"/>
              </a:rPr>
              <a:t>компаниям</a:t>
            </a:r>
          </a:p>
          <a:p>
            <a:pPr>
              <a:buFont typeface="Arial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  <a:cs typeface="Arial" charset="0"/>
              </a:rPr>
              <a:t> листинговые агенты</a:t>
            </a:r>
          </a:p>
        </p:txBody>
      </p:sp>
      <p:sp>
        <p:nvSpPr>
          <p:cNvPr id="17418" name="AutoShape 12"/>
          <p:cNvSpPr>
            <a:spLocks noChangeArrowheads="1"/>
          </p:cNvSpPr>
          <p:nvPr/>
        </p:nvSpPr>
        <p:spPr bwMode="auto">
          <a:xfrm>
            <a:off x="323850" y="3751263"/>
            <a:ext cx="1800225" cy="503237"/>
          </a:xfrm>
          <a:prstGeom prst="homePlate">
            <a:avLst>
              <a:gd name="adj" fmla="val 5269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 b="1">
                <a:solidFill>
                  <a:schemeClr val="bg1"/>
                </a:solidFill>
              </a:rPr>
              <a:t>Инвесторы</a:t>
            </a:r>
          </a:p>
        </p:txBody>
      </p:sp>
      <p:sp>
        <p:nvSpPr>
          <p:cNvPr id="17419" name="AutoShape 13"/>
          <p:cNvSpPr>
            <a:spLocks noChangeArrowheads="1"/>
          </p:cNvSpPr>
          <p:nvPr/>
        </p:nvSpPr>
        <p:spPr bwMode="auto">
          <a:xfrm rot="10800000">
            <a:off x="6877050" y="3751263"/>
            <a:ext cx="1800225" cy="503237"/>
          </a:xfrm>
          <a:prstGeom prst="homePlate">
            <a:avLst>
              <a:gd name="adj" fmla="val 5269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r"/>
            <a:r>
              <a:rPr lang="ru-RU" sz="1200" b="1">
                <a:solidFill>
                  <a:schemeClr val="bg1"/>
                </a:solidFill>
              </a:rPr>
              <a:t>Инновационные</a:t>
            </a:r>
          </a:p>
          <a:p>
            <a:pPr algn="r"/>
            <a:r>
              <a:rPr lang="ru-RU" sz="1200" b="1">
                <a:solidFill>
                  <a:schemeClr val="bg1"/>
                </a:solidFill>
              </a:rPr>
              <a:t>компании</a:t>
            </a:r>
          </a:p>
        </p:txBody>
      </p:sp>
      <p:sp>
        <p:nvSpPr>
          <p:cNvPr id="17420" name="WordArt 12"/>
          <p:cNvSpPr>
            <a:spLocks noChangeArrowheads="1" noChangeShapeType="1" noTextEdit="1"/>
          </p:cNvSpPr>
          <p:nvPr/>
        </p:nvSpPr>
        <p:spPr bwMode="auto">
          <a:xfrm rot="-5400000">
            <a:off x="1970882" y="3537744"/>
            <a:ext cx="1524000" cy="642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65204"/>
              </a:avLst>
            </a:prstTxWarp>
          </a:bodyPr>
          <a:lstStyle/>
          <a:p>
            <a:pPr algn="ctr"/>
            <a:r>
              <a:rPr lang="ru-RU" sz="400" kern="10">
                <a:ln w="0">
                  <a:solidFill>
                    <a:srgbClr val="4F81BD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участники рынка</a:t>
            </a:r>
          </a:p>
        </p:txBody>
      </p:sp>
      <p:pic>
        <p:nvPicPr>
          <p:cNvPr id="17421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0425" y="5103813"/>
            <a:ext cx="8572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1FF581E3-41CA-4CC3-AB7A-C5109E0650E2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rPr>
              <a:pPr algn="r">
                <a:defRPr/>
              </a:pPr>
              <a:t>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chemeClr val="tx2"/>
                </a:solidFill>
              </a:rPr>
              <a:t>Специфика </a:t>
            </a:r>
            <a:r>
              <a:rPr lang="en-US" sz="2400" smtClean="0">
                <a:solidFill>
                  <a:schemeClr val="tx2"/>
                </a:solidFill>
              </a:rPr>
              <a:t>IPO </a:t>
            </a:r>
            <a:r>
              <a:rPr lang="ru-RU" sz="2400" smtClean="0">
                <a:solidFill>
                  <a:schemeClr val="tx2"/>
                </a:solidFill>
              </a:rPr>
              <a:t>на РИИ ММВБ:</a:t>
            </a:r>
            <a:br>
              <a:rPr lang="ru-RU" sz="2400" smtClean="0">
                <a:solidFill>
                  <a:schemeClr val="tx2"/>
                </a:solidFill>
              </a:rPr>
            </a:br>
            <a:r>
              <a:rPr lang="ru-RU" sz="2400" smtClean="0">
                <a:solidFill>
                  <a:schemeClr val="tx2"/>
                </a:solidFill>
              </a:rPr>
              <a:t>высокотехнологичные биржевые (открытые) размещения </a:t>
            </a:r>
          </a:p>
        </p:txBody>
      </p:sp>
      <p:sp>
        <p:nvSpPr>
          <p:cNvPr id="59394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3053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Особые режимы по сбору и удовлетворению заявок через торговую систему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Высокотехнологичный доступ к рынку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Расширение аудитории – к новому эмитенту привычным способом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Данные вид </a:t>
            </a:r>
            <a:r>
              <a:rPr lang="en-US" sz="1800" smtClean="0"/>
              <a:t>IPO </a:t>
            </a:r>
            <a:r>
              <a:rPr lang="ru-RU" sz="1800" smtClean="0"/>
              <a:t>позволяет привлекать большее количество первичных инвесторов: («ИСКЧ» объем размещения: </a:t>
            </a:r>
            <a:r>
              <a:rPr lang="en-US" sz="1800" smtClean="0"/>
              <a:t>$</a:t>
            </a:r>
            <a:r>
              <a:rPr lang="ru-RU" sz="1800" smtClean="0"/>
              <a:t>4.9, количество инвесторов 300, «Фармсинтез» – объем : </a:t>
            </a:r>
            <a:r>
              <a:rPr lang="en-US" sz="1800" smtClean="0"/>
              <a:t>$</a:t>
            </a:r>
            <a:r>
              <a:rPr lang="ru-RU" sz="1800" smtClean="0"/>
              <a:t>16.9 млн., 583 инвестора, РНТ – объем: </a:t>
            </a:r>
            <a:r>
              <a:rPr lang="en-US" sz="1800" smtClean="0"/>
              <a:t>$</a:t>
            </a:r>
            <a:r>
              <a:rPr lang="ru-RU" sz="1800" smtClean="0"/>
              <a:t>9.6</a:t>
            </a:r>
            <a:r>
              <a:rPr lang="en-US" sz="1800" smtClean="0"/>
              <a:t>, 100 </a:t>
            </a:r>
            <a:r>
              <a:rPr lang="ru-RU" sz="1800" smtClean="0"/>
              <a:t>инвесторов )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«Естественный отбор» - отсев неквалифицированной аудитории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80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ACD28D-93A0-4733-B213-981C00EF0611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714375" y="4214813"/>
            <a:ext cx="7500938" cy="7858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928688" y="4286250"/>
            <a:ext cx="7416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Важная предпосылка для широкомасштабных розничных IPO крупных компаний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chemeClr val="tx2"/>
                </a:solidFill>
              </a:rPr>
              <a:t>Может ли крупная инновационная компания       разместиться на ММВБ?</a:t>
            </a:r>
          </a:p>
        </p:txBody>
      </p:sp>
      <p:sp>
        <p:nvSpPr>
          <p:cNvPr id="614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000" smtClean="0"/>
              <a:t>Ликвидность – высокая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/>
              <a:t>Спрос – есть все категории инвесторов. Недостаток институциональных инвесторов может быть скомпенсирован иностранными инвесторами.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/>
              <a:t>Иностранные инвесторы могут приобретать через российскую инфраструктуру (кроме ограниченной категории. В ближайшем будущем проблема будет решаться путем создания ЦД)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/>
              <a:t>Есть аудитория, не представленная на западных площадках - розничный инвестор, объективно наиболее лояльный к компании.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/>
              <a:t>Возможность совмещения финансовых и маркетинговых целей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/>
              <a:t>Предпочтительная форма размещения – биржевое высокотехнологичное </a:t>
            </a:r>
            <a:r>
              <a:rPr lang="en-US" sz="2000" smtClean="0"/>
              <a:t>IPO</a:t>
            </a:r>
            <a:r>
              <a:rPr lang="ru-RU" sz="2000" smtClean="0"/>
              <a:t>.</a:t>
            </a:r>
            <a:endParaRPr lang="ru-RU" sz="200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000" smtClean="0"/>
              <a:t>Есть инструменты для выхода на рынок российских компаний, зарегистирированных в иностранной юрисдикции</a:t>
            </a:r>
            <a:r>
              <a:rPr lang="en-US" sz="2000" smtClean="0"/>
              <a:t> (</a:t>
            </a:r>
            <a:r>
              <a:rPr lang="ru-RU" sz="2000" smtClean="0"/>
              <a:t>РДР, прямой допуск</a:t>
            </a:r>
            <a:r>
              <a:rPr lang="en-US" sz="2000" smtClean="0"/>
              <a:t>)</a:t>
            </a:r>
            <a:r>
              <a:rPr lang="ru-RU" sz="2000" smtClean="0"/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F7E3C8-354A-4455-9838-5229D25E8CC0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1042988" y="5734050"/>
            <a:ext cx="6740525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187450" y="5805488"/>
            <a:ext cx="62642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ru-RU">
                <a:solidFill>
                  <a:schemeClr val="bg1"/>
                </a:solidFill>
                <a:latin typeface="Calibri" pitchFamily="34" charset="0"/>
              </a:rPr>
              <a:t>Высокотехнологичное IPO для «продвинутой» аудитории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chemeClr val="tx2"/>
                </a:solidFill>
              </a:rPr>
              <a:t>Пример: Русал. Итоги первых двух месяцев торгов на ММВБ</a:t>
            </a:r>
            <a:r>
              <a:rPr lang="en-US" sz="2400" smtClean="0">
                <a:solidFill>
                  <a:schemeClr val="tx2"/>
                </a:solidFill>
              </a:rPr>
              <a:t> </a:t>
            </a:r>
            <a:endParaRPr lang="ru-RU" sz="2400" smtClean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3B11CF-75E9-4779-8339-BFD543FB6D40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62467" name="Содержимое 2"/>
          <p:cNvSpPr txBox="1">
            <a:spLocks/>
          </p:cNvSpPr>
          <p:nvPr/>
        </p:nvSpPr>
        <p:spPr bwMode="auto">
          <a:xfrm>
            <a:off x="3849688" y="1528763"/>
            <a:ext cx="511492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>
                <a:latin typeface="Calibri" pitchFamily="34" charset="0"/>
              </a:rPr>
              <a:t>	</a:t>
            </a:r>
            <a:r>
              <a:rPr lang="ru-RU" sz="1600" b="1">
                <a:latin typeface="Calibri" pitchFamily="34" charset="0"/>
              </a:rPr>
              <a:t>Соотношение объемов торгов акциями и РДР Русала на </a:t>
            </a:r>
            <a:r>
              <a:rPr lang="en-US" sz="1600" b="1">
                <a:latin typeface="Calibri" pitchFamily="34" charset="0"/>
              </a:rPr>
              <a:t>HKEx</a:t>
            </a:r>
            <a:r>
              <a:rPr lang="ru-RU" sz="1600" b="1">
                <a:latin typeface="Calibri" pitchFamily="34" charset="0"/>
              </a:rPr>
              <a:t> и ММВБ</a:t>
            </a:r>
            <a:r>
              <a:rPr lang="ru-RU" sz="1600">
                <a:latin typeface="Calibri" pitchFamily="34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16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79388" y="2211388"/>
            <a:ext cx="3749675" cy="3836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tIns="36000" rIns="18000" bIns="36000">
            <a:spAutoFit/>
          </a:bodyPr>
          <a:lstStyle/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None/>
            </a:pPr>
            <a:r>
              <a:rPr lang="en-US" sz="1400">
                <a:latin typeface="Microsoft Sans Serif" pitchFamily="34" charset="0"/>
              </a:rPr>
              <a:t>	</a:t>
            </a:r>
            <a:r>
              <a:rPr lang="ru-RU">
                <a:latin typeface="Calibri" pitchFamily="34" charset="0"/>
              </a:rPr>
              <a:t>24 декабря 2010 года на Фондовой бирже ММВБ начались торги российскими депозитарными расписками (РДР), </a:t>
            </a: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</a:pPr>
            <a:r>
              <a:rPr lang="ru-RU">
                <a:latin typeface="Calibri" pitchFamily="34" charset="0"/>
              </a:rPr>
              <a:t>    на акции United Company RUSAL Plc</a:t>
            </a: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</a:pPr>
            <a:endParaRPr lang="ru-RU" b="1">
              <a:latin typeface="Calibri" pitchFamily="34" charset="0"/>
            </a:endParaRP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None/>
            </a:pPr>
            <a:r>
              <a:rPr lang="en-US">
                <a:latin typeface="Calibri" pitchFamily="34" charset="0"/>
              </a:rPr>
              <a:t>	</a:t>
            </a:r>
            <a:r>
              <a:rPr lang="ru-RU">
                <a:latin typeface="Calibri" pitchFamily="34" charset="0"/>
              </a:rPr>
              <a:t>Среднедневной оборот РДР Русала на ММВБ составляет 90 млн руб</a:t>
            </a: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Char char="●"/>
            </a:pPr>
            <a:endParaRPr lang="ru-RU" b="1">
              <a:latin typeface="Calibri" pitchFamily="34" charset="0"/>
            </a:endParaRP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None/>
            </a:pPr>
            <a:endParaRPr lang="ru-RU">
              <a:latin typeface="Calibri" pitchFamily="34" charset="0"/>
            </a:endParaRP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Char char="●"/>
            </a:pPr>
            <a:endParaRPr lang="ru-RU" sz="1400">
              <a:latin typeface="Microsoft Sans Serif" pitchFamily="34" charset="0"/>
            </a:endParaRP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Char char="●"/>
            </a:pPr>
            <a:endParaRPr lang="ru-RU" sz="1400">
              <a:latin typeface="Microsoft Sans Serif" pitchFamily="34" charset="0"/>
            </a:endParaRPr>
          </a:p>
          <a:p>
            <a:pPr marL="180975" indent="-180975" algn="just">
              <a:lnSpc>
                <a:spcPct val="80000"/>
              </a:lnSpc>
              <a:spcBef>
                <a:spcPct val="20000"/>
              </a:spcBef>
              <a:buClr>
                <a:srgbClr val="004B96"/>
              </a:buClr>
              <a:buSzPct val="120000"/>
              <a:buFont typeface="Microsoft Sans Serif" pitchFamily="34" charset="0"/>
              <a:buChar char="●"/>
            </a:pPr>
            <a:endParaRPr lang="ru-RU" sz="1400">
              <a:latin typeface="Microsoft Sans Serif" pitchFamily="34" charset="0"/>
            </a:endParaRPr>
          </a:p>
        </p:txBody>
      </p:sp>
      <p:pic>
        <p:nvPicPr>
          <p:cNvPr id="62469" name="Picture 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205038"/>
            <a:ext cx="4495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chemeClr val="tx2"/>
                </a:solidFill>
              </a:rPr>
              <a:t>Выводы</a:t>
            </a:r>
          </a:p>
        </p:txBody>
      </p:sp>
      <p:sp>
        <p:nvSpPr>
          <p:cNvPr id="634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sz="2000" smtClean="0"/>
              <a:t>Мелкие и средние инновационные компании могут и будут выходить на РИИ ММВБ. Есть все условия – высокая ликвидность, хорошие оценки, низкие издержки, высокие технологии торгов. </a:t>
            </a:r>
          </a:p>
          <a:p>
            <a:pPr algn="just" eaLnBrk="1" hangingPunct="1">
              <a:buFont typeface="Arial" charset="0"/>
              <a:buNone/>
            </a:pPr>
            <a:endParaRPr lang="ru-RU" sz="2000" smtClean="0"/>
          </a:p>
          <a:p>
            <a:pPr algn="just" eaLnBrk="1" hangingPunct="1"/>
            <a:r>
              <a:rPr lang="ru-RU" sz="2000" smtClean="0"/>
              <a:t>По мере накопления опыта будет складываться сегмент инновационных компаний с привычным  кругом инвесторов, появление аналитики и проч.</a:t>
            </a:r>
          </a:p>
          <a:p>
            <a:pPr algn="just" eaLnBrk="1" hangingPunct="1">
              <a:buFont typeface="Arial" charset="0"/>
              <a:buNone/>
            </a:pPr>
            <a:endParaRPr lang="ru-RU" sz="2000" smtClean="0"/>
          </a:p>
          <a:p>
            <a:pPr algn="just" eaLnBrk="1" hangingPunct="1"/>
            <a:r>
              <a:rPr lang="ru-RU" sz="2000" smtClean="0"/>
              <a:t>Крупные компании имеют все основания успешно размещаться на ММВБ. Предпочтительно с использованием биржевых размещений.</a:t>
            </a:r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			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69FF4E-3F3C-4AA7-B3F6-A5977B49FBCC}" type="slidenum">
              <a:rPr lang="ru-RU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>
          <a:xfrm>
            <a:off x="500063" y="1285875"/>
            <a:ext cx="8229600" cy="2000250"/>
          </a:xfrm>
        </p:spPr>
        <p:txBody>
          <a:bodyPr/>
          <a:lstStyle/>
          <a:p>
            <a:r>
              <a:rPr lang="ru-RU" smtClean="0"/>
              <a:t>Спасибо за внимание!</a:t>
            </a:r>
          </a:p>
        </p:txBody>
      </p:sp>
      <p:sp>
        <p:nvSpPr>
          <p:cNvPr id="64514" name="Содержимое 2"/>
          <p:cNvSpPr>
            <a:spLocks noGrp="1"/>
          </p:cNvSpPr>
          <p:nvPr>
            <p:ph idx="1"/>
          </p:nvPr>
        </p:nvSpPr>
        <p:spPr>
          <a:xfrm>
            <a:off x="457200" y="2571750"/>
            <a:ext cx="8229600" cy="355441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en-US" sz="2400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endParaRPr lang="en-US" sz="2400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chemeClr val="tx2"/>
                </a:solidFill>
              </a:rPr>
              <a:t>Геннадий Марголит, Вице президент ММВБ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chemeClr val="tx2"/>
                </a:solidFill>
              </a:rPr>
              <a:t>Тел: + 7(495) 705-9616</a:t>
            </a:r>
          </a:p>
          <a:p>
            <a:pPr>
              <a:buFont typeface="Arial" charset="0"/>
              <a:buNone/>
            </a:pPr>
            <a:r>
              <a:rPr lang="en-US" sz="2400" smtClean="0">
                <a:solidFill>
                  <a:schemeClr val="tx2"/>
                </a:solidFill>
              </a:rPr>
              <a:t>E-mail</a:t>
            </a:r>
            <a:r>
              <a:rPr lang="ru-RU" sz="2400" smtClean="0">
                <a:solidFill>
                  <a:schemeClr val="tx2"/>
                </a:solidFill>
              </a:rPr>
              <a:t>:</a:t>
            </a:r>
            <a:r>
              <a:rPr lang="en-US" sz="2400" smtClean="0">
                <a:solidFill>
                  <a:schemeClr val="tx2"/>
                </a:solidFill>
              </a:rPr>
              <a:t> margolit@micex.com</a:t>
            </a:r>
            <a:endParaRPr lang="ru-RU" sz="240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E714BF-35F7-4C60-9C23-2322876BDBF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chemeClr val="tx2"/>
                </a:solidFill>
              </a:rPr>
              <a:t>Состояние и перспективы  инновационного сектора России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634292-43A8-4A56-BB31-42A27D0583C4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563" y="1700213"/>
            <a:ext cx="2347912" cy="3603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/>
              <a:t>Ключевые индикаторы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00250" y="4365625"/>
            <a:ext cx="6143625" cy="12858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Благоприятная конъюнктура энергетических и сырьевых рынков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 err="1">
                <a:solidFill>
                  <a:schemeClr val="tx1"/>
                </a:solidFill>
              </a:rPr>
              <a:t>Посткризисный</a:t>
            </a:r>
            <a:r>
              <a:rPr lang="ru-RU" sz="1400" dirty="0">
                <a:solidFill>
                  <a:schemeClr val="tx1"/>
                </a:solidFill>
              </a:rPr>
              <a:t> рост инвестиционной активности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</a:rPr>
              <a:t> Государственные программы по модернизации российской экономики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</a:rPr>
              <a:t> Рост потребительского сектора – как следствие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ru-RU" sz="1400" dirty="0">
                <a:solidFill>
                  <a:schemeClr val="tx1"/>
                </a:solidFill>
              </a:rPr>
              <a:t>увеличение спроса на высокотехнологичную продукцию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</a:rPr>
              <a:t> Вступление России в ВТО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000250" y="3857625"/>
            <a:ext cx="5786438" cy="79533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rgbClr val="FFFFFF"/>
                </a:solidFill>
                <a:cs typeface="Arial" charset="0"/>
              </a:rPr>
              <a:t>Катализаторы роста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00250" y="4786313"/>
            <a:ext cx="5786438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7250907" y="2536031"/>
            <a:ext cx="571500" cy="50006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062163"/>
            <a:ext cx="7472362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428625" y="1500188"/>
            <a:ext cx="8072438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ADE5B8-477C-4D90-84D5-B928EFD748B3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029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chemeClr val="tx2"/>
                </a:solidFill>
              </a:rPr>
              <a:t>Компании инновационного сектора на ММВБ</a:t>
            </a:r>
          </a:p>
        </p:txBody>
      </p:sp>
      <p:graphicFrame>
        <p:nvGraphicFramePr>
          <p:cNvPr id="1068" name="Group 44"/>
          <p:cNvGraphicFramePr>
            <a:graphicFrameLocks noGrp="1"/>
          </p:cNvGraphicFramePr>
          <p:nvPr/>
        </p:nvGraphicFramePr>
        <p:xfrm>
          <a:off x="466725" y="2428875"/>
          <a:ext cx="3529013" cy="3903663"/>
        </p:xfrm>
        <a:graphic>
          <a:graphicData uri="http://schemas.openxmlformats.org/drawingml/2006/table">
            <a:tbl>
              <a:tblPr/>
              <a:tblGrid>
                <a:gridCol w="1670050"/>
                <a:gridCol w="1858963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Эмитент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сектор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 АФК «Система»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IT/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diversified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 «МТС»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mobile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 «АРМАДА»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 «О2ТВ»                                           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media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 «НЕКК»                                             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сhemicals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 «ИСК Человека»                                      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boitech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7. «Завод ДИОД»                                        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pharma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8. «Фармсинтез»                                        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pharma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9. «РКК Энергия»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aerospace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10. «ПРОТЕК»                                         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pharma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11. «Фармстандарт»                                    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pharma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12. «ВЕРОФАРМ»                                       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pharma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13.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«ДЗРД»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electronics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«РБК»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IT/ media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6" name="Object 87"/>
          <p:cNvGraphicFramePr>
            <a:graphicFrameLocks noChangeAspect="1"/>
          </p:cNvGraphicFramePr>
          <p:nvPr/>
        </p:nvGraphicFramePr>
        <p:xfrm>
          <a:off x="3563938" y="2752725"/>
          <a:ext cx="5543550" cy="3629025"/>
        </p:xfrm>
        <a:graphic>
          <a:graphicData uri="http://schemas.openxmlformats.org/presentationml/2006/ole">
            <p:oleObj spid="_x0000_s1026" name="Лист" r:id="rId4" imgW="5543550" imgH="3629025" progId="Excel.Sheet.8">
              <p:embed/>
            </p:oleObj>
          </a:graphicData>
        </a:graphic>
      </p:graphicFrame>
      <p:sp>
        <p:nvSpPr>
          <p:cNvPr id="1062" name="Rectangle 89"/>
          <p:cNvSpPr>
            <a:spLocks noChangeArrowheads="1"/>
          </p:cNvSpPr>
          <p:nvPr/>
        </p:nvSpPr>
        <p:spPr bwMode="auto">
          <a:xfrm>
            <a:off x="4214813" y="2439988"/>
            <a:ext cx="4102100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tIns="36000" rIns="18000" bIns="36000">
            <a:spAutoFit/>
          </a:bodyPr>
          <a:lstStyle/>
          <a:p>
            <a:r>
              <a:rPr lang="ru-RU" sz="1200" b="1">
                <a:latin typeface="Microsoft Sans Serif" pitchFamily="34" charset="0"/>
              </a:rPr>
              <a:t>Объемы торгов в </a:t>
            </a:r>
            <a:r>
              <a:rPr lang="en-US" sz="1200" b="1">
                <a:latin typeface="Microsoft Sans Serif" pitchFamily="34" charset="0"/>
              </a:rPr>
              <a:t>$</a:t>
            </a:r>
            <a:r>
              <a:rPr lang="ru-RU" sz="1200" b="1">
                <a:latin typeface="Microsoft Sans Serif" pitchFamily="34" charset="0"/>
              </a:rPr>
              <a:t> млрд. и доля в общем обороте </a:t>
            </a:r>
          </a:p>
        </p:txBody>
      </p:sp>
      <p:sp>
        <p:nvSpPr>
          <p:cNvPr id="1063" name="Rectangle 89"/>
          <p:cNvSpPr>
            <a:spLocks noChangeArrowheads="1"/>
          </p:cNvSpPr>
          <p:nvPr/>
        </p:nvSpPr>
        <p:spPr bwMode="auto">
          <a:xfrm>
            <a:off x="419100" y="1500188"/>
            <a:ext cx="8143875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tIns="36000" rIns="18000" bIns="36000"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Microsoft Sans Serif" pitchFamily="34" charset="0"/>
              </a:rPr>
              <a:t>Капитализация компаний инновационного сектора ММВБ составляет </a:t>
            </a:r>
          </a:p>
          <a:p>
            <a:r>
              <a:rPr lang="en-US" sz="1600" b="1">
                <a:solidFill>
                  <a:schemeClr val="bg1"/>
                </a:solidFill>
                <a:latin typeface="Microsoft Sans Serif" pitchFamily="34" charset="0"/>
              </a:rPr>
              <a:t>$ </a:t>
            </a:r>
            <a:r>
              <a:rPr lang="ru-RU" sz="1600" b="1">
                <a:solidFill>
                  <a:schemeClr val="bg1"/>
                </a:solidFill>
                <a:latin typeface="Microsoft Sans Serif" pitchFamily="34" charset="0"/>
              </a:rPr>
              <a:t>33</a:t>
            </a:r>
            <a:r>
              <a:rPr lang="en-US" sz="1600" b="1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ru-RU" sz="1600" b="1">
                <a:solidFill>
                  <a:schemeClr val="bg1"/>
                </a:solidFill>
                <a:latin typeface="Microsoft Sans Serif" pitchFamily="34" charset="0"/>
              </a:rPr>
              <a:t>млрд.</a:t>
            </a:r>
            <a:r>
              <a:rPr lang="en-US" sz="1600" b="1">
                <a:solidFill>
                  <a:schemeClr val="bg1"/>
                </a:solidFill>
                <a:latin typeface="Microsoft Sans Serif" pitchFamily="34" charset="0"/>
              </a:rPr>
              <a:t>.</a:t>
            </a:r>
            <a:r>
              <a:rPr lang="ru-RU" sz="1600" b="1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ru-RU" sz="1600" b="1">
                <a:solidFill>
                  <a:schemeClr val="bg1"/>
                </a:solidFill>
                <a:latin typeface="Microsoft Sans Serif" pitchFamily="34" charset="0"/>
              </a:rPr>
              <a:t>( 3</a:t>
            </a:r>
            <a:r>
              <a:rPr lang="en-US" sz="1600" b="1">
                <a:solidFill>
                  <a:schemeClr val="bg1"/>
                </a:solidFill>
                <a:latin typeface="Microsoft Sans Serif" pitchFamily="34" charset="0"/>
              </a:rPr>
              <a:t>.</a:t>
            </a:r>
            <a:r>
              <a:rPr lang="ru-RU" sz="1600" b="1">
                <a:solidFill>
                  <a:schemeClr val="bg1"/>
                </a:solidFill>
                <a:latin typeface="Microsoft Sans Serif" pitchFamily="34" charset="0"/>
              </a:rPr>
              <a:t>3</a:t>
            </a:r>
            <a:r>
              <a:rPr lang="en-US" sz="1600" b="1">
                <a:solidFill>
                  <a:schemeClr val="bg1"/>
                </a:solidFill>
                <a:latin typeface="Microsoft Sans Serif" pitchFamily="34" charset="0"/>
              </a:rPr>
              <a:t>% </a:t>
            </a:r>
            <a:r>
              <a:rPr lang="ru-RU" sz="1600" b="1">
                <a:solidFill>
                  <a:schemeClr val="bg1"/>
                </a:solidFill>
                <a:latin typeface="Microsoft Sans Serif" pitchFamily="34" charset="0"/>
              </a:rPr>
              <a:t>от общей капитализации фондового рынка )</a:t>
            </a:r>
            <a:r>
              <a:rPr lang="ru-RU" sz="1000" b="1">
                <a:solidFill>
                  <a:schemeClr val="bg1"/>
                </a:solidFill>
                <a:latin typeface="Microsoft Sans Serif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57338"/>
            <a:ext cx="8169275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1000125" y="3286125"/>
            <a:ext cx="1071563" cy="1071563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200">
                <a:latin typeface="Microsoft Sans Serif" pitchFamily="34" charset="0"/>
              </a:rPr>
              <a:t>бизнес-ангелы,       венчурные инвесторы, Сколково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5580063" y="1484313"/>
            <a:ext cx="1635125" cy="8747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200">
                <a:latin typeface="Microsoft Sans Serif" pitchFamily="34" charset="0"/>
              </a:rPr>
              <a:t>пенсионные фонды, страховые,</a:t>
            </a:r>
            <a:r>
              <a:rPr lang="en-US" sz="1200">
                <a:latin typeface="Microsoft Sans Serif" pitchFamily="34" charset="0"/>
              </a:rPr>
              <a:t> </a:t>
            </a:r>
            <a:r>
              <a:rPr lang="ru-RU" sz="1200">
                <a:latin typeface="Microsoft Sans Serif" pitchFamily="34" charset="0"/>
              </a:rPr>
              <a:t>ПИФы</a:t>
            </a:r>
            <a:r>
              <a:rPr lang="en-US" sz="1200">
                <a:latin typeface="Microsoft Sans Serif" pitchFamily="34" charset="0"/>
              </a:rPr>
              <a:t>, </a:t>
            </a:r>
            <a:r>
              <a:rPr lang="ru-RU" sz="1200">
                <a:latin typeface="Microsoft Sans Serif" pitchFamily="34" charset="0"/>
              </a:rPr>
              <a:t>банки,</a:t>
            </a:r>
            <a:r>
              <a:rPr lang="en-US" sz="1200">
                <a:latin typeface="Microsoft Sans Serif" pitchFamily="34" charset="0"/>
              </a:rPr>
              <a:t> </a:t>
            </a:r>
            <a:r>
              <a:rPr lang="ru-RU" sz="1200">
                <a:latin typeface="Microsoft Sans Serif" pitchFamily="34" charset="0"/>
              </a:rPr>
              <a:t>корпорации,             частные инвесторы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143375" y="2143125"/>
            <a:ext cx="1252538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r>
              <a:rPr lang="ru-RU" sz="1200">
                <a:latin typeface="Microsoft Sans Serif" pitchFamily="34" charset="0"/>
              </a:rPr>
              <a:t>хедж-фонды,</a:t>
            </a:r>
          </a:p>
          <a:p>
            <a:r>
              <a:rPr lang="ru-RU" sz="1200">
                <a:latin typeface="Microsoft Sans Serif" pitchFamily="34" charset="0"/>
              </a:rPr>
              <a:t>частные квал. инвесторы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2357438" y="2214563"/>
            <a:ext cx="1081087" cy="1357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200">
                <a:latin typeface="Microsoft Sans Serif" pitchFamily="34" charset="0"/>
              </a:rPr>
              <a:t>РВК</a:t>
            </a:r>
            <a:r>
              <a:rPr lang="en-US" sz="1200">
                <a:latin typeface="Microsoft Sans Serif" pitchFamily="34" charset="0"/>
              </a:rPr>
              <a:t>, </a:t>
            </a:r>
            <a:r>
              <a:rPr lang="ru-RU" sz="1200">
                <a:latin typeface="Microsoft Sans Serif" pitchFamily="34" charset="0"/>
              </a:rPr>
              <a:t>Роснано</a:t>
            </a:r>
            <a:r>
              <a:rPr lang="en-US" sz="1200">
                <a:latin typeface="Microsoft Sans Serif" pitchFamily="34" charset="0"/>
              </a:rPr>
              <a:t>,</a:t>
            </a:r>
            <a:r>
              <a:rPr lang="ru-RU" sz="1200">
                <a:latin typeface="Microsoft Sans Serif" pitchFamily="34" charset="0"/>
              </a:rPr>
              <a:t> фонды прямых инвестиций, квал. ритэйл</a:t>
            </a: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5580063" y="3860800"/>
            <a:ext cx="1296987" cy="4254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1"/>
                </a:solidFill>
              </a:rPr>
              <a:t>РИИ </a:t>
            </a:r>
          </a:p>
          <a:p>
            <a:pPr algn="ctr"/>
            <a:r>
              <a:rPr lang="ru-RU" sz="1200" b="1">
                <a:solidFill>
                  <a:schemeClr val="bg1"/>
                </a:solidFill>
              </a:rPr>
              <a:t>ММВБ </a:t>
            </a: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7451725" y="3357563"/>
            <a:ext cx="1296988" cy="4286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1"/>
                </a:solidFill>
              </a:rPr>
              <a:t>Основной </a:t>
            </a:r>
          </a:p>
          <a:p>
            <a:pPr algn="ctr"/>
            <a:r>
              <a:rPr lang="ru-RU" sz="1200" b="1">
                <a:solidFill>
                  <a:schemeClr val="bg1"/>
                </a:solidFill>
              </a:rPr>
              <a:t>рынок ММВБ </a:t>
            </a:r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3643313" y="4221163"/>
            <a:ext cx="1714500" cy="5651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1"/>
                </a:solidFill>
              </a:rPr>
              <a:t>Информационный </a:t>
            </a:r>
          </a:p>
          <a:p>
            <a:pPr algn="ctr"/>
            <a:r>
              <a:rPr lang="ru-RU" sz="1200" b="1">
                <a:solidFill>
                  <a:schemeClr val="bg1"/>
                </a:solidFill>
              </a:rPr>
              <a:t>борд РИИ ММВБ</a:t>
            </a:r>
            <a:r>
              <a:rPr lang="en-US" sz="1200" b="1">
                <a:solidFill>
                  <a:schemeClr val="bg1"/>
                </a:solidFill>
              </a:rPr>
              <a:t>,</a:t>
            </a:r>
            <a:endParaRPr lang="ru-RU" sz="1200" b="1">
              <a:solidFill>
                <a:schemeClr val="bg1"/>
              </a:solidFill>
            </a:endParaRPr>
          </a:p>
          <a:p>
            <a:pPr algn="ctr"/>
            <a:r>
              <a:rPr lang="ru-RU" sz="1200" b="1">
                <a:solidFill>
                  <a:schemeClr val="bg1"/>
                </a:solidFill>
              </a:rPr>
              <a:t>РВК,  Роснано</a:t>
            </a:r>
            <a:r>
              <a:rPr lang="ru-RU" sz="1200" b="1"/>
              <a:t> </a:t>
            </a: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2051050" y="5229225"/>
            <a:ext cx="1657350" cy="7715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1"/>
                </a:solidFill>
              </a:rPr>
              <a:t>Сколково</a:t>
            </a:r>
            <a:r>
              <a:rPr lang="en-US" sz="1200" b="1">
                <a:solidFill>
                  <a:schemeClr val="bg1"/>
                </a:solidFill>
              </a:rPr>
              <a:t>,</a:t>
            </a:r>
            <a:r>
              <a:rPr lang="ru-RU" sz="1200" b="1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200" b="1">
                <a:solidFill>
                  <a:schemeClr val="bg1"/>
                </a:solidFill>
              </a:rPr>
              <a:t>Фонд Бортника</a:t>
            </a:r>
            <a:r>
              <a:rPr lang="en-US" sz="1200" b="1">
                <a:solidFill>
                  <a:schemeClr val="bg1"/>
                </a:solidFill>
              </a:rPr>
              <a:t>,</a:t>
            </a:r>
            <a:endParaRPr lang="ru-RU" sz="1200" b="1">
              <a:solidFill>
                <a:schemeClr val="bg1"/>
              </a:solidFill>
            </a:endParaRPr>
          </a:p>
          <a:p>
            <a:pPr algn="ctr"/>
            <a:r>
              <a:rPr lang="ru-RU" sz="1200" b="1">
                <a:solidFill>
                  <a:schemeClr val="bg1"/>
                </a:solidFill>
              </a:rPr>
              <a:t>Технопарки</a:t>
            </a:r>
            <a:r>
              <a:rPr lang="en-US" sz="1200" b="1">
                <a:solidFill>
                  <a:schemeClr val="bg1"/>
                </a:solidFill>
              </a:rPr>
              <a:t>,</a:t>
            </a:r>
            <a:endParaRPr lang="ru-RU" sz="1200" b="1">
              <a:solidFill>
                <a:schemeClr val="bg1"/>
              </a:solidFill>
            </a:endParaRPr>
          </a:p>
          <a:p>
            <a:pPr algn="ctr"/>
            <a:r>
              <a:rPr lang="ru-RU" sz="1200" b="1">
                <a:solidFill>
                  <a:schemeClr val="bg1"/>
                </a:solidFill>
              </a:rPr>
              <a:t>Инкубаторы</a:t>
            </a:r>
            <a:r>
              <a:rPr lang="ru-RU" sz="1200" b="1"/>
              <a:t> </a:t>
            </a:r>
            <a:r>
              <a:rPr lang="ru-RU" sz="1200" b="1">
                <a:solidFill>
                  <a:schemeClr val="bg1"/>
                </a:solidFill>
              </a:rPr>
              <a:t>, ОЭЗ</a:t>
            </a:r>
          </a:p>
        </p:txBody>
      </p:sp>
      <p:sp>
        <p:nvSpPr>
          <p:cNvPr id="24586" name="Line 15"/>
          <p:cNvSpPr>
            <a:spLocks noChangeShapeType="1"/>
          </p:cNvSpPr>
          <p:nvPr/>
        </p:nvSpPr>
        <p:spPr bwMode="auto">
          <a:xfrm>
            <a:off x="468313" y="6165850"/>
            <a:ext cx="799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7" name="Oval 16"/>
          <p:cNvSpPr>
            <a:spLocks noChangeArrowheads="1"/>
          </p:cNvSpPr>
          <p:nvPr/>
        </p:nvSpPr>
        <p:spPr bwMode="auto">
          <a:xfrm>
            <a:off x="6715125" y="5734050"/>
            <a:ext cx="2016125" cy="3603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инфраструктура</a:t>
            </a:r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0" y="1211263"/>
            <a:ext cx="2016125" cy="3603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инвесторы</a:t>
            </a:r>
          </a:p>
        </p:txBody>
      </p:sp>
      <p:sp>
        <p:nvSpPr>
          <p:cNvPr id="24589" name="Line 18"/>
          <p:cNvSpPr>
            <a:spLocks noChangeShapeType="1"/>
          </p:cNvSpPr>
          <p:nvPr/>
        </p:nvSpPr>
        <p:spPr bwMode="auto">
          <a:xfrm flipV="1">
            <a:off x="468313" y="11969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Заголовок 14"/>
          <p:cNvSpPr>
            <a:spLocks noGrp="1"/>
          </p:cNvSpPr>
          <p:nvPr>
            <p:ph type="title"/>
          </p:nvPr>
        </p:nvSpPr>
        <p:spPr>
          <a:xfrm>
            <a:off x="395288" y="474663"/>
            <a:ext cx="8229600" cy="525462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2"/>
                </a:solidFill>
              </a:rPr>
              <a:t>Инновационный лифт – фабрика по производству инновационных компаний</a:t>
            </a:r>
          </a:p>
        </p:txBody>
      </p:sp>
      <p:sp useBgFill="1">
        <p:nvSpPr>
          <p:cNvPr id="16" name="Прямоугольник 15"/>
          <p:cNvSpPr/>
          <p:nvPr/>
        </p:nvSpPr>
        <p:spPr>
          <a:xfrm>
            <a:off x="357188" y="1000125"/>
            <a:ext cx="214312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17" name="Прямоугольник 16"/>
          <p:cNvSpPr/>
          <p:nvPr/>
        </p:nvSpPr>
        <p:spPr>
          <a:xfrm>
            <a:off x="8358188" y="6072188"/>
            <a:ext cx="214312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6EA00CF7-A523-48CC-9293-F14F4DC31ED9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rPr>
              <a:pPr algn="r">
                <a:defRPr/>
              </a:pPr>
              <a:t>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71500" y="1428750"/>
            <a:ext cx="7429500" cy="500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chemeClr val="tx2"/>
                </a:solidFill>
              </a:rPr>
              <a:t>Оценка потенциального «потока» компаний на РИИ 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214313" y="1100138"/>
            <a:ext cx="7526337" cy="889000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Font typeface="Wingdings 3" pitchFamily="18" charset="2"/>
              <a:buNone/>
            </a:pPr>
            <a:endParaRPr lang="ru-RU" sz="16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60000"/>
              </a:lnSpc>
              <a:buFont typeface="Wingdings 3" pitchFamily="18" charset="2"/>
              <a:buNone/>
            </a:pPr>
            <a:endParaRPr lang="ru-RU" sz="16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60000"/>
              </a:lnSpc>
              <a:buFont typeface="Wingdings 3" pitchFamily="18" charset="2"/>
              <a:buNone/>
            </a:pPr>
            <a:r>
              <a:rPr lang="ru-RU" sz="1600" b="1" smtClean="0">
                <a:solidFill>
                  <a:schemeClr val="bg1"/>
                </a:solidFill>
              </a:rPr>
              <a:t>	Всего: </a:t>
            </a:r>
            <a:r>
              <a:rPr lang="ru-RU" sz="1600" smtClean="0">
                <a:solidFill>
                  <a:schemeClr val="bg1"/>
                </a:solidFill>
              </a:rPr>
              <a:t>~</a:t>
            </a:r>
            <a:r>
              <a:rPr lang="en-US" sz="1600" smtClean="0">
                <a:solidFill>
                  <a:schemeClr val="bg1"/>
                </a:solidFill>
              </a:rPr>
              <a:t> </a:t>
            </a:r>
            <a:r>
              <a:rPr lang="ru-RU" sz="1600" b="1" smtClean="0">
                <a:solidFill>
                  <a:schemeClr val="bg1"/>
                </a:solidFill>
              </a:rPr>
              <a:t>100-150 компаний на горизонте 3-5 лет</a:t>
            </a:r>
          </a:p>
          <a:p>
            <a:pPr eaLnBrk="1" hangingPunct="1">
              <a:lnSpc>
                <a:spcPct val="60000"/>
              </a:lnSpc>
              <a:buFont typeface="Wingdings 3" pitchFamily="18" charset="2"/>
              <a:buNone/>
            </a:pPr>
            <a:r>
              <a:rPr lang="ru-RU" sz="1600" b="1" smtClean="0">
                <a:solidFill>
                  <a:schemeClr val="bg1"/>
                </a:solidFill>
              </a:rPr>
              <a:t>	Общий начальный </a:t>
            </a:r>
            <a:r>
              <a:rPr lang="en-US" sz="1600" b="1" smtClean="0">
                <a:solidFill>
                  <a:schemeClr val="bg1"/>
                </a:solidFill>
              </a:rPr>
              <a:t>free float</a:t>
            </a:r>
            <a:r>
              <a:rPr lang="ru-RU" sz="1600" b="1" smtClean="0">
                <a:solidFill>
                  <a:schemeClr val="bg1"/>
                </a:solidFill>
              </a:rPr>
              <a:t> - 1.5 млрд дол.</a:t>
            </a:r>
          </a:p>
          <a:p>
            <a:pPr eaLnBrk="1" hangingPunct="1">
              <a:lnSpc>
                <a:spcPct val="60000"/>
              </a:lnSpc>
              <a:buFont typeface="Wingdings 3" pitchFamily="18" charset="2"/>
              <a:buNone/>
            </a:pPr>
            <a:endParaRPr lang="ru-RU" sz="16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60000"/>
              </a:lnSpc>
              <a:buFont typeface="Wingdings 3" pitchFamily="18" charset="2"/>
              <a:buNone/>
            </a:pPr>
            <a:r>
              <a:rPr lang="ru-RU" sz="1300" b="1" smtClean="0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60000"/>
              </a:lnSpc>
              <a:buFont typeface="Arial" charset="0"/>
              <a:buNone/>
            </a:pPr>
            <a:endParaRPr lang="ru-RU" sz="13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60000"/>
              </a:lnSpc>
            </a:pPr>
            <a:endParaRPr lang="ru-RU" sz="13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60000"/>
              </a:lnSpc>
            </a:pPr>
            <a:endParaRPr lang="ru-RU" sz="13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60000"/>
              </a:lnSpc>
            </a:pPr>
            <a:endParaRPr lang="ru-RU" sz="13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60000"/>
              </a:lnSpc>
            </a:pPr>
            <a:endParaRPr lang="ru-RU" sz="1300" smtClean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76600" y="2492375"/>
            <a:ext cx="2724150" cy="30718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Char char="•"/>
              <a:defRPr/>
            </a:pPr>
            <a:endParaRPr lang="ru-RU" sz="1400" dirty="0">
              <a:solidFill>
                <a:schemeClr val="tx1"/>
              </a:solidFill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ru-RU" sz="1400" dirty="0">
              <a:solidFill>
                <a:schemeClr val="tx1"/>
              </a:solidFill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 Проекты РОСНАНО  свыше 100 проектов.    </a:t>
            </a:r>
            <a:r>
              <a:rPr 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(~4 </a:t>
            </a:r>
            <a:r>
              <a:rPr lang="ru-RU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млрд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 дол )</a:t>
            </a:r>
          </a:p>
          <a:p>
            <a:pPr>
              <a:buFont typeface="Arial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 Фонды с участием РВК (60 проектов~1 млрд. дол )</a:t>
            </a:r>
          </a:p>
          <a:p>
            <a:pPr>
              <a:buFont typeface="Arial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 Фонды прямых и венчурных инвестиций (20-30 компаний)</a:t>
            </a:r>
          </a:p>
          <a:p>
            <a:pPr>
              <a:buFont typeface="Arial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 Зарубежные компании с «русскими корнями» (20-30 компаний)</a:t>
            </a:r>
          </a:p>
          <a:p>
            <a:pPr>
              <a:buFont typeface="Arial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СНГ (10-15 компаний)</a:t>
            </a:r>
          </a:p>
          <a:p>
            <a:pPr>
              <a:buFont typeface="Arial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Существующие компании в базе данных ММВБ         (~ 200 компаний)</a:t>
            </a:r>
          </a:p>
          <a:p>
            <a:pPr>
              <a:buFont typeface="Arial" charset="0"/>
              <a:buChar char="•"/>
              <a:defRPr/>
            </a:pP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ru-RU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625" y="2500313"/>
            <a:ext cx="2500313" cy="30718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Char char="•"/>
              <a:defRPr/>
            </a:pPr>
            <a:endParaRPr lang="ru-RU" sz="1400">
              <a:solidFill>
                <a:schemeClr val="tx1"/>
              </a:solidFill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ru-RU" sz="1400">
              <a:solidFill>
                <a:schemeClr val="tx1"/>
              </a:solidFill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1400">
                <a:solidFill>
                  <a:schemeClr val="tx1"/>
                </a:solidFill>
                <a:latin typeface="Arial" charset="0"/>
                <a:cs typeface="Arial" charset="0"/>
              </a:rPr>
              <a:t>400-700 компаний в год.Фонд Бортника-Полякова</a:t>
            </a:r>
            <a:r>
              <a:rPr lang="ru-RU" sz="140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>
              <a:defRPr/>
            </a:pPr>
            <a:endParaRPr lang="ru-RU" sz="1400">
              <a:solidFill>
                <a:schemeClr val="tx1"/>
              </a:solidFill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1400">
                <a:solidFill>
                  <a:schemeClr val="tx1"/>
                </a:solidFill>
                <a:latin typeface="Arial" charset="0"/>
                <a:cs typeface="Arial" charset="0"/>
              </a:rPr>
              <a:t> 1500 малых и средних инновационных компаний г Москвы со стоимостью активов</a:t>
            </a:r>
            <a:r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t>    </a:t>
            </a:r>
            <a:r>
              <a:rPr lang="ru-RU" sz="1400">
                <a:solidFill>
                  <a:schemeClr val="tx1"/>
                </a:solidFill>
                <a:latin typeface="Arial" charset="0"/>
                <a:cs typeface="Arial" charset="0"/>
              </a:rPr>
              <a:t> ~3 млрд долл</a:t>
            </a:r>
          </a:p>
          <a:p>
            <a:pPr>
              <a:buFont typeface="Arial" charset="0"/>
              <a:buChar char="•"/>
              <a:defRPr/>
            </a:pP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ru-RU" sz="140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2060576" y="2781300"/>
            <a:ext cx="1428750" cy="1285875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2093119" y="4190207"/>
            <a:ext cx="1438275" cy="1214437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5446713" y="2779712"/>
            <a:ext cx="1428750" cy="1285875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5479256" y="4164807"/>
            <a:ext cx="1438275" cy="121443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7525" y="3692525"/>
            <a:ext cx="13477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3F00F01-590D-4CC3-83D3-040F93C68D14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rPr>
              <a:pPr algn="r">
                <a:defRPr/>
              </a:pPr>
              <a:t>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en-US" sz="2400" smtClean="0">
                <a:solidFill>
                  <a:schemeClr val="tx2"/>
                </a:solidFill>
              </a:rPr>
              <a:t> IT-</a:t>
            </a:r>
            <a:r>
              <a:rPr lang="ru-RU" sz="2400" smtClean="0">
                <a:solidFill>
                  <a:schemeClr val="tx2"/>
                </a:solidFill>
              </a:rPr>
              <a:t> инфраструктура ММВБ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3A863-73A7-45C4-9DCC-A48832C2933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cxnSp>
        <p:nvCxnSpPr>
          <p:cNvPr id="2109" name="AutoShape 5"/>
          <p:cNvCxnSpPr>
            <a:cxnSpLocks noChangeShapeType="1"/>
            <a:endCxn id="127" idx="3"/>
          </p:cNvCxnSpPr>
          <p:nvPr/>
        </p:nvCxnSpPr>
        <p:spPr bwMode="auto">
          <a:xfrm rot="5400000">
            <a:off x="2504282" y="3913981"/>
            <a:ext cx="1041400" cy="646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10" name="AutoShape 6"/>
          <p:cNvCxnSpPr>
            <a:cxnSpLocks noChangeShapeType="1"/>
            <a:endCxn id="127" idx="3"/>
          </p:cNvCxnSpPr>
          <p:nvPr/>
        </p:nvCxnSpPr>
        <p:spPr bwMode="auto">
          <a:xfrm rot="16200000" flipH="1">
            <a:off x="2108200" y="4164013"/>
            <a:ext cx="1041400" cy="146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11" name="AutoShape 7"/>
          <p:cNvSpPr>
            <a:spLocks noChangeArrowheads="1"/>
          </p:cNvSpPr>
          <p:nvPr/>
        </p:nvSpPr>
        <p:spPr bwMode="auto">
          <a:xfrm>
            <a:off x="1042988" y="1268413"/>
            <a:ext cx="7131050" cy="3240087"/>
          </a:xfrm>
          <a:prstGeom prst="roundRect">
            <a:avLst>
              <a:gd name="adj" fmla="val 16667"/>
            </a:avLst>
          </a:prstGeom>
          <a:solidFill>
            <a:srgbClr val="287850">
              <a:alpha val="1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112" name="AutoShape 8"/>
          <p:cNvCxnSpPr>
            <a:cxnSpLocks noChangeShapeType="1"/>
          </p:cNvCxnSpPr>
          <p:nvPr/>
        </p:nvCxnSpPr>
        <p:spPr bwMode="auto">
          <a:xfrm>
            <a:off x="5248275" y="4143375"/>
            <a:ext cx="3175" cy="509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13" name="AutoShape 9"/>
          <p:cNvCxnSpPr>
            <a:cxnSpLocks noChangeShapeType="1"/>
            <a:stCxn id="2181" idx="2"/>
          </p:cNvCxnSpPr>
          <p:nvPr/>
        </p:nvCxnSpPr>
        <p:spPr bwMode="auto">
          <a:xfrm>
            <a:off x="6805613" y="3787775"/>
            <a:ext cx="1258887" cy="790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14" name="AutoShape 10"/>
          <p:cNvSpPr>
            <a:spLocks noChangeArrowheads="1"/>
          </p:cNvSpPr>
          <p:nvPr/>
        </p:nvSpPr>
        <p:spPr bwMode="auto">
          <a:xfrm>
            <a:off x="1187450" y="1412875"/>
            <a:ext cx="3062288" cy="3024188"/>
          </a:xfrm>
          <a:prstGeom prst="roundRect">
            <a:avLst>
              <a:gd name="adj" fmla="val 16667"/>
            </a:avLst>
          </a:prstGeom>
          <a:solidFill>
            <a:srgbClr val="287850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115" name="Group 12"/>
          <p:cNvGrpSpPr>
            <a:grpSpLocks/>
          </p:cNvGrpSpPr>
          <p:nvPr/>
        </p:nvGrpSpPr>
        <p:grpSpPr bwMode="auto">
          <a:xfrm>
            <a:off x="5127625" y="4652963"/>
            <a:ext cx="393700" cy="431800"/>
            <a:chOff x="152" y="1760"/>
            <a:chExt cx="503" cy="513"/>
          </a:xfrm>
        </p:grpSpPr>
        <p:graphicFrame>
          <p:nvGraphicFramePr>
            <p:cNvPr id="2104" name="Object 2"/>
            <p:cNvGraphicFramePr>
              <a:graphicFrameLocks noChangeAspect="1"/>
            </p:cNvGraphicFramePr>
            <p:nvPr/>
          </p:nvGraphicFramePr>
          <p:xfrm>
            <a:off x="152" y="1760"/>
            <a:ext cx="315" cy="340"/>
          </p:xfrm>
          <a:graphic>
            <a:graphicData uri="http://schemas.openxmlformats.org/presentationml/2006/ole">
              <p:oleObj spid="_x0000_s2104" name="VISIO" r:id="rId4" imgW="970920" imgH="1032840" progId="">
                <p:embed/>
              </p:oleObj>
            </a:graphicData>
          </a:graphic>
        </p:graphicFrame>
        <p:graphicFrame>
          <p:nvGraphicFramePr>
            <p:cNvPr id="2105" name="Object 3"/>
            <p:cNvGraphicFramePr>
              <a:graphicFrameLocks noChangeAspect="1"/>
            </p:cNvGraphicFramePr>
            <p:nvPr/>
          </p:nvGraphicFramePr>
          <p:xfrm>
            <a:off x="249" y="1842"/>
            <a:ext cx="315" cy="340"/>
          </p:xfrm>
          <a:graphic>
            <a:graphicData uri="http://schemas.openxmlformats.org/presentationml/2006/ole">
              <p:oleObj spid="_x0000_s2105" name="VISIO" r:id="rId5" imgW="970920" imgH="1032840" progId="">
                <p:embed/>
              </p:oleObj>
            </a:graphicData>
          </a:graphic>
        </p:graphicFrame>
        <p:graphicFrame>
          <p:nvGraphicFramePr>
            <p:cNvPr id="2106" name="Object 4"/>
            <p:cNvGraphicFramePr>
              <a:graphicFrameLocks noChangeAspect="1"/>
            </p:cNvGraphicFramePr>
            <p:nvPr/>
          </p:nvGraphicFramePr>
          <p:xfrm>
            <a:off x="340" y="1933"/>
            <a:ext cx="315" cy="340"/>
          </p:xfrm>
          <a:graphic>
            <a:graphicData uri="http://schemas.openxmlformats.org/presentationml/2006/ole">
              <p:oleObj spid="_x0000_s2106" name="VISIO" r:id="rId6" imgW="970920" imgH="1032840" progId="">
                <p:embed/>
              </p:oleObj>
            </a:graphicData>
          </a:graphic>
        </p:graphicFrame>
      </p:grpSp>
      <p:grpSp>
        <p:nvGrpSpPr>
          <p:cNvPr id="2116" name="Group 16"/>
          <p:cNvGrpSpPr>
            <a:grpSpLocks/>
          </p:cNvGrpSpPr>
          <p:nvPr/>
        </p:nvGrpSpPr>
        <p:grpSpPr bwMode="auto">
          <a:xfrm>
            <a:off x="1801813" y="2298700"/>
            <a:ext cx="503237" cy="409575"/>
            <a:chOff x="160" y="1256"/>
            <a:chExt cx="524" cy="427"/>
          </a:xfrm>
        </p:grpSpPr>
        <p:graphicFrame>
          <p:nvGraphicFramePr>
            <p:cNvPr id="2102" name="Object 5"/>
            <p:cNvGraphicFramePr>
              <a:graphicFrameLocks noChangeAspect="1"/>
            </p:cNvGraphicFramePr>
            <p:nvPr/>
          </p:nvGraphicFramePr>
          <p:xfrm>
            <a:off x="160" y="1256"/>
            <a:ext cx="435" cy="339"/>
          </p:xfrm>
          <a:graphic>
            <a:graphicData uri="http://schemas.openxmlformats.org/presentationml/2006/ole">
              <p:oleObj spid="_x0000_s2102" name="VISIO" r:id="rId7" imgW="970920" imgH="748080" progId="">
                <p:embed/>
              </p:oleObj>
            </a:graphicData>
          </a:graphic>
        </p:graphicFrame>
        <p:graphicFrame>
          <p:nvGraphicFramePr>
            <p:cNvPr id="2103" name="Object 6"/>
            <p:cNvGraphicFramePr>
              <a:graphicFrameLocks noChangeAspect="1"/>
            </p:cNvGraphicFramePr>
            <p:nvPr/>
          </p:nvGraphicFramePr>
          <p:xfrm>
            <a:off x="249" y="1344"/>
            <a:ext cx="435" cy="339"/>
          </p:xfrm>
          <a:graphic>
            <a:graphicData uri="http://schemas.openxmlformats.org/presentationml/2006/ole">
              <p:oleObj spid="_x0000_s2103" name="VISIO" r:id="rId8" imgW="970920" imgH="748080" progId="">
                <p:embed/>
              </p:oleObj>
            </a:graphicData>
          </a:graphic>
        </p:graphicFrame>
      </p:grpSp>
      <p:grpSp>
        <p:nvGrpSpPr>
          <p:cNvPr id="2117" name="Group 19"/>
          <p:cNvGrpSpPr>
            <a:grpSpLocks/>
          </p:cNvGrpSpPr>
          <p:nvPr/>
        </p:nvGrpSpPr>
        <p:grpSpPr bwMode="auto">
          <a:xfrm>
            <a:off x="3097213" y="2298700"/>
            <a:ext cx="503237" cy="409575"/>
            <a:chOff x="160" y="1256"/>
            <a:chExt cx="524" cy="427"/>
          </a:xfrm>
        </p:grpSpPr>
        <p:graphicFrame>
          <p:nvGraphicFramePr>
            <p:cNvPr id="2100" name="Object 7"/>
            <p:cNvGraphicFramePr>
              <a:graphicFrameLocks noChangeAspect="1"/>
            </p:cNvGraphicFramePr>
            <p:nvPr/>
          </p:nvGraphicFramePr>
          <p:xfrm>
            <a:off x="160" y="1256"/>
            <a:ext cx="435" cy="339"/>
          </p:xfrm>
          <a:graphic>
            <a:graphicData uri="http://schemas.openxmlformats.org/presentationml/2006/ole">
              <p:oleObj spid="_x0000_s2100" name="VISIO" r:id="rId9" imgW="970920" imgH="748080" progId="">
                <p:embed/>
              </p:oleObj>
            </a:graphicData>
          </a:graphic>
        </p:graphicFrame>
        <p:graphicFrame>
          <p:nvGraphicFramePr>
            <p:cNvPr id="2101" name="Object 8"/>
            <p:cNvGraphicFramePr>
              <a:graphicFrameLocks noChangeAspect="1"/>
            </p:cNvGraphicFramePr>
            <p:nvPr/>
          </p:nvGraphicFramePr>
          <p:xfrm>
            <a:off x="249" y="1344"/>
            <a:ext cx="435" cy="339"/>
          </p:xfrm>
          <a:graphic>
            <a:graphicData uri="http://schemas.openxmlformats.org/presentationml/2006/ole">
              <p:oleObj spid="_x0000_s2101" name="VISIO" r:id="rId10" imgW="970920" imgH="748080" progId="">
                <p:embed/>
              </p:oleObj>
            </a:graphicData>
          </a:graphic>
        </p:graphicFrame>
      </p:grp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2339975" y="3357563"/>
          <a:ext cx="379413" cy="344487"/>
        </p:xfrm>
        <a:graphic>
          <a:graphicData uri="http://schemas.openxmlformats.org/presentationml/2006/ole">
            <p:oleObj spid="_x0000_s2050" name="Visio" r:id="rId11" imgW="548640" imgH="517754" progId="">
              <p:embed/>
            </p:oleObj>
          </a:graphicData>
        </a:graphic>
      </p:graphicFrame>
      <p:graphicFrame>
        <p:nvGraphicFramePr>
          <p:cNvPr id="2051" name="Object 10"/>
          <p:cNvGraphicFramePr>
            <a:graphicFrameLocks noChangeAspect="1"/>
          </p:cNvGraphicFramePr>
          <p:nvPr/>
        </p:nvGraphicFramePr>
        <p:xfrm>
          <a:off x="3132138" y="3357563"/>
          <a:ext cx="379412" cy="344487"/>
        </p:xfrm>
        <a:graphic>
          <a:graphicData uri="http://schemas.openxmlformats.org/presentationml/2006/ole">
            <p:oleObj spid="_x0000_s2051" name="VISIO" r:id="rId12" imgW="548640" imgH="517680" progId="">
              <p:embed/>
            </p:oleObj>
          </a:graphicData>
        </a:graphic>
      </p:graphicFrame>
      <p:graphicFrame>
        <p:nvGraphicFramePr>
          <p:cNvPr id="2052" name="Object 11"/>
          <p:cNvGraphicFramePr>
            <a:graphicFrameLocks/>
          </p:cNvGraphicFramePr>
          <p:nvPr/>
        </p:nvGraphicFramePr>
        <p:xfrm>
          <a:off x="250825" y="2779713"/>
          <a:ext cx="379413" cy="349250"/>
        </p:xfrm>
        <a:graphic>
          <a:graphicData uri="http://schemas.openxmlformats.org/presentationml/2006/ole">
            <p:oleObj spid="_x0000_s2052" name="VISIO" r:id="rId13" imgW="548640" imgH="517680" progId="">
              <p:embed/>
            </p:oleObj>
          </a:graphicData>
        </a:graphic>
      </p:graphicFrame>
      <p:grpSp>
        <p:nvGrpSpPr>
          <p:cNvPr id="2118" name="Group 29"/>
          <p:cNvGrpSpPr>
            <a:grpSpLocks/>
          </p:cNvGrpSpPr>
          <p:nvPr/>
        </p:nvGrpSpPr>
        <p:grpSpPr bwMode="auto">
          <a:xfrm>
            <a:off x="323850" y="4364038"/>
            <a:ext cx="393700" cy="431800"/>
            <a:chOff x="152" y="1760"/>
            <a:chExt cx="503" cy="513"/>
          </a:xfrm>
        </p:grpSpPr>
        <p:graphicFrame>
          <p:nvGraphicFramePr>
            <p:cNvPr id="2097" name="Object 12"/>
            <p:cNvGraphicFramePr>
              <a:graphicFrameLocks noChangeAspect="1"/>
            </p:cNvGraphicFramePr>
            <p:nvPr/>
          </p:nvGraphicFramePr>
          <p:xfrm>
            <a:off x="152" y="1760"/>
            <a:ext cx="315" cy="340"/>
          </p:xfrm>
          <a:graphic>
            <a:graphicData uri="http://schemas.openxmlformats.org/presentationml/2006/ole">
              <p:oleObj spid="_x0000_s2097" name="VISIO" r:id="rId14" imgW="970920" imgH="1032840" progId="">
                <p:embed/>
              </p:oleObj>
            </a:graphicData>
          </a:graphic>
        </p:graphicFrame>
        <p:graphicFrame>
          <p:nvGraphicFramePr>
            <p:cNvPr id="2098" name="Object 13"/>
            <p:cNvGraphicFramePr>
              <a:graphicFrameLocks noChangeAspect="1"/>
            </p:cNvGraphicFramePr>
            <p:nvPr/>
          </p:nvGraphicFramePr>
          <p:xfrm>
            <a:off x="249" y="1842"/>
            <a:ext cx="315" cy="340"/>
          </p:xfrm>
          <a:graphic>
            <a:graphicData uri="http://schemas.openxmlformats.org/presentationml/2006/ole">
              <p:oleObj spid="_x0000_s2098" name="VISIO" r:id="rId15" imgW="970920" imgH="1032840" progId="">
                <p:embed/>
              </p:oleObj>
            </a:graphicData>
          </a:graphic>
        </p:graphicFrame>
        <p:graphicFrame>
          <p:nvGraphicFramePr>
            <p:cNvPr id="2099" name="Object 14"/>
            <p:cNvGraphicFramePr>
              <a:graphicFrameLocks noChangeAspect="1"/>
            </p:cNvGraphicFramePr>
            <p:nvPr/>
          </p:nvGraphicFramePr>
          <p:xfrm>
            <a:off x="340" y="1933"/>
            <a:ext cx="315" cy="340"/>
          </p:xfrm>
          <a:graphic>
            <a:graphicData uri="http://schemas.openxmlformats.org/presentationml/2006/ole">
              <p:oleObj spid="_x0000_s2099" name="VISIO" r:id="rId16" imgW="970920" imgH="1032840" progId="">
                <p:embed/>
              </p:oleObj>
            </a:graphicData>
          </a:graphic>
        </p:graphicFrame>
      </p:grpSp>
      <p:grpSp>
        <p:nvGrpSpPr>
          <p:cNvPr id="2119" name="Group 33"/>
          <p:cNvGrpSpPr>
            <a:grpSpLocks/>
          </p:cNvGrpSpPr>
          <p:nvPr/>
        </p:nvGrpSpPr>
        <p:grpSpPr bwMode="auto">
          <a:xfrm>
            <a:off x="2090738" y="5589588"/>
            <a:ext cx="393700" cy="431800"/>
            <a:chOff x="152" y="1760"/>
            <a:chExt cx="503" cy="513"/>
          </a:xfrm>
        </p:grpSpPr>
        <p:graphicFrame>
          <p:nvGraphicFramePr>
            <p:cNvPr id="2094" name="Object 15"/>
            <p:cNvGraphicFramePr>
              <a:graphicFrameLocks noChangeAspect="1"/>
            </p:cNvGraphicFramePr>
            <p:nvPr/>
          </p:nvGraphicFramePr>
          <p:xfrm>
            <a:off x="152" y="1760"/>
            <a:ext cx="315" cy="340"/>
          </p:xfrm>
          <a:graphic>
            <a:graphicData uri="http://schemas.openxmlformats.org/presentationml/2006/ole">
              <p:oleObj spid="_x0000_s2094" name="VISIO" r:id="rId17" imgW="970920" imgH="1032840" progId="">
                <p:embed/>
              </p:oleObj>
            </a:graphicData>
          </a:graphic>
        </p:graphicFrame>
        <p:graphicFrame>
          <p:nvGraphicFramePr>
            <p:cNvPr id="2095" name="Object 16"/>
            <p:cNvGraphicFramePr>
              <a:graphicFrameLocks noChangeAspect="1"/>
            </p:cNvGraphicFramePr>
            <p:nvPr/>
          </p:nvGraphicFramePr>
          <p:xfrm>
            <a:off x="249" y="1842"/>
            <a:ext cx="315" cy="340"/>
          </p:xfrm>
          <a:graphic>
            <a:graphicData uri="http://schemas.openxmlformats.org/presentationml/2006/ole">
              <p:oleObj spid="_x0000_s2095" name="VISIO" r:id="rId18" imgW="970920" imgH="1032840" progId="">
                <p:embed/>
              </p:oleObj>
            </a:graphicData>
          </a:graphic>
        </p:graphicFrame>
        <p:graphicFrame>
          <p:nvGraphicFramePr>
            <p:cNvPr id="2096" name="Object 17"/>
            <p:cNvGraphicFramePr>
              <a:graphicFrameLocks noChangeAspect="1"/>
            </p:cNvGraphicFramePr>
            <p:nvPr/>
          </p:nvGraphicFramePr>
          <p:xfrm>
            <a:off x="340" y="1933"/>
            <a:ext cx="315" cy="340"/>
          </p:xfrm>
          <a:graphic>
            <a:graphicData uri="http://schemas.openxmlformats.org/presentationml/2006/ole">
              <p:oleObj spid="_x0000_s2096" name="VISIO" r:id="rId19" imgW="970920" imgH="1032840" progId="">
                <p:embed/>
              </p:oleObj>
            </a:graphicData>
          </a:graphic>
        </p:graphicFrame>
      </p:grpSp>
      <p:grpSp>
        <p:nvGrpSpPr>
          <p:cNvPr id="2120" name="Group 37"/>
          <p:cNvGrpSpPr>
            <a:grpSpLocks/>
          </p:cNvGrpSpPr>
          <p:nvPr/>
        </p:nvGrpSpPr>
        <p:grpSpPr bwMode="auto">
          <a:xfrm>
            <a:off x="3132138" y="5589588"/>
            <a:ext cx="393700" cy="431800"/>
            <a:chOff x="152" y="1760"/>
            <a:chExt cx="503" cy="513"/>
          </a:xfrm>
        </p:grpSpPr>
        <p:graphicFrame>
          <p:nvGraphicFramePr>
            <p:cNvPr id="2091" name="Object 18"/>
            <p:cNvGraphicFramePr>
              <a:graphicFrameLocks noChangeAspect="1"/>
            </p:cNvGraphicFramePr>
            <p:nvPr/>
          </p:nvGraphicFramePr>
          <p:xfrm>
            <a:off x="152" y="1760"/>
            <a:ext cx="315" cy="340"/>
          </p:xfrm>
          <a:graphic>
            <a:graphicData uri="http://schemas.openxmlformats.org/presentationml/2006/ole">
              <p:oleObj spid="_x0000_s2091" name="VISIO" r:id="rId20" imgW="970920" imgH="1032840" progId="">
                <p:embed/>
              </p:oleObj>
            </a:graphicData>
          </a:graphic>
        </p:graphicFrame>
        <p:graphicFrame>
          <p:nvGraphicFramePr>
            <p:cNvPr id="2092" name="Object 19"/>
            <p:cNvGraphicFramePr>
              <a:graphicFrameLocks noChangeAspect="1"/>
            </p:cNvGraphicFramePr>
            <p:nvPr/>
          </p:nvGraphicFramePr>
          <p:xfrm>
            <a:off x="249" y="1842"/>
            <a:ext cx="315" cy="340"/>
          </p:xfrm>
          <a:graphic>
            <a:graphicData uri="http://schemas.openxmlformats.org/presentationml/2006/ole">
              <p:oleObj spid="_x0000_s2092" name="VISIO" r:id="rId21" imgW="970920" imgH="1032840" progId="">
                <p:embed/>
              </p:oleObj>
            </a:graphicData>
          </a:graphic>
        </p:graphicFrame>
        <p:graphicFrame>
          <p:nvGraphicFramePr>
            <p:cNvPr id="2093" name="Object 20"/>
            <p:cNvGraphicFramePr>
              <a:graphicFrameLocks noChangeAspect="1"/>
            </p:cNvGraphicFramePr>
            <p:nvPr/>
          </p:nvGraphicFramePr>
          <p:xfrm>
            <a:off x="340" y="1933"/>
            <a:ext cx="315" cy="340"/>
          </p:xfrm>
          <a:graphic>
            <a:graphicData uri="http://schemas.openxmlformats.org/presentationml/2006/ole">
              <p:oleObj spid="_x0000_s2093" name="VISIO" r:id="rId22" imgW="970920" imgH="1032840" progId="">
                <p:embed/>
              </p:oleObj>
            </a:graphicData>
          </a:graphic>
        </p:graphicFrame>
      </p:grpSp>
      <p:grpSp>
        <p:nvGrpSpPr>
          <p:cNvPr id="2121" name="Group 41"/>
          <p:cNvGrpSpPr>
            <a:grpSpLocks/>
          </p:cNvGrpSpPr>
          <p:nvPr/>
        </p:nvGrpSpPr>
        <p:grpSpPr bwMode="auto">
          <a:xfrm>
            <a:off x="7273925" y="1700213"/>
            <a:ext cx="393700" cy="431800"/>
            <a:chOff x="152" y="1760"/>
            <a:chExt cx="503" cy="513"/>
          </a:xfrm>
        </p:grpSpPr>
        <p:graphicFrame>
          <p:nvGraphicFramePr>
            <p:cNvPr id="2088" name="Object 21"/>
            <p:cNvGraphicFramePr>
              <a:graphicFrameLocks noChangeAspect="1"/>
            </p:cNvGraphicFramePr>
            <p:nvPr/>
          </p:nvGraphicFramePr>
          <p:xfrm>
            <a:off x="152" y="1760"/>
            <a:ext cx="315" cy="340"/>
          </p:xfrm>
          <a:graphic>
            <a:graphicData uri="http://schemas.openxmlformats.org/presentationml/2006/ole">
              <p:oleObj spid="_x0000_s2088" name="VISIO" r:id="rId23" imgW="970920" imgH="1032840" progId="">
                <p:embed/>
              </p:oleObj>
            </a:graphicData>
          </a:graphic>
        </p:graphicFrame>
        <p:graphicFrame>
          <p:nvGraphicFramePr>
            <p:cNvPr id="2089" name="Object 22"/>
            <p:cNvGraphicFramePr>
              <a:graphicFrameLocks noChangeAspect="1"/>
            </p:cNvGraphicFramePr>
            <p:nvPr/>
          </p:nvGraphicFramePr>
          <p:xfrm>
            <a:off x="249" y="1842"/>
            <a:ext cx="315" cy="340"/>
          </p:xfrm>
          <a:graphic>
            <a:graphicData uri="http://schemas.openxmlformats.org/presentationml/2006/ole">
              <p:oleObj spid="_x0000_s2089" name="VISIO" r:id="rId24" imgW="970920" imgH="1032840" progId="">
                <p:embed/>
              </p:oleObj>
            </a:graphicData>
          </a:graphic>
        </p:graphicFrame>
        <p:graphicFrame>
          <p:nvGraphicFramePr>
            <p:cNvPr id="2090" name="Object 23"/>
            <p:cNvGraphicFramePr>
              <a:graphicFrameLocks noChangeAspect="1"/>
            </p:cNvGraphicFramePr>
            <p:nvPr/>
          </p:nvGraphicFramePr>
          <p:xfrm>
            <a:off x="340" y="1933"/>
            <a:ext cx="315" cy="340"/>
          </p:xfrm>
          <a:graphic>
            <a:graphicData uri="http://schemas.openxmlformats.org/presentationml/2006/ole">
              <p:oleObj spid="_x0000_s2090" name="VISIO" r:id="rId25" imgW="970920" imgH="1032840" progId="">
                <p:embed/>
              </p:oleObj>
            </a:graphicData>
          </a:graphic>
        </p:graphicFrame>
      </p:grpSp>
      <p:sp>
        <p:nvSpPr>
          <p:cNvPr id="2122" name="AutoShape 45"/>
          <p:cNvSpPr>
            <a:spLocks noChangeArrowheads="1"/>
          </p:cNvSpPr>
          <p:nvPr/>
        </p:nvSpPr>
        <p:spPr bwMode="auto">
          <a:xfrm>
            <a:off x="6659563" y="3933825"/>
            <a:ext cx="1763712" cy="358775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>
                <a:latin typeface="Microsoft Sans Serif" pitchFamily="34" charset="0"/>
              </a:rPr>
              <a:t>Regional Access Centers</a:t>
            </a:r>
            <a:endParaRPr lang="ru-RU" sz="1200">
              <a:latin typeface="Microsoft Sans Serif" pitchFamily="34" charset="0"/>
            </a:endParaRPr>
          </a:p>
        </p:txBody>
      </p:sp>
      <p:grpSp>
        <p:nvGrpSpPr>
          <p:cNvPr id="2123" name="Group 46"/>
          <p:cNvGrpSpPr>
            <a:grpSpLocks/>
          </p:cNvGrpSpPr>
          <p:nvPr/>
        </p:nvGrpSpPr>
        <p:grpSpPr bwMode="auto">
          <a:xfrm>
            <a:off x="5976938" y="2997200"/>
            <a:ext cx="647700" cy="1150938"/>
            <a:chOff x="3696" y="1979"/>
            <a:chExt cx="408" cy="725"/>
          </a:xfrm>
        </p:grpSpPr>
        <p:sp>
          <p:nvSpPr>
            <p:cNvPr id="2184" name="Rectangle 47"/>
            <p:cNvSpPr>
              <a:spLocks noChangeArrowheads="1"/>
            </p:cNvSpPr>
            <p:nvPr/>
          </p:nvSpPr>
          <p:spPr bwMode="auto">
            <a:xfrm>
              <a:off x="3696" y="1979"/>
              <a:ext cx="408" cy="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85" name="Group 48"/>
            <p:cNvGrpSpPr>
              <a:grpSpLocks/>
            </p:cNvGrpSpPr>
            <p:nvPr/>
          </p:nvGrpSpPr>
          <p:grpSpPr bwMode="auto">
            <a:xfrm>
              <a:off x="3742" y="2024"/>
              <a:ext cx="317" cy="258"/>
              <a:chOff x="160" y="1256"/>
              <a:chExt cx="524" cy="427"/>
            </a:xfrm>
          </p:grpSpPr>
          <p:graphicFrame>
            <p:nvGraphicFramePr>
              <p:cNvPr id="2086" name="Object 24"/>
              <p:cNvGraphicFramePr>
                <a:graphicFrameLocks noChangeAspect="1"/>
              </p:cNvGraphicFramePr>
              <p:nvPr/>
            </p:nvGraphicFramePr>
            <p:xfrm>
              <a:off x="160" y="1256"/>
              <a:ext cx="435" cy="339"/>
            </p:xfrm>
            <a:graphic>
              <a:graphicData uri="http://schemas.openxmlformats.org/presentationml/2006/ole">
                <p:oleObj spid="_x0000_s2086" name="VISIO" r:id="rId26" imgW="970920" imgH="748080" progId="">
                  <p:embed/>
                </p:oleObj>
              </a:graphicData>
            </a:graphic>
          </p:graphicFrame>
          <p:graphicFrame>
            <p:nvGraphicFramePr>
              <p:cNvPr id="2087" name="Object 25"/>
              <p:cNvGraphicFramePr>
                <a:graphicFrameLocks noChangeAspect="1"/>
              </p:cNvGraphicFramePr>
              <p:nvPr/>
            </p:nvGraphicFramePr>
            <p:xfrm>
              <a:off x="249" y="1344"/>
              <a:ext cx="435" cy="339"/>
            </p:xfrm>
            <a:graphic>
              <a:graphicData uri="http://schemas.openxmlformats.org/presentationml/2006/ole">
                <p:oleObj spid="_x0000_s2087" name="VISIO" r:id="rId27" imgW="970920" imgH="748080" progId="">
                  <p:embed/>
                </p:oleObj>
              </a:graphicData>
            </a:graphic>
          </p:graphicFrame>
        </p:grpSp>
        <p:grpSp>
          <p:nvGrpSpPr>
            <p:cNvPr id="2186" name="Group 51"/>
            <p:cNvGrpSpPr>
              <a:grpSpLocks/>
            </p:cNvGrpSpPr>
            <p:nvPr/>
          </p:nvGrpSpPr>
          <p:grpSpPr bwMode="auto">
            <a:xfrm>
              <a:off x="3774" y="2384"/>
              <a:ext cx="248" cy="271"/>
              <a:chOff x="152" y="1760"/>
              <a:chExt cx="503" cy="513"/>
            </a:xfrm>
          </p:grpSpPr>
          <p:graphicFrame>
            <p:nvGraphicFramePr>
              <p:cNvPr id="2083" name="Object 26"/>
              <p:cNvGraphicFramePr>
                <a:graphicFrameLocks noChangeAspect="1"/>
              </p:cNvGraphicFramePr>
              <p:nvPr/>
            </p:nvGraphicFramePr>
            <p:xfrm>
              <a:off x="152" y="1760"/>
              <a:ext cx="315" cy="340"/>
            </p:xfrm>
            <a:graphic>
              <a:graphicData uri="http://schemas.openxmlformats.org/presentationml/2006/ole">
                <p:oleObj spid="_x0000_s2083" name="VISIO" r:id="rId28" imgW="970920" imgH="1032840" progId="">
                  <p:embed/>
                </p:oleObj>
              </a:graphicData>
            </a:graphic>
          </p:graphicFrame>
          <p:graphicFrame>
            <p:nvGraphicFramePr>
              <p:cNvPr id="2084" name="Object 27"/>
              <p:cNvGraphicFramePr>
                <a:graphicFrameLocks noChangeAspect="1"/>
              </p:cNvGraphicFramePr>
              <p:nvPr/>
            </p:nvGraphicFramePr>
            <p:xfrm>
              <a:off x="249" y="1842"/>
              <a:ext cx="315" cy="340"/>
            </p:xfrm>
            <a:graphic>
              <a:graphicData uri="http://schemas.openxmlformats.org/presentationml/2006/ole">
                <p:oleObj spid="_x0000_s2084" name="VISIO" r:id="rId29" imgW="970920" imgH="1032840" progId="">
                  <p:embed/>
                </p:oleObj>
              </a:graphicData>
            </a:graphic>
          </p:graphicFrame>
          <p:graphicFrame>
            <p:nvGraphicFramePr>
              <p:cNvPr id="2085" name="Object 28"/>
              <p:cNvGraphicFramePr>
                <a:graphicFrameLocks noChangeAspect="1"/>
              </p:cNvGraphicFramePr>
              <p:nvPr/>
            </p:nvGraphicFramePr>
            <p:xfrm>
              <a:off x="340" y="1933"/>
              <a:ext cx="315" cy="340"/>
            </p:xfrm>
            <a:graphic>
              <a:graphicData uri="http://schemas.openxmlformats.org/presentationml/2006/ole">
                <p:oleObj spid="_x0000_s2085" name="VISIO" r:id="rId30" imgW="970920" imgH="1032840" progId="">
                  <p:embed/>
                </p:oleObj>
              </a:graphicData>
            </a:graphic>
          </p:graphicFrame>
        </p:grpSp>
      </p:grpSp>
      <p:grpSp>
        <p:nvGrpSpPr>
          <p:cNvPr id="2124" name="Group 55"/>
          <p:cNvGrpSpPr>
            <a:grpSpLocks/>
          </p:cNvGrpSpPr>
          <p:nvPr/>
        </p:nvGrpSpPr>
        <p:grpSpPr bwMode="auto">
          <a:xfrm>
            <a:off x="6481763" y="2636838"/>
            <a:ext cx="647700" cy="1150937"/>
            <a:chOff x="4014" y="1752"/>
            <a:chExt cx="408" cy="725"/>
          </a:xfrm>
        </p:grpSpPr>
        <p:sp>
          <p:nvSpPr>
            <p:cNvPr id="2181" name="Rectangle 56"/>
            <p:cNvSpPr>
              <a:spLocks noChangeArrowheads="1"/>
            </p:cNvSpPr>
            <p:nvPr/>
          </p:nvSpPr>
          <p:spPr bwMode="auto">
            <a:xfrm>
              <a:off x="4014" y="1752"/>
              <a:ext cx="408" cy="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82" name="Group 57"/>
            <p:cNvGrpSpPr>
              <a:grpSpLocks/>
            </p:cNvGrpSpPr>
            <p:nvPr/>
          </p:nvGrpSpPr>
          <p:grpSpPr bwMode="auto">
            <a:xfrm>
              <a:off x="4060" y="1797"/>
              <a:ext cx="317" cy="258"/>
              <a:chOff x="160" y="1256"/>
              <a:chExt cx="524" cy="427"/>
            </a:xfrm>
          </p:grpSpPr>
          <p:graphicFrame>
            <p:nvGraphicFramePr>
              <p:cNvPr id="2081" name="Object 29"/>
              <p:cNvGraphicFramePr>
                <a:graphicFrameLocks noChangeAspect="1"/>
              </p:cNvGraphicFramePr>
              <p:nvPr/>
            </p:nvGraphicFramePr>
            <p:xfrm>
              <a:off x="160" y="1256"/>
              <a:ext cx="435" cy="339"/>
            </p:xfrm>
            <a:graphic>
              <a:graphicData uri="http://schemas.openxmlformats.org/presentationml/2006/ole">
                <p:oleObj spid="_x0000_s2081" name="VISIO" r:id="rId31" imgW="970920" imgH="748080" progId="">
                  <p:embed/>
                </p:oleObj>
              </a:graphicData>
            </a:graphic>
          </p:graphicFrame>
          <p:graphicFrame>
            <p:nvGraphicFramePr>
              <p:cNvPr id="2082" name="Object 30"/>
              <p:cNvGraphicFramePr>
                <a:graphicFrameLocks noChangeAspect="1"/>
              </p:cNvGraphicFramePr>
              <p:nvPr/>
            </p:nvGraphicFramePr>
            <p:xfrm>
              <a:off x="249" y="1344"/>
              <a:ext cx="435" cy="339"/>
            </p:xfrm>
            <a:graphic>
              <a:graphicData uri="http://schemas.openxmlformats.org/presentationml/2006/ole">
                <p:oleObj spid="_x0000_s2082" name="VISIO" r:id="rId32" imgW="970920" imgH="748080" progId="">
                  <p:embed/>
                </p:oleObj>
              </a:graphicData>
            </a:graphic>
          </p:graphicFrame>
        </p:grpSp>
        <p:grpSp>
          <p:nvGrpSpPr>
            <p:cNvPr id="2183" name="Group 60"/>
            <p:cNvGrpSpPr>
              <a:grpSpLocks/>
            </p:cNvGrpSpPr>
            <p:nvPr/>
          </p:nvGrpSpPr>
          <p:grpSpPr bwMode="auto">
            <a:xfrm>
              <a:off x="4084" y="2157"/>
              <a:ext cx="248" cy="271"/>
              <a:chOff x="152" y="1760"/>
              <a:chExt cx="503" cy="513"/>
            </a:xfrm>
          </p:grpSpPr>
          <p:graphicFrame>
            <p:nvGraphicFramePr>
              <p:cNvPr id="2078" name="Object 31"/>
              <p:cNvGraphicFramePr>
                <a:graphicFrameLocks noChangeAspect="1"/>
              </p:cNvGraphicFramePr>
              <p:nvPr/>
            </p:nvGraphicFramePr>
            <p:xfrm>
              <a:off x="152" y="1760"/>
              <a:ext cx="315" cy="340"/>
            </p:xfrm>
            <a:graphic>
              <a:graphicData uri="http://schemas.openxmlformats.org/presentationml/2006/ole">
                <p:oleObj spid="_x0000_s2078" name="VISIO" r:id="rId33" imgW="970920" imgH="1032840" progId="">
                  <p:embed/>
                </p:oleObj>
              </a:graphicData>
            </a:graphic>
          </p:graphicFrame>
          <p:graphicFrame>
            <p:nvGraphicFramePr>
              <p:cNvPr id="2079" name="Object 32"/>
              <p:cNvGraphicFramePr>
                <a:graphicFrameLocks noChangeAspect="1"/>
              </p:cNvGraphicFramePr>
              <p:nvPr/>
            </p:nvGraphicFramePr>
            <p:xfrm>
              <a:off x="249" y="1842"/>
              <a:ext cx="315" cy="340"/>
            </p:xfrm>
            <a:graphic>
              <a:graphicData uri="http://schemas.openxmlformats.org/presentationml/2006/ole">
                <p:oleObj spid="_x0000_s2079" name="VISIO" r:id="rId34" imgW="970920" imgH="1032840" progId="">
                  <p:embed/>
                </p:oleObj>
              </a:graphicData>
            </a:graphic>
          </p:graphicFrame>
          <p:graphicFrame>
            <p:nvGraphicFramePr>
              <p:cNvPr id="2080" name="Object 33"/>
              <p:cNvGraphicFramePr>
                <a:graphicFrameLocks noChangeAspect="1"/>
              </p:cNvGraphicFramePr>
              <p:nvPr/>
            </p:nvGraphicFramePr>
            <p:xfrm>
              <a:off x="340" y="1933"/>
              <a:ext cx="315" cy="340"/>
            </p:xfrm>
            <a:graphic>
              <a:graphicData uri="http://schemas.openxmlformats.org/presentationml/2006/ole">
                <p:oleObj spid="_x0000_s2080" name="VISIO" r:id="rId35" imgW="970920" imgH="1032840" progId="">
                  <p:embed/>
                </p:oleObj>
              </a:graphicData>
            </a:graphic>
          </p:graphicFrame>
        </p:grpSp>
      </p:grpSp>
      <p:sp>
        <p:nvSpPr>
          <p:cNvPr id="2125" name="Rectangle 64"/>
          <p:cNvSpPr>
            <a:spLocks noChangeArrowheads="1"/>
          </p:cNvSpPr>
          <p:nvPr/>
        </p:nvSpPr>
        <p:spPr bwMode="auto">
          <a:xfrm>
            <a:off x="7058025" y="2347913"/>
            <a:ext cx="647700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126" name="Group 65"/>
          <p:cNvGrpSpPr>
            <a:grpSpLocks/>
          </p:cNvGrpSpPr>
          <p:nvPr/>
        </p:nvGrpSpPr>
        <p:grpSpPr bwMode="auto">
          <a:xfrm>
            <a:off x="7131050" y="2419350"/>
            <a:ext cx="503238" cy="409575"/>
            <a:chOff x="160" y="1256"/>
            <a:chExt cx="524" cy="427"/>
          </a:xfrm>
        </p:grpSpPr>
        <p:graphicFrame>
          <p:nvGraphicFramePr>
            <p:cNvPr id="2076" name="Object 34"/>
            <p:cNvGraphicFramePr>
              <a:graphicFrameLocks noChangeAspect="1"/>
            </p:cNvGraphicFramePr>
            <p:nvPr/>
          </p:nvGraphicFramePr>
          <p:xfrm>
            <a:off x="160" y="1256"/>
            <a:ext cx="435" cy="339"/>
          </p:xfrm>
          <a:graphic>
            <a:graphicData uri="http://schemas.openxmlformats.org/presentationml/2006/ole">
              <p:oleObj spid="_x0000_s2076" name="VISIO" r:id="rId36" imgW="970920" imgH="748080" progId="">
                <p:embed/>
              </p:oleObj>
            </a:graphicData>
          </a:graphic>
        </p:graphicFrame>
        <p:graphicFrame>
          <p:nvGraphicFramePr>
            <p:cNvPr id="2077" name="Object 35"/>
            <p:cNvGraphicFramePr>
              <a:graphicFrameLocks noChangeAspect="1"/>
            </p:cNvGraphicFramePr>
            <p:nvPr/>
          </p:nvGraphicFramePr>
          <p:xfrm>
            <a:off x="249" y="1344"/>
            <a:ext cx="435" cy="339"/>
          </p:xfrm>
          <a:graphic>
            <a:graphicData uri="http://schemas.openxmlformats.org/presentationml/2006/ole">
              <p:oleObj spid="_x0000_s2077" name="VISIO" r:id="rId37" imgW="970920" imgH="748080" progId="">
                <p:embed/>
              </p:oleObj>
            </a:graphicData>
          </a:graphic>
        </p:graphicFrame>
      </p:grpSp>
      <p:grpSp>
        <p:nvGrpSpPr>
          <p:cNvPr id="2127" name="Group 68"/>
          <p:cNvGrpSpPr>
            <a:grpSpLocks/>
          </p:cNvGrpSpPr>
          <p:nvPr/>
        </p:nvGrpSpPr>
        <p:grpSpPr bwMode="auto">
          <a:xfrm>
            <a:off x="7181850" y="2995613"/>
            <a:ext cx="393700" cy="431800"/>
            <a:chOff x="152" y="1760"/>
            <a:chExt cx="503" cy="513"/>
          </a:xfrm>
        </p:grpSpPr>
        <p:graphicFrame>
          <p:nvGraphicFramePr>
            <p:cNvPr id="2073" name="Object 36"/>
            <p:cNvGraphicFramePr>
              <a:graphicFrameLocks noChangeAspect="1"/>
            </p:cNvGraphicFramePr>
            <p:nvPr/>
          </p:nvGraphicFramePr>
          <p:xfrm>
            <a:off x="152" y="1760"/>
            <a:ext cx="315" cy="340"/>
          </p:xfrm>
          <a:graphic>
            <a:graphicData uri="http://schemas.openxmlformats.org/presentationml/2006/ole">
              <p:oleObj spid="_x0000_s2073" name="VISIO" r:id="rId38" imgW="970920" imgH="1032840" progId="">
                <p:embed/>
              </p:oleObj>
            </a:graphicData>
          </a:graphic>
        </p:graphicFrame>
        <p:graphicFrame>
          <p:nvGraphicFramePr>
            <p:cNvPr id="2074" name="Object 37"/>
            <p:cNvGraphicFramePr>
              <a:graphicFrameLocks noChangeAspect="1"/>
            </p:cNvGraphicFramePr>
            <p:nvPr/>
          </p:nvGraphicFramePr>
          <p:xfrm>
            <a:off x="249" y="1842"/>
            <a:ext cx="315" cy="340"/>
          </p:xfrm>
          <a:graphic>
            <a:graphicData uri="http://schemas.openxmlformats.org/presentationml/2006/ole">
              <p:oleObj spid="_x0000_s2074" name="VISIO" r:id="rId39" imgW="970920" imgH="1032840" progId="">
                <p:embed/>
              </p:oleObj>
            </a:graphicData>
          </a:graphic>
        </p:graphicFrame>
        <p:graphicFrame>
          <p:nvGraphicFramePr>
            <p:cNvPr id="2075" name="Object 38"/>
            <p:cNvGraphicFramePr>
              <a:graphicFrameLocks noChangeAspect="1"/>
            </p:cNvGraphicFramePr>
            <p:nvPr/>
          </p:nvGraphicFramePr>
          <p:xfrm>
            <a:off x="340" y="1933"/>
            <a:ext cx="315" cy="340"/>
          </p:xfrm>
          <a:graphic>
            <a:graphicData uri="http://schemas.openxmlformats.org/presentationml/2006/ole">
              <p:oleObj spid="_x0000_s2075" name="VISIO" r:id="rId40" imgW="970920" imgH="1032840" progId="">
                <p:embed/>
              </p:oleObj>
            </a:graphicData>
          </a:graphic>
        </p:graphicFrame>
      </p:grpSp>
      <p:grpSp>
        <p:nvGrpSpPr>
          <p:cNvPr id="2128" name="Group 72"/>
          <p:cNvGrpSpPr>
            <a:grpSpLocks/>
          </p:cNvGrpSpPr>
          <p:nvPr/>
        </p:nvGrpSpPr>
        <p:grpSpPr bwMode="auto">
          <a:xfrm>
            <a:off x="8064500" y="4435475"/>
            <a:ext cx="393700" cy="431800"/>
            <a:chOff x="152" y="1760"/>
            <a:chExt cx="503" cy="513"/>
          </a:xfrm>
        </p:grpSpPr>
        <p:graphicFrame>
          <p:nvGraphicFramePr>
            <p:cNvPr id="2070" name="Object 39"/>
            <p:cNvGraphicFramePr>
              <a:graphicFrameLocks noChangeAspect="1"/>
            </p:cNvGraphicFramePr>
            <p:nvPr/>
          </p:nvGraphicFramePr>
          <p:xfrm>
            <a:off x="152" y="1760"/>
            <a:ext cx="315" cy="340"/>
          </p:xfrm>
          <a:graphic>
            <a:graphicData uri="http://schemas.openxmlformats.org/presentationml/2006/ole">
              <p:oleObj spid="_x0000_s2070" name="VISIO" r:id="rId41" imgW="970920" imgH="1032840" progId="">
                <p:embed/>
              </p:oleObj>
            </a:graphicData>
          </a:graphic>
        </p:graphicFrame>
        <p:graphicFrame>
          <p:nvGraphicFramePr>
            <p:cNvPr id="2071" name="Object 40"/>
            <p:cNvGraphicFramePr>
              <a:graphicFrameLocks noChangeAspect="1"/>
            </p:cNvGraphicFramePr>
            <p:nvPr/>
          </p:nvGraphicFramePr>
          <p:xfrm>
            <a:off x="249" y="1842"/>
            <a:ext cx="315" cy="340"/>
          </p:xfrm>
          <a:graphic>
            <a:graphicData uri="http://schemas.openxmlformats.org/presentationml/2006/ole">
              <p:oleObj spid="_x0000_s2071" name="VISIO" r:id="rId42" imgW="970920" imgH="1032840" progId="">
                <p:embed/>
              </p:oleObj>
            </a:graphicData>
          </a:graphic>
        </p:graphicFrame>
        <p:graphicFrame>
          <p:nvGraphicFramePr>
            <p:cNvPr id="2072" name="Object 41"/>
            <p:cNvGraphicFramePr>
              <a:graphicFrameLocks noChangeAspect="1"/>
            </p:cNvGraphicFramePr>
            <p:nvPr/>
          </p:nvGraphicFramePr>
          <p:xfrm>
            <a:off x="340" y="1933"/>
            <a:ext cx="315" cy="340"/>
          </p:xfrm>
          <a:graphic>
            <a:graphicData uri="http://schemas.openxmlformats.org/presentationml/2006/ole">
              <p:oleObj spid="_x0000_s2072" name="VISIO" r:id="rId43" imgW="970920" imgH="1032840" progId="">
                <p:embed/>
              </p:oleObj>
            </a:graphicData>
          </a:graphic>
        </p:graphicFrame>
      </p:grpSp>
      <p:grpSp>
        <p:nvGrpSpPr>
          <p:cNvPr id="2129" name="Group 80"/>
          <p:cNvGrpSpPr>
            <a:grpSpLocks/>
          </p:cNvGrpSpPr>
          <p:nvPr/>
        </p:nvGrpSpPr>
        <p:grpSpPr bwMode="auto">
          <a:xfrm>
            <a:off x="6084888" y="5372100"/>
            <a:ext cx="719137" cy="569913"/>
            <a:chOff x="3470" y="3022"/>
            <a:chExt cx="575" cy="456"/>
          </a:xfrm>
        </p:grpSpPr>
        <p:graphicFrame>
          <p:nvGraphicFramePr>
            <p:cNvPr id="2067" name="Object 42"/>
            <p:cNvGraphicFramePr>
              <a:graphicFrameLocks noChangeAspect="1"/>
            </p:cNvGraphicFramePr>
            <p:nvPr/>
          </p:nvGraphicFramePr>
          <p:xfrm>
            <a:off x="3470" y="3022"/>
            <a:ext cx="303" cy="275"/>
          </p:xfrm>
          <a:graphic>
            <a:graphicData uri="http://schemas.openxmlformats.org/presentationml/2006/ole">
              <p:oleObj spid="_x0000_s2067" name="VISIO" r:id="rId44" imgW="548640" imgH="517680" progId="">
                <p:embed/>
              </p:oleObj>
            </a:graphicData>
          </a:graphic>
        </p:graphicFrame>
        <p:graphicFrame>
          <p:nvGraphicFramePr>
            <p:cNvPr id="2068" name="Object 43"/>
            <p:cNvGraphicFramePr>
              <a:graphicFrameLocks noChangeAspect="1"/>
            </p:cNvGraphicFramePr>
            <p:nvPr/>
          </p:nvGraphicFramePr>
          <p:xfrm>
            <a:off x="3606" y="3113"/>
            <a:ext cx="303" cy="275"/>
          </p:xfrm>
          <a:graphic>
            <a:graphicData uri="http://schemas.openxmlformats.org/presentationml/2006/ole">
              <p:oleObj spid="_x0000_s2068" name="VISIO" r:id="rId45" imgW="548640" imgH="517680" progId="">
                <p:embed/>
              </p:oleObj>
            </a:graphicData>
          </a:graphic>
        </p:graphicFrame>
        <p:graphicFrame>
          <p:nvGraphicFramePr>
            <p:cNvPr id="2069" name="Object 44"/>
            <p:cNvGraphicFramePr>
              <a:graphicFrameLocks noChangeAspect="1"/>
            </p:cNvGraphicFramePr>
            <p:nvPr/>
          </p:nvGraphicFramePr>
          <p:xfrm>
            <a:off x="3742" y="3203"/>
            <a:ext cx="303" cy="275"/>
          </p:xfrm>
          <a:graphic>
            <a:graphicData uri="http://schemas.openxmlformats.org/presentationml/2006/ole">
              <p:oleObj spid="_x0000_s2069" name="VISIO" r:id="rId46" imgW="548640" imgH="517680" progId="">
                <p:embed/>
              </p:oleObj>
            </a:graphicData>
          </a:graphic>
        </p:graphicFrame>
      </p:grpSp>
      <p:grpSp>
        <p:nvGrpSpPr>
          <p:cNvPr id="2130" name="Group 84"/>
          <p:cNvGrpSpPr>
            <a:grpSpLocks/>
          </p:cNvGrpSpPr>
          <p:nvPr/>
        </p:nvGrpSpPr>
        <p:grpSpPr bwMode="auto">
          <a:xfrm>
            <a:off x="4716463" y="3571875"/>
            <a:ext cx="720725" cy="571500"/>
            <a:chOff x="2456" y="2614"/>
            <a:chExt cx="575" cy="456"/>
          </a:xfrm>
        </p:grpSpPr>
        <p:graphicFrame>
          <p:nvGraphicFramePr>
            <p:cNvPr id="2064" name="Object 45"/>
            <p:cNvGraphicFramePr>
              <a:graphicFrameLocks noChangeAspect="1"/>
            </p:cNvGraphicFramePr>
            <p:nvPr/>
          </p:nvGraphicFramePr>
          <p:xfrm>
            <a:off x="2456" y="2614"/>
            <a:ext cx="303" cy="275"/>
          </p:xfrm>
          <a:graphic>
            <a:graphicData uri="http://schemas.openxmlformats.org/presentationml/2006/ole">
              <p:oleObj spid="_x0000_s2064" name="VISIO" r:id="rId47" imgW="548640" imgH="517680" progId="">
                <p:embed/>
              </p:oleObj>
            </a:graphicData>
          </a:graphic>
        </p:graphicFrame>
        <p:graphicFrame>
          <p:nvGraphicFramePr>
            <p:cNvPr id="2065" name="Object 46"/>
            <p:cNvGraphicFramePr>
              <a:graphicFrameLocks noChangeAspect="1"/>
            </p:cNvGraphicFramePr>
            <p:nvPr/>
          </p:nvGraphicFramePr>
          <p:xfrm>
            <a:off x="2592" y="2705"/>
            <a:ext cx="303" cy="275"/>
          </p:xfrm>
          <a:graphic>
            <a:graphicData uri="http://schemas.openxmlformats.org/presentationml/2006/ole">
              <p:oleObj spid="_x0000_s2065" name="VISIO" r:id="rId48" imgW="548640" imgH="517680" progId="">
                <p:embed/>
              </p:oleObj>
            </a:graphicData>
          </a:graphic>
        </p:graphicFrame>
        <p:graphicFrame>
          <p:nvGraphicFramePr>
            <p:cNvPr id="2066" name="Object 47"/>
            <p:cNvGraphicFramePr>
              <a:graphicFrameLocks noChangeAspect="1"/>
            </p:cNvGraphicFramePr>
            <p:nvPr/>
          </p:nvGraphicFramePr>
          <p:xfrm>
            <a:off x="2728" y="2795"/>
            <a:ext cx="303" cy="275"/>
          </p:xfrm>
          <a:graphic>
            <a:graphicData uri="http://schemas.openxmlformats.org/presentationml/2006/ole">
              <p:oleObj spid="_x0000_s2066" name="VISIO" r:id="rId49" imgW="548640" imgH="517680" progId="">
                <p:embed/>
              </p:oleObj>
            </a:graphicData>
          </a:graphic>
        </p:graphicFrame>
      </p:grpSp>
      <p:sp>
        <p:nvSpPr>
          <p:cNvPr id="2131" name="AutoShape 89"/>
          <p:cNvSpPr>
            <a:spLocks noChangeArrowheads="1"/>
          </p:cNvSpPr>
          <p:nvPr/>
        </p:nvSpPr>
        <p:spPr bwMode="auto">
          <a:xfrm>
            <a:off x="6372225" y="4940300"/>
            <a:ext cx="1081088" cy="431800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900">
                <a:latin typeface="Microsoft Sans Serif" pitchFamily="34" charset="0"/>
              </a:rPr>
              <a:t>Electronic Broker Systems connected to Regional Centers</a:t>
            </a:r>
            <a:endParaRPr lang="ru-RU" sz="900">
              <a:latin typeface="Microsoft Sans Serif" pitchFamily="34" charset="0"/>
            </a:endParaRPr>
          </a:p>
        </p:txBody>
      </p:sp>
      <p:sp>
        <p:nvSpPr>
          <p:cNvPr id="2132" name="AutoShape 90"/>
          <p:cNvSpPr>
            <a:spLocks noChangeArrowheads="1"/>
          </p:cNvSpPr>
          <p:nvPr/>
        </p:nvSpPr>
        <p:spPr bwMode="auto">
          <a:xfrm>
            <a:off x="7777163" y="4940300"/>
            <a:ext cx="1116012" cy="431800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900">
                <a:latin typeface="Microsoft Sans Serif" pitchFamily="34" charset="0"/>
              </a:rPr>
              <a:t>Trading Members connected to regional Centers</a:t>
            </a:r>
            <a:endParaRPr lang="ru-RU" sz="900">
              <a:latin typeface="Microsoft Sans Serif" pitchFamily="34" charset="0"/>
            </a:endParaRPr>
          </a:p>
        </p:txBody>
      </p:sp>
      <p:sp>
        <p:nvSpPr>
          <p:cNvPr id="2133" name="AutoShape 91"/>
          <p:cNvSpPr>
            <a:spLocks noChangeArrowheads="1"/>
          </p:cNvSpPr>
          <p:nvPr/>
        </p:nvSpPr>
        <p:spPr bwMode="auto">
          <a:xfrm>
            <a:off x="7705725" y="1555750"/>
            <a:ext cx="1152525" cy="431800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900">
                <a:latin typeface="Microsoft Sans Serif" pitchFamily="34" charset="0"/>
              </a:rPr>
              <a:t>Trading Members connected via Trading Network</a:t>
            </a:r>
            <a:endParaRPr lang="ru-RU" sz="900">
              <a:latin typeface="Microsoft Sans Serif" pitchFamily="34" charset="0"/>
            </a:endParaRPr>
          </a:p>
        </p:txBody>
      </p:sp>
      <p:sp>
        <p:nvSpPr>
          <p:cNvPr id="2134" name="AutoShape 92"/>
          <p:cNvSpPr>
            <a:spLocks noChangeArrowheads="1"/>
          </p:cNvSpPr>
          <p:nvPr/>
        </p:nvSpPr>
        <p:spPr bwMode="auto">
          <a:xfrm>
            <a:off x="7740650" y="5661025"/>
            <a:ext cx="1081088" cy="431800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900">
                <a:latin typeface="Microsoft Sans Serif" pitchFamily="34" charset="0"/>
              </a:rPr>
              <a:t>Clients of Electronic Brokers connected to Regional Centers</a:t>
            </a:r>
            <a:endParaRPr lang="ru-RU" sz="900">
              <a:latin typeface="Microsoft Sans Serif" pitchFamily="34" charset="0"/>
            </a:endParaRPr>
          </a:p>
        </p:txBody>
      </p:sp>
      <p:sp>
        <p:nvSpPr>
          <p:cNvPr id="2135" name="AutoShape 93"/>
          <p:cNvSpPr>
            <a:spLocks noChangeArrowheads="1"/>
          </p:cNvSpPr>
          <p:nvPr/>
        </p:nvSpPr>
        <p:spPr bwMode="auto">
          <a:xfrm>
            <a:off x="4465638" y="4292600"/>
            <a:ext cx="1368425" cy="144463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900">
                <a:latin typeface="Microsoft Sans Serif" pitchFamily="34" charset="0"/>
              </a:rPr>
              <a:t>Electronic Broker Systems</a:t>
            </a:r>
            <a:endParaRPr lang="ru-RU" sz="900">
              <a:latin typeface="Microsoft Sans Serif" pitchFamily="34" charset="0"/>
            </a:endParaRPr>
          </a:p>
        </p:txBody>
      </p:sp>
      <p:sp>
        <p:nvSpPr>
          <p:cNvPr id="2136" name="AutoShape 94"/>
          <p:cNvSpPr>
            <a:spLocks noChangeArrowheads="1"/>
          </p:cNvSpPr>
          <p:nvPr/>
        </p:nvSpPr>
        <p:spPr bwMode="auto">
          <a:xfrm>
            <a:off x="5580063" y="4652963"/>
            <a:ext cx="576262" cy="431800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900">
                <a:latin typeface="Microsoft Sans Serif" pitchFamily="34" charset="0"/>
              </a:rPr>
              <a:t>Clients of Electronic Brokers</a:t>
            </a:r>
            <a:endParaRPr lang="ru-RU" sz="900">
              <a:latin typeface="Microsoft Sans Serif" pitchFamily="34" charset="0"/>
            </a:endParaRPr>
          </a:p>
        </p:txBody>
      </p:sp>
      <p:grpSp>
        <p:nvGrpSpPr>
          <p:cNvPr id="2137" name="Group 95"/>
          <p:cNvGrpSpPr>
            <a:grpSpLocks/>
          </p:cNvGrpSpPr>
          <p:nvPr/>
        </p:nvGrpSpPr>
        <p:grpSpPr bwMode="auto">
          <a:xfrm>
            <a:off x="4859338" y="1844675"/>
            <a:ext cx="646112" cy="612775"/>
            <a:chOff x="3516" y="1096"/>
            <a:chExt cx="499" cy="474"/>
          </a:xfrm>
        </p:grpSpPr>
        <p:sp>
          <p:nvSpPr>
            <p:cNvPr id="92" name="Cloud"/>
            <p:cNvSpPr>
              <a:spLocks noChangeAspect="1" noEditPoints="1" noChangeArrowheads="1"/>
            </p:cNvSpPr>
            <p:nvPr/>
          </p:nvSpPr>
          <p:spPr bwMode="auto">
            <a:xfrm>
              <a:off x="3516" y="1096"/>
              <a:ext cx="499" cy="47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aphicFrame>
          <p:nvGraphicFramePr>
            <p:cNvPr id="2063" name="Object 48"/>
            <p:cNvGraphicFramePr>
              <a:graphicFrameLocks noChangeAspect="1"/>
            </p:cNvGraphicFramePr>
            <p:nvPr/>
          </p:nvGraphicFramePr>
          <p:xfrm>
            <a:off x="3590" y="1162"/>
            <a:ext cx="311" cy="299"/>
          </p:xfrm>
          <a:graphic>
            <a:graphicData uri="http://schemas.openxmlformats.org/presentationml/2006/ole">
              <p:oleObj spid="_x0000_s2063" name="VISIO" r:id="rId50" imgW="2428200" imgH="2333880" progId="">
                <p:embed/>
              </p:oleObj>
            </a:graphicData>
          </a:graphic>
        </p:graphicFrame>
      </p:grpSp>
      <p:grpSp>
        <p:nvGrpSpPr>
          <p:cNvPr id="2138" name="Group 98"/>
          <p:cNvGrpSpPr>
            <a:grpSpLocks/>
          </p:cNvGrpSpPr>
          <p:nvPr/>
        </p:nvGrpSpPr>
        <p:grpSpPr bwMode="auto">
          <a:xfrm>
            <a:off x="4716463" y="2095500"/>
            <a:ext cx="646112" cy="612775"/>
            <a:chOff x="3516" y="1096"/>
            <a:chExt cx="499" cy="474"/>
          </a:xfrm>
        </p:grpSpPr>
        <p:sp>
          <p:nvSpPr>
            <p:cNvPr id="95" name="Cloud"/>
            <p:cNvSpPr>
              <a:spLocks noChangeAspect="1" noEditPoints="1" noChangeArrowheads="1"/>
            </p:cNvSpPr>
            <p:nvPr/>
          </p:nvSpPr>
          <p:spPr bwMode="auto">
            <a:xfrm>
              <a:off x="3516" y="1096"/>
              <a:ext cx="499" cy="47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aphicFrame>
          <p:nvGraphicFramePr>
            <p:cNvPr id="2062" name="Object 49"/>
            <p:cNvGraphicFramePr>
              <a:graphicFrameLocks noChangeAspect="1"/>
            </p:cNvGraphicFramePr>
            <p:nvPr/>
          </p:nvGraphicFramePr>
          <p:xfrm>
            <a:off x="3590" y="1162"/>
            <a:ext cx="311" cy="299"/>
          </p:xfrm>
          <a:graphic>
            <a:graphicData uri="http://schemas.openxmlformats.org/presentationml/2006/ole">
              <p:oleObj spid="_x0000_s2062" name="VISIO" r:id="rId51" imgW="2428200" imgH="2333880" progId="">
                <p:embed/>
              </p:oleObj>
            </a:graphicData>
          </a:graphic>
        </p:graphicFrame>
      </p:grpSp>
      <p:grpSp>
        <p:nvGrpSpPr>
          <p:cNvPr id="2139" name="Group 101"/>
          <p:cNvGrpSpPr>
            <a:grpSpLocks/>
          </p:cNvGrpSpPr>
          <p:nvPr/>
        </p:nvGrpSpPr>
        <p:grpSpPr bwMode="auto">
          <a:xfrm>
            <a:off x="4572000" y="2384425"/>
            <a:ext cx="646113" cy="612775"/>
            <a:chOff x="3516" y="1096"/>
            <a:chExt cx="499" cy="474"/>
          </a:xfrm>
        </p:grpSpPr>
        <p:sp>
          <p:nvSpPr>
            <p:cNvPr id="98" name="Cloud"/>
            <p:cNvSpPr>
              <a:spLocks noChangeAspect="1" noEditPoints="1" noChangeArrowheads="1"/>
            </p:cNvSpPr>
            <p:nvPr/>
          </p:nvSpPr>
          <p:spPr bwMode="auto">
            <a:xfrm>
              <a:off x="3516" y="1096"/>
              <a:ext cx="499" cy="47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aphicFrame>
          <p:nvGraphicFramePr>
            <p:cNvPr id="2061" name="Object 50"/>
            <p:cNvGraphicFramePr>
              <a:graphicFrameLocks noChangeAspect="1"/>
            </p:cNvGraphicFramePr>
            <p:nvPr/>
          </p:nvGraphicFramePr>
          <p:xfrm>
            <a:off x="3590" y="1162"/>
            <a:ext cx="311" cy="299"/>
          </p:xfrm>
          <a:graphic>
            <a:graphicData uri="http://schemas.openxmlformats.org/presentationml/2006/ole">
              <p:oleObj spid="_x0000_s2061" name="VISIO" r:id="rId52" imgW="2428200" imgH="2333880" progId="">
                <p:embed/>
              </p:oleObj>
            </a:graphicData>
          </a:graphic>
        </p:graphicFrame>
      </p:grpSp>
      <p:sp>
        <p:nvSpPr>
          <p:cNvPr id="2140" name="AutoShape 104"/>
          <p:cNvSpPr>
            <a:spLocks noChangeArrowheads="1"/>
          </p:cNvSpPr>
          <p:nvPr/>
        </p:nvSpPr>
        <p:spPr bwMode="auto">
          <a:xfrm>
            <a:off x="323850" y="5661025"/>
            <a:ext cx="1727200" cy="287338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900">
                <a:latin typeface="Microsoft Sans Serif" pitchFamily="34" charset="0"/>
              </a:rPr>
              <a:t>Trading Members connected via MICEX Internet Access Systems</a:t>
            </a:r>
            <a:endParaRPr lang="ru-RU" sz="900">
              <a:latin typeface="Microsoft Sans Serif" pitchFamily="34" charset="0"/>
            </a:endParaRPr>
          </a:p>
        </p:txBody>
      </p:sp>
      <p:sp>
        <p:nvSpPr>
          <p:cNvPr id="2141" name="AutoShape 105"/>
          <p:cNvSpPr>
            <a:spLocks noChangeArrowheads="1"/>
          </p:cNvSpPr>
          <p:nvPr/>
        </p:nvSpPr>
        <p:spPr bwMode="auto">
          <a:xfrm>
            <a:off x="3563938" y="5661025"/>
            <a:ext cx="1512887" cy="287338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900">
                <a:latin typeface="Microsoft Sans Serif" pitchFamily="34" charset="0"/>
              </a:rPr>
              <a:t>Clients of Electronic Brokers connected via Internet</a:t>
            </a:r>
            <a:endParaRPr lang="ru-RU" sz="900">
              <a:latin typeface="Microsoft Sans Serif" pitchFamily="34" charset="0"/>
            </a:endParaRPr>
          </a:p>
        </p:txBody>
      </p:sp>
      <p:sp>
        <p:nvSpPr>
          <p:cNvPr id="2142" name="AutoShape 107"/>
          <p:cNvSpPr>
            <a:spLocks noChangeArrowheads="1"/>
          </p:cNvSpPr>
          <p:nvPr/>
        </p:nvSpPr>
        <p:spPr bwMode="auto">
          <a:xfrm>
            <a:off x="1331913" y="3716338"/>
            <a:ext cx="792162" cy="576262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900">
                <a:latin typeface="Microsoft Sans Serif" pitchFamily="34" charset="0"/>
              </a:rPr>
              <a:t>Remote office (NSD) IT-infrastructure</a:t>
            </a:r>
            <a:endParaRPr lang="ru-RU" sz="900">
              <a:latin typeface="Microsoft Sans Serif" pitchFamily="34" charset="0"/>
            </a:endParaRPr>
          </a:p>
        </p:txBody>
      </p:sp>
      <p:sp>
        <p:nvSpPr>
          <p:cNvPr id="2143" name="AutoShape 108"/>
          <p:cNvSpPr>
            <a:spLocks noChangeArrowheads="1"/>
          </p:cNvSpPr>
          <p:nvPr/>
        </p:nvSpPr>
        <p:spPr bwMode="auto">
          <a:xfrm>
            <a:off x="2195513" y="3789363"/>
            <a:ext cx="935037" cy="287337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900">
                <a:latin typeface="Microsoft Sans Serif" pitchFamily="34" charset="0"/>
              </a:rPr>
              <a:t>Internet Access System</a:t>
            </a:r>
            <a:endParaRPr lang="ru-RU" sz="900">
              <a:latin typeface="Microsoft Sans Serif" pitchFamily="34" charset="0"/>
            </a:endParaRPr>
          </a:p>
        </p:txBody>
      </p:sp>
      <p:sp>
        <p:nvSpPr>
          <p:cNvPr id="2144" name="AutoShape 110"/>
          <p:cNvSpPr>
            <a:spLocks noChangeArrowheads="1"/>
          </p:cNvSpPr>
          <p:nvPr/>
        </p:nvSpPr>
        <p:spPr bwMode="auto">
          <a:xfrm>
            <a:off x="1368425" y="1844675"/>
            <a:ext cx="1225550" cy="431800"/>
          </a:xfrm>
          <a:prstGeom prst="roundRect">
            <a:avLst>
              <a:gd name="adj" fmla="val 16546"/>
            </a:avLst>
          </a:prstGeom>
          <a:solidFill>
            <a:schemeClr val="bg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>
                <a:latin typeface="Microsoft Sans Serif" pitchFamily="34" charset="0"/>
              </a:rPr>
              <a:t>Main</a:t>
            </a:r>
            <a:br>
              <a:rPr lang="en-US" sz="1200">
                <a:latin typeface="Microsoft Sans Serif" pitchFamily="34" charset="0"/>
              </a:rPr>
            </a:br>
            <a:r>
              <a:rPr lang="en-US" sz="1200">
                <a:latin typeface="Microsoft Sans Serif" pitchFamily="34" charset="0"/>
              </a:rPr>
              <a:t>Computer Center</a:t>
            </a:r>
            <a:endParaRPr lang="ru-RU" sz="1200">
              <a:latin typeface="Microsoft Sans Serif" pitchFamily="34" charset="0"/>
            </a:endParaRPr>
          </a:p>
        </p:txBody>
      </p:sp>
      <p:sp>
        <p:nvSpPr>
          <p:cNvPr id="2145" name="AutoShape 111"/>
          <p:cNvSpPr>
            <a:spLocks noChangeArrowheads="1"/>
          </p:cNvSpPr>
          <p:nvPr/>
        </p:nvSpPr>
        <p:spPr bwMode="auto">
          <a:xfrm>
            <a:off x="2809875" y="1844675"/>
            <a:ext cx="1223963" cy="360363"/>
          </a:xfrm>
          <a:prstGeom prst="roundRect">
            <a:avLst>
              <a:gd name="adj" fmla="val 20264"/>
            </a:avLst>
          </a:prstGeom>
          <a:solidFill>
            <a:schemeClr val="bg1">
              <a:alpha val="50195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>
                <a:latin typeface="Microsoft Sans Serif" pitchFamily="34" charset="0"/>
              </a:rPr>
              <a:t>Back-up</a:t>
            </a:r>
            <a:br>
              <a:rPr lang="en-US" sz="1200">
                <a:latin typeface="Microsoft Sans Serif" pitchFamily="34" charset="0"/>
              </a:rPr>
            </a:br>
            <a:r>
              <a:rPr lang="en-US" sz="1200">
                <a:latin typeface="Microsoft Sans Serif" pitchFamily="34" charset="0"/>
              </a:rPr>
              <a:t>Computer Center</a:t>
            </a:r>
            <a:endParaRPr lang="ru-RU" sz="1200">
              <a:latin typeface="Microsoft Sans Serif" pitchFamily="34" charset="0"/>
            </a:endParaRPr>
          </a:p>
        </p:txBody>
      </p:sp>
      <p:sp>
        <p:nvSpPr>
          <p:cNvPr id="107" name="AutoShape 112"/>
          <p:cNvSpPr>
            <a:spLocks noChangeArrowheads="1"/>
          </p:cNvSpPr>
          <p:nvPr/>
        </p:nvSpPr>
        <p:spPr bwMode="auto">
          <a:xfrm>
            <a:off x="4465638" y="1268413"/>
            <a:ext cx="2663825" cy="50323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+mn-cs"/>
              </a:rPr>
              <a:t>Wide-area telecom infrastructure (“MICEX Trading Network”)</a:t>
            </a:r>
            <a:endParaRPr lang="ru-RU" sz="1400"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  <a:cs typeface="+mn-cs"/>
            </a:endParaRPr>
          </a:p>
        </p:txBody>
      </p:sp>
      <p:cxnSp>
        <p:nvCxnSpPr>
          <p:cNvPr id="2147" name="AutoShape 113"/>
          <p:cNvCxnSpPr>
            <a:cxnSpLocks noChangeShapeType="1"/>
            <a:stCxn id="92" idx="2"/>
          </p:cNvCxnSpPr>
          <p:nvPr/>
        </p:nvCxnSpPr>
        <p:spPr bwMode="auto">
          <a:xfrm flipV="1">
            <a:off x="5505450" y="1843088"/>
            <a:ext cx="17684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48" name="AutoShape 114"/>
          <p:cNvCxnSpPr>
            <a:cxnSpLocks noChangeShapeType="1"/>
            <a:stCxn id="95" idx="2"/>
            <a:endCxn id="2184" idx="0"/>
          </p:cNvCxnSpPr>
          <p:nvPr/>
        </p:nvCxnSpPr>
        <p:spPr bwMode="auto">
          <a:xfrm>
            <a:off x="5362575" y="2401888"/>
            <a:ext cx="938213" cy="595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49" name="AutoShape 115"/>
          <p:cNvCxnSpPr>
            <a:cxnSpLocks noChangeShapeType="1"/>
            <a:stCxn id="2184" idx="2"/>
          </p:cNvCxnSpPr>
          <p:nvPr/>
        </p:nvCxnSpPr>
        <p:spPr bwMode="auto">
          <a:xfrm flipH="1">
            <a:off x="6275388" y="4148138"/>
            <a:ext cx="25400" cy="1223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0" name="AutoShape 116"/>
          <p:cNvCxnSpPr>
            <a:cxnSpLocks noChangeShapeType="1"/>
          </p:cNvCxnSpPr>
          <p:nvPr/>
        </p:nvCxnSpPr>
        <p:spPr bwMode="auto">
          <a:xfrm>
            <a:off x="6804025" y="5770563"/>
            <a:ext cx="431800" cy="104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" name="AutoShape 117"/>
          <p:cNvCxnSpPr>
            <a:cxnSpLocks noChangeShapeType="1"/>
            <a:stCxn id="98" idx="1"/>
          </p:cNvCxnSpPr>
          <p:nvPr/>
        </p:nvCxnSpPr>
        <p:spPr bwMode="auto">
          <a:xfrm>
            <a:off x="4895850" y="2997200"/>
            <a:ext cx="11113" cy="574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2" name="AutoShape 118"/>
          <p:cNvCxnSpPr>
            <a:cxnSpLocks noChangeShapeType="1"/>
            <a:endCxn id="127" idx="2"/>
          </p:cNvCxnSpPr>
          <p:nvPr/>
        </p:nvCxnSpPr>
        <p:spPr bwMode="auto">
          <a:xfrm rot="5400000">
            <a:off x="3906044" y="4060031"/>
            <a:ext cx="1079500" cy="827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" name="AutoShape 119"/>
          <p:cNvCxnSpPr>
            <a:cxnSpLocks noChangeShapeType="1"/>
            <a:stCxn id="127" idx="2"/>
          </p:cNvCxnSpPr>
          <p:nvPr/>
        </p:nvCxnSpPr>
        <p:spPr bwMode="auto">
          <a:xfrm>
            <a:off x="4032250" y="5013325"/>
            <a:ext cx="2052638" cy="531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" name="AutoShape 120"/>
          <p:cNvCxnSpPr>
            <a:cxnSpLocks noChangeShapeType="1"/>
            <a:stCxn id="127" idx="1"/>
          </p:cNvCxnSpPr>
          <p:nvPr/>
        </p:nvCxnSpPr>
        <p:spPr bwMode="auto">
          <a:xfrm>
            <a:off x="2701925" y="5302250"/>
            <a:ext cx="554038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5" name="AutoShape 121"/>
          <p:cNvCxnSpPr>
            <a:cxnSpLocks noChangeShapeType="1"/>
            <a:stCxn id="127" idx="1"/>
          </p:cNvCxnSpPr>
          <p:nvPr/>
        </p:nvCxnSpPr>
        <p:spPr bwMode="auto">
          <a:xfrm flipH="1">
            <a:off x="2214563" y="5302250"/>
            <a:ext cx="487362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6" name="AutoShape 122"/>
          <p:cNvCxnSpPr>
            <a:cxnSpLocks noChangeShapeType="1"/>
            <a:stCxn id="127" idx="0"/>
          </p:cNvCxnSpPr>
          <p:nvPr/>
        </p:nvCxnSpPr>
        <p:spPr bwMode="auto">
          <a:xfrm flipH="1" flipV="1">
            <a:off x="717550" y="4652963"/>
            <a:ext cx="660400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7" name="AutoShape 123"/>
          <p:cNvCxnSpPr>
            <a:cxnSpLocks noChangeShapeType="1"/>
            <a:stCxn id="2169" idx="2"/>
          </p:cNvCxnSpPr>
          <p:nvPr/>
        </p:nvCxnSpPr>
        <p:spPr bwMode="auto">
          <a:xfrm flipH="1">
            <a:off x="1636713" y="3140075"/>
            <a:ext cx="1073150" cy="146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8" name="AutoShape 124"/>
          <p:cNvCxnSpPr>
            <a:cxnSpLocks noChangeShapeType="1"/>
            <a:stCxn id="2169" idx="1"/>
          </p:cNvCxnSpPr>
          <p:nvPr/>
        </p:nvCxnSpPr>
        <p:spPr bwMode="auto">
          <a:xfrm flipH="1" flipV="1">
            <a:off x="630238" y="2954338"/>
            <a:ext cx="963612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9" name="AutoShape 125"/>
          <p:cNvCxnSpPr>
            <a:cxnSpLocks noChangeShapeType="1"/>
            <a:stCxn id="2169" idx="0"/>
          </p:cNvCxnSpPr>
          <p:nvPr/>
        </p:nvCxnSpPr>
        <p:spPr bwMode="auto">
          <a:xfrm flipH="1" flipV="1">
            <a:off x="2305050" y="2546350"/>
            <a:ext cx="404813" cy="233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60" name="AutoShape 126"/>
          <p:cNvCxnSpPr>
            <a:cxnSpLocks noChangeShapeType="1"/>
            <a:stCxn id="2169" idx="0"/>
          </p:cNvCxnSpPr>
          <p:nvPr/>
        </p:nvCxnSpPr>
        <p:spPr bwMode="auto">
          <a:xfrm flipV="1">
            <a:off x="2709863" y="2462213"/>
            <a:ext cx="387350" cy="317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61" name="AutoShape 127"/>
          <p:cNvCxnSpPr>
            <a:cxnSpLocks noChangeShapeType="1"/>
            <a:stCxn id="2169" idx="2"/>
          </p:cNvCxnSpPr>
          <p:nvPr/>
        </p:nvCxnSpPr>
        <p:spPr bwMode="auto">
          <a:xfrm rot="5400000">
            <a:off x="2524125" y="3171825"/>
            <a:ext cx="217488" cy="153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62" name="AutoShape 128"/>
          <p:cNvCxnSpPr>
            <a:cxnSpLocks noChangeShapeType="1"/>
            <a:stCxn id="2169" idx="2"/>
          </p:cNvCxnSpPr>
          <p:nvPr/>
        </p:nvCxnSpPr>
        <p:spPr bwMode="auto">
          <a:xfrm rot="16200000" flipH="1">
            <a:off x="2920207" y="2929731"/>
            <a:ext cx="217488" cy="638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63" name="AutoShape 129"/>
          <p:cNvCxnSpPr>
            <a:cxnSpLocks noChangeShapeType="1"/>
            <a:stCxn id="2169" idx="3"/>
            <a:endCxn id="92" idx="0"/>
          </p:cNvCxnSpPr>
          <p:nvPr/>
        </p:nvCxnSpPr>
        <p:spPr bwMode="auto">
          <a:xfrm flipV="1">
            <a:off x="3825875" y="2151063"/>
            <a:ext cx="1035050" cy="809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64" name="AutoShape 130"/>
          <p:cNvCxnSpPr>
            <a:cxnSpLocks noChangeShapeType="1"/>
            <a:stCxn id="2169" idx="3"/>
            <a:endCxn id="98" idx="0"/>
          </p:cNvCxnSpPr>
          <p:nvPr/>
        </p:nvCxnSpPr>
        <p:spPr bwMode="auto">
          <a:xfrm flipV="1">
            <a:off x="3825875" y="2690813"/>
            <a:ext cx="747713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6" name="AutoShape 131"/>
          <p:cNvSpPr>
            <a:spLocks noChangeArrowheads="1"/>
          </p:cNvSpPr>
          <p:nvPr/>
        </p:nvSpPr>
        <p:spPr bwMode="auto">
          <a:xfrm>
            <a:off x="2339975" y="1484313"/>
            <a:ext cx="792163" cy="2159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  <a:cs typeface="+mn-cs"/>
              </a:rPr>
              <a:t>MICEX</a:t>
            </a:r>
            <a:endParaRPr lang="ru-RU"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  <a:cs typeface="+mn-cs"/>
            </a:endParaRPr>
          </a:p>
        </p:txBody>
      </p:sp>
      <p:sp>
        <p:nvSpPr>
          <p:cNvPr id="127" name="Cloud"/>
          <p:cNvSpPr>
            <a:spLocks noChangeAspect="1" noEditPoints="1" noChangeArrowheads="1"/>
          </p:cNvSpPr>
          <p:nvPr/>
        </p:nvSpPr>
        <p:spPr bwMode="auto">
          <a:xfrm>
            <a:off x="1370013" y="4724400"/>
            <a:ext cx="2663825" cy="5778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287850">
              <a:alpha val="10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+mn-cs"/>
              </a:rPr>
              <a:t> Internet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Microsoft Sans Serif" pitchFamily="34" charset="0"/>
              <a:cs typeface="+mn-cs"/>
            </a:endParaRPr>
          </a:p>
        </p:txBody>
      </p:sp>
      <p:cxnSp>
        <p:nvCxnSpPr>
          <p:cNvPr id="2167" name="AutoShape 133"/>
          <p:cNvCxnSpPr>
            <a:cxnSpLocks noChangeShapeType="1"/>
            <a:stCxn id="2169" idx="3"/>
            <a:endCxn id="95" idx="0"/>
          </p:cNvCxnSpPr>
          <p:nvPr/>
        </p:nvCxnSpPr>
        <p:spPr bwMode="auto">
          <a:xfrm flipV="1">
            <a:off x="3825875" y="2401888"/>
            <a:ext cx="892175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68" name="AutoShape 134"/>
          <p:cNvSpPr>
            <a:spLocks noChangeArrowheads="1"/>
          </p:cNvSpPr>
          <p:nvPr/>
        </p:nvSpPr>
        <p:spPr bwMode="auto">
          <a:xfrm>
            <a:off x="4284663" y="3068638"/>
            <a:ext cx="1368425" cy="215900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>
                <a:latin typeface="Microsoft Sans Serif" pitchFamily="34" charset="0"/>
              </a:rPr>
              <a:t>Telecom Providers</a:t>
            </a:r>
            <a:endParaRPr lang="ru-RU" sz="1200">
              <a:latin typeface="Microsoft Sans Serif" pitchFamily="34" charset="0"/>
            </a:endParaRPr>
          </a:p>
        </p:txBody>
      </p:sp>
      <p:sp>
        <p:nvSpPr>
          <p:cNvPr id="2169" name="AutoShape 135"/>
          <p:cNvSpPr>
            <a:spLocks noChangeArrowheads="1"/>
          </p:cNvSpPr>
          <p:nvPr/>
        </p:nvSpPr>
        <p:spPr bwMode="auto">
          <a:xfrm>
            <a:off x="1593850" y="2779713"/>
            <a:ext cx="2232025" cy="360362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>
                <a:latin typeface="Microsoft Sans Serif" pitchFamily="34" charset="0"/>
              </a:rPr>
              <a:t>Core Telecom Infrastructure</a:t>
            </a:r>
            <a:endParaRPr lang="ru-RU" sz="1200">
              <a:latin typeface="Microsoft Sans Serif" pitchFamily="34" charset="0"/>
            </a:endParaRPr>
          </a:p>
        </p:txBody>
      </p:sp>
      <p:graphicFrame>
        <p:nvGraphicFramePr>
          <p:cNvPr id="2053" name="Object 51"/>
          <p:cNvGraphicFramePr>
            <a:graphicFrameLocks noChangeAspect="1"/>
          </p:cNvGraphicFramePr>
          <p:nvPr/>
        </p:nvGraphicFramePr>
        <p:xfrm>
          <a:off x="1258888" y="3068638"/>
          <a:ext cx="393700" cy="381000"/>
        </p:xfrm>
        <a:graphic>
          <a:graphicData uri="http://schemas.openxmlformats.org/presentationml/2006/ole">
            <p:oleObj spid="_x0000_s2053" name="VISIO" r:id="rId53" imgW="548640" imgH="517680" progId="">
              <p:embed/>
            </p:oleObj>
          </a:graphicData>
        </a:graphic>
      </p:graphicFrame>
      <p:grpSp>
        <p:nvGrpSpPr>
          <p:cNvPr id="2170" name="Group 22"/>
          <p:cNvGrpSpPr>
            <a:grpSpLocks/>
          </p:cNvGrpSpPr>
          <p:nvPr/>
        </p:nvGrpSpPr>
        <p:grpSpPr bwMode="auto">
          <a:xfrm>
            <a:off x="1512888" y="3286125"/>
            <a:ext cx="393700" cy="431800"/>
            <a:chOff x="152" y="1760"/>
            <a:chExt cx="503" cy="513"/>
          </a:xfrm>
        </p:grpSpPr>
        <p:graphicFrame>
          <p:nvGraphicFramePr>
            <p:cNvPr id="2058" name="Object 52"/>
            <p:cNvGraphicFramePr>
              <a:graphicFrameLocks noChangeAspect="1"/>
            </p:cNvGraphicFramePr>
            <p:nvPr/>
          </p:nvGraphicFramePr>
          <p:xfrm>
            <a:off x="152" y="1760"/>
            <a:ext cx="315" cy="340"/>
          </p:xfrm>
          <a:graphic>
            <a:graphicData uri="http://schemas.openxmlformats.org/presentationml/2006/ole">
              <p:oleObj spid="_x0000_s2058" name="VISIO" r:id="rId54" imgW="970920" imgH="1032840" progId="">
                <p:embed/>
              </p:oleObj>
            </a:graphicData>
          </a:graphic>
        </p:graphicFrame>
        <p:graphicFrame>
          <p:nvGraphicFramePr>
            <p:cNvPr id="2059" name="Object 53"/>
            <p:cNvGraphicFramePr>
              <a:graphicFrameLocks noChangeAspect="1"/>
            </p:cNvGraphicFramePr>
            <p:nvPr/>
          </p:nvGraphicFramePr>
          <p:xfrm>
            <a:off x="249" y="1842"/>
            <a:ext cx="315" cy="340"/>
          </p:xfrm>
          <a:graphic>
            <a:graphicData uri="http://schemas.openxmlformats.org/presentationml/2006/ole">
              <p:oleObj spid="_x0000_s2059" name="VISIO" r:id="rId55" imgW="970920" imgH="1032840" progId="">
                <p:embed/>
              </p:oleObj>
            </a:graphicData>
          </a:graphic>
        </p:graphicFrame>
        <p:graphicFrame>
          <p:nvGraphicFramePr>
            <p:cNvPr id="2060" name="Object 54"/>
            <p:cNvGraphicFramePr>
              <a:graphicFrameLocks noChangeAspect="1"/>
            </p:cNvGraphicFramePr>
            <p:nvPr/>
          </p:nvGraphicFramePr>
          <p:xfrm>
            <a:off x="340" y="1933"/>
            <a:ext cx="315" cy="340"/>
          </p:xfrm>
          <a:graphic>
            <a:graphicData uri="http://schemas.openxmlformats.org/presentationml/2006/ole">
              <p:oleObj spid="_x0000_s2060" name="VISIO" r:id="rId56" imgW="970920" imgH="1032840" progId="">
                <p:embed/>
              </p:oleObj>
            </a:graphicData>
          </a:graphic>
        </p:graphicFrame>
      </p:grpSp>
      <p:cxnSp>
        <p:nvCxnSpPr>
          <p:cNvPr id="2171" name="AutoShape 128"/>
          <p:cNvCxnSpPr>
            <a:cxnSpLocks noChangeShapeType="1"/>
            <a:stCxn id="127" idx="3"/>
          </p:cNvCxnSpPr>
          <p:nvPr/>
        </p:nvCxnSpPr>
        <p:spPr bwMode="auto">
          <a:xfrm flipV="1">
            <a:off x="2701925" y="3716338"/>
            <a:ext cx="1222375" cy="1041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2054" name="Object 55"/>
          <p:cNvGraphicFramePr>
            <a:graphicFrameLocks noChangeAspect="1"/>
          </p:cNvGraphicFramePr>
          <p:nvPr/>
        </p:nvGraphicFramePr>
        <p:xfrm>
          <a:off x="3779838" y="3357563"/>
          <a:ext cx="379412" cy="344487"/>
        </p:xfrm>
        <a:graphic>
          <a:graphicData uri="http://schemas.openxmlformats.org/presentationml/2006/ole">
            <p:oleObj spid="_x0000_s2054" name="VISIO" r:id="rId57" imgW="548640" imgH="517680" progId="">
              <p:embed/>
            </p:oleObj>
          </a:graphicData>
        </a:graphic>
      </p:graphicFrame>
      <p:cxnSp>
        <p:nvCxnSpPr>
          <p:cNvPr id="2172" name="AutoShape 128"/>
          <p:cNvCxnSpPr>
            <a:cxnSpLocks noChangeShapeType="1"/>
            <a:stCxn id="2169" idx="2"/>
          </p:cNvCxnSpPr>
          <p:nvPr/>
        </p:nvCxnSpPr>
        <p:spPr bwMode="auto">
          <a:xfrm rot="16200000" flipH="1">
            <a:off x="3208338" y="2641600"/>
            <a:ext cx="217488" cy="1214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73" name="AutoShape 128"/>
          <p:cNvCxnSpPr>
            <a:cxnSpLocks noChangeShapeType="1"/>
            <a:stCxn id="98" idx="0"/>
          </p:cNvCxnSpPr>
          <p:nvPr/>
        </p:nvCxnSpPr>
        <p:spPr bwMode="auto">
          <a:xfrm flipH="1">
            <a:off x="4140200" y="2690813"/>
            <a:ext cx="433388" cy="809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74" name="AutoShape 109"/>
          <p:cNvSpPr>
            <a:spLocks noChangeArrowheads="1"/>
          </p:cNvSpPr>
          <p:nvPr/>
        </p:nvSpPr>
        <p:spPr bwMode="auto">
          <a:xfrm>
            <a:off x="3203575" y="3789363"/>
            <a:ext cx="647700" cy="2159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900">
                <a:latin typeface="Microsoft Sans Serif" pitchFamily="34" charset="0"/>
              </a:rPr>
              <a:t>Web-server</a:t>
            </a:r>
            <a:endParaRPr lang="ru-RU" sz="900">
              <a:latin typeface="Microsoft Sans Serif" pitchFamily="34" charset="0"/>
            </a:endParaRPr>
          </a:p>
        </p:txBody>
      </p:sp>
      <p:sp>
        <p:nvSpPr>
          <p:cNvPr id="2175" name="AutoShape 109"/>
          <p:cNvSpPr>
            <a:spLocks noChangeArrowheads="1"/>
          </p:cNvSpPr>
          <p:nvPr/>
        </p:nvSpPr>
        <p:spPr bwMode="auto">
          <a:xfrm>
            <a:off x="3924300" y="3716338"/>
            <a:ext cx="647700" cy="288925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900">
                <a:latin typeface="Microsoft Sans Serif" pitchFamily="34" charset="0"/>
              </a:rPr>
              <a:t>FIX-gateway</a:t>
            </a:r>
            <a:endParaRPr lang="ru-RU" sz="900">
              <a:latin typeface="Microsoft Sans Serif" pitchFamily="34" charset="0"/>
            </a:endParaRPr>
          </a:p>
        </p:txBody>
      </p:sp>
      <p:sp>
        <p:nvSpPr>
          <p:cNvPr id="2176" name="AutoShape 88"/>
          <p:cNvSpPr>
            <a:spLocks noChangeArrowheads="1"/>
          </p:cNvSpPr>
          <p:nvPr/>
        </p:nvSpPr>
        <p:spPr bwMode="auto">
          <a:xfrm>
            <a:off x="179388" y="3213100"/>
            <a:ext cx="827087" cy="852488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900">
                <a:latin typeface="Microsoft Sans Serif" pitchFamily="34" charset="0"/>
              </a:rPr>
              <a:t>Market Information Dissemination Systems of Information Agencies</a:t>
            </a:r>
            <a:endParaRPr lang="ru-RU" sz="900">
              <a:latin typeface="Microsoft Sans Serif" pitchFamily="34" charset="0"/>
            </a:endParaRPr>
          </a:p>
        </p:txBody>
      </p:sp>
      <p:graphicFrame>
        <p:nvGraphicFramePr>
          <p:cNvPr id="2055" name="Object 56"/>
          <p:cNvGraphicFramePr>
            <a:graphicFrameLocks noChangeAspect="1"/>
          </p:cNvGraphicFramePr>
          <p:nvPr/>
        </p:nvGraphicFramePr>
        <p:xfrm>
          <a:off x="7235825" y="5732463"/>
          <a:ext cx="246063" cy="285750"/>
        </p:xfrm>
        <a:graphic>
          <a:graphicData uri="http://schemas.openxmlformats.org/presentationml/2006/ole">
            <p:oleObj spid="_x0000_s2055" name="VISIO" r:id="rId58" imgW="970920" imgH="1032840" progId="">
              <p:embed/>
            </p:oleObj>
          </a:graphicData>
        </a:graphic>
      </p:graphicFrame>
      <p:graphicFrame>
        <p:nvGraphicFramePr>
          <p:cNvPr id="2056" name="Object 57"/>
          <p:cNvGraphicFramePr>
            <a:graphicFrameLocks noChangeAspect="1"/>
          </p:cNvGraphicFramePr>
          <p:nvPr/>
        </p:nvGraphicFramePr>
        <p:xfrm>
          <a:off x="7312025" y="5800725"/>
          <a:ext cx="246063" cy="287338"/>
        </p:xfrm>
        <a:graphic>
          <a:graphicData uri="http://schemas.openxmlformats.org/presentationml/2006/ole">
            <p:oleObj spid="_x0000_s2056" name="VISIO" r:id="rId59" imgW="970920" imgH="1032840" progId="">
              <p:embed/>
            </p:oleObj>
          </a:graphicData>
        </a:graphic>
      </p:graphicFrame>
      <p:graphicFrame>
        <p:nvGraphicFramePr>
          <p:cNvPr id="2057" name="Object 58"/>
          <p:cNvGraphicFramePr>
            <a:graphicFrameLocks noChangeAspect="1"/>
          </p:cNvGraphicFramePr>
          <p:nvPr/>
        </p:nvGraphicFramePr>
        <p:xfrm>
          <a:off x="7383463" y="5878513"/>
          <a:ext cx="246062" cy="285750"/>
        </p:xfrm>
        <a:graphic>
          <a:graphicData uri="http://schemas.openxmlformats.org/presentationml/2006/ole">
            <p:oleObj spid="_x0000_s2057" name="VISIO" r:id="rId60" imgW="970920" imgH="1032840" progId="">
              <p:embed/>
            </p:oleObj>
          </a:graphicData>
        </a:graphic>
      </p:graphicFrame>
      <p:sp>
        <p:nvSpPr>
          <p:cNvPr id="2177" name="AutoShape 106"/>
          <p:cNvSpPr>
            <a:spLocks noChangeArrowheads="1"/>
          </p:cNvSpPr>
          <p:nvPr/>
        </p:nvSpPr>
        <p:spPr bwMode="auto">
          <a:xfrm>
            <a:off x="107950" y="4868863"/>
            <a:ext cx="1008063" cy="433387"/>
          </a:xfrm>
          <a:prstGeom prst="roundRect">
            <a:avLst>
              <a:gd name="adj" fmla="val 16667"/>
            </a:avLst>
          </a:prstGeom>
          <a:solidFill>
            <a:schemeClr val="bg1">
              <a:alpha val="85097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900">
                <a:latin typeface="Microsoft Sans Serif" pitchFamily="34" charset="0"/>
              </a:rPr>
              <a:t>Clients receiving Market Information via Internet</a:t>
            </a:r>
            <a:endParaRPr lang="ru-RU" sz="900">
              <a:latin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4CD7A-8BA5-4816-82ED-C241945E6FA9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28625"/>
            <a:ext cx="8351837" cy="652463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2"/>
                </a:solidFill>
              </a:rPr>
              <a:t>Группа ММВБ: передовые информационные технологии</a:t>
            </a:r>
          </a:p>
        </p:txBody>
      </p:sp>
      <p:sp>
        <p:nvSpPr>
          <p:cNvPr id="30723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760538"/>
            <a:ext cx="4038600" cy="452596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1400" smtClean="0">
                <a:latin typeface="Arial" charset="0"/>
              </a:rPr>
              <a:t>Ядром глобальной торговой сети ММВБ служат два вычислительных центра: основной и резервный. Системная платформа: Hewlett-Packard UNIX-серверы (около 100)</a:t>
            </a:r>
          </a:p>
          <a:p>
            <a:pPr algn="just">
              <a:lnSpc>
                <a:spcPct val="90000"/>
              </a:lnSpc>
            </a:pPr>
            <a:r>
              <a:rPr lang="ru-RU" sz="1400" smtClean="0">
                <a:latin typeface="Arial" charset="0"/>
              </a:rPr>
              <a:t>К торговой системе подключено около </a:t>
            </a:r>
            <a:r>
              <a:rPr lang="en-US" sz="1400" smtClean="0">
                <a:latin typeface="Arial" charset="0"/>
              </a:rPr>
              <a:t>7</a:t>
            </a:r>
            <a:r>
              <a:rPr lang="ru-RU" sz="1400" smtClean="0">
                <a:latin typeface="Arial" charset="0"/>
              </a:rPr>
              <a:t>00 000 клиентов. За торговый день в Торговом комплексе ММВБ регистрируется</a:t>
            </a:r>
            <a:r>
              <a:rPr lang="en-US" sz="1400" smtClean="0">
                <a:latin typeface="Arial" charset="0"/>
              </a:rPr>
              <a:t> (</a:t>
            </a:r>
            <a:r>
              <a:rPr lang="ru-RU" sz="1400" smtClean="0">
                <a:latin typeface="Arial" charset="0"/>
              </a:rPr>
              <a:t>на</a:t>
            </a:r>
            <a:r>
              <a:rPr lang="en-US" sz="1400" smtClean="0">
                <a:latin typeface="Arial" charset="0"/>
              </a:rPr>
              <a:t> </a:t>
            </a:r>
            <a:r>
              <a:rPr lang="ru-RU" sz="1400" smtClean="0">
                <a:latin typeface="Arial" charset="0"/>
              </a:rPr>
              <a:t>настоящий момент): до </a:t>
            </a:r>
            <a:r>
              <a:rPr lang="en-US" sz="1400" smtClean="0">
                <a:latin typeface="Arial" charset="0"/>
              </a:rPr>
              <a:t>2</a:t>
            </a:r>
            <a:r>
              <a:rPr lang="ru-RU" sz="1400" smtClean="0">
                <a:latin typeface="Arial" charset="0"/>
              </a:rPr>
              <a:t> 000 000 заявок  и до </a:t>
            </a:r>
            <a:r>
              <a:rPr lang="en-US" sz="1400" smtClean="0">
                <a:latin typeface="Arial" charset="0"/>
              </a:rPr>
              <a:t>85</a:t>
            </a:r>
            <a:r>
              <a:rPr lang="ru-RU" sz="1400" smtClean="0">
                <a:latin typeface="Arial" charset="0"/>
              </a:rPr>
              <a:t>0 000 сделок</a:t>
            </a:r>
          </a:p>
          <a:p>
            <a:pPr algn="just">
              <a:lnSpc>
                <a:spcPct val="90000"/>
              </a:lnSpc>
            </a:pPr>
            <a:r>
              <a:rPr lang="ru-RU" sz="1400" smtClean="0">
                <a:latin typeface="Arial" charset="0"/>
              </a:rPr>
              <a:t>Торговая сеть ММВБ обеспечивается</a:t>
            </a:r>
            <a:br>
              <a:rPr lang="ru-RU" sz="1400" smtClean="0">
                <a:latin typeface="Arial" charset="0"/>
              </a:rPr>
            </a:br>
            <a:r>
              <a:rPr lang="en-US" sz="1400" smtClean="0">
                <a:latin typeface="Arial" charset="0"/>
              </a:rPr>
              <a:t>6</a:t>
            </a:r>
            <a:r>
              <a:rPr lang="ru-RU" sz="1400" smtClean="0">
                <a:latin typeface="Arial" charset="0"/>
              </a:rPr>
              <a:t> сетевыми провайдерами. К торговой сети подключено более 1500 рабочих</a:t>
            </a:r>
            <a:br>
              <a:rPr lang="ru-RU" sz="1400" smtClean="0">
                <a:latin typeface="Arial" charset="0"/>
              </a:rPr>
            </a:br>
            <a:r>
              <a:rPr lang="ru-RU" sz="1400" smtClean="0">
                <a:latin typeface="Arial" charset="0"/>
              </a:rPr>
              <a:t>мест и свыше 300 электронных брокерских систем (через универсальные шлюзы, распространяемые ММВБ) </a:t>
            </a:r>
          </a:p>
          <a:p>
            <a:endParaRPr lang="ru-RU" sz="1600" smtClean="0">
              <a:latin typeface="Arial" charset="0"/>
            </a:endParaRPr>
          </a:p>
        </p:txBody>
      </p:sp>
      <p:sp>
        <p:nvSpPr>
          <p:cNvPr id="30724" name="Содержимое 9"/>
          <p:cNvSpPr txBox="1">
            <a:spLocks/>
          </p:cNvSpPr>
          <p:nvPr/>
        </p:nvSpPr>
        <p:spPr bwMode="auto">
          <a:xfrm>
            <a:off x="428625" y="1760538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1400"/>
              <a:t>Изначально (с середины 90-х годов) строилась как высокотехнологичная полностью электронная система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1400"/>
              <a:t>Активно внедрялись все основные инновационные IT решения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1400"/>
              <a:t>С 2000 года – реализован шлюз ММВБ, который позволил подключаться инвесторам через электронные брокерские системы. Международные: </a:t>
            </a:r>
            <a:r>
              <a:rPr lang="en-US" sz="1400"/>
              <a:t>GL Trade (Global Trading of SunGard), ORC Software, ION Trading, Fidessa. </a:t>
            </a:r>
            <a:r>
              <a:rPr lang="ru-RU" sz="1400"/>
              <a:t>Внутренние: </a:t>
            </a:r>
            <a:r>
              <a:rPr lang="en-US" sz="1400"/>
              <a:t>QUIK, NetInvestor, TRANSAQ, TradePro etc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1400"/>
              <a:t>Необходимые решения под алготрейдинг и HFT, </a:t>
            </a:r>
            <a:r>
              <a:rPr lang="en-US" sz="1400"/>
              <a:t>FIX </a:t>
            </a:r>
            <a:r>
              <a:rPr lang="ru-RU" sz="1400"/>
              <a:t>протокол</a:t>
            </a:r>
            <a:endParaRPr lang="en-US" sz="1400"/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1400"/>
              <a:t>Приложение iMicex - возможность наблюдать за торгами на бирже в реальном времени на новых мобильных платформах iPhone, iPod touch и устройствах с Android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</a:pPr>
            <a:endParaRPr lang="ru-RU" sz="1400"/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140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chemeClr val="tx2"/>
                </a:solidFill>
              </a:rPr>
              <a:t>ММВБ – центр ликвидности по российским активам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>
            <p:ph sz="half" idx="4294967295"/>
          </p:nvPr>
        </p:nvGraphicFramePr>
        <p:xfrm>
          <a:off x="2163763" y="2046288"/>
          <a:ext cx="5000625" cy="4281487"/>
        </p:xfrm>
        <a:graphic>
          <a:graphicData uri="http://schemas.openxmlformats.org/presentationml/2006/ole">
            <p:oleObj spid="_x0000_s3074" name="Лист" r:id="rId3" imgW="6029219" imgH="5162537" progId="Excel.Sheet.8">
              <p:embed/>
            </p:oleObj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979613" y="1484313"/>
            <a:ext cx="5184775" cy="4429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/>
              <a:t>Объем биржевых торгов акциями и </a:t>
            </a:r>
            <a:r>
              <a:rPr lang="en-US" sz="1400" b="1" dirty="0"/>
              <a:t>ADR </a:t>
            </a:r>
            <a:r>
              <a:rPr lang="ru-RU" sz="1400" b="1" dirty="0"/>
              <a:t>российских компаний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18B6C984-D7FB-49AA-9C7D-9A8A8D2AD8E0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rPr>
              <a:pPr algn="r">
                <a:defRPr/>
              </a:pPr>
              <a:t>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YtNSwng02BE8.W30ulR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YyliTToEufZ3GGfzKv_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2qwIkhfT0KIIVl_fcRe6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zrnE9YrEmapksoesdqu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S0lGwrAkKPTRv.5fvJd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hZSzapF06LLN6bVj0zj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d9BoCa8kWlVEIjllQ2s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NwzFth7kmC73i8j5Svw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7dvyvETU61Ab.g3s3Vi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9yVQbvc.UCA4JrJwdDa9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zvHW4.uk2QRiIBlaCh2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0Rm.hpKE2GsrtOGvIiV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QrTsDQY0WUIy71GyDx0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7hl78ZX0y71rpyZmzsv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0tLIB4s0OasLj2R.RGw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g0debtvEGsgAgVBAhMv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frr.2ntECuCH_Mks_f.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36BdpSW0.gO3qNkUYI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5rYOGvpCUKdgsnf.NmH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YhvPDLJk.lnbW6ZybC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4Rt4y8_kCLyzEP0oveT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sqRr.txEuQS0UAsyrL_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vYfOE10Em.aBg1IDufQ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Ya6.1RCE2QnHfZ6rbUt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9774</TotalTime>
  <Words>1629</Words>
  <Application>Microsoft Office PowerPoint</Application>
  <PresentationFormat>Экран (4:3)</PresentationFormat>
  <Paragraphs>505</Paragraphs>
  <Slides>24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12</vt:i4>
      </vt:variant>
      <vt:variant>
        <vt:lpstr>Внедренные серверы OLE</vt:lpstr>
      </vt:variant>
      <vt:variant>
        <vt:i4>7</vt:i4>
      </vt:variant>
      <vt:variant>
        <vt:lpstr>Заголовки слайдов</vt:lpstr>
      </vt:variant>
      <vt:variant>
        <vt:i4>24</vt:i4>
      </vt:variant>
    </vt:vector>
  </HeadingPairs>
  <TitlesOfParts>
    <vt:vector size="49" baseType="lpstr">
      <vt:lpstr>Arial</vt:lpstr>
      <vt:lpstr>Calibri</vt:lpstr>
      <vt:lpstr>Microsoft Sans Serif</vt:lpstr>
      <vt:lpstr>Wingdings 3</vt:lpstr>
      <vt:lpstr>Wingdings</vt:lpstr>
      <vt:lpstr>Times New Roman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Лист Microsoft Office Excel</vt:lpstr>
      <vt:lpstr>VISIO</vt:lpstr>
      <vt:lpstr>Visio</vt:lpstr>
      <vt:lpstr>Лист</vt:lpstr>
      <vt:lpstr>think-cell Slide</vt:lpstr>
      <vt:lpstr>Chart</vt:lpstr>
      <vt:lpstr>Диаграмма</vt:lpstr>
      <vt:lpstr>ММВБ – высокотехнологичная биржа для высокотехнологичных компаний  </vt:lpstr>
      <vt:lpstr>Рынок инноваций и инвестиций – «лицо» ММВБ обращенное к инновационному сектору России</vt:lpstr>
      <vt:lpstr>Состояние и перспективы  инновационного сектора России</vt:lpstr>
      <vt:lpstr>Компании инновационного сектора на ММВБ</vt:lpstr>
      <vt:lpstr>Инновационный лифт – фабрика по производству инновационных компаний</vt:lpstr>
      <vt:lpstr>Оценка потенциального «потока» компаний на РИИ </vt:lpstr>
      <vt:lpstr> IT- инфраструктура ММВБ</vt:lpstr>
      <vt:lpstr>Группа ММВБ: передовые информационные технологии</vt:lpstr>
      <vt:lpstr>ММВБ – центр ликвидности по российским активам</vt:lpstr>
      <vt:lpstr>Слайд 10</vt:lpstr>
      <vt:lpstr>Качество рынка: сегмент крупных сделок  (&gt;1 млн.руб.) на ФБ ММВБ</vt:lpstr>
      <vt:lpstr>Структура рынка акций ММВБ</vt:lpstr>
      <vt:lpstr>Российский buy-side</vt:lpstr>
      <vt:lpstr>Иностранные инвесторы  в российские акции</vt:lpstr>
      <vt:lpstr>Слайд 15</vt:lpstr>
      <vt:lpstr>Эмитенты РИИ</vt:lpstr>
      <vt:lpstr>Размещения инновационных компаний 2010 года: 5 из 6 на ММВБ</vt:lpstr>
      <vt:lpstr>Case study: «РНТ»  - от ангельских инвестиций до IPO</vt:lpstr>
      <vt:lpstr>Сравнение ликвидности российских и зарубежных инновационных компаний </vt:lpstr>
      <vt:lpstr>Специфика IPO на РИИ ММВБ: высокотехнологичные биржевые (открытые) размещения </vt:lpstr>
      <vt:lpstr>Может ли крупная инновационная компания       разместиться на ММВБ?</vt:lpstr>
      <vt:lpstr>Пример: Русал. Итоги первых двух месяцев торгов на ММВБ 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Н. А. Золотарёв</dc:creator>
  <cp:lastModifiedBy>Pryanichnikov</cp:lastModifiedBy>
  <cp:revision>362</cp:revision>
  <dcterms:created xsi:type="dcterms:W3CDTF">2010-06-03T12:31:37Z</dcterms:created>
  <dcterms:modified xsi:type="dcterms:W3CDTF">2011-03-21T15:48:18Z</dcterms:modified>
</cp:coreProperties>
</file>