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tags/tag50.xml" ContentType="application/vnd.openxmlformats-officedocument.presentationml.tag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08" r:id="rId2"/>
    <p:sldId id="611" r:id="rId3"/>
    <p:sldId id="615" r:id="rId4"/>
    <p:sldId id="620" r:id="rId5"/>
    <p:sldId id="617" r:id="rId6"/>
    <p:sldId id="619" r:id="rId7"/>
    <p:sldId id="618" r:id="rId8"/>
    <p:sldId id="621" r:id="rId9"/>
    <p:sldId id="622" r:id="rId10"/>
  </p:sldIdLst>
  <p:sldSz cx="9144000" cy="6858000" type="screen4x3"/>
  <p:notesSz cx="6797675" cy="987425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pachev Alexand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2FF00"/>
    <a:srgbClr val="00FF00"/>
    <a:srgbClr val="7F7F7F"/>
    <a:srgbClr val="E18200"/>
    <a:srgbClr val="646464"/>
    <a:srgbClr val="008080"/>
    <a:srgbClr val="BCE200"/>
    <a:srgbClr val="C3EA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031" autoAdjust="0"/>
    <p:restoredTop sz="86099" autoAdjust="0"/>
  </p:normalViewPr>
  <p:slideViewPr>
    <p:cSldViewPr snapToGrid="0">
      <p:cViewPr>
        <p:scale>
          <a:sx n="66" d="100"/>
          <a:sy n="66" d="100"/>
        </p:scale>
        <p:origin x="-1500" y="-1326"/>
      </p:cViewPr>
      <p:guideLst>
        <p:guide orient="horz" pos="396"/>
        <p:guide orient="horz" pos="177"/>
        <p:guide orient="horz" pos="964"/>
        <p:guide pos="615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3378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kozhukhar\Documents\Webinar\&#1059;&#1095;&#1072;&#1089;&#1090;&#1085;&#1080;&#1082;&#1080;%20&#1074;&#1077;&#1073;&#1080;&#1085;&#1072;&#1088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2223205827082269"/>
          <c:y val="5.0523411536015368E-2"/>
          <c:w val="0.40406187392256465"/>
          <c:h val="0.83547588974586351"/>
        </c:manualLayout>
      </c:layout>
      <c:barChart>
        <c:barDir val="col"/>
        <c:grouping val="stacked"/>
        <c:ser>
          <c:idx val="0"/>
          <c:order val="0"/>
          <c:tx>
            <c:strRef>
              <c:f>'[Участники вебинара.xlsx]skolkovo0110_06-10-2011'!$H$131</c:f>
              <c:strCache>
                <c:ptCount val="1"/>
                <c:pt idx="0">
                  <c:v>Владельцы и руководители</c:v>
                </c:pt>
              </c:strCache>
            </c:strRef>
          </c:tx>
          <c:spPr>
            <a:solidFill>
              <a:srgbClr val="D2FF00"/>
            </a:solidFill>
          </c:spPr>
          <c:dLbls>
            <c:showVal val="1"/>
          </c:dLbls>
          <c:val>
            <c:numRef>
              <c:f>'[Участники вебинара.xlsx]skolkovo0110_06-10-2011'!$G$131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ser>
          <c:idx val="1"/>
          <c:order val="1"/>
          <c:tx>
            <c:strRef>
              <c:f>'[Участники вебинара.xlsx]skolkovo0110_06-10-2011'!$H$132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howVal val="1"/>
          </c:dLbls>
          <c:val>
            <c:numRef>
              <c:f>'[Участники вебинара.xlsx]skolkovo0110_06-10-2011'!$G$132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overlap val="100"/>
        <c:axId val="39301888"/>
        <c:axId val="39362944"/>
      </c:barChart>
      <c:catAx>
        <c:axId val="39301888"/>
        <c:scaling>
          <c:orientation val="minMax"/>
        </c:scaling>
        <c:axPos val="b"/>
        <c:numFmt formatCode="General" sourceLinked="1"/>
        <c:majorTickMark val="none"/>
        <c:tickLblPos val="none"/>
        <c:crossAx val="39362944"/>
        <c:crosses val="autoZero"/>
        <c:auto val="1"/>
        <c:lblAlgn val="ctr"/>
        <c:lblOffset val="100"/>
      </c:catAx>
      <c:valAx>
        <c:axId val="39362944"/>
        <c:scaling>
          <c:orientation val="minMax"/>
        </c:scaling>
        <c:delete val="1"/>
        <c:axPos val="l"/>
        <c:numFmt formatCode="General" sourceLinked="1"/>
        <c:tickLblPos val="none"/>
        <c:crossAx val="3930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568234597221064"/>
          <c:y val="0.52935426523620099"/>
          <c:w val="0.39481060429576503"/>
          <c:h val="0.338255533757939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6B6D3-1AE1-4548-8346-DFB619CBA458}" type="doc">
      <dgm:prSet loTypeId="urn:microsoft.com/office/officeart/2005/8/layout/hChevron3" loCatId="process" qsTypeId="urn:microsoft.com/office/officeart/2005/8/quickstyle/simple3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10EB6A18-7333-4FF9-8C0A-8455D92BC051}">
      <dgm:prSet phldrT="[Текст]" custT="1"/>
      <dgm:spPr>
        <a:xfrm>
          <a:off x="4549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Высшее образование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085ED085-D442-4909-92F6-90438DC6100A}" type="parTrans" cxnId="{45FF45E8-5AB5-4A79-BC8B-425F56120B96}">
      <dgm:prSet/>
      <dgm:spPr/>
      <dgm:t>
        <a:bodyPr/>
        <a:lstStyle/>
        <a:p>
          <a:endParaRPr lang="ru-RU" sz="800"/>
        </a:p>
      </dgm:t>
    </dgm:pt>
    <dgm:pt modelId="{3A32993B-AFC5-415F-B242-C023E46109CA}" type="sibTrans" cxnId="{45FF45E8-5AB5-4A79-BC8B-425F56120B96}">
      <dgm:prSet/>
      <dgm:spPr/>
      <dgm:t>
        <a:bodyPr/>
        <a:lstStyle/>
        <a:p>
          <a:endParaRPr lang="ru-RU" sz="800"/>
        </a:p>
      </dgm:t>
    </dgm:pt>
    <dgm:pt modelId="{7C84BD1D-A273-42C0-9B6E-522611951763}">
      <dgm:prSet phldrT="[Текст]" custT="1"/>
      <dgm:spPr>
        <a:xfrm>
          <a:off x="1132784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Постдипломное образование, исследования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9FCB8415-2E92-4578-B52E-9665080057EF}" type="parTrans" cxnId="{72F5CAE3-A410-4D82-847C-83EAAECF25EE}">
      <dgm:prSet/>
      <dgm:spPr/>
      <dgm:t>
        <a:bodyPr/>
        <a:lstStyle/>
        <a:p>
          <a:endParaRPr lang="ru-RU" sz="800"/>
        </a:p>
      </dgm:t>
    </dgm:pt>
    <dgm:pt modelId="{7A30CE18-3811-4C20-9714-B07813018100}" type="sibTrans" cxnId="{72F5CAE3-A410-4D82-847C-83EAAECF25EE}">
      <dgm:prSet/>
      <dgm:spPr/>
      <dgm:t>
        <a:bodyPr/>
        <a:lstStyle/>
        <a:p>
          <a:endParaRPr lang="ru-RU" sz="800"/>
        </a:p>
      </dgm:t>
    </dgm:pt>
    <dgm:pt modelId="{F1BB3821-DD02-4EEE-9E2D-7A036368125F}">
      <dgm:prSet phldrT="[Текст]" custT="1"/>
      <dgm:spPr>
        <a:xfrm>
          <a:off x="2261018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Предпосевная и посевная стадии (</a:t>
          </a:r>
          <a:r>
            <a:rPr lang="en-US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pre</a:t>
          </a:r>
          <a:r>
            <a:rPr lang="ru-RU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-</a:t>
          </a:r>
          <a:r>
            <a:rPr lang="en-US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startup</a:t>
          </a:r>
          <a:r>
            <a:rPr lang="ru-RU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)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C7BAAC7D-2B19-41B5-8513-A75467530F75}" type="parTrans" cxnId="{58899F48-9404-4621-9FFF-843D3896111D}">
      <dgm:prSet/>
      <dgm:spPr/>
      <dgm:t>
        <a:bodyPr/>
        <a:lstStyle/>
        <a:p>
          <a:endParaRPr lang="ru-RU" sz="800"/>
        </a:p>
      </dgm:t>
    </dgm:pt>
    <dgm:pt modelId="{E8A60B20-C159-4CF5-BE6E-9B998DC76C9E}" type="sibTrans" cxnId="{58899F48-9404-4621-9FFF-843D3896111D}">
      <dgm:prSet/>
      <dgm:spPr/>
      <dgm:t>
        <a:bodyPr/>
        <a:lstStyle/>
        <a:p>
          <a:endParaRPr lang="ru-RU" sz="800"/>
        </a:p>
      </dgm:t>
    </dgm:pt>
    <dgm:pt modelId="{2CF2213C-8F1B-421F-AB71-0A92619D4ADE}">
      <dgm:prSet custT="1"/>
      <dgm:spPr>
        <a:xfrm>
          <a:off x="3389253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Стадия запуска (</a:t>
          </a:r>
          <a:r>
            <a:rPr lang="en-US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startup</a:t>
          </a:r>
          <a:r>
            <a:rPr lang="ru-RU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)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0787CA2C-AF9B-40D8-8467-6A2404E16C08}" type="parTrans" cxnId="{8BBB8FC5-4A1C-4BC8-964A-AF96FEA9C764}">
      <dgm:prSet/>
      <dgm:spPr/>
      <dgm:t>
        <a:bodyPr/>
        <a:lstStyle/>
        <a:p>
          <a:endParaRPr lang="ru-RU" sz="800"/>
        </a:p>
      </dgm:t>
    </dgm:pt>
    <dgm:pt modelId="{41619BF1-D327-41D7-8259-0B2E41B5B141}" type="sibTrans" cxnId="{8BBB8FC5-4A1C-4BC8-964A-AF96FEA9C764}">
      <dgm:prSet/>
      <dgm:spPr/>
      <dgm:t>
        <a:bodyPr/>
        <a:lstStyle/>
        <a:p>
          <a:endParaRPr lang="ru-RU" sz="800"/>
        </a:p>
      </dgm:t>
    </dgm:pt>
    <dgm:pt modelId="{09DAD971-7BE5-4595-A723-BB07E3F8B208}">
      <dgm:prSet custT="1"/>
      <dgm:spPr>
        <a:xfrm>
          <a:off x="4517488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Стадия роста (</a:t>
          </a:r>
          <a:r>
            <a:rPr lang="en-US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growth</a:t>
          </a:r>
          <a:r>
            <a:rPr lang="ru-RU" sz="8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)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FBC464D1-0584-41D6-8E4C-2795D69AF9A0}" type="parTrans" cxnId="{4565FBBC-1E11-4547-94AE-8D76D163F18C}">
      <dgm:prSet/>
      <dgm:spPr/>
      <dgm:t>
        <a:bodyPr/>
        <a:lstStyle/>
        <a:p>
          <a:endParaRPr lang="ru-RU" sz="800"/>
        </a:p>
      </dgm:t>
    </dgm:pt>
    <dgm:pt modelId="{7313B313-830D-4E79-BE88-FD2A9F5F40D5}" type="sibTrans" cxnId="{4565FBBC-1E11-4547-94AE-8D76D163F18C}">
      <dgm:prSet/>
      <dgm:spPr/>
      <dgm:t>
        <a:bodyPr/>
        <a:lstStyle/>
        <a:p>
          <a:endParaRPr lang="ru-RU" sz="800"/>
        </a:p>
      </dgm:t>
    </dgm:pt>
    <dgm:pt modelId="{0BC2E592-546E-479D-8847-F4C0F3D62830}">
      <dgm:prSet custT="1"/>
      <dgm:spPr>
        <a:xfrm>
          <a:off x="5645723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Стадия расширения бизнеса (</a:t>
          </a:r>
          <a:r>
            <a:rPr lang="en-US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expansion</a:t>
          </a:r>
          <a:r>
            <a:rPr lang="ru-RU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)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99EFCF56-83F8-4916-B513-1DD5E3FB83D7}" type="parTrans" cxnId="{F79A66AA-A0A1-4655-B781-EA189FD3461D}">
      <dgm:prSet/>
      <dgm:spPr/>
      <dgm:t>
        <a:bodyPr/>
        <a:lstStyle/>
        <a:p>
          <a:endParaRPr lang="ru-RU" sz="800"/>
        </a:p>
      </dgm:t>
    </dgm:pt>
    <dgm:pt modelId="{510110FF-1601-4441-A738-65D9B28BCA44}" type="sibTrans" cxnId="{F79A66AA-A0A1-4655-B781-EA189FD3461D}">
      <dgm:prSet/>
      <dgm:spPr/>
      <dgm:t>
        <a:bodyPr/>
        <a:lstStyle/>
        <a:p>
          <a:endParaRPr lang="ru-RU" sz="800"/>
        </a:p>
      </dgm:t>
    </dgm:pt>
    <dgm:pt modelId="{0A00C453-96DC-4D90-BB66-5A831EAAABCA}">
      <dgm:prSet custT="1"/>
      <dgm:spPr>
        <a:xfrm>
          <a:off x="6773958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Стадия </a:t>
          </a:r>
          <a:r>
            <a:rPr lang="en-US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pre</a:t>
          </a:r>
          <a:r>
            <a:rPr lang="ru-RU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-</a:t>
          </a:r>
          <a:r>
            <a:rPr lang="en-US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IPO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AA4366B8-5A44-4067-ADEF-9BCC160A83C5}" type="parTrans" cxnId="{8DBDB3C7-1FD5-46C4-B737-D776CBE829DB}">
      <dgm:prSet/>
      <dgm:spPr/>
      <dgm:t>
        <a:bodyPr/>
        <a:lstStyle/>
        <a:p>
          <a:endParaRPr lang="ru-RU" sz="800"/>
        </a:p>
      </dgm:t>
    </dgm:pt>
    <dgm:pt modelId="{E34BCA05-B187-462C-93D1-0FB4B4D2D5A0}" type="sibTrans" cxnId="{8DBDB3C7-1FD5-46C4-B737-D776CBE829DB}">
      <dgm:prSet/>
      <dgm:spPr/>
      <dgm:t>
        <a:bodyPr/>
        <a:lstStyle/>
        <a:p>
          <a:endParaRPr lang="ru-RU" sz="800"/>
        </a:p>
      </dgm:t>
    </dgm:pt>
    <dgm:pt modelId="{52061ED8-5D72-4346-8D9F-22AFFDBA770E}">
      <dgm:prSet custT="1"/>
      <dgm:spPr>
        <a:xfrm>
          <a:off x="7902193" y="5973"/>
          <a:ext cx="1410293" cy="564117"/>
        </a:xfrm>
        <a:noFill/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Стадия </a:t>
          </a:r>
          <a:r>
            <a:rPr lang="en-US" sz="800" b="0" i="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IPO</a:t>
          </a:r>
          <a:endParaRPr lang="ru-RU" sz="800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04054B23-6004-4186-B1BB-C2BE32C30B98}" type="parTrans" cxnId="{043C31F8-0AB7-457F-BF81-6EE988BC4420}">
      <dgm:prSet/>
      <dgm:spPr/>
      <dgm:t>
        <a:bodyPr/>
        <a:lstStyle/>
        <a:p>
          <a:endParaRPr lang="ru-RU" sz="800"/>
        </a:p>
      </dgm:t>
    </dgm:pt>
    <dgm:pt modelId="{CADE7B23-9079-46E1-A0E0-F7DA35CE3255}" type="sibTrans" cxnId="{043C31F8-0AB7-457F-BF81-6EE988BC4420}">
      <dgm:prSet/>
      <dgm:spPr/>
      <dgm:t>
        <a:bodyPr/>
        <a:lstStyle/>
        <a:p>
          <a:endParaRPr lang="ru-RU" sz="800"/>
        </a:p>
      </dgm:t>
    </dgm:pt>
    <dgm:pt modelId="{919AA78A-1FA2-4A4E-B4B2-4FED71C0B343}" type="pres">
      <dgm:prSet presAssocID="{81D6B6D3-1AE1-4548-8346-DFB619CBA45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AC9871-AFFA-4B69-B9AB-8711A3ADB59C}" type="pres">
      <dgm:prSet presAssocID="{10EB6A18-7333-4FF9-8C0A-8455D92BC051}" presName="parTxOnly" presStyleLbl="node1" presStyleIdx="0" presStyleCnt="8">
        <dgm:presLayoutVars>
          <dgm:bulletEnabled val="1"/>
        </dgm:presLayoutVars>
      </dgm:prSet>
      <dgm:spPr>
        <a:prstGeom prst="homePlate">
          <a:avLst/>
        </a:prstGeom>
      </dgm:spPr>
      <dgm:t>
        <a:bodyPr/>
        <a:lstStyle/>
        <a:p>
          <a:endParaRPr lang="ru-RU"/>
        </a:p>
      </dgm:t>
    </dgm:pt>
    <dgm:pt modelId="{B9F1ACC8-9F01-42B9-A9F1-BC7A42E5A589}" type="pres">
      <dgm:prSet presAssocID="{3A32993B-AFC5-415F-B242-C023E46109CA}" presName="parSpace" presStyleCnt="0"/>
      <dgm:spPr/>
      <dgm:t>
        <a:bodyPr/>
        <a:lstStyle/>
        <a:p>
          <a:endParaRPr lang="ru-RU"/>
        </a:p>
      </dgm:t>
    </dgm:pt>
    <dgm:pt modelId="{56C5F8C8-6913-420C-8B3A-7411DE9D4FEF}" type="pres">
      <dgm:prSet presAssocID="{7C84BD1D-A273-42C0-9B6E-522611951763}" presName="parTxOnly" presStyleLbl="node1" presStyleIdx="1" presStyleCnt="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C20B7870-0C8E-470E-912D-3C7D90F31B73}" type="pres">
      <dgm:prSet presAssocID="{7A30CE18-3811-4C20-9714-B07813018100}" presName="parSpace" presStyleCnt="0"/>
      <dgm:spPr/>
      <dgm:t>
        <a:bodyPr/>
        <a:lstStyle/>
        <a:p>
          <a:endParaRPr lang="ru-RU"/>
        </a:p>
      </dgm:t>
    </dgm:pt>
    <dgm:pt modelId="{35CC1616-119B-45CE-AD23-AB660E49B46F}" type="pres">
      <dgm:prSet presAssocID="{F1BB3821-DD02-4EEE-9E2D-7A036368125F}" presName="parTxOnly" presStyleLbl="node1" presStyleIdx="2" presStyleCnt="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8820193F-BE10-46CF-A5FE-3EC907AED78C}" type="pres">
      <dgm:prSet presAssocID="{E8A60B20-C159-4CF5-BE6E-9B998DC76C9E}" presName="parSpace" presStyleCnt="0"/>
      <dgm:spPr/>
      <dgm:t>
        <a:bodyPr/>
        <a:lstStyle/>
        <a:p>
          <a:endParaRPr lang="ru-RU"/>
        </a:p>
      </dgm:t>
    </dgm:pt>
    <dgm:pt modelId="{FA9ABBEE-3610-4933-A34E-B26D50A3D9A3}" type="pres">
      <dgm:prSet presAssocID="{2CF2213C-8F1B-421F-AB71-0A92619D4ADE}" presName="parTxOnly" presStyleLbl="node1" presStyleIdx="3" presStyleCnt="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1489E34A-1888-43A5-B692-ECB53AE65FF2}" type="pres">
      <dgm:prSet presAssocID="{41619BF1-D327-41D7-8259-0B2E41B5B141}" presName="parSpace" presStyleCnt="0"/>
      <dgm:spPr/>
      <dgm:t>
        <a:bodyPr/>
        <a:lstStyle/>
        <a:p>
          <a:endParaRPr lang="ru-RU"/>
        </a:p>
      </dgm:t>
    </dgm:pt>
    <dgm:pt modelId="{C0632FC8-B01B-4792-82ED-A797A93613B8}" type="pres">
      <dgm:prSet presAssocID="{09DAD971-7BE5-4595-A723-BB07E3F8B208}" presName="parTxOnly" presStyleLbl="node1" presStyleIdx="4" presStyleCnt="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39E91317-23B3-4F0A-B9C3-A4F02171432A}" type="pres">
      <dgm:prSet presAssocID="{7313B313-830D-4E79-BE88-FD2A9F5F40D5}" presName="parSpace" presStyleCnt="0"/>
      <dgm:spPr/>
      <dgm:t>
        <a:bodyPr/>
        <a:lstStyle/>
        <a:p>
          <a:endParaRPr lang="ru-RU"/>
        </a:p>
      </dgm:t>
    </dgm:pt>
    <dgm:pt modelId="{23F0BEF4-D8F8-48EF-AF1E-436DBC7CB175}" type="pres">
      <dgm:prSet presAssocID="{0BC2E592-546E-479D-8847-F4C0F3D62830}" presName="parTxOnly" presStyleLbl="node1" presStyleIdx="5" presStyleCnt="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5969C68B-7518-49C2-B3F9-D39F7983D9C8}" type="pres">
      <dgm:prSet presAssocID="{510110FF-1601-4441-A738-65D9B28BCA44}" presName="parSpace" presStyleCnt="0"/>
      <dgm:spPr/>
      <dgm:t>
        <a:bodyPr/>
        <a:lstStyle/>
        <a:p>
          <a:endParaRPr lang="ru-RU"/>
        </a:p>
      </dgm:t>
    </dgm:pt>
    <dgm:pt modelId="{200FB478-11BE-40E2-8D68-F9390EB9C3FB}" type="pres">
      <dgm:prSet presAssocID="{0A00C453-96DC-4D90-BB66-5A831EAAABCA}" presName="parTxOnly" presStyleLbl="node1" presStyleIdx="6" presStyleCnt="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CD77A339-CFE5-48D9-9BA7-50371964A87E}" type="pres">
      <dgm:prSet presAssocID="{E34BCA05-B187-462C-93D1-0FB4B4D2D5A0}" presName="parSpace" presStyleCnt="0"/>
      <dgm:spPr/>
    </dgm:pt>
    <dgm:pt modelId="{C393E51E-035C-48A8-B43D-F9AFBE8EAB1C}" type="pres">
      <dgm:prSet presAssocID="{52061ED8-5D72-4346-8D9F-22AFFDBA770E}" presName="parTxOnly" presStyleLbl="node1" presStyleIdx="7" presStyleCnt="8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</dgm:ptLst>
  <dgm:cxnLst>
    <dgm:cxn modelId="{8BBB8FC5-4A1C-4BC8-964A-AF96FEA9C764}" srcId="{81D6B6D3-1AE1-4548-8346-DFB619CBA458}" destId="{2CF2213C-8F1B-421F-AB71-0A92619D4ADE}" srcOrd="3" destOrd="0" parTransId="{0787CA2C-AF9B-40D8-8467-6A2404E16C08}" sibTransId="{41619BF1-D327-41D7-8259-0B2E41B5B141}"/>
    <dgm:cxn modelId="{F79A66AA-A0A1-4655-B781-EA189FD3461D}" srcId="{81D6B6D3-1AE1-4548-8346-DFB619CBA458}" destId="{0BC2E592-546E-479D-8847-F4C0F3D62830}" srcOrd="5" destOrd="0" parTransId="{99EFCF56-83F8-4916-B513-1DD5E3FB83D7}" sibTransId="{510110FF-1601-4441-A738-65D9B28BCA44}"/>
    <dgm:cxn modelId="{4A606A81-A32A-4A9C-9861-C78825D10D6A}" type="presOf" srcId="{52061ED8-5D72-4346-8D9F-22AFFDBA770E}" destId="{C393E51E-035C-48A8-B43D-F9AFBE8EAB1C}" srcOrd="0" destOrd="0" presId="urn:microsoft.com/office/officeart/2005/8/layout/hChevron3"/>
    <dgm:cxn modelId="{58899F48-9404-4621-9FFF-843D3896111D}" srcId="{81D6B6D3-1AE1-4548-8346-DFB619CBA458}" destId="{F1BB3821-DD02-4EEE-9E2D-7A036368125F}" srcOrd="2" destOrd="0" parTransId="{C7BAAC7D-2B19-41B5-8513-A75467530F75}" sibTransId="{E8A60B20-C159-4CF5-BE6E-9B998DC76C9E}"/>
    <dgm:cxn modelId="{4565FBBC-1E11-4547-94AE-8D76D163F18C}" srcId="{81D6B6D3-1AE1-4548-8346-DFB619CBA458}" destId="{09DAD971-7BE5-4595-A723-BB07E3F8B208}" srcOrd="4" destOrd="0" parTransId="{FBC464D1-0584-41D6-8E4C-2795D69AF9A0}" sibTransId="{7313B313-830D-4E79-BE88-FD2A9F5F40D5}"/>
    <dgm:cxn modelId="{113B38D0-A9FE-4A0F-813B-47C2F39A8E8F}" type="presOf" srcId="{09DAD971-7BE5-4595-A723-BB07E3F8B208}" destId="{C0632FC8-B01B-4792-82ED-A797A93613B8}" srcOrd="0" destOrd="0" presId="urn:microsoft.com/office/officeart/2005/8/layout/hChevron3"/>
    <dgm:cxn modelId="{CB2601FD-467C-41F4-B683-B6EDAC02B447}" type="presOf" srcId="{2CF2213C-8F1B-421F-AB71-0A92619D4ADE}" destId="{FA9ABBEE-3610-4933-A34E-B26D50A3D9A3}" srcOrd="0" destOrd="0" presId="urn:microsoft.com/office/officeart/2005/8/layout/hChevron3"/>
    <dgm:cxn modelId="{45FF45E8-5AB5-4A79-BC8B-425F56120B96}" srcId="{81D6B6D3-1AE1-4548-8346-DFB619CBA458}" destId="{10EB6A18-7333-4FF9-8C0A-8455D92BC051}" srcOrd="0" destOrd="0" parTransId="{085ED085-D442-4909-92F6-90438DC6100A}" sibTransId="{3A32993B-AFC5-415F-B242-C023E46109CA}"/>
    <dgm:cxn modelId="{C5AED320-0CF5-4E13-AC34-939A8B2FAE53}" type="presOf" srcId="{0A00C453-96DC-4D90-BB66-5A831EAAABCA}" destId="{200FB478-11BE-40E2-8D68-F9390EB9C3FB}" srcOrd="0" destOrd="0" presId="urn:microsoft.com/office/officeart/2005/8/layout/hChevron3"/>
    <dgm:cxn modelId="{DB4F1FC5-48ED-4BB2-8594-A452CB7D51B4}" type="presOf" srcId="{0BC2E592-546E-479D-8847-F4C0F3D62830}" destId="{23F0BEF4-D8F8-48EF-AF1E-436DBC7CB175}" srcOrd="0" destOrd="0" presId="urn:microsoft.com/office/officeart/2005/8/layout/hChevron3"/>
    <dgm:cxn modelId="{8DBDB3C7-1FD5-46C4-B737-D776CBE829DB}" srcId="{81D6B6D3-1AE1-4548-8346-DFB619CBA458}" destId="{0A00C453-96DC-4D90-BB66-5A831EAAABCA}" srcOrd="6" destOrd="0" parTransId="{AA4366B8-5A44-4067-ADEF-9BCC160A83C5}" sibTransId="{E34BCA05-B187-462C-93D1-0FB4B4D2D5A0}"/>
    <dgm:cxn modelId="{AEFDB1E2-85F5-4505-9253-503FA34992CA}" type="presOf" srcId="{F1BB3821-DD02-4EEE-9E2D-7A036368125F}" destId="{35CC1616-119B-45CE-AD23-AB660E49B46F}" srcOrd="0" destOrd="0" presId="urn:microsoft.com/office/officeart/2005/8/layout/hChevron3"/>
    <dgm:cxn modelId="{60EF9246-AC00-467D-BFDC-E4B29D989A1F}" type="presOf" srcId="{81D6B6D3-1AE1-4548-8346-DFB619CBA458}" destId="{919AA78A-1FA2-4A4E-B4B2-4FED71C0B343}" srcOrd="0" destOrd="0" presId="urn:microsoft.com/office/officeart/2005/8/layout/hChevron3"/>
    <dgm:cxn modelId="{B65CF8EE-A69B-4B08-8196-FF2C480A0545}" type="presOf" srcId="{10EB6A18-7333-4FF9-8C0A-8455D92BC051}" destId="{6DAC9871-AFFA-4B69-B9AB-8711A3ADB59C}" srcOrd="0" destOrd="0" presId="urn:microsoft.com/office/officeart/2005/8/layout/hChevron3"/>
    <dgm:cxn modelId="{CB9408C1-D12A-42E8-B8E9-084806A76F3B}" type="presOf" srcId="{7C84BD1D-A273-42C0-9B6E-522611951763}" destId="{56C5F8C8-6913-420C-8B3A-7411DE9D4FEF}" srcOrd="0" destOrd="0" presId="urn:microsoft.com/office/officeart/2005/8/layout/hChevron3"/>
    <dgm:cxn modelId="{72F5CAE3-A410-4D82-847C-83EAAECF25EE}" srcId="{81D6B6D3-1AE1-4548-8346-DFB619CBA458}" destId="{7C84BD1D-A273-42C0-9B6E-522611951763}" srcOrd="1" destOrd="0" parTransId="{9FCB8415-2E92-4578-B52E-9665080057EF}" sibTransId="{7A30CE18-3811-4C20-9714-B07813018100}"/>
    <dgm:cxn modelId="{043C31F8-0AB7-457F-BF81-6EE988BC4420}" srcId="{81D6B6D3-1AE1-4548-8346-DFB619CBA458}" destId="{52061ED8-5D72-4346-8D9F-22AFFDBA770E}" srcOrd="7" destOrd="0" parTransId="{04054B23-6004-4186-B1BB-C2BE32C30B98}" sibTransId="{CADE7B23-9079-46E1-A0E0-F7DA35CE3255}"/>
    <dgm:cxn modelId="{447FD480-E972-4287-8D2A-DC3CC4811963}" type="presParOf" srcId="{919AA78A-1FA2-4A4E-B4B2-4FED71C0B343}" destId="{6DAC9871-AFFA-4B69-B9AB-8711A3ADB59C}" srcOrd="0" destOrd="0" presId="urn:microsoft.com/office/officeart/2005/8/layout/hChevron3"/>
    <dgm:cxn modelId="{E110A712-C718-44F0-A1C0-3CF2D144BAE2}" type="presParOf" srcId="{919AA78A-1FA2-4A4E-B4B2-4FED71C0B343}" destId="{B9F1ACC8-9F01-42B9-A9F1-BC7A42E5A589}" srcOrd="1" destOrd="0" presId="urn:microsoft.com/office/officeart/2005/8/layout/hChevron3"/>
    <dgm:cxn modelId="{D5476402-0257-41BF-8F4B-5689BEB35CD6}" type="presParOf" srcId="{919AA78A-1FA2-4A4E-B4B2-4FED71C0B343}" destId="{56C5F8C8-6913-420C-8B3A-7411DE9D4FEF}" srcOrd="2" destOrd="0" presId="urn:microsoft.com/office/officeart/2005/8/layout/hChevron3"/>
    <dgm:cxn modelId="{ABA284E3-E1C0-4E67-8357-67DF360505E6}" type="presParOf" srcId="{919AA78A-1FA2-4A4E-B4B2-4FED71C0B343}" destId="{C20B7870-0C8E-470E-912D-3C7D90F31B73}" srcOrd="3" destOrd="0" presId="urn:microsoft.com/office/officeart/2005/8/layout/hChevron3"/>
    <dgm:cxn modelId="{62790BC3-D923-444D-994B-031E6FC1B3E0}" type="presParOf" srcId="{919AA78A-1FA2-4A4E-B4B2-4FED71C0B343}" destId="{35CC1616-119B-45CE-AD23-AB660E49B46F}" srcOrd="4" destOrd="0" presId="urn:microsoft.com/office/officeart/2005/8/layout/hChevron3"/>
    <dgm:cxn modelId="{65360950-B07F-44C7-8E59-7DFFDCCAD7A1}" type="presParOf" srcId="{919AA78A-1FA2-4A4E-B4B2-4FED71C0B343}" destId="{8820193F-BE10-46CF-A5FE-3EC907AED78C}" srcOrd="5" destOrd="0" presId="urn:microsoft.com/office/officeart/2005/8/layout/hChevron3"/>
    <dgm:cxn modelId="{B902EFE2-3365-4CCB-9932-82C243D1CECF}" type="presParOf" srcId="{919AA78A-1FA2-4A4E-B4B2-4FED71C0B343}" destId="{FA9ABBEE-3610-4933-A34E-B26D50A3D9A3}" srcOrd="6" destOrd="0" presId="urn:microsoft.com/office/officeart/2005/8/layout/hChevron3"/>
    <dgm:cxn modelId="{B0927589-7CB6-4873-9F50-C2361DDE0634}" type="presParOf" srcId="{919AA78A-1FA2-4A4E-B4B2-4FED71C0B343}" destId="{1489E34A-1888-43A5-B692-ECB53AE65FF2}" srcOrd="7" destOrd="0" presId="urn:microsoft.com/office/officeart/2005/8/layout/hChevron3"/>
    <dgm:cxn modelId="{1AAB2AA7-3D70-4909-B4C1-CA753E1DC70A}" type="presParOf" srcId="{919AA78A-1FA2-4A4E-B4B2-4FED71C0B343}" destId="{C0632FC8-B01B-4792-82ED-A797A93613B8}" srcOrd="8" destOrd="0" presId="urn:microsoft.com/office/officeart/2005/8/layout/hChevron3"/>
    <dgm:cxn modelId="{0EE0AC7C-5674-4953-BCAE-355C0BB6ED79}" type="presParOf" srcId="{919AA78A-1FA2-4A4E-B4B2-4FED71C0B343}" destId="{39E91317-23B3-4F0A-B9C3-A4F02171432A}" srcOrd="9" destOrd="0" presId="urn:microsoft.com/office/officeart/2005/8/layout/hChevron3"/>
    <dgm:cxn modelId="{74B6C71D-146A-4D03-90AD-D38B5835C0B1}" type="presParOf" srcId="{919AA78A-1FA2-4A4E-B4B2-4FED71C0B343}" destId="{23F0BEF4-D8F8-48EF-AF1E-436DBC7CB175}" srcOrd="10" destOrd="0" presId="urn:microsoft.com/office/officeart/2005/8/layout/hChevron3"/>
    <dgm:cxn modelId="{DB4C7720-9721-4F2E-B822-BCC73470FA8F}" type="presParOf" srcId="{919AA78A-1FA2-4A4E-B4B2-4FED71C0B343}" destId="{5969C68B-7518-49C2-B3F9-D39F7983D9C8}" srcOrd="11" destOrd="0" presId="urn:microsoft.com/office/officeart/2005/8/layout/hChevron3"/>
    <dgm:cxn modelId="{94E2DABF-BA56-475A-9DAF-203BBACE4D85}" type="presParOf" srcId="{919AA78A-1FA2-4A4E-B4B2-4FED71C0B343}" destId="{200FB478-11BE-40E2-8D68-F9390EB9C3FB}" srcOrd="12" destOrd="0" presId="urn:microsoft.com/office/officeart/2005/8/layout/hChevron3"/>
    <dgm:cxn modelId="{FEA711E6-44E9-48E2-B1EF-2A0C40DA5C0A}" type="presParOf" srcId="{919AA78A-1FA2-4A4E-B4B2-4FED71C0B343}" destId="{CD77A339-CFE5-48D9-9BA7-50371964A87E}" srcOrd="13" destOrd="0" presId="urn:microsoft.com/office/officeart/2005/8/layout/hChevron3"/>
    <dgm:cxn modelId="{E926E2F1-320F-4652-AB13-00461E25B13A}" type="presParOf" srcId="{919AA78A-1FA2-4A4E-B4B2-4FED71C0B343}" destId="{C393E51E-035C-48A8-B43D-F9AFBE8EAB1C}" srcOrd="14" destOrd="0" presId="urn:microsoft.com/office/officeart/2005/8/layout/hChevron3"/>
  </dgm:cxnLst>
  <dgm:bg>
    <a:effectLst/>
  </dgm:bg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</p:spPr>
        <p:txBody>
          <a:bodyPr vert="horz" lIns="63103" tIns="31551" rIns="63103" bIns="31551" rtlCol="0"/>
          <a:lstStyle>
            <a:lvl1pPr algn="l">
              <a:defRPr sz="8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63103" tIns="31551" rIns="63103" bIns="31551" rtlCol="0"/>
          <a:lstStyle>
            <a:lvl1pPr algn="r">
              <a:defRPr sz="800" smtClean="0">
                <a:cs typeface="Arial" pitchFamily="34" charset="0"/>
              </a:defRPr>
            </a:lvl1pPr>
          </a:lstStyle>
          <a:p>
            <a:pPr>
              <a:defRPr/>
            </a:pPr>
            <a:fld id="{DEDDD1D0-CBE0-41F1-8D7F-0029BCEDA0FE}" type="datetimeFigureOut">
              <a:rPr lang="en-US"/>
              <a:pPr>
                <a:defRPr/>
              </a:pPr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4813" cy="493713"/>
          </a:xfrm>
          <a:prstGeom prst="rect">
            <a:avLst/>
          </a:prstGeom>
        </p:spPr>
        <p:txBody>
          <a:bodyPr vert="horz" lIns="63103" tIns="31551" rIns="63103" bIns="31551" rtlCol="0" anchor="b"/>
          <a:lstStyle>
            <a:lvl1pPr algn="l">
              <a:defRPr sz="8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63103" tIns="31551" rIns="63103" bIns="31551" rtlCol="0" anchor="b"/>
          <a:lstStyle>
            <a:lvl1pPr algn="r">
              <a:defRPr sz="800" smtClean="0">
                <a:cs typeface="Arial" pitchFamily="34" charset="0"/>
              </a:defRPr>
            </a:lvl1pPr>
          </a:lstStyle>
          <a:p>
            <a:pPr>
              <a:defRPr/>
            </a:pPr>
            <a:fld id="{9ACCEA11-415B-430B-BB0F-0DCCEFD5C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3713"/>
          </a:xfrm>
          <a:prstGeom prst="rect">
            <a:avLst/>
          </a:prstGeom>
        </p:spPr>
        <p:txBody>
          <a:bodyPr vert="horz" lIns="95538" tIns="47769" rIns="95538" bIns="477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5538" tIns="47769" rIns="95538" bIns="477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5ECF6F-B385-491F-B2FA-C3A00D10C037}" type="datetimeFigureOut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38" tIns="47769" rIns="95538" bIns="4776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1825"/>
          </a:xfrm>
          <a:prstGeom prst="rect">
            <a:avLst/>
          </a:prstGeom>
        </p:spPr>
        <p:txBody>
          <a:bodyPr vert="horz" lIns="95538" tIns="47769" rIns="95538" bIns="4776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4813" cy="493713"/>
          </a:xfrm>
          <a:prstGeom prst="rect">
            <a:avLst/>
          </a:prstGeom>
        </p:spPr>
        <p:txBody>
          <a:bodyPr vert="horz" lIns="95538" tIns="47769" rIns="95538" bIns="477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5538" tIns="47769" rIns="95538" bIns="477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BA4994-D914-46D8-A87E-F1E688BEB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Вариант-1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7C131-5733-476B-81CF-E48D028D2390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Дата обновляется автоматически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3DA067-96B0-4F34-A626-020828C3C7B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CH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B6BB0F-13FA-414F-A51A-D10458415A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vmlDrawing" Target="../drawings/vmlDrawing2.v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oleObject" Target="../embeddings/oleObject2.bin"/><Relationship Id="rId4" Type="http://schemas.openxmlformats.org/officeDocument/2006/relationships/tags" Target="../tags/tag13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2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vmlDrawing" Target="../drawings/vmlDrawing8.vml"/><Relationship Id="rId6" Type="http://schemas.openxmlformats.org/officeDocument/2006/relationships/tags" Target="../tags/tag37.xml"/><Relationship Id="rId11" Type="http://schemas.openxmlformats.org/officeDocument/2006/relationships/oleObject" Target="../embeddings/oleObject9.bin"/><Relationship Id="rId5" Type="http://schemas.openxmlformats.org/officeDocument/2006/relationships/tags" Target="../tags/tag36.xml"/><Relationship Id="rId10" Type="http://schemas.openxmlformats.org/officeDocument/2006/relationships/oleObject" Target="../embeddings/oleObject8.bin"/><Relationship Id="rId4" Type="http://schemas.openxmlformats.org/officeDocument/2006/relationships/tags" Target="../tags/tag35.xml"/><Relationship Id="rId9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" Type="http://schemas.openxmlformats.org/officeDocument/2006/relationships/vmlDrawing" Target="../drawings/vmlDrawing9.vml"/><Relationship Id="rId6" Type="http://schemas.openxmlformats.org/officeDocument/2006/relationships/tags" Target="../tags/tag44.xml"/><Relationship Id="rId11" Type="http://schemas.openxmlformats.org/officeDocument/2006/relationships/oleObject" Target="../embeddings/oleObject11.bin"/><Relationship Id="rId5" Type="http://schemas.openxmlformats.org/officeDocument/2006/relationships/tags" Target="../tags/tag43.xml"/><Relationship Id="rId10" Type="http://schemas.openxmlformats.org/officeDocument/2006/relationships/oleObject" Target="../embeddings/oleObject10.bin"/><Relationship Id="rId4" Type="http://schemas.openxmlformats.org/officeDocument/2006/relationships/tags" Target="../tags/tag42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1714" name="think-cell Slide" r:id="rId10" imgW="360" imgH="360" progId="">
              <p:embed/>
            </p:oleObj>
          </a:graphicData>
        </a:graphic>
      </p:graphicFrame>
      <p:sp>
        <p:nvSpPr>
          <p:cNvPr id="5" name="Прямоугольник 4"/>
          <p:cNvSpPr/>
          <p:nvPr userDrawn="1">
            <p:custDataLst>
              <p:tags r:id="rId2"/>
            </p:custDataLst>
          </p:nvPr>
        </p:nvSpPr>
        <p:spPr>
          <a:xfrm>
            <a:off x="971550" y="115888"/>
            <a:ext cx="8064500" cy="865187"/>
          </a:xfrm>
          <a:prstGeom prst="rect">
            <a:avLst/>
          </a:prstGeom>
          <a:solidFill>
            <a:srgbClr val="646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6" name="Прямоугольник 5"/>
          <p:cNvSpPr/>
          <p:nvPr userDrawn="1">
            <p:custDataLst>
              <p:tags r:id="rId3"/>
            </p:custDataLst>
          </p:nvPr>
        </p:nvSpPr>
        <p:spPr>
          <a:xfrm>
            <a:off x="403225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7" name="Прямоугольник 6"/>
          <p:cNvSpPr/>
          <p:nvPr userDrawn="1">
            <p:custDataLst>
              <p:tags r:id="rId4"/>
            </p:custDataLst>
          </p:nvPr>
        </p:nvSpPr>
        <p:spPr>
          <a:xfrm>
            <a:off x="115888" y="115888"/>
            <a:ext cx="207962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8" name="Прямоугольник 7"/>
          <p:cNvSpPr/>
          <p:nvPr userDrawn="1">
            <p:custDataLst>
              <p:tags r:id="rId5"/>
            </p:custDataLst>
          </p:nvPr>
        </p:nvSpPr>
        <p:spPr>
          <a:xfrm>
            <a:off x="692150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274638"/>
            <a:ext cx="8064500" cy="706437"/>
          </a:xfrm>
        </p:spPr>
        <p:txBody>
          <a:bodyPr/>
          <a:lstStyle>
            <a:lvl1pPr algn="l"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621CA6-8ED1-40BB-B53C-C4AC4FFA26C0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553200" y="6337300"/>
            <a:ext cx="2133600" cy="384175"/>
          </a:xfrm>
        </p:spPr>
        <p:txBody>
          <a:bodyPr/>
          <a:lstStyle>
            <a:lvl1pPr>
              <a:defRPr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B3E894-AFF9-4B5E-B3A1-6DF8E90ED4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2738" name="think-cell Slide" r:id="rId6" imgW="360" imgH="360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8359CB-108E-40A8-AEE2-E4D4A8D16174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42D190-58A2-4F02-92D7-2CF816161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3762" name="think-cell Slide" r:id="rId6" imgW="360" imgH="360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45EE9C-1B65-41FE-85B8-117B46A77845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F65BA4-3423-4AED-8397-6E9E7B78A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4786" name="think-cell Slide" r:id="rId6" imgW="360" imgH="360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4A7859-3522-40B1-BF83-523EADF9EA27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4D029A-F2AC-4480-9A2D-F5DE99D32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5810" name="think-cell Slide" r:id="rId6" imgW="360" imgH="360" progId="">
              <p:embed/>
            </p:oleObj>
          </a:graphicData>
        </a:graphic>
      </p:graphicFrame>
      <p:sp>
        <p:nvSpPr>
          <p:cNvPr id="3" name="Дата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86DEA4-3AC0-4B1E-BF63-694FD9372390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73FAC0-9B6A-49BD-90EA-DF7C59454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6834" name="think-cell Slide" r:id="rId6" imgW="360" imgH="360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3D76EF-5A36-4EAF-9128-59641DCE65EF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111496-4BAC-450C-956C-08A8F3D63C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7858" name="think-cell Slide" r:id="rId10" imgW="360" imgH="360" progId="">
              <p:embed/>
            </p:oleObj>
          </a:graphicData>
        </a:graphic>
      </p:graphicFrame>
      <p:sp>
        <p:nvSpPr>
          <p:cNvPr id="6" name="Прямоугольник 4"/>
          <p:cNvSpPr/>
          <p:nvPr>
            <p:custDataLst>
              <p:tags r:id="rId2"/>
            </p:custDataLst>
          </p:nvPr>
        </p:nvSpPr>
        <p:spPr>
          <a:xfrm>
            <a:off x="971550" y="115888"/>
            <a:ext cx="8064500" cy="865187"/>
          </a:xfrm>
          <a:prstGeom prst="rect">
            <a:avLst/>
          </a:prstGeom>
          <a:solidFill>
            <a:srgbClr val="646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7" name="Прямоугольник 5"/>
          <p:cNvSpPr/>
          <p:nvPr>
            <p:custDataLst>
              <p:tags r:id="rId3"/>
            </p:custDataLst>
          </p:nvPr>
        </p:nvSpPr>
        <p:spPr>
          <a:xfrm>
            <a:off x="403225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8" name="Прямоугольник 6"/>
          <p:cNvSpPr/>
          <p:nvPr>
            <p:custDataLst>
              <p:tags r:id="rId4"/>
            </p:custDataLst>
          </p:nvPr>
        </p:nvSpPr>
        <p:spPr>
          <a:xfrm>
            <a:off x="115888" y="115888"/>
            <a:ext cx="207962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9" name="Прямоугольник 7"/>
          <p:cNvSpPr/>
          <p:nvPr>
            <p:custDataLst>
              <p:tags r:id="rId5"/>
            </p:custDataLst>
          </p:nvPr>
        </p:nvSpPr>
        <p:spPr>
          <a:xfrm>
            <a:off x="692150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7859" name="think-cell Slide" r:id="rId11" imgW="360" imgH="360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Arial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FBDDF0-DE87-4DB6-98B9-F17C5EEA7DD3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3DE26C-DFEE-49FA-8BCB-4CAF349A67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8882" name="think-cell Slide" r:id="rId10" imgW="360" imgH="360" progId="">
              <p:embed/>
            </p:oleObj>
          </a:graphicData>
        </a:graphic>
      </p:graphicFrame>
      <p:sp>
        <p:nvSpPr>
          <p:cNvPr id="5" name="Прямоугольник 4"/>
          <p:cNvSpPr/>
          <p:nvPr>
            <p:custDataLst>
              <p:tags r:id="rId2"/>
            </p:custDataLst>
          </p:nvPr>
        </p:nvSpPr>
        <p:spPr>
          <a:xfrm>
            <a:off x="971550" y="115888"/>
            <a:ext cx="8064500" cy="865187"/>
          </a:xfrm>
          <a:prstGeom prst="rect">
            <a:avLst/>
          </a:prstGeom>
          <a:solidFill>
            <a:srgbClr val="646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403225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115888" y="115888"/>
            <a:ext cx="207962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8" name="Прямоугольник 7"/>
          <p:cNvSpPr/>
          <p:nvPr>
            <p:custDataLst>
              <p:tags r:id="rId5"/>
            </p:custDataLst>
          </p:nvPr>
        </p:nvSpPr>
        <p:spPr>
          <a:xfrm>
            <a:off x="692150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8883" name="think-cell Slide" r:id="rId11" imgW="360" imgH="360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smtClean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DD9108B8-DC66-4AC8-9A19-664B8ECFC92A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smtClean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FA300F62-A8B3-44D3-B5E8-53721C298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4.xml"/><Relationship Id="rId18" Type="http://schemas.openxmlformats.org/officeDocument/2006/relationships/tags" Target="../tags/tag9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17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7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6.xml"/><Relationship Id="rId10" Type="http://schemas.openxmlformats.org/officeDocument/2006/relationships/vmlDrawing" Target="../drawings/vmlDrawing1.vml"/><Relationship Id="rId19" Type="http://schemas.openxmlformats.org/officeDocument/2006/relationships/tags" Target="../tags/tag10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942" name="Object 358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7942" name="think-cell Slide" r:id="rId20" imgW="360" imgH="360" progId="">
              <p:embed/>
            </p:oleObj>
          </a:graphicData>
        </a:graphic>
      </p:graphicFrame>
      <p:sp>
        <p:nvSpPr>
          <p:cNvPr id="8" name="Прямоугольник 4"/>
          <p:cNvSpPr/>
          <p:nvPr>
            <p:custDataLst>
              <p:tags r:id="rId11"/>
            </p:custDataLst>
          </p:nvPr>
        </p:nvSpPr>
        <p:spPr>
          <a:xfrm>
            <a:off x="971550" y="115888"/>
            <a:ext cx="8064500" cy="865187"/>
          </a:xfrm>
          <a:prstGeom prst="rect">
            <a:avLst/>
          </a:prstGeom>
          <a:solidFill>
            <a:srgbClr val="646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9" name="Прямоугольник 5"/>
          <p:cNvSpPr/>
          <p:nvPr>
            <p:custDataLst>
              <p:tags r:id="rId12"/>
            </p:custDataLst>
          </p:nvPr>
        </p:nvSpPr>
        <p:spPr>
          <a:xfrm>
            <a:off x="403225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10" name="Прямоугольник 6"/>
          <p:cNvSpPr/>
          <p:nvPr>
            <p:custDataLst>
              <p:tags r:id="rId13"/>
            </p:custDataLst>
          </p:nvPr>
        </p:nvSpPr>
        <p:spPr>
          <a:xfrm>
            <a:off x="115888" y="115888"/>
            <a:ext cx="207962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11" name="Прямоугольник 7"/>
          <p:cNvSpPr/>
          <p:nvPr>
            <p:custDataLst>
              <p:tags r:id="rId14"/>
            </p:custDataLst>
          </p:nvPr>
        </p:nvSpPr>
        <p:spPr>
          <a:xfrm>
            <a:off x="692150" y="115888"/>
            <a:ext cx="207963" cy="865187"/>
          </a:xfrm>
          <a:prstGeom prst="rect">
            <a:avLst/>
          </a:prstGeom>
          <a:solidFill>
            <a:srgbClr val="D2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1026" name="Заголовок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977900" y="274638"/>
            <a:ext cx="80581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457200" y="13128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457200" y="6538913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  <a:sym typeface="Arial"/>
              </a:defRPr>
            </a:lvl1pPr>
          </a:lstStyle>
          <a:p>
            <a:pPr>
              <a:defRPr/>
            </a:pPr>
            <a:fld id="{47752204-41A3-4733-9C3A-1F09E94D4C94}" type="datetime1">
              <a:rPr lang="ru-RU"/>
              <a:pPr>
                <a:defRPr/>
              </a:pPr>
              <a:t>07.10.2011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3124200" y="6538913"/>
            <a:ext cx="2895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  <a:sym typeface="Arial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6553200" y="6538913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F3F6369-D973-44B3-A162-E9F2269B2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 cap="small">
          <a:solidFill>
            <a:schemeClr val="bg1"/>
          </a:solidFill>
          <a:latin typeface="Arial"/>
          <a:ea typeface="+mj-ea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  <a:sym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 cap="small">
          <a:solidFill>
            <a:schemeClr val="tx1"/>
          </a:solidFill>
          <a:latin typeface="Arial"/>
          <a:ea typeface="+mn-ea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 cap="small">
          <a:solidFill>
            <a:schemeClr val="tx1"/>
          </a:solidFill>
          <a:latin typeface="Arial"/>
          <a:ea typeface="+mn-ea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 cap="small">
          <a:solidFill>
            <a:schemeClr val="tx1"/>
          </a:solidFill>
          <a:latin typeface="Arial"/>
          <a:ea typeface="+mn-ea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 cap="small">
          <a:solidFill>
            <a:schemeClr val="tx1"/>
          </a:solidFill>
          <a:latin typeface="Arial"/>
          <a:ea typeface="+mn-ea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 cap="small">
          <a:solidFill>
            <a:schemeClr val="tx1"/>
          </a:solidFill>
          <a:latin typeface="Arial"/>
          <a:ea typeface="+mn-ea"/>
          <a:cs typeface="Arial"/>
          <a:sym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8.xml"/><Relationship Id="rId7" Type="http://schemas.openxmlformats.org/officeDocument/2006/relationships/oleObject" Target="../embeddings/oleObject12.bin"/><Relationship Id="rId2" Type="http://schemas.openxmlformats.org/officeDocument/2006/relationships/tags" Target="../tags/tag47.xml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9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56" name="Object 156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07356" name="think-cell Slide" r:id="rId7" imgW="360" imgH="360" progId="">
              <p:embed/>
            </p:oleObj>
          </a:graphicData>
        </a:graphic>
      </p:graphicFrame>
      <p:pic>
        <p:nvPicPr>
          <p:cNvPr id="307357" name="Picture 6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1588" y="0"/>
            <a:ext cx="9142412" cy="6616700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с одним вырезанным углом 1"/>
          <p:cNvSpPr/>
          <p:nvPr>
            <p:custDataLst>
              <p:tags r:id="rId3"/>
            </p:custDataLst>
          </p:nvPr>
        </p:nvSpPr>
        <p:spPr>
          <a:xfrm>
            <a:off x="0" y="6570663"/>
            <a:ext cx="9144000" cy="314325"/>
          </a:xfrm>
          <a:prstGeom prst="snip1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/>
              <a:cs typeface="Arial"/>
              <a:sym typeface="Arial"/>
            </a:endParaRPr>
          </a:p>
        </p:txBody>
      </p:sp>
      <p:sp>
        <p:nvSpPr>
          <p:cNvPr id="307359" name="TextBox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88" y="6546850"/>
            <a:ext cx="91424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bg1"/>
                </a:solidFill>
                <a:latin typeface="Arial" charset="0"/>
              </a:rPr>
              <a:t>Октябрь</a:t>
            </a:r>
            <a:r>
              <a:rPr lang="en-US" sz="1600" b="1">
                <a:solidFill>
                  <a:schemeClr val="bg1"/>
                </a:solidFill>
                <a:latin typeface="Arial" charset="0"/>
              </a:rPr>
              <a:t> 2011</a:t>
            </a:r>
            <a:endParaRPr lang="ru-RU" sz="16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3500" y="246063"/>
            <a:ext cx="3870325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сотрудничестве между 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Фондом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Сколково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ММВБ </a:t>
            </a:r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области развития Рынка инноваций и инвестиций ММВБ 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азвание 1"/>
          <p:cNvSpPr>
            <a:spLocks noGrp="1"/>
          </p:cNvSpPr>
          <p:nvPr>
            <p:ph type="title"/>
          </p:nvPr>
        </p:nvSpPr>
        <p:spPr>
          <a:xfrm>
            <a:off x="990600" y="298450"/>
            <a:ext cx="7929563" cy="585788"/>
          </a:xfrm>
        </p:spPr>
        <p:txBody>
          <a:bodyPr rtlCol="0">
            <a:noAutofit/>
          </a:bodyPr>
          <a:lstStyle/>
          <a:p>
            <a:pPr defTabSz="457200">
              <a:defRPr/>
            </a:pPr>
            <a:r>
              <a:rPr lang="ru-RU" sz="2000" dirty="0" smtClean="0">
                <a:latin typeface="Arial"/>
                <a:cs typeface="Arial"/>
                <a:sym typeface="Arial"/>
              </a:rPr>
              <a:t>Фонд </a:t>
            </a:r>
            <a:r>
              <a:rPr lang="en-US" sz="2000" dirty="0" smtClean="0">
                <a:latin typeface="Arial"/>
                <a:cs typeface="Arial"/>
                <a:sym typeface="Arial"/>
              </a:rPr>
              <a:t>“</a:t>
            </a:r>
            <a:r>
              <a:rPr lang="ru-RU" sz="2000" dirty="0" smtClean="0">
                <a:latin typeface="Arial"/>
                <a:cs typeface="Arial"/>
                <a:sym typeface="Arial"/>
              </a:rPr>
              <a:t>Сколково</a:t>
            </a:r>
            <a:r>
              <a:rPr lang="en-US" sz="2000" dirty="0" smtClean="0">
                <a:latin typeface="Arial"/>
                <a:cs typeface="Arial"/>
                <a:sym typeface="Arial"/>
              </a:rPr>
              <a:t>”</a:t>
            </a:r>
            <a:endParaRPr lang="en-US" sz="2000" dirty="0">
              <a:latin typeface="Arial"/>
              <a:cs typeface="Arial"/>
              <a:sym typeface="Arial"/>
            </a:endParaRPr>
          </a:p>
        </p:txBody>
      </p:sp>
      <p:sp>
        <p:nvSpPr>
          <p:cNvPr id="309250" name="Название 1"/>
          <p:cNvSpPr txBox="1">
            <a:spLocks/>
          </p:cNvSpPr>
          <p:nvPr/>
        </p:nvSpPr>
        <p:spPr bwMode="auto">
          <a:xfrm>
            <a:off x="323850" y="1184275"/>
            <a:ext cx="87058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/>
            <a:r>
              <a:rPr lang="ru-RU" b="1">
                <a:latin typeface="Arial" charset="0"/>
              </a:rPr>
              <a:t>Фонд </a:t>
            </a:r>
            <a:r>
              <a:rPr lang="en-US" b="1">
                <a:latin typeface="Arial" charset="0"/>
              </a:rPr>
              <a:t>“</a:t>
            </a:r>
            <a:r>
              <a:rPr lang="ru-RU" b="1">
                <a:latin typeface="Arial" charset="0"/>
              </a:rPr>
              <a:t>Сколково</a:t>
            </a:r>
            <a:r>
              <a:rPr lang="en-US" b="1">
                <a:latin typeface="Arial" charset="0"/>
              </a:rPr>
              <a:t>”</a:t>
            </a:r>
            <a:r>
              <a:rPr lang="ru-RU" b="1">
                <a:latin typeface="Arial" charset="0"/>
              </a:rPr>
              <a:t> – институт развития, ориентированный на поддержку российских высокотехнологичных компаний</a:t>
            </a:r>
            <a:endParaRPr lang="en-US" b="1">
              <a:latin typeface="Arial" charset="0"/>
            </a:endParaRPr>
          </a:p>
        </p:txBody>
      </p:sp>
      <p:pic>
        <p:nvPicPr>
          <p:cNvPr id="309251" name="Рисунок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03650" y="2141538"/>
            <a:ext cx="52324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252" name="Rectangle 1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6238" y="1951038"/>
            <a:ext cx="3179762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400">
                <a:latin typeface="Arial" charset="0"/>
              </a:rPr>
              <a:t>Средства Фонда </a:t>
            </a:r>
            <a:r>
              <a:rPr lang="en-US" sz="1400">
                <a:latin typeface="Arial" charset="0"/>
              </a:rPr>
              <a:t>“</a:t>
            </a:r>
            <a:r>
              <a:rPr lang="ru-RU" sz="1400">
                <a:latin typeface="Arial" charset="0"/>
              </a:rPr>
              <a:t>Сколково</a:t>
            </a:r>
            <a:r>
              <a:rPr lang="en-US" sz="1400">
                <a:latin typeface="Arial" charset="0"/>
              </a:rPr>
              <a:t>”</a:t>
            </a:r>
            <a:r>
              <a:rPr lang="ru-RU" sz="1400">
                <a:latin typeface="Arial" charset="0"/>
              </a:rPr>
              <a:t> направлены на создание эффективной инфраструктуры поддержки технологических компаний </a:t>
            </a:r>
            <a:r>
              <a:rPr lang="en-US" sz="1400">
                <a:latin typeface="Arial" charset="0"/>
              </a:rPr>
              <a:t>(2/3 </a:t>
            </a:r>
            <a:r>
              <a:rPr lang="ru-RU" sz="1400">
                <a:latin typeface="Arial" charset="0"/>
              </a:rPr>
              <a:t>на развитие инновационного центра</a:t>
            </a:r>
            <a:r>
              <a:rPr lang="en-US" sz="1400">
                <a:latin typeface="Arial" charset="0"/>
              </a:rPr>
              <a:t>, 1/3 </a:t>
            </a:r>
            <a:r>
              <a:rPr lang="ru-RU" sz="1400">
                <a:latin typeface="Arial" charset="0"/>
              </a:rPr>
              <a:t>на грантовую поддержку компаний</a:t>
            </a:r>
            <a:r>
              <a:rPr lang="en-US" sz="1400">
                <a:latin typeface="Arial" charset="0"/>
              </a:rPr>
              <a:t>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400">
                <a:latin typeface="Arial" charset="0"/>
              </a:rPr>
              <a:t>В инновационном центре расположатся Сколковский Институт Науки и Технологии (партнёрство с </a:t>
            </a:r>
            <a:r>
              <a:rPr lang="en-US" sz="1400">
                <a:latin typeface="Arial" charset="0"/>
              </a:rPr>
              <a:t>MIT), R&amp;D </a:t>
            </a:r>
            <a:r>
              <a:rPr lang="ru-RU" sz="1400">
                <a:latin typeface="Arial" charset="0"/>
              </a:rPr>
              <a:t>центры крупных корпораций</a:t>
            </a:r>
            <a:r>
              <a:rPr lang="en-US" sz="1400">
                <a:latin typeface="Arial" charset="0"/>
              </a:rPr>
              <a:t> (~50) </a:t>
            </a:r>
            <a:r>
              <a:rPr lang="ru-RU" sz="1400">
                <a:latin typeface="Arial" charset="0"/>
              </a:rPr>
              <a:t>и стартапы</a:t>
            </a:r>
            <a:r>
              <a:rPr lang="en-US" sz="1400">
                <a:latin typeface="Arial" charset="0"/>
              </a:rPr>
              <a:t> (~1,000)</a:t>
            </a:r>
          </a:p>
        </p:txBody>
      </p:sp>
      <p:sp>
        <p:nvSpPr>
          <p:cNvPr id="309253" name="Rectangle 1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76238" y="4956175"/>
            <a:ext cx="8653462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400">
                <a:latin typeface="Arial" charset="0"/>
              </a:rPr>
              <a:t>Для компаний</a:t>
            </a:r>
            <a:r>
              <a:rPr lang="en-US" sz="1400">
                <a:latin typeface="Arial" charset="0"/>
              </a:rPr>
              <a:t>-</a:t>
            </a:r>
            <a:r>
              <a:rPr lang="ru-RU" sz="1400">
                <a:latin typeface="Arial" charset="0"/>
              </a:rPr>
              <a:t>участников Сколково действуют особые условия налогообложения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400">
                <a:latin typeface="Arial" charset="0"/>
              </a:rPr>
              <a:t>За прошедшие </a:t>
            </a:r>
            <a:r>
              <a:rPr lang="en-US" sz="1400">
                <a:latin typeface="Arial" charset="0"/>
              </a:rPr>
              <a:t>9</a:t>
            </a:r>
            <a:r>
              <a:rPr lang="ru-RU" sz="1400">
                <a:latin typeface="Arial" charset="0"/>
              </a:rPr>
              <a:t> месяцев Фондом рассмотрено свыше </a:t>
            </a:r>
            <a:r>
              <a:rPr lang="en-US" sz="1400">
                <a:latin typeface="Arial" charset="0"/>
              </a:rPr>
              <a:t>1 0</a:t>
            </a:r>
            <a:r>
              <a:rPr lang="ru-RU" sz="1400">
                <a:latin typeface="Arial" charset="0"/>
              </a:rPr>
              <a:t>00 заявок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400">
                <a:latin typeface="Arial" charset="0"/>
              </a:rPr>
              <a:t>1</a:t>
            </a:r>
            <a:r>
              <a:rPr lang="en-US" sz="1400">
                <a:latin typeface="Arial" charset="0"/>
              </a:rPr>
              <a:t>7</a:t>
            </a:r>
            <a:r>
              <a:rPr lang="ru-RU" sz="1400">
                <a:latin typeface="Arial" charset="0"/>
              </a:rPr>
              <a:t>6 из них получили статус участника Сколково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400">
                <a:latin typeface="Arial" charset="0"/>
              </a:rPr>
              <a:t>38 компаниям-участникам одобрено грантовое финансирование на общую сумму около 4,9 млрд.</a:t>
            </a:r>
            <a:r>
              <a:rPr lang="en-US" sz="1400">
                <a:latin typeface="Arial" charset="0"/>
              </a:rPr>
              <a:t> </a:t>
            </a:r>
            <a:r>
              <a:rPr lang="ru-RU" sz="1400">
                <a:latin typeface="Arial" charset="0"/>
              </a:rPr>
              <a:t>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273" name="Picture 4" descr="C:\Users\PLukyanov\Desktop\logo_tat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9663" y="5686425"/>
            <a:ext cx="14763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Название 1"/>
          <p:cNvSpPr>
            <a:spLocks noGrp="1"/>
          </p:cNvSpPr>
          <p:nvPr>
            <p:ph type="title"/>
          </p:nvPr>
        </p:nvSpPr>
        <p:spPr>
          <a:xfrm>
            <a:off x="990600" y="298450"/>
            <a:ext cx="7929563" cy="585788"/>
          </a:xfrm>
        </p:spPr>
        <p:txBody>
          <a:bodyPr rtlCol="0">
            <a:noAutofit/>
          </a:bodyPr>
          <a:lstStyle/>
          <a:p>
            <a:pPr defTabSz="457200">
              <a:defRPr/>
            </a:pPr>
            <a:r>
              <a:rPr lang="ru-RU" sz="2000" dirty="0" smtClean="0">
                <a:latin typeface="Arial"/>
                <a:cs typeface="Arial"/>
                <a:sym typeface="Arial"/>
              </a:rPr>
              <a:t>Основные преимущества для компаний-участников Сколково</a:t>
            </a:r>
            <a:r>
              <a:rPr lang="en-US" sz="2000" dirty="0">
                <a:latin typeface="Arial"/>
                <a:cs typeface="Arial"/>
                <a:sym typeface="Arial"/>
              </a:rPr>
              <a:t/>
            </a:r>
            <a:br>
              <a:rPr lang="en-US" sz="2000" dirty="0">
                <a:latin typeface="Arial"/>
                <a:cs typeface="Arial"/>
                <a:sym typeface="Arial"/>
              </a:rPr>
            </a:br>
            <a:endParaRPr lang="en-US" sz="2000" dirty="0">
              <a:latin typeface="Arial"/>
              <a:cs typeface="Arial"/>
              <a:sym typeface="Arial"/>
            </a:endParaRPr>
          </a:p>
        </p:txBody>
      </p:sp>
      <p:pic>
        <p:nvPicPr>
          <p:cNvPr id="310275" name="Picture 2" descr="C:\Users\PLukyanov\Desktop\l_025092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950" y="5573713"/>
            <a:ext cx="8239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76" name="Picture 3" descr="C:\Users\PLukyanov\Desktop\logo-eng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3825" y="5734050"/>
            <a:ext cx="14192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77" name="Picture 5" descr="C:\Users\PLukyanov\Desktop\microsoft_thum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2963" y="5573713"/>
            <a:ext cx="9461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78" name="Picture 6" descr="C:\Users\PLukyanov\Desktop\intel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19588" y="5692775"/>
            <a:ext cx="8175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79" name="Picture 7" descr="C:\Users\PLukyanov\Desktop\logo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76850" y="5686425"/>
            <a:ext cx="1143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80" name="Picture 8" descr="C:\Users\PLukyanov\Desktop\logo (1)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51613" y="5818188"/>
            <a:ext cx="1192212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81" name="Picture 9" descr="C:\Users\PLukyanov\Desktop\1246538692_siemens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32725" y="5624513"/>
            <a:ext cx="131127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 rot="16200000">
            <a:off x="3040857" y="-794544"/>
            <a:ext cx="2882900" cy="8012113"/>
          </a:xfrm>
          <a:prstGeom prst="roundRect">
            <a:avLst/>
          </a:prstGeom>
          <a:solidFill>
            <a:schemeClr val="bg1"/>
          </a:solidFill>
          <a:ln w="3175">
            <a:noFill/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marL="228600" indent="-228600">
              <a:buFontTx/>
              <a:buAutoNum type="arabicPeriod"/>
              <a:defRPr/>
            </a:pP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Эффективное увеличение капитала: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Налоговые льготы (0% налог на прибыль, НДС, 14% ЕСН)</a:t>
            </a: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Возможность подать заявку на получение гранта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Низкие административные барьеры: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Облегченный наём иностранных сотрудников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Возмещение таможенных платежей, уплаченных при импорте исследовательского оборудования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Упрощенный доступ к рынку: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Прочные связи с ведущими международными технологическими компаниями – доступ к информации о будущем спросе на технологии</a:t>
            </a: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Облегченный доступ к заказам со стороны государственных компаний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+mj-lt"/>
              <a:buAutoNum type="alphaLcParenR"/>
              <a:defRPr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Помощь в доступе к международным рынкам капитала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Информационная и </a:t>
            </a: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поддержка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5338" name="Object 10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55338" name="think-cell Slide" r:id="rId6" imgW="360" imgH="360" progId="">
              <p:embed/>
            </p:oleObj>
          </a:graphicData>
        </a:graphic>
      </p:graphicFrame>
      <p:sp>
        <p:nvSpPr>
          <p:cNvPr id="7170" name="Заголовок 308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ym typeface="Arial"/>
              </a:rPr>
              <a:t>Фонд </a:t>
            </a:r>
            <a:r>
              <a:rPr lang="en-US" dirty="0" smtClean="0">
                <a:sym typeface="Arial"/>
              </a:rPr>
              <a:t>“</a:t>
            </a:r>
            <a:r>
              <a:rPr lang="ru-RU" dirty="0" smtClean="0">
                <a:sym typeface="Arial"/>
              </a:rPr>
              <a:t>Сколково</a:t>
            </a:r>
            <a:r>
              <a:rPr lang="en-US" dirty="0" smtClean="0">
                <a:sym typeface="Arial"/>
              </a:rPr>
              <a:t>”</a:t>
            </a:r>
            <a:r>
              <a:rPr lang="ru-RU" dirty="0" smtClean="0">
                <a:sym typeface="Arial"/>
              </a:rPr>
              <a:t>: отработанный и прозрачный </a:t>
            </a:r>
            <a:r>
              <a:rPr lang="ru-RU" dirty="0" err="1" smtClean="0">
                <a:sym typeface="Arial"/>
              </a:rPr>
              <a:t>грантовый</a:t>
            </a:r>
            <a:r>
              <a:rPr lang="ru-RU" dirty="0" smtClean="0">
                <a:sym typeface="Arial"/>
              </a:rPr>
              <a:t> процесс</a:t>
            </a:r>
          </a:p>
        </p:txBody>
      </p:sp>
      <p:sp>
        <p:nvSpPr>
          <p:cNvPr id="355340" name="Номер слайда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xfrm>
            <a:off x="6777038" y="6637338"/>
            <a:ext cx="2133600" cy="182562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DE01C2-EA41-42AC-9A52-600B3E0F747F}" type="slidenum">
              <a:rPr lang="ru-RU" sz="120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sz="1200">
              <a:latin typeface="Arial" charset="0"/>
              <a:cs typeface="Arial" charset="0"/>
            </a:endParaRPr>
          </a:p>
        </p:txBody>
      </p:sp>
      <p:sp>
        <p:nvSpPr>
          <p:cNvPr id="92" name="Rounded Rectangle 63"/>
          <p:cNvSpPr/>
          <p:nvPr/>
        </p:nvSpPr>
        <p:spPr>
          <a:xfrm>
            <a:off x="120650" y="2609850"/>
            <a:ext cx="2135188" cy="3168650"/>
          </a:xfrm>
          <a:prstGeom prst="roundRect">
            <a:avLst>
              <a:gd name="adj" fmla="val 7150"/>
            </a:avLst>
          </a:prstGeom>
          <a:solidFill>
            <a:srgbClr val="FFFFFF"/>
          </a:solidFill>
          <a:ln w="3175" cap="flat" cmpd="sng" algn="ctr">
            <a:solidFill>
              <a:srgbClr val="000000">
                <a:lumMod val="75000"/>
                <a:lumOff val="25000"/>
              </a:srgbClr>
            </a:solidFill>
            <a:prstDash val="soli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ounded Rectangle 17"/>
          <p:cNvSpPr/>
          <p:nvPr/>
        </p:nvSpPr>
        <p:spPr>
          <a:xfrm>
            <a:off x="176213" y="2827338"/>
            <a:ext cx="360362" cy="360362"/>
          </a:xfrm>
          <a:prstGeom prst="roundRect">
            <a:avLst>
              <a:gd name="adj" fmla="val 23782"/>
            </a:avLst>
          </a:prstGeom>
          <a:solidFill>
            <a:srgbClr val="FFFFFF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94" name="Rounded Rectangle 35"/>
          <p:cNvSpPr/>
          <p:nvPr/>
        </p:nvSpPr>
        <p:spPr>
          <a:xfrm>
            <a:off x="179388" y="1414463"/>
            <a:ext cx="1946275" cy="1052512"/>
          </a:xfrm>
          <a:prstGeom prst="roundRect">
            <a:avLst/>
          </a:prstGeom>
          <a:solidFill>
            <a:srgbClr val="008080"/>
          </a:solidFill>
          <a:ln w="3175" cap="flat" cmpd="sng" algn="ctr">
            <a:noFill/>
            <a:prstDash val="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Заявитель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95" name="Rounded Rectangle 35"/>
          <p:cNvSpPr/>
          <p:nvPr/>
        </p:nvSpPr>
        <p:spPr>
          <a:xfrm>
            <a:off x="2382838" y="1414463"/>
            <a:ext cx="1941512" cy="1052512"/>
          </a:xfrm>
          <a:prstGeom prst="roundRect">
            <a:avLst/>
          </a:prstGeom>
          <a:solidFill>
            <a:srgbClr val="008080"/>
          </a:solidFill>
          <a:ln w="3175" cap="flat" cmpd="sng" algn="ctr">
            <a:noFill/>
            <a:prstDash val="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Соответствующий кластер</a:t>
            </a:r>
            <a:r>
              <a:rPr lang="en-US" sz="1400" b="1" kern="0" dirty="0">
                <a:solidFill>
                  <a:srgbClr val="FFFFFF"/>
                </a:solidFill>
                <a:latin typeface="Arial"/>
                <a:cs typeface="+mn-cs"/>
              </a:rPr>
              <a:t>*</a:t>
            </a:r>
            <a:endParaRPr lang="ru-RU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96" name="Rounded Rectangle 35"/>
          <p:cNvSpPr/>
          <p:nvPr/>
        </p:nvSpPr>
        <p:spPr>
          <a:xfrm>
            <a:off x="4640263" y="1414463"/>
            <a:ext cx="2085975" cy="1052512"/>
          </a:xfrm>
          <a:prstGeom prst="roundRect">
            <a:avLst/>
          </a:prstGeom>
          <a:solidFill>
            <a:srgbClr val="008080"/>
          </a:solidFill>
          <a:ln w="3175" cap="flat" cmpd="sng" algn="ctr">
            <a:noFill/>
            <a:prstDash val="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Инвестиционная служба</a:t>
            </a:r>
            <a:endParaRPr lang="en-US" sz="1400" b="1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97" name="Rounded Rectangle 35"/>
          <p:cNvSpPr/>
          <p:nvPr/>
        </p:nvSpPr>
        <p:spPr>
          <a:xfrm>
            <a:off x="7004050" y="1414463"/>
            <a:ext cx="1890713" cy="1052512"/>
          </a:xfrm>
          <a:prstGeom prst="roundRect">
            <a:avLst/>
          </a:prstGeom>
          <a:solidFill>
            <a:srgbClr val="008080"/>
          </a:solidFill>
          <a:ln w="3175" cap="flat" cmpd="sng" algn="ctr">
            <a:noFill/>
            <a:prstDash val="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 err="1">
                <a:solidFill>
                  <a:srgbClr val="FFFFFF"/>
                </a:solidFill>
                <a:latin typeface="Arial"/>
                <a:cs typeface="+mn-cs"/>
              </a:rPr>
              <a:t>Грантовый</a:t>
            </a: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 комитет</a:t>
            </a:r>
            <a:endParaRPr lang="en-US" sz="1400" kern="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98" name="Прямоугольник 52"/>
          <p:cNvSpPr>
            <a:spLocks noChangeArrowheads="1"/>
          </p:cNvSpPr>
          <p:nvPr/>
        </p:nvSpPr>
        <p:spPr bwMode="auto">
          <a:xfrm>
            <a:off x="323850" y="3949700"/>
            <a:ext cx="1881188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Инвестиционный меморандум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Дорожная карта проекта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Финансовый план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Техническое описание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611188" y="2682875"/>
            <a:ext cx="1514475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Предоставляет пакет документов</a:t>
            </a:r>
            <a:endParaRPr lang="en-US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ounded Rectangle 63"/>
          <p:cNvSpPr/>
          <p:nvPr/>
        </p:nvSpPr>
        <p:spPr>
          <a:xfrm>
            <a:off x="2376488" y="2609850"/>
            <a:ext cx="2135187" cy="3168650"/>
          </a:xfrm>
          <a:prstGeom prst="roundRect">
            <a:avLst>
              <a:gd name="adj" fmla="val 6556"/>
            </a:avLst>
          </a:prstGeom>
          <a:solidFill>
            <a:srgbClr val="FFFFFF"/>
          </a:solidFill>
          <a:ln w="3175" cap="flat" cmpd="sng" algn="ctr">
            <a:solidFill>
              <a:srgbClr val="000000">
                <a:lumMod val="75000"/>
                <a:lumOff val="25000"/>
              </a:srgbClr>
            </a:solidFill>
            <a:prstDash val="soli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ounded Rectangle 63"/>
          <p:cNvSpPr/>
          <p:nvPr/>
        </p:nvSpPr>
        <p:spPr>
          <a:xfrm>
            <a:off x="4632325" y="2609850"/>
            <a:ext cx="2135188" cy="3168650"/>
          </a:xfrm>
          <a:prstGeom prst="roundRect">
            <a:avLst>
              <a:gd name="adj" fmla="val 6555"/>
            </a:avLst>
          </a:prstGeom>
          <a:solidFill>
            <a:srgbClr val="FFFFFF"/>
          </a:solidFill>
          <a:ln w="3175" cap="flat" cmpd="sng" algn="ctr">
            <a:solidFill>
              <a:srgbClr val="000000">
                <a:lumMod val="75000"/>
                <a:lumOff val="25000"/>
              </a:srgbClr>
            </a:solidFill>
            <a:prstDash val="soli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ounded Rectangle 17"/>
          <p:cNvSpPr/>
          <p:nvPr/>
        </p:nvSpPr>
        <p:spPr>
          <a:xfrm>
            <a:off x="4759325" y="2827338"/>
            <a:ext cx="360363" cy="360362"/>
          </a:xfrm>
          <a:prstGeom prst="roundRect">
            <a:avLst/>
          </a:prstGeom>
          <a:solidFill>
            <a:srgbClr val="FFFFFF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5148263" y="2682875"/>
            <a:ext cx="161925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Организует экспертизу проекта</a:t>
            </a:r>
            <a:endParaRPr lang="en-US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ounded Rectangle 63"/>
          <p:cNvSpPr/>
          <p:nvPr/>
        </p:nvSpPr>
        <p:spPr>
          <a:xfrm>
            <a:off x="6888163" y="2609850"/>
            <a:ext cx="2135187" cy="3168650"/>
          </a:xfrm>
          <a:prstGeom prst="roundRect">
            <a:avLst>
              <a:gd name="adj" fmla="val 5961"/>
            </a:avLst>
          </a:prstGeom>
          <a:solidFill>
            <a:srgbClr val="FFFFFF"/>
          </a:solidFill>
          <a:ln w="3175" cap="flat" cmpd="sng" algn="ctr">
            <a:solidFill>
              <a:srgbClr val="000000">
                <a:lumMod val="75000"/>
                <a:lumOff val="25000"/>
              </a:srgbClr>
            </a:solidFill>
            <a:prstDash val="soli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ounded Rectangle 17"/>
          <p:cNvSpPr/>
          <p:nvPr/>
        </p:nvSpPr>
        <p:spPr>
          <a:xfrm>
            <a:off x="7010400" y="2862263"/>
            <a:ext cx="360363" cy="360362"/>
          </a:xfrm>
          <a:prstGeom prst="roundRect">
            <a:avLst/>
          </a:prstGeom>
          <a:solidFill>
            <a:srgbClr val="FFFFFF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1200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7524750" y="2682875"/>
            <a:ext cx="14986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Принимает решения по грантам</a:t>
            </a:r>
            <a:endParaRPr lang="en-US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ounded Rectangle 17"/>
          <p:cNvSpPr/>
          <p:nvPr/>
        </p:nvSpPr>
        <p:spPr>
          <a:xfrm>
            <a:off x="2466975" y="2827338"/>
            <a:ext cx="360363" cy="360362"/>
          </a:xfrm>
          <a:prstGeom prst="roundRect">
            <a:avLst>
              <a:gd name="adj" fmla="val 23782"/>
            </a:avLst>
          </a:prstGeom>
          <a:solidFill>
            <a:srgbClr val="FFFFFF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1200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903538" y="2638425"/>
            <a:ext cx="1420812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Подготавливает пакет документов для </a:t>
            </a:r>
            <a:r>
              <a:rPr lang="ru-RU" sz="12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Грантового</a:t>
            </a:r>
            <a:r>
              <a:rPr lang="ru-RU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комитета</a:t>
            </a:r>
            <a:endParaRPr lang="en-US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52"/>
          <p:cNvSpPr>
            <a:spLocks noChangeArrowheads="1"/>
          </p:cNvSpPr>
          <p:nvPr/>
        </p:nvSpPr>
        <p:spPr bwMode="auto">
          <a:xfrm>
            <a:off x="2443163" y="3925888"/>
            <a:ext cx="20447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Только участники Сколково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Соответствие </a:t>
            </a:r>
            <a:r>
              <a:rPr lang="ru-RU" sz="11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форсайтам</a:t>
            </a: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кластера (список на сайте)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Потенциал коммерциализации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Наличие внешнего </a:t>
            </a:r>
            <a:r>
              <a:rPr lang="ru-RU" sz="11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соинвестора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52"/>
          <p:cNvSpPr>
            <a:spLocks noChangeArrowheads="1"/>
          </p:cNvSpPr>
          <p:nvPr/>
        </p:nvSpPr>
        <p:spPr bwMode="auto">
          <a:xfrm>
            <a:off x="4759325" y="3949700"/>
            <a:ext cx="1881188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Экспертиза проектов: панель из более 500 независимых экспертов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Проверка предположений о параметрах рынка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Анализ сметы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52"/>
          <p:cNvSpPr>
            <a:spLocks noChangeArrowheads="1"/>
          </p:cNvSpPr>
          <p:nvPr/>
        </p:nvSpPr>
        <p:spPr bwMode="auto">
          <a:xfrm>
            <a:off x="7015163" y="3925888"/>
            <a:ext cx="1881187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10 членов комитета, включая 5 независимых членов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1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чные</a:t>
            </a: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заседания 2 раза в месяц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Заявитель участвует в обсуждении проекта</a:t>
            </a:r>
            <a:endParaRPr lang="en-US" sz="11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Left Brace 122"/>
          <p:cNvSpPr/>
          <p:nvPr/>
        </p:nvSpPr>
        <p:spPr>
          <a:xfrm rot="16200000">
            <a:off x="4344194" y="1883569"/>
            <a:ext cx="288925" cy="8104187"/>
          </a:xfrm>
          <a:prstGeom prst="leftBrace">
            <a:avLst>
              <a:gd name="adj1" fmla="val 70062"/>
              <a:gd name="adj2" fmla="val 50212"/>
            </a:avLst>
          </a:prstGeom>
          <a:noFill/>
          <a:ln w="2857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27"/>
          <p:cNvSpPr>
            <a:spLocks noChangeArrowheads="1"/>
          </p:cNvSpPr>
          <p:nvPr/>
        </p:nvSpPr>
        <p:spPr bwMode="auto">
          <a:xfrm>
            <a:off x="3989388" y="6056313"/>
            <a:ext cx="998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~ 2 </a:t>
            </a:r>
            <a:r>
              <a:rPr lang="ru-RU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месяца</a:t>
            </a:r>
            <a:endParaRPr lang="en-US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484438" y="3717925"/>
            <a:ext cx="1585912" cy="2778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Критерии отбора:</a:t>
            </a:r>
            <a:endParaRPr lang="en-US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5364" name="Прямая со стрелкой 114"/>
          <p:cNvCxnSpPr>
            <a:cxnSpLocks noChangeShapeType="1"/>
            <a:stCxn id="94" idx="3"/>
            <a:endCxn id="95" idx="1"/>
          </p:cNvCxnSpPr>
          <p:nvPr/>
        </p:nvCxnSpPr>
        <p:spPr bwMode="auto">
          <a:xfrm>
            <a:off x="2125663" y="1941513"/>
            <a:ext cx="257175" cy="0"/>
          </a:xfrm>
          <a:prstGeom prst="straightConnector1">
            <a:avLst/>
          </a:prstGeom>
          <a:noFill/>
          <a:ln w="19050" algn="ctr">
            <a:solidFill>
              <a:srgbClr val="404040"/>
            </a:solidFill>
            <a:round/>
            <a:headEnd/>
            <a:tailEnd type="arrow" w="med" len="med"/>
          </a:ln>
        </p:spPr>
      </p:cxnSp>
      <p:cxnSp>
        <p:nvCxnSpPr>
          <p:cNvPr id="355365" name="Прямая со стрелкой 115"/>
          <p:cNvCxnSpPr>
            <a:cxnSpLocks noChangeShapeType="1"/>
            <a:stCxn id="95" idx="3"/>
            <a:endCxn id="96" idx="1"/>
          </p:cNvCxnSpPr>
          <p:nvPr/>
        </p:nvCxnSpPr>
        <p:spPr bwMode="auto">
          <a:xfrm>
            <a:off x="4324350" y="1941513"/>
            <a:ext cx="315913" cy="0"/>
          </a:xfrm>
          <a:prstGeom prst="straightConnector1">
            <a:avLst/>
          </a:prstGeom>
          <a:noFill/>
          <a:ln w="19050" algn="ctr">
            <a:solidFill>
              <a:srgbClr val="404040"/>
            </a:solidFill>
            <a:round/>
            <a:headEnd/>
            <a:tailEnd type="arrow" w="med" len="med"/>
          </a:ln>
        </p:spPr>
      </p:cxnSp>
      <p:cxnSp>
        <p:nvCxnSpPr>
          <p:cNvPr id="355366" name="Прямая со стрелкой 116"/>
          <p:cNvCxnSpPr>
            <a:cxnSpLocks noChangeShapeType="1"/>
            <a:stCxn id="96" idx="3"/>
            <a:endCxn id="97" idx="1"/>
          </p:cNvCxnSpPr>
          <p:nvPr/>
        </p:nvCxnSpPr>
        <p:spPr bwMode="auto">
          <a:xfrm>
            <a:off x="6726238" y="1941513"/>
            <a:ext cx="277812" cy="0"/>
          </a:xfrm>
          <a:prstGeom prst="straightConnector1">
            <a:avLst/>
          </a:prstGeom>
          <a:noFill/>
          <a:ln w="19050" algn="ctr">
            <a:solidFill>
              <a:srgbClr val="404040"/>
            </a:solidFill>
            <a:round/>
            <a:headEnd/>
            <a:tailEnd type="arrow" w="med" len="med"/>
          </a:ln>
        </p:spPr>
      </p:cxnSp>
      <p:sp>
        <p:nvSpPr>
          <p:cNvPr id="32" name="Прямоугольник 31"/>
          <p:cNvSpPr/>
          <p:nvPr/>
        </p:nvSpPr>
        <p:spPr>
          <a:xfrm>
            <a:off x="-12700" y="6292850"/>
            <a:ext cx="9002713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lvl="1">
              <a:spcBef>
                <a:spcPts val="600"/>
              </a:spcBef>
              <a:defRPr/>
            </a:pP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Кластер – отраслевое подразделение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Фонда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Сколково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занимающееся развитием одного из пяти приоритетных направлений,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закреплённых Федеральным законом «Об инновационном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центре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Сколково“»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5588" y="1082675"/>
            <a:ext cx="8726487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Типичные размеры грантов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Посевная стадия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– до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млн. руб.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Ранняя стадия – до 15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млн. руб.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Продвинутая стадия – до 30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млн. руб.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Требования по со-инвестициям, % от общего бюджета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Посевная стадия – от 25%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Ранняя стадия – от 50%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Продвинутая стадия – от 75%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Предпочтения по со-инвестициям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Предпочтительно взнос денежных средств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Опыт со-инвестора в соответствующей отрасли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азвание 1"/>
          <p:cNvSpPr txBox="1">
            <a:spLocks/>
          </p:cNvSpPr>
          <p:nvPr/>
        </p:nvSpPr>
        <p:spPr>
          <a:xfrm>
            <a:off x="960438" y="295275"/>
            <a:ext cx="791051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000" b="1" cap="small" baseline="0">
                <a:solidFill>
                  <a:schemeClr val="bg1"/>
                </a:solidFill>
                <a:latin typeface="Arial"/>
                <a:ea typeface="+mj-ea"/>
                <a:cs typeface="Arial"/>
                <a:sym typeface="Arial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defRPr/>
            </a:pPr>
            <a:r>
              <a:rPr lang="ru-RU" dirty="0" smtClean="0"/>
              <a:t>Основные принципы </a:t>
            </a:r>
            <a:r>
              <a:rPr lang="ru-RU" dirty="0" err="1" smtClean="0"/>
              <a:t>грантового</a:t>
            </a:r>
            <a:r>
              <a:rPr lang="ru-RU" dirty="0" smtClean="0"/>
              <a:t> финансирования</a:t>
            </a:r>
            <a:endParaRPr lang="en-US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0" y="6597650"/>
            <a:ext cx="9004300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spcBef>
                <a:spcPts val="600"/>
              </a:spcBef>
              <a:defRPr/>
            </a:pPr>
            <a:r>
              <a:rPr lang="ru-RU" sz="1200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Грантовая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политика фонда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Сколково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доступна на официальном сайте Фонда: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www.i-gorod.com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9425" name="Прямая соединительная линия 28"/>
          <p:cNvCxnSpPr>
            <a:cxnSpLocks noChangeShapeType="1"/>
          </p:cNvCxnSpPr>
          <p:nvPr/>
        </p:nvCxnSpPr>
        <p:spPr bwMode="auto">
          <a:xfrm>
            <a:off x="8685213" y="1882775"/>
            <a:ext cx="9525" cy="4991100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sp>
        <p:nvSpPr>
          <p:cNvPr id="35942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9AAC89-40AA-4FDD-BC9A-21749EC5F13A}" type="slidenum">
              <a:rPr lang="ru-RU">
                <a:solidFill>
                  <a:srgbClr val="898989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solidFill>
                <a:srgbClr val="898989"/>
              </a:solidFill>
              <a:latin typeface="Arial" charset="0"/>
              <a:cs typeface="Arial" charset="0"/>
            </a:endParaRPr>
          </a:p>
        </p:txBody>
      </p:sp>
      <p:cxnSp>
        <p:nvCxnSpPr>
          <p:cNvPr id="359427" name="Прямая соединительная линия 29"/>
          <p:cNvCxnSpPr>
            <a:cxnSpLocks noChangeShapeType="1"/>
          </p:cNvCxnSpPr>
          <p:nvPr/>
        </p:nvCxnSpPr>
        <p:spPr bwMode="auto">
          <a:xfrm>
            <a:off x="7658100" y="1882775"/>
            <a:ext cx="0" cy="4975225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graphicFrame>
        <p:nvGraphicFramePr>
          <p:cNvPr id="31" name="Схема 30"/>
          <p:cNvGraphicFramePr/>
          <p:nvPr/>
        </p:nvGraphicFramePr>
        <p:xfrm>
          <a:off x="179514" y="1306016"/>
          <a:ext cx="8784974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59429" name="Прямая соединительная линия 31"/>
          <p:cNvCxnSpPr>
            <a:cxnSpLocks noChangeShapeType="1"/>
          </p:cNvCxnSpPr>
          <p:nvPr/>
        </p:nvCxnSpPr>
        <p:spPr bwMode="auto">
          <a:xfrm>
            <a:off x="1258888" y="1882775"/>
            <a:ext cx="0" cy="4975225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cxnSp>
        <p:nvCxnSpPr>
          <p:cNvPr id="359430" name="Прямая соединительная линия 32"/>
          <p:cNvCxnSpPr>
            <a:cxnSpLocks noChangeShapeType="1"/>
          </p:cNvCxnSpPr>
          <p:nvPr/>
        </p:nvCxnSpPr>
        <p:spPr bwMode="auto">
          <a:xfrm>
            <a:off x="2339975" y="1882775"/>
            <a:ext cx="3175" cy="4991100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cxnSp>
        <p:nvCxnSpPr>
          <p:cNvPr id="359431" name="Прямая соединительная линия 33"/>
          <p:cNvCxnSpPr>
            <a:cxnSpLocks noChangeShapeType="1"/>
          </p:cNvCxnSpPr>
          <p:nvPr/>
        </p:nvCxnSpPr>
        <p:spPr bwMode="auto">
          <a:xfrm>
            <a:off x="3400425" y="1882775"/>
            <a:ext cx="0" cy="4975225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cxnSp>
        <p:nvCxnSpPr>
          <p:cNvPr id="359432" name="Прямая соединительная линия 34"/>
          <p:cNvCxnSpPr>
            <a:cxnSpLocks noChangeShapeType="1"/>
          </p:cNvCxnSpPr>
          <p:nvPr/>
        </p:nvCxnSpPr>
        <p:spPr bwMode="auto">
          <a:xfrm>
            <a:off x="4481513" y="1882775"/>
            <a:ext cx="0" cy="4975225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cxnSp>
        <p:nvCxnSpPr>
          <p:cNvPr id="359433" name="Прямая соединительная линия 35"/>
          <p:cNvCxnSpPr>
            <a:cxnSpLocks noChangeShapeType="1"/>
          </p:cNvCxnSpPr>
          <p:nvPr/>
        </p:nvCxnSpPr>
        <p:spPr bwMode="auto">
          <a:xfrm>
            <a:off x="5527675" y="1882775"/>
            <a:ext cx="0" cy="4975225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cxnSp>
        <p:nvCxnSpPr>
          <p:cNvPr id="359434" name="Прямая соединительная линия 36"/>
          <p:cNvCxnSpPr>
            <a:cxnSpLocks noChangeShapeType="1"/>
          </p:cNvCxnSpPr>
          <p:nvPr/>
        </p:nvCxnSpPr>
        <p:spPr bwMode="auto">
          <a:xfrm>
            <a:off x="6607175" y="1882775"/>
            <a:ext cx="0" cy="4975225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sp>
        <p:nvSpPr>
          <p:cNvPr id="38" name="Прямоугольник 37"/>
          <p:cNvSpPr/>
          <p:nvPr/>
        </p:nvSpPr>
        <p:spPr>
          <a:xfrm>
            <a:off x="179388" y="2025650"/>
            <a:ext cx="2160587" cy="250825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ВУЗы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339975" y="3233738"/>
            <a:ext cx="1263650" cy="249237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Фонд </a:t>
            </a: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Бортника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339975" y="3635375"/>
            <a:ext cx="2232025" cy="249238"/>
          </a:xfrm>
          <a:prstGeom prst="rect">
            <a:avLst/>
          </a:prstGeom>
          <a:solidFill>
            <a:srgbClr val="C8FF00"/>
          </a:solidFill>
          <a:ln w="9525" cap="flat" cmpd="sng" algn="ctr">
            <a:solidFill>
              <a:srgbClr val="8DB400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16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Фонд </a:t>
            </a:r>
            <a:r>
              <a:rPr lang="en-US" sz="16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“</a:t>
            </a:r>
            <a:r>
              <a:rPr lang="ru-RU" sz="16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Сколково</a:t>
            </a:r>
            <a:r>
              <a:rPr lang="en-US" sz="16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”</a:t>
            </a:r>
            <a:endParaRPr lang="ru-RU" sz="16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03575" y="4448175"/>
            <a:ext cx="5481638" cy="249238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Роснано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356100" y="5253038"/>
            <a:ext cx="4333875" cy="249237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Российский банк </a:t>
            </a: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развития (малый и средний бизнес)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292725" y="5654675"/>
            <a:ext cx="3397250" cy="250825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ВЭБ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16238" y="4038600"/>
            <a:ext cx="4248150" cy="257175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РВК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616700" y="6069013"/>
            <a:ext cx="2082800" cy="2492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РИИ ММВБ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032250" y="4849813"/>
            <a:ext cx="4652963" cy="250825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ОЭЗ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258888" y="2830513"/>
            <a:ext cx="2592387" cy="250825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Правительство (ФЦП</a:t>
            </a: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),  РФФИ, </a:t>
            </a:r>
            <a:r>
              <a:rPr lang="ru-RU" sz="900" kern="0" dirty="0" err="1">
                <a:solidFill>
                  <a:srgbClr val="000000"/>
                </a:solidFill>
                <a:latin typeface="Arial"/>
                <a:cs typeface="Arial" pitchFamily="34" charset="0"/>
              </a:rPr>
              <a:t>Росмолодежь</a:t>
            </a: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 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004888" y="2428875"/>
            <a:ext cx="1911350" cy="249238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НИИ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ym typeface="Arial"/>
              </a:rPr>
              <a:t>Позиционирование Фонда </a:t>
            </a:r>
            <a:r>
              <a:rPr lang="en-US" dirty="0" smtClean="0">
                <a:sym typeface="Arial"/>
              </a:rPr>
              <a:t>“</a:t>
            </a:r>
            <a:r>
              <a:rPr lang="ru-RU" dirty="0" smtClean="0">
                <a:sym typeface="Arial"/>
              </a:rPr>
              <a:t>Сколково</a:t>
            </a:r>
            <a:r>
              <a:rPr lang="en-US" dirty="0" smtClean="0">
                <a:sym typeface="Arial"/>
              </a:rPr>
              <a:t>”</a:t>
            </a:r>
            <a:r>
              <a:rPr lang="ru-RU" dirty="0" smtClean="0">
                <a:sym typeface="Arial"/>
              </a:rPr>
              <a:t> и рынка инноваций и инвестиций ММВБ в системе российских институтов развития</a:t>
            </a:r>
            <a:endParaRPr lang="ru-RU" dirty="0">
              <a:sym typeface="Arial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97388" y="6064250"/>
            <a:ext cx="2117725" cy="2508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РИИ</a:t>
            </a:r>
            <a:r>
              <a:rPr lang="en-US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-2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17888" y="6064250"/>
            <a:ext cx="1079500" cy="254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900" kern="0" dirty="0">
                <a:solidFill>
                  <a:srgbClr val="000000"/>
                </a:solidFill>
                <a:latin typeface="Arial"/>
                <a:cs typeface="Arial" pitchFamily="34" charset="0"/>
              </a:rPr>
              <a:t>РИИ-</a:t>
            </a:r>
            <a:r>
              <a:rPr lang="ru-RU" sz="900" kern="0" dirty="0" err="1">
                <a:solidFill>
                  <a:srgbClr val="000000"/>
                </a:solidFill>
                <a:latin typeface="Arial"/>
                <a:cs typeface="Arial" pitchFamily="34" charset="0"/>
              </a:rPr>
              <a:t>борд</a:t>
            </a:r>
            <a:endParaRPr lang="ru-RU" sz="900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вал 19"/>
          <p:cNvSpPr/>
          <p:nvPr/>
        </p:nvSpPr>
        <p:spPr>
          <a:xfrm>
            <a:off x="3236913" y="5272088"/>
            <a:ext cx="2624137" cy="1458912"/>
          </a:xfrm>
          <a:prstGeom prst="ellipse">
            <a:avLst/>
          </a:prstGeom>
          <a:solidFill>
            <a:srgbClr val="00FF00">
              <a:alpha val="65000"/>
            </a:srgbClr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911600" y="2762250"/>
            <a:ext cx="5092700" cy="2684463"/>
          </a:xfrm>
          <a:prstGeom prst="ellipse">
            <a:avLst/>
          </a:prstGeom>
          <a:solidFill>
            <a:srgbClr val="0070C0">
              <a:alpha val="33000"/>
            </a:srgbClr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ym typeface="Arial"/>
              </a:rPr>
              <a:t>Сотрудничество Фонда </a:t>
            </a:r>
            <a:r>
              <a:rPr lang="en-US" dirty="0" smtClean="0">
                <a:sym typeface="Arial"/>
              </a:rPr>
              <a:t>“</a:t>
            </a:r>
            <a:r>
              <a:rPr lang="ru-RU" dirty="0" smtClean="0">
                <a:sym typeface="Arial"/>
              </a:rPr>
              <a:t>Сколково</a:t>
            </a:r>
            <a:r>
              <a:rPr lang="en-US" dirty="0" smtClean="0">
                <a:sym typeface="Arial"/>
              </a:rPr>
              <a:t>”</a:t>
            </a:r>
            <a:r>
              <a:rPr lang="ru-RU" dirty="0" smtClean="0">
                <a:sym typeface="Arial"/>
              </a:rPr>
              <a:t> и ММВБ в области развития Рынка инноваций и инвестиций ММВБ</a:t>
            </a:r>
            <a:endParaRPr lang="ru-RU" dirty="0">
              <a:sym typeface="Arial"/>
            </a:endParaRPr>
          </a:p>
        </p:txBody>
      </p:sp>
      <p:sp>
        <p:nvSpPr>
          <p:cNvPr id="354351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6943725" y="6604000"/>
            <a:ext cx="2133600" cy="18256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B3D4EC-B37C-433B-B93D-98948C8244DC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latin typeface="Arial" charset="0"/>
              <a:cs typeface="Arial" charset="0"/>
            </a:endParaRPr>
          </a:p>
        </p:txBody>
      </p:sp>
      <p:pic>
        <p:nvPicPr>
          <p:cNvPr id="354352" name="Picture 2" descr="http://www.ipoboard.ru/i/rii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7190"/>
          <a:stretch>
            <a:fillRect/>
          </a:stretch>
        </p:blipFill>
        <p:spPr bwMode="auto">
          <a:xfrm>
            <a:off x="5851525" y="4724400"/>
            <a:ext cx="13271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Овал 10"/>
          <p:cNvSpPr/>
          <p:nvPr/>
        </p:nvSpPr>
        <p:spPr>
          <a:xfrm>
            <a:off x="366713" y="2762250"/>
            <a:ext cx="4816475" cy="2684463"/>
          </a:xfrm>
          <a:prstGeom prst="ellipse">
            <a:avLst/>
          </a:prstGeom>
          <a:solidFill>
            <a:srgbClr val="D2FF00">
              <a:alpha val="33000"/>
            </a:srgbClr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4347" name="Object 43"/>
          <p:cNvGraphicFramePr>
            <a:graphicFrameLocks noChangeAspect="1"/>
          </p:cNvGraphicFramePr>
          <p:nvPr/>
        </p:nvGraphicFramePr>
        <p:xfrm>
          <a:off x="2227263" y="4679950"/>
          <a:ext cx="1939925" cy="1031875"/>
        </p:xfrm>
        <a:graphic>
          <a:graphicData uri="http://schemas.openxmlformats.org/presentationml/2006/ole">
            <p:oleObj spid="_x0000_s354347" name="Visio" r:id="rId4" imgW="2180513" imgH="1160460" progId="">
              <p:embed/>
            </p:oleObj>
          </a:graphicData>
        </a:graphic>
      </p:graphicFrame>
      <p:sp>
        <p:nvSpPr>
          <p:cNvPr id="25" name="Прямоугольник 52"/>
          <p:cNvSpPr>
            <a:spLocks noChangeArrowheads="1"/>
          </p:cNvSpPr>
          <p:nvPr/>
        </p:nvSpPr>
        <p:spPr bwMode="auto">
          <a:xfrm>
            <a:off x="1333500" y="3625850"/>
            <a:ext cx="23939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2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Привлечение </a:t>
            </a:r>
            <a:r>
              <a:rPr lang="ru-RU" sz="12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соинвестора</a:t>
            </a:r>
            <a:r>
              <a:rPr lang="ru-RU" sz="12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для получения гранта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2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Получение объективной рыночной оценки</a:t>
            </a:r>
            <a:endParaRPr lang="en-US" sz="12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52"/>
          <p:cNvSpPr>
            <a:spLocks noChangeArrowheads="1"/>
          </p:cNvSpPr>
          <p:nvPr/>
        </p:nvSpPr>
        <p:spPr bwMode="auto">
          <a:xfrm>
            <a:off x="5389563" y="3587750"/>
            <a:ext cx="28527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2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Повышение операционной рентабельности за счет налоговых льгот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2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Получение дополнительного финансирования в виде грантов</a:t>
            </a:r>
            <a:endParaRPr lang="en-US" sz="12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4356" name="TextBox 29"/>
          <p:cNvSpPr txBox="1">
            <a:spLocks noChangeArrowheads="1"/>
          </p:cNvSpPr>
          <p:nvPr/>
        </p:nvSpPr>
        <p:spPr bwMode="auto">
          <a:xfrm>
            <a:off x="3138488" y="6026150"/>
            <a:ext cx="2867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И</a:t>
            </a:r>
            <a:r>
              <a:rPr lang="ru-RU" sz="2000">
                <a:latin typeface="Arial Black" pitchFamily="34" charset="0"/>
              </a:rPr>
              <a:t>НВЕСТОРЫ</a:t>
            </a:r>
          </a:p>
        </p:txBody>
      </p:sp>
      <p:sp>
        <p:nvSpPr>
          <p:cNvPr id="37" name="Прямоугольник с двумя вырезанными противолежащими углами 36"/>
          <p:cNvSpPr/>
          <p:nvPr/>
        </p:nvSpPr>
        <p:spPr>
          <a:xfrm>
            <a:off x="1333500" y="3248025"/>
            <a:ext cx="2393950" cy="37782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Участники Сколково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с двумя вырезанными противолежащими углами 39"/>
          <p:cNvSpPr/>
          <p:nvPr/>
        </p:nvSpPr>
        <p:spPr>
          <a:xfrm>
            <a:off x="5389563" y="3054350"/>
            <a:ext cx="2636837" cy="552450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Компании, зарегистрированные на РИИ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cxnSp>
        <p:nvCxnSpPr>
          <p:cNvPr id="39" name="Соединительная линия уступом 38"/>
          <p:cNvCxnSpPr>
            <a:stCxn id="37" idx="2"/>
          </p:cNvCxnSpPr>
          <p:nvPr/>
        </p:nvCxnSpPr>
        <p:spPr>
          <a:xfrm rot="10800000" flipH="1" flipV="1">
            <a:off x="1333500" y="3436938"/>
            <a:ext cx="3022600" cy="1128712"/>
          </a:xfrm>
          <a:prstGeom prst="bentConnector3">
            <a:avLst>
              <a:gd name="adj1" fmla="val -7563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>
            <a:stCxn id="40" idx="0"/>
          </p:cNvCxnSpPr>
          <p:nvPr/>
        </p:nvCxnSpPr>
        <p:spPr>
          <a:xfrm flipH="1">
            <a:off x="4787900" y="3330575"/>
            <a:ext cx="3238500" cy="1235075"/>
          </a:xfrm>
          <a:prstGeom prst="bentConnector3">
            <a:avLst>
              <a:gd name="adj1" fmla="val -7059"/>
            </a:avLst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4586288" y="4568825"/>
            <a:ext cx="0" cy="87788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52"/>
          <p:cNvSpPr>
            <a:spLocks noChangeArrowheads="1"/>
          </p:cNvSpPr>
          <p:nvPr/>
        </p:nvSpPr>
        <p:spPr bwMode="auto">
          <a:xfrm>
            <a:off x="3521075" y="5518150"/>
            <a:ext cx="2130425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2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Снижение рисков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2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Повышение доходности</a:t>
            </a:r>
            <a:endParaRPr lang="en-US" sz="12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4363" name="Название 1"/>
          <p:cNvSpPr txBox="1">
            <a:spLocks/>
          </p:cNvSpPr>
          <p:nvPr/>
        </p:nvSpPr>
        <p:spPr bwMode="auto">
          <a:xfrm>
            <a:off x="323850" y="1119188"/>
            <a:ext cx="87058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/>
            <a:r>
              <a:rPr lang="ru-RU" b="1">
                <a:latin typeface="Arial" charset="0"/>
              </a:rPr>
              <a:t>Взаимодействие Сколково и РИИ ММВБ потенциально выгодно для компаний-участников Сколково, а также компаний, зарегистрированных на РИИ и их потенциальных инвесторов</a:t>
            </a:r>
            <a:endParaRPr lang="en-US" b="1">
              <a:latin typeface="Arial" charset="0"/>
            </a:endParaRPr>
          </a:p>
        </p:txBody>
      </p:sp>
      <p:sp>
        <p:nvSpPr>
          <p:cNvPr id="354364" name="TextBox 20"/>
          <p:cNvSpPr txBox="1">
            <a:spLocks noChangeArrowheads="1"/>
          </p:cNvSpPr>
          <p:nvPr/>
        </p:nvSpPr>
        <p:spPr bwMode="auto">
          <a:xfrm>
            <a:off x="2154238" y="2301875"/>
            <a:ext cx="47910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Основные преимущества</a:t>
            </a:r>
            <a:endParaRPr lang="ru-RU" sz="20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ym typeface="Arial"/>
              </a:rPr>
              <a:t>Информационное сотрудничество Фонда </a:t>
            </a:r>
            <a:r>
              <a:rPr lang="en-US" dirty="0" smtClean="0">
                <a:sym typeface="Arial"/>
              </a:rPr>
              <a:t>“C</a:t>
            </a:r>
            <a:r>
              <a:rPr lang="ru-RU" dirty="0" err="1" smtClean="0">
                <a:sym typeface="Arial"/>
              </a:rPr>
              <a:t>колково</a:t>
            </a:r>
            <a:r>
              <a:rPr lang="en-US" dirty="0" smtClean="0">
                <a:sym typeface="Arial"/>
              </a:rPr>
              <a:t>” </a:t>
            </a:r>
            <a:r>
              <a:rPr lang="ru-RU" dirty="0" smtClean="0">
                <a:sym typeface="Arial"/>
              </a:rPr>
              <a:t>и РИИ ММВБ</a:t>
            </a:r>
            <a:endParaRPr lang="ru-RU" dirty="0">
              <a:sym typeface="Arial"/>
            </a:endParaRPr>
          </a:p>
        </p:txBody>
      </p:sp>
      <p:sp>
        <p:nvSpPr>
          <p:cNvPr id="361474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597650"/>
            <a:ext cx="2133600" cy="182563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52D876-96A3-4966-9338-6351C40A8122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4463" y="1082675"/>
            <a:ext cx="8837612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defRPr/>
            </a:pPr>
            <a:r>
              <a:rPr lang="ru-RU" b="1" dirty="0">
                <a:latin typeface="Arial" pitchFamily="34" charset="0"/>
                <a:ea typeface="+mj-ea"/>
                <a:cs typeface="Arial" pitchFamily="34" charset="0"/>
              </a:rPr>
              <a:t>1 октября 2010 года прошёл первый совместный </a:t>
            </a:r>
            <a:r>
              <a:rPr lang="ru-RU" b="1" dirty="0" err="1">
                <a:latin typeface="Arial" pitchFamily="34" charset="0"/>
                <a:ea typeface="+mj-ea"/>
                <a:cs typeface="Arial" pitchFamily="34" charset="0"/>
              </a:rPr>
              <a:t>вебинар</a:t>
            </a:r>
            <a:r>
              <a:rPr lang="ru-RU" b="1" dirty="0">
                <a:latin typeface="Arial" pitchFamily="34" charset="0"/>
                <a:ea typeface="+mj-ea"/>
                <a:cs typeface="Arial" pitchFamily="34" charset="0"/>
              </a:rPr>
              <a:t> Фонда </a:t>
            </a:r>
            <a:r>
              <a:rPr lang="en-US" b="1" dirty="0">
                <a:latin typeface="Arial" pitchFamily="34" charset="0"/>
                <a:ea typeface="+mj-ea"/>
                <a:cs typeface="Arial" pitchFamily="34" charset="0"/>
              </a:rPr>
              <a:t>“</a:t>
            </a:r>
            <a:r>
              <a:rPr lang="ru-RU" b="1" dirty="0">
                <a:latin typeface="Arial" pitchFamily="34" charset="0"/>
                <a:ea typeface="+mj-ea"/>
                <a:cs typeface="Arial" pitchFamily="34" charset="0"/>
              </a:rPr>
              <a:t>Сколково</a:t>
            </a:r>
            <a:r>
              <a:rPr lang="en-US" b="1" dirty="0">
                <a:latin typeface="Arial" pitchFamily="34" charset="0"/>
                <a:ea typeface="+mj-ea"/>
                <a:cs typeface="Arial" pitchFamily="34" charset="0"/>
              </a:rPr>
              <a:t>” </a:t>
            </a:r>
            <a:r>
              <a:rPr lang="ru-RU" b="1" dirty="0">
                <a:latin typeface="Arial" pitchFamily="34" charset="0"/>
                <a:ea typeface="+mj-ea"/>
                <a:cs typeface="Arial" pitchFamily="34" charset="0"/>
              </a:rPr>
              <a:t>и ММВБ на тему </a:t>
            </a:r>
            <a:r>
              <a:rPr lang="en-US" b="1" dirty="0">
                <a:latin typeface="Arial" pitchFamily="34" charset="0"/>
                <a:ea typeface="+mj-ea"/>
                <a:cs typeface="Arial" pitchFamily="34" charset="0"/>
              </a:rPr>
              <a:t>“</a:t>
            </a:r>
            <a:r>
              <a:rPr lang="ru-RU" b="1" dirty="0">
                <a:latin typeface="Arial" pitchFamily="34" charset="0"/>
                <a:ea typeface="+mj-ea"/>
                <a:cs typeface="Arial" pitchFamily="34" charset="0"/>
              </a:rPr>
              <a:t>Возможности Рынка инноваций и инвестиций для молодых инновационных компаний</a:t>
            </a:r>
            <a:r>
              <a:rPr lang="en-US" b="1" dirty="0">
                <a:latin typeface="Arial" pitchFamily="34" charset="0"/>
                <a:ea typeface="+mj-ea"/>
                <a:cs typeface="Arial" pitchFamily="34" charset="0"/>
              </a:rPr>
              <a:t>”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Посетители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вебинара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– участники Сколково и потенциальные заявители на статус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участника Сколково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вебинаре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приняли участие около 120 человек, из которых свыше 45% - руководители и владельцы инновационных компаний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4796743" y="3556980"/>
          <a:ext cx="4027942" cy="355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1477" name="Прямоугольник 11"/>
          <p:cNvSpPr>
            <a:spLocks noChangeArrowheads="1"/>
          </p:cNvSpPr>
          <p:nvPr/>
        </p:nvSpPr>
        <p:spPr bwMode="auto">
          <a:xfrm>
            <a:off x="4498975" y="3455988"/>
            <a:ext cx="40640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600" b="1">
                <a:latin typeface="Arial" charset="0"/>
              </a:rPr>
              <a:t>Статистика участия в вебинаре</a:t>
            </a:r>
          </a:p>
          <a:p>
            <a:pPr algn="ctr">
              <a:spcBef>
                <a:spcPts val="600"/>
              </a:spcBef>
            </a:pPr>
            <a:r>
              <a:rPr lang="ru-RU" sz="1600" b="1">
                <a:latin typeface="Arial" charset="0"/>
              </a:rPr>
              <a:t>1 октября (всего 120 чел.)</a:t>
            </a:r>
            <a:endParaRPr lang="en-US" sz="1600" b="1">
              <a:latin typeface="Arial" charset="0"/>
            </a:endParaRPr>
          </a:p>
        </p:txBody>
      </p:sp>
      <p:pic>
        <p:nvPicPr>
          <p:cNvPr id="361478" name="Picture 2" descr="C:\Users\skozhukhar\Documents\Webinar\320633_219757358088062_100001613991552_682094_1008839366_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7838" y="4071938"/>
            <a:ext cx="41402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ym typeface="Arial"/>
              </a:rPr>
              <a:t>Следующие шаги в сотрудничестве </a:t>
            </a:r>
            <a:r>
              <a:rPr lang="ru-RU" dirty="0">
                <a:sym typeface="Arial"/>
              </a:rPr>
              <a:t>Фонда </a:t>
            </a:r>
            <a:r>
              <a:rPr lang="en-US" dirty="0">
                <a:sym typeface="Arial"/>
              </a:rPr>
              <a:t>“C</a:t>
            </a:r>
            <a:r>
              <a:rPr lang="ru-RU" dirty="0" err="1">
                <a:sym typeface="Arial"/>
              </a:rPr>
              <a:t>колково</a:t>
            </a:r>
            <a:r>
              <a:rPr lang="en-US" dirty="0">
                <a:sym typeface="Arial"/>
              </a:rPr>
              <a:t>” </a:t>
            </a:r>
            <a:r>
              <a:rPr lang="ru-RU" dirty="0">
                <a:sym typeface="Arial"/>
              </a:rPr>
              <a:t>и РИИ ММВБ</a:t>
            </a:r>
          </a:p>
        </p:txBody>
      </p:sp>
      <p:sp>
        <p:nvSpPr>
          <p:cNvPr id="36249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9E215C-3207-4C6E-BECB-C45412DD7E31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8" y="1079500"/>
            <a:ext cx="8467725" cy="56848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>
                <a:latin typeface="Arial" charset="0"/>
              </a:rPr>
              <a:t>Содействие компаниям, зарегистрированным на РИИ ММВБ в получении статуса участника Сколково</a:t>
            </a:r>
          </a:p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ru-RU" sz="1600">
                <a:solidFill>
                  <a:srgbClr val="595959"/>
                </a:solidFill>
                <a:latin typeface="Arial" charset="0"/>
              </a:rPr>
              <a:t>2 из 11 эмитентов РИИ планируют стать участниками Сколково (РНТ, Плазмек)</a:t>
            </a:r>
          </a:p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ru-RU" sz="1600">
                <a:solidFill>
                  <a:srgbClr val="595959"/>
                </a:solidFill>
                <a:latin typeface="Arial" charset="0"/>
              </a:rPr>
              <a:t>2 из 14 проектов, зарегистрированных на РИИ-борде, стали или планируют стать участниками Сколково (СКАИ, Speereo)</a:t>
            </a:r>
          </a:p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>
                <a:latin typeface="Arial" charset="0"/>
              </a:rPr>
              <a:t>Информирование компаний-участников </a:t>
            </a:r>
            <a:r>
              <a:rPr lang="en-US">
                <a:latin typeface="Arial" charset="0"/>
              </a:rPr>
              <a:t>C</a:t>
            </a:r>
            <a:r>
              <a:rPr lang="ru-RU">
                <a:latin typeface="Arial" charset="0"/>
              </a:rPr>
              <a:t>колково</a:t>
            </a:r>
            <a:r>
              <a:rPr lang="en-US">
                <a:latin typeface="Arial" charset="0"/>
              </a:rPr>
              <a:t> </a:t>
            </a:r>
            <a:r>
              <a:rPr lang="ru-RU">
                <a:latin typeface="Arial" charset="0"/>
              </a:rPr>
              <a:t>о механизмах, предоставляемых РИИ  ММВБ, регулярное проведение вебинаров</a:t>
            </a:r>
          </a:p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ru-RU" sz="1600">
                <a:solidFill>
                  <a:srgbClr val="595959"/>
                </a:solidFill>
                <a:latin typeface="Arial" charset="0"/>
              </a:rPr>
              <a:t>Один из проектов, прошедших предварительную экспертизу в Сколково, планирует размещение собственных акций на РИИ ММВБ</a:t>
            </a:r>
          </a:p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>
                <a:latin typeface="Arial" charset="0"/>
              </a:rPr>
              <a:t>Размещение информации о РИИ ММВБ на официальном сайте Фонда </a:t>
            </a:r>
            <a:r>
              <a:rPr lang="en-US">
                <a:latin typeface="Arial" charset="0"/>
              </a:rPr>
              <a:t>“</a:t>
            </a:r>
            <a:r>
              <a:rPr lang="ru-RU">
                <a:latin typeface="Arial" charset="0"/>
              </a:rPr>
              <a:t>Сколково</a:t>
            </a:r>
            <a:r>
              <a:rPr lang="en-US">
                <a:latin typeface="Arial" charset="0"/>
              </a:rPr>
              <a:t>”</a:t>
            </a:r>
          </a:p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ru-RU">
                <a:latin typeface="Arial" charset="0"/>
              </a:rPr>
              <a:t>Открытие раздела с информацией о Фонде </a:t>
            </a:r>
            <a:r>
              <a:rPr lang="en-US">
                <a:latin typeface="Arial" charset="0"/>
              </a:rPr>
              <a:t>“</a:t>
            </a:r>
            <a:r>
              <a:rPr lang="ru-RU">
                <a:latin typeface="Arial" charset="0"/>
              </a:rPr>
              <a:t>Сколково</a:t>
            </a:r>
            <a:r>
              <a:rPr lang="en-US">
                <a:latin typeface="Arial" charset="0"/>
              </a:rPr>
              <a:t>”</a:t>
            </a:r>
            <a:r>
              <a:rPr lang="ru-RU">
                <a:latin typeface="Arial" charset="0"/>
              </a:rPr>
              <a:t> на официальном</a:t>
            </a:r>
            <a:r>
              <a:rPr lang="en-US">
                <a:latin typeface="Arial" charset="0"/>
              </a:rPr>
              <a:t> </a:t>
            </a:r>
            <a:r>
              <a:rPr lang="ru-RU">
                <a:latin typeface="Arial" charset="0"/>
              </a:rPr>
              <a:t>сайте проекта РИИ-Борд.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21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 &lt;/m_chGroupingSymbol&gt;&lt;m_chDecimalSymbol17909&gt;,&lt;/m_chDecimalSymbol17909&gt;&lt;m_nGroupingDigits17909 val=&quot;3&quot;/&gt;&lt;m_chGroupingSymbol17909&gt; &lt;/m_chGroupingSymbol17909&gt;&lt;/m_precDefault&gt;&lt;/CDefaultPrec&gt;&lt;/root&gt;"/>
  <p:tag name="THINKCELLUNDODONOTDELETE" val="3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BtpmPXL8EyJ0YyIvGlXw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wU.IqXF0OqPAFN4y6hO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CuSiB3uz0uKr0FlbGKoa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9QffWIJsEOeYZeCipO7n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fhjJiDxXkK2_uuBA3oVy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VOb8vSEtUCEIhQm0uI4c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R_pnaNsL0aBejdXlueq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qRBkR.TD0G0RHSvBrTNo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Y9uSeRi0mFp4qFWkUi4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D.zKMvmECbcoNCb5_tK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nE_IHQYMEqQwRa0pXhao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L6.dBwAEmBvtgzigB95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Yjkx9.IiUGg2AvfSh0DH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UYwNP3M0u3qebl3nPzJ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aApUW7uXESIBe.fwkzCS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Z8RacdmEeE8YL_NX_P7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PZbYNXQE0ie3066cp65k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BY.RNNgrEGhq00ZDTl97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4S76MWBQE.g1RLM759Xm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pgpJPnqUi3a1yrslNV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2V1UmGmPk.g7WlT0iNzU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sMxpIhZEms1zISlFGUl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xnXU2.qtkWRzsiGEOcpr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1p6nvPR0WjqrSOzwbNZ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RY4oVIjAk2Oials314Kf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nE_IHQYMEqQwRa0pXhao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sMxpIhZEms1zISlFGUl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9LyDzxh7UC344Jj2husn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qr1HmDPkm69ku8ajGmu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j.K0zRmxUG0BhiRfkNBB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MZML6_4m0mnwMYE3J9dw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yP01RsnxUqiTiHvbafHI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9LyDzxh7UC344Jj2husn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nE_IHQYMEqQwRa0pXhao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sMxpIhZEms1zISlFGUl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9LyDzxh7UC344Jj2husn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qr1HmDPkm69ku8ajGmu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AhVsyOze0ySsM7ZaXwNW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CTU_rHa_0CDwUxPWxwfL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LXyBGiFk0.rJTXSVsCxP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nZi4ohrUCSzef13_35y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6Tw07ymBUa3NjOce0bN.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1kjBG6MSkycNIybja7Xm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qr1HmDPkm69ku8ajGmu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MOv3Nj0kGqxWitxIaSb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MOv3Nj0kGqxWitxIaSb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eIdDeCb_k.uEd0OXoqax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9d2WbaR50us3qzLprF7_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MOv3Nj0kGqxWitxIaSb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MOv3Nj0kGqxWitxIaSb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hNKaN9pG0WIurdN3ZeCE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Oxn8cJgu0GHNbmyp54mm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FsyVYneUepjY.FnJ9q.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FqL0WD3Mkq9jxquTYTxjg"/>
</p:tagLst>
</file>

<file path=ppt/theme/theme1.xml><?xml version="1.0" encoding="utf-8"?>
<a:theme xmlns:a="http://schemas.openxmlformats.org/drawingml/2006/main" name="Тема Office">
  <a:themeElements>
    <a:clrScheme name="Другая 7">
      <a:dk1>
        <a:srgbClr val="000000"/>
      </a:dk1>
      <a:lt1>
        <a:srgbClr val="FFFFFF"/>
      </a:lt1>
      <a:dk2>
        <a:srgbClr val="1F497D"/>
      </a:dk2>
      <a:lt2>
        <a:srgbClr val="FFFFFF"/>
      </a:lt2>
      <a:accent1>
        <a:srgbClr val="EFEDF4"/>
      </a:accent1>
      <a:accent2>
        <a:srgbClr val="D0D8E8"/>
      </a:accent2>
      <a:accent3>
        <a:srgbClr val="BFBFBF"/>
      </a:accent3>
      <a:accent4>
        <a:srgbClr val="595959"/>
      </a:accent4>
      <a:accent5>
        <a:srgbClr val="D2FF00"/>
      </a:accent5>
      <a:accent6>
        <a:srgbClr val="008080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5469</TotalTime>
  <Words>804</Words>
  <Application>Microsoft Office PowerPoint</Application>
  <PresentationFormat>Экран (4:3)</PresentationFormat>
  <Paragraphs>126</Paragraphs>
  <Slides>9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Calibri</vt:lpstr>
      <vt:lpstr>Arial</vt:lpstr>
      <vt:lpstr>Wingdings</vt:lpstr>
      <vt:lpstr>Arial Black</vt:lpstr>
      <vt:lpstr>Тема Office</vt:lpstr>
      <vt:lpstr>think-cell Slide</vt:lpstr>
      <vt:lpstr>Visio</vt:lpstr>
      <vt:lpstr>Слайд 1</vt:lpstr>
      <vt:lpstr>Фонд “Сколково”</vt:lpstr>
      <vt:lpstr>Основные преимущества для компаний-участников Сколково </vt:lpstr>
      <vt:lpstr>Фонд “Сколково”: отработанный и прозрачный грантовый процесс</vt:lpstr>
      <vt:lpstr>Слайд 5</vt:lpstr>
      <vt:lpstr>Позиционирование Фонда “Сколково” и рынка инноваций и инвестиций ММВБ в системе российских институтов развития</vt:lpstr>
      <vt:lpstr>Сотрудничество Фонда “Сколково” и ММВБ в области развития Рынка инноваций и инвестиций ММВБ</vt:lpstr>
      <vt:lpstr>Информационное сотрудничество Фонда “Cколково” и РИИ ММВБ</vt:lpstr>
      <vt:lpstr>Следующие шаги в сотрудничестве Фонда “Cколково” и РИИ ММВБ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Golosovker Julia</dc:creator>
  <cp:lastModifiedBy> </cp:lastModifiedBy>
  <cp:revision>714</cp:revision>
  <cp:lastPrinted>2011-08-04T10:45:51Z</cp:lastPrinted>
  <dcterms:created xsi:type="dcterms:W3CDTF">2011-01-23T13:18:48Z</dcterms:created>
  <dcterms:modified xsi:type="dcterms:W3CDTF">2011-10-07T08:14:38Z</dcterms:modified>
</cp:coreProperties>
</file>