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5" r:id="rId2"/>
    <p:sldId id="260" r:id="rId3"/>
  </p:sldIdLst>
  <p:sldSz cx="9144000" cy="6858000" type="screen4x3"/>
  <p:notesSz cx="6805613" cy="99441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331C"/>
    <a:srgbClr val="332767"/>
    <a:srgbClr val="534A6E"/>
    <a:srgbClr val="F4F3F7"/>
    <a:srgbClr val="FAF9F8"/>
    <a:srgbClr val="766C7E"/>
    <a:srgbClr val="F4F4F4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6" autoAdjust="0"/>
    <p:restoredTop sz="97314" autoAdjust="0"/>
  </p:normalViewPr>
  <p:slideViewPr>
    <p:cSldViewPr snapToGrid="0" snapToObjects="1">
      <p:cViewPr>
        <p:scale>
          <a:sx n="75" d="100"/>
          <a:sy n="75" d="100"/>
        </p:scale>
        <p:origin x="-1008" y="-7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84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84998B53-3D4B-4B12-87DD-F6AA11AF9D5F}" type="datetimeFigureOut">
              <a:rPr lang="en-US"/>
              <a:pPr>
                <a:defRPr/>
              </a:pPr>
              <a:t>10/25/2013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23B6BD28-DE7A-4F44-B8F9-4F4DF2067D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6444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CBC3B62C-3468-4B5E-BC87-E827566CD677}" type="datetimeFigureOut">
              <a:rPr lang="en-US"/>
              <a:pPr>
                <a:defRPr/>
              </a:pPr>
              <a:t>10/25/2013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9E5657E2-53B6-4F00-B409-B2609A1C2E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6937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350" y="0"/>
            <a:ext cx="9167813" cy="686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4"/>
          <p:cNvGrpSpPr>
            <a:grpSpLocks/>
          </p:cNvGrpSpPr>
          <p:nvPr userDrawn="1"/>
        </p:nvGrpSpPr>
        <p:grpSpPr bwMode="auto">
          <a:xfrm>
            <a:off x="685800" y="549275"/>
            <a:ext cx="3673475" cy="504825"/>
            <a:chOff x="685800" y="550061"/>
            <a:chExt cx="3674211" cy="503994"/>
          </a:xfrm>
        </p:grpSpPr>
        <p:pic>
          <p:nvPicPr>
            <p:cNvPr id="6" name="Picture 8" descr="OECD.png"/>
            <p:cNvPicPr>
              <a:picLocks noChangeAspect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04013" y="603456"/>
              <a:ext cx="1655998" cy="397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7" descr="MSCW_XCHNG_RGB_ENG.png"/>
            <p:cNvPicPr>
              <a:picLocks noChangeAspect="1"/>
            </p:cNvPicPr>
            <p:nvPr userDrawn="1"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85800" y="550061"/>
              <a:ext cx="2119147" cy="5039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01091"/>
            <a:ext cx="5190836" cy="2516909"/>
          </a:xfrm>
          <a:prstGeom prst="rect">
            <a:avLst/>
          </a:prstGeom>
        </p:spPr>
        <p:txBody>
          <a:bodyPr tIns="234000" anchor="ctr">
            <a:noAutofit/>
          </a:bodyPr>
          <a:lstStyle>
            <a:lvl1pPr algn="l">
              <a:defRPr sz="3200" b="1" i="0" baseline="0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11707"/>
            <a:ext cx="2974109" cy="83128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 userDrawn="1"/>
        </p:nvSpPr>
        <p:spPr>
          <a:xfrm>
            <a:off x="0" y="11113"/>
            <a:ext cx="9144000" cy="1004887"/>
          </a:xfrm>
          <a:prstGeom prst="rect">
            <a:avLst/>
          </a:prstGeom>
          <a:solidFill>
            <a:srgbClr val="F4F4F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5" name="Picture 7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326188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9"/>
          <p:cNvGrpSpPr>
            <a:grpSpLocks noChangeAspect="1"/>
          </p:cNvGrpSpPr>
          <p:nvPr userDrawn="1"/>
        </p:nvGrpSpPr>
        <p:grpSpPr bwMode="auto">
          <a:xfrm>
            <a:off x="533400" y="6446838"/>
            <a:ext cx="2360613" cy="323850"/>
            <a:chOff x="685800" y="550061"/>
            <a:chExt cx="3674211" cy="503994"/>
          </a:xfrm>
        </p:grpSpPr>
        <p:pic>
          <p:nvPicPr>
            <p:cNvPr id="7" name="Picture 10" descr="OECD.png"/>
            <p:cNvPicPr>
              <a:picLocks noChangeAspect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04013" y="603456"/>
              <a:ext cx="1655998" cy="397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11" descr="MSCW_XCHNG_RGB_ENG.png"/>
            <p:cNvPicPr>
              <a:picLocks noChangeAspect="1"/>
            </p:cNvPicPr>
            <p:nvPr userDrawn="1"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85800" y="550061"/>
              <a:ext cx="2119147" cy="5039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0091"/>
            <a:ext cx="8229600" cy="785091"/>
          </a:xfrm>
          <a:prstGeom prst="rect">
            <a:avLst/>
          </a:prstGeom>
        </p:spPr>
        <p:txBody>
          <a:bodyPr anchor="ctr"/>
          <a:lstStyle>
            <a:lvl1pPr>
              <a:defRPr sz="2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0000"/>
            <a:ext cx="8229600" cy="48561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800100" indent="-342900">
              <a:buClrTx/>
              <a:buFont typeface="Lucida Grande"/>
              <a:buChar char="‑"/>
              <a:defRPr sz="1800"/>
            </a:lvl2pPr>
            <a:lvl3pPr marL="1143000" indent="-228600">
              <a:buClrTx/>
              <a:buFont typeface="Arial"/>
              <a:buChar char="•"/>
              <a:defRPr sz="1800"/>
            </a:lvl3pPr>
            <a:lvl4pPr marL="1714500" indent="-342900">
              <a:buClrTx/>
              <a:buSzPct val="60000"/>
              <a:buFont typeface="Wingdings" charset="2"/>
              <a:buChar char="§"/>
              <a:defRPr sz="18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First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1C877-8EED-42F1-9E57-316D6EE5BA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 userDrawn="1"/>
        </p:nvSpPr>
        <p:spPr>
          <a:xfrm>
            <a:off x="0" y="11113"/>
            <a:ext cx="9144000" cy="1004887"/>
          </a:xfrm>
          <a:prstGeom prst="rect">
            <a:avLst/>
          </a:prstGeom>
          <a:solidFill>
            <a:srgbClr val="F4F4F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5" name="Picture 10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326188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15"/>
          <p:cNvGrpSpPr>
            <a:grpSpLocks noChangeAspect="1"/>
          </p:cNvGrpSpPr>
          <p:nvPr userDrawn="1"/>
        </p:nvGrpSpPr>
        <p:grpSpPr bwMode="auto">
          <a:xfrm>
            <a:off x="533400" y="6446838"/>
            <a:ext cx="2360613" cy="323850"/>
            <a:chOff x="685800" y="550061"/>
            <a:chExt cx="3674211" cy="503994"/>
          </a:xfrm>
        </p:grpSpPr>
        <p:pic>
          <p:nvPicPr>
            <p:cNvPr id="7" name="Picture 16" descr="OECD.png"/>
            <p:cNvPicPr>
              <a:picLocks noChangeAspect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04013" y="603456"/>
              <a:ext cx="1655998" cy="397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18" descr="MSCW_XCHNG_RGB_ENG.png"/>
            <p:cNvPicPr>
              <a:picLocks noChangeAspect="1"/>
            </p:cNvPicPr>
            <p:nvPr userDrawn="1"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85800" y="550061"/>
              <a:ext cx="2119147" cy="5039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50091"/>
            <a:ext cx="8229600" cy="785091"/>
          </a:xfrm>
          <a:prstGeom prst="rect">
            <a:avLst/>
          </a:prstGeom>
        </p:spPr>
        <p:txBody>
          <a:bodyPr anchor="ctr"/>
          <a:lstStyle>
            <a:lvl1pPr>
              <a:defRPr sz="2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57200" y="1270001"/>
            <a:ext cx="8229600" cy="18999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800100" indent="-342900">
              <a:buClrTx/>
              <a:buFont typeface="Lucida Grande"/>
              <a:buChar char="‑"/>
              <a:defRPr sz="1800"/>
            </a:lvl2pPr>
            <a:lvl3pPr marL="1143000" indent="-228600">
              <a:buClrTx/>
              <a:buFont typeface="Arial"/>
              <a:buChar char="•"/>
              <a:defRPr sz="1800"/>
            </a:lvl3pPr>
            <a:lvl4pPr marL="1714500" indent="-342900">
              <a:buClrTx/>
              <a:buSzPct val="60000"/>
              <a:buFont typeface="Wingdings" charset="2"/>
              <a:buChar char="§"/>
              <a:defRPr sz="18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First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F135D-495F-4AD6-AE45-26ACAEB6BF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и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 userDrawn="1"/>
        </p:nvSpPr>
        <p:spPr>
          <a:xfrm>
            <a:off x="0" y="11113"/>
            <a:ext cx="9144000" cy="1004887"/>
          </a:xfrm>
          <a:prstGeom prst="rect">
            <a:avLst/>
          </a:prstGeom>
          <a:solidFill>
            <a:srgbClr val="F4F4F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5" name="Picture 12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326188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16"/>
          <p:cNvGrpSpPr>
            <a:grpSpLocks noChangeAspect="1"/>
          </p:cNvGrpSpPr>
          <p:nvPr userDrawn="1"/>
        </p:nvGrpSpPr>
        <p:grpSpPr bwMode="auto">
          <a:xfrm>
            <a:off x="533400" y="6446838"/>
            <a:ext cx="2360613" cy="323850"/>
            <a:chOff x="685800" y="550061"/>
            <a:chExt cx="3674211" cy="503994"/>
          </a:xfrm>
        </p:grpSpPr>
        <p:pic>
          <p:nvPicPr>
            <p:cNvPr id="7" name="Picture 17" descr="OECD.png"/>
            <p:cNvPicPr>
              <a:picLocks noChangeAspect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04013" y="603456"/>
              <a:ext cx="1655998" cy="397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18" descr="MSCW_XCHNG_RGB_ENG.png"/>
            <p:cNvPicPr>
              <a:picLocks noChangeAspect="1"/>
            </p:cNvPicPr>
            <p:nvPr userDrawn="1"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85800" y="550061"/>
              <a:ext cx="2119147" cy="5039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150091"/>
            <a:ext cx="8229600" cy="785091"/>
          </a:xfrm>
          <a:prstGeom prst="rect">
            <a:avLst/>
          </a:prstGeom>
        </p:spPr>
        <p:txBody>
          <a:bodyPr anchor="ctr"/>
          <a:lstStyle>
            <a:lvl1pPr>
              <a:defRPr sz="2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457200" y="1270001"/>
            <a:ext cx="3972560" cy="48561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800100" indent="-342900">
              <a:buClrTx/>
              <a:buFont typeface="Lucida Grande"/>
              <a:buChar char="‑"/>
              <a:defRPr sz="1800"/>
            </a:lvl2pPr>
            <a:lvl3pPr marL="1143000" indent="-228600">
              <a:buClrTx/>
              <a:buFont typeface="Arial"/>
              <a:buChar char="•"/>
              <a:defRPr sz="1800"/>
            </a:lvl3pPr>
            <a:lvl4pPr marL="1714500" indent="-342900">
              <a:buClrTx/>
              <a:buSzPct val="60000"/>
              <a:buFont typeface="Wingdings" charset="2"/>
              <a:buChar char="§"/>
              <a:defRPr sz="18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First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59281-3446-40C0-ADB0-804E63E3E4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 userDrawn="1"/>
        </p:nvSpPr>
        <p:spPr>
          <a:xfrm>
            <a:off x="0" y="11113"/>
            <a:ext cx="9144000" cy="1004887"/>
          </a:xfrm>
          <a:prstGeom prst="rect">
            <a:avLst/>
          </a:prstGeom>
          <a:solidFill>
            <a:srgbClr val="F4F4F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5" name="Picture 12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326188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16"/>
          <p:cNvGrpSpPr>
            <a:grpSpLocks noChangeAspect="1"/>
          </p:cNvGrpSpPr>
          <p:nvPr userDrawn="1"/>
        </p:nvGrpSpPr>
        <p:grpSpPr bwMode="auto">
          <a:xfrm>
            <a:off x="533400" y="6446838"/>
            <a:ext cx="2360613" cy="323850"/>
            <a:chOff x="685800" y="550061"/>
            <a:chExt cx="3674211" cy="503994"/>
          </a:xfrm>
        </p:grpSpPr>
        <p:pic>
          <p:nvPicPr>
            <p:cNvPr id="7" name="Picture 17" descr="OECD.png"/>
            <p:cNvPicPr>
              <a:picLocks noChangeAspect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04013" y="603456"/>
              <a:ext cx="1655998" cy="397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18" descr="MSCW_XCHNG_RGB_ENG.png"/>
            <p:cNvPicPr>
              <a:picLocks noChangeAspect="1"/>
            </p:cNvPicPr>
            <p:nvPr userDrawn="1"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85800" y="550061"/>
              <a:ext cx="2119147" cy="5039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150091"/>
            <a:ext cx="8229600" cy="785091"/>
          </a:xfrm>
          <a:prstGeom prst="rect">
            <a:avLst/>
          </a:prstGeom>
        </p:spPr>
        <p:txBody>
          <a:bodyPr anchor="ctr"/>
          <a:lstStyle>
            <a:lvl1pPr>
              <a:defRPr sz="2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457200" y="1270001"/>
            <a:ext cx="3972560" cy="48561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800100" indent="-342900">
              <a:buClrTx/>
              <a:buFont typeface="Lucida Grande"/>
              <a:buChar char="‑"/>
              <a:defRPr sz="1800"/>
            </a:lvl2pPr>
            <a:lvl3pPr marL="1143000" indent="-228600">
              <a:buClrTx/>
              <a:buFont typeface="Arial"/>
              <a:buChar char="•"/>
              <a:defRPr sz="1800"/>
            </a:lvl3pPr>
            <a:lvl4pPr marL="1714500" indent="-342900">
              <a:buClrTx/>
              <a:buSzPct val="60000"/>
              <a:buFont typeface="Wingdings" charset="2"/>
              <a:buChar char="§"/>
              <a:defRPr sz="18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First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A7DE3-81ED-402C-A973-CB8C6442F9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Новый разде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OECDb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80513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11"/>
          <p:cNvGrpSpPr>
            <a:grpSpLocks/>
          </p:cNvGrpSpPr>
          <p:nvPr userDrawn="1"/>
        </p:nvGrpSpPr>
        <p:grpSpPr bwMode="auto">
          <a:xfrm>
            <a:off x="685800" y="549275"/>
            <a:ext cx="3673475" cy="504825"/>
            <a:chOff x="685800" y="550061"/>
            <a:chExt cx="3674211" cy="503994"/>
          </a:xfrm>
        </p:grpSpPr>
        <p:pic>
          <p:nvPicPr>
            <p:cNvPr id="5" name="Picture 13" descr="OECD.png"/>
            <p:cNvPicPr>
              <a:picLocks noChangeAspect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04013" y="603456"/>
              <a:ext cx="1655998" cy="397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14" descr="MSCW_XCHNG_RGB_ENG.png"/>
            <p:cNvPicPr>
              <a:picLocks noChangeAspect="1"/>
            </p:cNvPicPr>
            <p:nvPr userDrawn="1"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85800" y="550061"/>
              <a:ext cx="2119147" cy="5039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85800" y="1788478"/>
            <a:ext cx="5267960" cy="2641282"/>
          </a:xfrm>
          <a:prstGeom prst="rect">
            <a:avLst/>
          </a:prstGeom>
        </p:spPr>
        <p:txBody>
          <a:bodyPr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85F02DC-F096-48E1-8602-E5FEFC43D0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 userDrawn="1"/>
        </p:nvSpPr>
        <p:spPr>
          <a:xfrm>
            <a:off x="0" y="11113"/>
            <a:ext cx="9144000" cy="1004887"/>
          </a:xfrm>
          <a:prstGeom prst="rect">
            <a:avLst/>
          </a:prstGeom>
          <a:solidFill>
            <a:srgbClr val="F4F4F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6" name="Picture 11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326188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15"/>
          <p:cNvGrpSpPr>
            <a:grpSpLocks noChangeAspect="1"/>
          </p:cNvGrpSpPr>
          <p:nvPr userDrawn="1"/>
        </p:nvGrpSpPr>
        <p:grpSpPr bwMode="auto">
          <a:xfrm>
            <a:off x="533400" y="6446838"/>
            <a:ext cx="2360613" cy="323850"/>
            <a:chOff x="685800" y="550061"/>
            <a:chExt cx="3674211" cy="503994"/>
          </a:xfrm>
        </p:grpSpPr>
        <p:pic>
          <p:nvPicPr>
            <p:cNvPr id="8" name="Picture 16" descr="OECD.png"/>
            <p:cNvPicPr>
              <a:picLocks noChangeAspect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04013" y="603456"/>
              <a:ext cx="1655998" cy="397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17" descr="MSCW_XCHNG_RGB_ENG.png"/>
            <p:cNvPicPr>
              <a:picLocks noChangeAspect="1"/>
            </p:cNvPicPr>
            <p:nvPr userDrawn="1"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85800" y="550061"/>
              <a:ext cx="2119147" cy="5039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50091"/>
            <a:ext cx="8229600" cy="785091"/>
          </a:xfrm>
          <a:prstGeom prst="rect">
            <a:avLst/>
          </a:prstGeom>
        </p:spPr>
        <p:txBody>
          <a:bodyPr anchor="ctr"/>
          <a:lstStyle>
            <a:lvl1pPr>
              <a:defRPr sz="2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457200" y="1270001"/>
            <a:ext cx="3972560" cy="48561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800100" indent="-342900">
              <a:buClrTx/>
              <a:buFont typeface="Lucida Grande"/>
              <a:buChar char="‑"/>
              <a:defRPr sz="1800"/>
            </a:lvl2pPr>
            <a:lvl3pPr marL="1143000" indent="-228600">
              <a:buClrTx/>
              <a:buFont typeface="Arial"/>
              <a:buChar char="•"/>
              <a:defRPr sz="1800"/>
            </a:lvl3pPr>
            <a:lvl4pPr marL="1714500" indent="-342900">
              <a:buClrTx/>
              <a:buSzPct val="60000"/>
              <a:buFont typeface="Wingdings" charset="2"/>
              <a:buChar char="§"/>
              <a:defRPr sz="18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First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21" name="Content Placeholder 2"/>
          <p:cNvSpPr>
            <a:spLocks noGrp="1"/>
          </p:cNvSpPr>
          <p:nvPr>
            <p:ph idx="11"/>
          </p:nvPr>
        </p:nvSpPr>
        <p:spPr>
          <a:xfrm>
            <a:off x="4714240" y="1270001"/>
            <a:ext cx="3972560" cy="48561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800100" indent="-342900">
              <a:buClrTx/>
              <a:buFont typeface="Lucida Grande"/>
              <a:buChar char="‑"/>
              <a:defRPr sz="1800"/>
            </a:lvl2pPr>
            <a:lvl3pPr marL="1143000" indent="-228600">
              <a:buClrTx/>
              <a:buFont typeface="Arial"/>
              <a:buChar char="•"/>
              <a:defRPr sz="1800"/>
            </a:lvl3pPr>
            <a:lvl4pPr marL="1714500" indent="-342900">
              <a:buClrTx/>
              <a:buSzPct val="60000"/>
              <a:buFont typeface="Wingdings" charset="2"/>
              <a:buChar char="§"/>
              <a:defRPr sz="18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First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4AAA0-1787-494B-8751-75B91DC628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/>
          <p:nvPr userDrawn="1"/>
        </p:nvSpPr>
        <p:spPr>
          <a:xfrm>
            <a:off x="0" y="11113"/>
            <a:ext cx="9144000" cy="1004887"/>
          </a:xfrm>
          <a:prstGeom prst="rect">
            <a:avLst/>
          </a:prstGeom>
          <a:solidFill>
            <a:srgbClr val="F4F4F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6" name="Picture 11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326188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15"/>
          <p:cNvGrpSpPr>
            <a:grpSpLocks noChangeAspect="1"/>
          </p:cNvGrpSpPr>
          <p:nvPr userDrawn="1"/>
        </p:nvGrpSpPr>
        <p:grpSpPr bwMode="auto">
          <a:xfrm>
            <a:off x="533400" y="6446838"/>
            <a:ext cx="2360613" cy="323850"/>
            <a:chOff x="685800" y="550061"/>
            <a:chExt cx="3674211" cy="503994"/>
          </a:xfrm>
        </p:grpSpPr>
        <p:pic>
          <p:nvPicPr>
            <p:cNvPr id="8" name="Picture 16" descr="OECD.png"/>
            <p:cNvPicPr>
              <a:picLocks noChangeAspect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04013" y="603456"/>
              <a:ext cx="1655998" cy="397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17" descr="MSCW_XCHNG_RGB_ENG.png"/>
            <p:cNvPicPr>
              <a:picLocks noChangeAspect="1"/>
            </p:cNvPicPr>
            <p:nvPr userDrawn="1"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85800" y="550061"/>
              <a:ext cx="2119147" cy="5039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293849"/>
            <a:ext cx="8229599" cy="3958871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483086"/>
            <a:ext cx="8229600" cy="5497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457200" y="150091"/>
            <a:ext cx="8229600" cy="785091"/>
          </a:xfrm>
          <a:prstGeom prst="rect">
            <a:avLst/>
          </a:prstGeom>
        </p:spPr>
        <p:txBody>
          <a:bodyPr anchor="ctr"/>
          <a:lstStyle>
            <a:lvl1pPr>
              <a:defRPr sz="2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024F9-4134-4460-AFBC-CA0645A3AF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/>
          <p:nvPr userDrawn="1"/>
        </p:nvSpPr>
        <p:spPr>
          <a:xfrm>
            <a:off x="0" y="11113"/>
            <a:ext cx="9144000" cy="1004887"/>
          </a:xfrm>
          <a:prstGeom prst="rect">
            <a:avLst/>
          </a:prstGeom>
          <a:solidFill>
            <a:srgbClr val="F4F4F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4" name="Picture 9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326188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14"/>
          <p:cNvGrpSpPr>
            <a:grpSpLocks noChangeAspect="1"/>
          </p:cNvGrpSpPr>
          <p:nvPr userDrawn="1"/>
        </p:nvGrpSpPr>
        <p:grpSpPr bwMode="auto">
          <a:xfrm>
            <a:off x="533400" y="6446838"/>
            <a:ext cx="2360613" cy="323850"/>
            <a:chOff x="685800" y="550061"/>
            <a:chExt cx="3674211" cy="503994"/>
          </a:xfrm>
        </p:grpSpPr>
        <p:pic>
          <p:nvPicPr>
            <p:cNvPr id="6" name="Picture 15" descr="OECD.png"/>
            <p:cNvPicPr>
              <a:picLocks noChangeAspect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04013" y="603456"/>
              <a:ext cx="1655998" cy="397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16" descr="MSCW_XCHNG_RGB_ENG.png"/>
            <p:cNvPicPr>
              <a:picLocks noChangeAspect="1"/>
            </p:cNvPicPr>
            <p:nvPr userDrawn="1"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85800" y="550061"/>
              <a:ext cx="2119147" cy="5039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50091"/>
            <a:ext cx="8229600" cy="785091"/>
          </a:xfrm>
          <a:prstGeom prst="rect">
            <a:avLst/>
          </a:prstGeom>
        </p:spPr>
        <p:txBody>
          <a:bodyPr anchor="ctr"/>
          <a:lstStyle>
            <a:lvl1pPr>
              <a:defRPr sz="2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78FB5-60D6-4DAA-8EBD-7CC0C43B7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FC6D6457-579F-4EEC-A5ED-2A6FEDDB8C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</p:sldLayoutIdLst>
  <p:hf hdr="0" dt="0"/>
  <p:txStyles>
    <p:titleStyle>
      <a:lvl1pPr algn="l" defTabSz="457200" rtl="0" fontAlgn="base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Arial"/>
          <a:ea typeface="MS PGothic" pitchFamily="34" charset="-128"/>
          <a:cs typeface="Arial"/>
        </a:defRPr>
      </a:lvl1pPr>
      <a:lvl2pPr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  <a:ea typeface="MS PGothic" pitchFamily="34" charset="-128"/>
          <a:cs typeface="Arial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  <a:ea typeface="MS PGothic" pitchFamily="34" charset="-128"/>
          <a:cs typeface="Arial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  <a:ea typeface="MS PGothic" pitchFamily="34" charset="-128"/>
          <a:cs typeface="Arial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  <a:ea typeface="MS PGothic" pitchFamily="34" charset="-128"/>
          <a:cs typeface="Arial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  <a:ea typeface="ＭＳ Ｐゴシック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  <a:ea typeface="ＭＳ Ｐゴシック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  <a:ea typeface="ＭＳ Ｐゴシック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  <a:ea typeface="ＭＳ Ｐゴシック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ctrTitle"/>
          </p:nvPr>
        </p:nvSpPr>
        <p:spPr bwMode="auto">
          <a:xfrm>
            <a:off x="615950" y="1741488"/>
            <a:ext cx="4921250" cy="2516187"/>
          </a:xfrm>
          <a:noFill/>
          <a:ln>
            <a:miter lim="800000"/>
            <a:headEnd/>
            <a:tailEnd/>
          </a:ln>
        </p:spPr>
        <p:txBody>
          <a:bodyPr vert="horz" wrap="square" lIns="9144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2400" dirty="0" smtClean="0">
                <a:latin typeface="Arial" charset="0"/>
                <a:cs typeface="Arial" charset="0"/>
              </a:rPr>
              <a:t>Can Corporate Governance Codes be Effective in Emerging Markets? – Insights from Turkey, India and Colombia</a:t>
            </a:r>
          </a:p>
        </p:txBody>
      </p:sp>
      <p:sp>
        <p:nvSpPr>
          <p:cNvPr id="21506" name="Subtitle 2"/>
          <p:cNvSpPr>
            <a:spLocks noGrp="1"/>
          </p:cNvSpPr>
          <p:nvPr>
            <p:ph type="subTitle" idx="1"/>
          </p:nvPr>
        </p:nvSpPr>
        <p:spPr bwMode="auto">
          <a:xfrm>
            <a:off x="685800" y="4244975"/>
            <a:ext cx="2973388" cy="8302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000" smtClean="0">
                <a:latin typeface="Arial" charset="0"/>
                <a:cs typeface="Arial" charset="0"/>
              </a:rPr>
              <a:t>Anastasia Kossov</a:t>
            </a:r>
          </a:p>
          <a:p>
            <a:r>
              <a:rPr lang="en-US" sz="2000" smtClean="0">
                <a:latin typeface="Arial" charset="0"/>
                <a:cs typeface="Arial" charset="0"/>
              </a:rPr>
              <a:t>OECD</a:t>
            </a:r>
          </a:p>
          <a:p>
            <a:endParaRPr lang="en-US" sz="2000" smtClean="0">
              <a:latin typeface="Arial" charset="0"/>
              <a:cs typeface="Arial" charset="0"/>
            </a:endParaRPr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711200" y="1033463"/>
            <a:ext cx="3586163" cy="493712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GB" sz="1080" b="1" spc="-10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+mn-cs"/>
              </a:rPr>
              <a:t>OECD Russia Corporate Governance Roundtable</a:t>
            </a:r>
          </a:p>
          <a:p>
            <a:pPr algn="ctr">
              <a:defRPr/>
            </a:pPr>
            <a:r>
              <a:rPr lang="en-GB" sz="1080" b="1" spc="-10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+mn-cs"/>
              </a:rPr>
              <a:t>Moscow, 22-23 October 2013</a:t>
            </a:r>
            <a:endParaRPr lang="en-US" sz="1080" b="1" spc="-10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 bwMode="auto">
          <a:xfrm>
            <a:off x="457200" y="150813"/>
            <a:ext cx="8229600" cy="7842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sz="2000" smtClean="0">
                <a:latin typeface="Arial" charset="0"/>
                <a:cs typeface="Arial" charset="0"/>
              </a:rPr>
              <a:t>Can Corporate Governance Codes be Effective in Emerging Markets? – Insights from Turkey, India and Colombia</a:t>
            </a:r>
          </a:p>
        </p:txBody>
      </p:sp>
      <p:sp>
        <p:nvSpPr>
          <p:cNvPr id="23554" name="Slide Number Placeholder 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960FC90-E39B-45E6-9E4B-9FD1798E24B9}" type="slidenum">
              <a:rPr lang="en-US" smtClean="0">
                <a:latin typeface="Arial" charset="0"/>
              </a:rPr>
              <a:pPr/>
              <a:t>2</a:t>
            </a:fld>
            <a:endParaRPr lang="en-US" smtClean="0">
              <a:latin typeface="Arial" charset="0"/>
            </a:endParaRPr>
          </a:p>
        </p:txBody>
      </p:sp>
      <p:graphicFrame>
        <p:nvGraphicFramePr>
          <p:cNvPr id="23715" name="Group 1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009630"/>
              </p:ext>
            </p:extLst>
          </p:nvPr>
        </p:nvGraphicFramePr>
        <p:xfrm>
          <a:off x="520700" y="1284288"/>
          <a:ext cx="8350250" cy="4783138"/>
        </p:xfrm>
        <a:graphic>
          <a:graphicData uri="http://schemas.openxmlformats.org/drawingml/2006/table">
            <a:tbl>
              <a:tblPr/>
              <a:tblGrid>
                <a:gridCol w="2882900"/>
                <a:gridCol w="1822450"/>
                <a:gridCol w="1822450"/>
                <a:gridCol w="1822450"/>
              </a:tblGrid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Key factors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223E6C"/>
                        </a:gs>
                        <a:gs pos="50000">
                          <a:srgbClr val="355D9D"/>
                        </a:gs>
                        <a:gs pos="100000">
                          <a:srgbClr val="4170BB"/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Turkey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223E6C"/>
                        </a:gs>
                        <a:gs pos="50000">
                          <a:srgbClr val="355D9D"/>
                        </a:gs>
                        <a:gs pos="100000">
                          <a:srgbClr val="4170BB"/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Colombia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223E6C"/>
                        </a:gs>
                        <a:gs pos="50000">
                          <a:srgbClr val="355D9D"/>
                        </a:gs>
                        <a:gs pos="100000">
                          <a:srgbClr val="4170BB"/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India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223E6C"/>
                        </a:gs>
                        <a:gs pos="50000">
                          <a:srgbClr val="355D9D"/>
                        </a:gs>
                        <a:gs pos="100000">
                          <a:srgbClr val="4170BB"/>
                        </a:gs>
                      </a:gsLst>
                      <a:lin ang="16200000" scaled="1"/>
                    </a:gradFill>
                  </a:tcPr>
                </a:tc>
              </a:tr>
              <a:tr h="860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Clear and realistic goal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Yes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Yes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No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860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Public – Private  Dialogue 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Strong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Very Strong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Limited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860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One clear leader with adequate resources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30" marB="4573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Yes </a:t>
                      </a:r>
                      <a:b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</a:b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(CMB)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Yes </a:t>
                      </a:r>
                      <a:b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</a:b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(Superfinanciera)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Conflicts, overlaps,</a:t>
                      </a:r>
                      <a:b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</a:b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inadequate resources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860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Monitoring and enforcement responsibilities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Clear </a:t>
                      </a:r>
                      <a:b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</a:b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(regulator-driven)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Clear </a:t>
                      </a:r>
                      <a:b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</a:b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(self-regulation)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Problematic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860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Market-wide monitoring reports </a:t>
                      </a:r>
                    </a:p>
                  </a:txBody>
                  <a:tcPr marT="45730" marB="4573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5F5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Yes </a:t>
                      </a:r>
                      <a:b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</a:b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(but not regular)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Yes </a:t>
                      </a:r>
                      <a:b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</a:b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(on an annual basis)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  <a:cs typeface="Arial" charset="0"/>
                        </a:rPr>
                        <a:t>No</a:t>
                      </a:r>
                    </a:p>
                  </a:txBody>
                  <a:tcPr marT="45730" marB="4573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23602" name="Oval 50"/>
          <p:cNvSpPr>
            <a:spLocks noChangeArrowheads="1"/>
          </p:cNvSpPr>
          <p:nvPr/>
        </p:nvSpPr>
        <p:spPr bwMode="auto">
          <a:xfrm>
            <a:off x="238125" y="2058988"/>
            <a:ext cx="241300" cy="241300"/>
          </a:xfrm>
          <a:prstGeom prst="ellipse">
            <a:avLst/>
          </a:prstGeom>
          <a:solidFill>
            <a:srgbClr val="BE331C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200" b="1">
                <a:solidFill>
                  <a:schemeClr val="bg1"/>
                </a:solidFill>
                <a:latin typeface="Arial" charset="0"/>
              </a:rPr>
              <a:t>1</a:t>
            </a:r>
          </a:p>
        </p:txBody>
      </p:sp>
      <p:sp>
        <p:nvSpPr>
          <p:cNvPr id="23603" name="Oval 51"/>
          <p:cNvSpPr>
            <a:spLocks noChangeArrowheads="1"/>
          </p:cNvSpPr>
          <p:nvPr/>
        </p:nvSpPr>
        <p:spPr bwMode="auto">
          <a:xfrm>
            <a:off x="238125" y="2930525"/>
            <a:ext cx="241300" cy="241300"/>
          </a:xfrm>
          <a:prstGeom prst="ellipse">
            <a:avLst/>
          </a:prstGeom>
          <a:solidFill>
            <a:srgbClr val="BE331C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200" b="1">
                <a:solidFill>
                  <a:schemeClr val="bg1"/>
                </a:solidFill>
                <a:latin typeface="Arial" charset="0"/>
              </a:rPr>
              <a:t>2</a:t>
            </a:r>
          </a:p>
        </p:txBody>
      </p:sp>
      <p:sp>
        <p:nvSpPr>
          <p:cNvPr id="23604" name="Oval 52"/>
          <p:cNvSpPr>
            <a:spLocks noChangeArrowheads="1"/>
          </p:cNvSpPr>
          <p:nvPr/>
        </p:nvSpPr>
        <p:spPr bwMode="auto">
          <a:xfrm>
            <a:off x="238125" y="4664075"/>
            <a:ext cx="241300" cy="241300"/>
          </a:xfrm>
          <a:prstGeom prst="ellipse">
            <a:avLst/>
          </a:prstGeom>
          <a:solidFill>
            <a:srgbClr val="BE331C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200" b="1">
                <a:solidFill>
                  <a:schemeClr val="bg1"/>
                </a:solidFill>
                <a:latin typeface="Arial" charset="0"/>
              </a:rPr>
              <a:t>4</a:t>
            </a:r>
          </a:p>
        </p:txBody>
      </p:sp>
      <p:sp>
        <p:nvSpPr>
          <p:cNvPr id="23605" name="Oval 53"/>
          <p:cNvSpPr>
            <a:spLocks noChangeArrowheads="1"/>
          </p:cNvSpPr>
          <p:nvPr/>
        </p:nvSpPr>
        <p:spPr bwMode="auto">
          <a:xfrm>
            <a:off x="238125" y="5524500"/>
            <a:ext cx="241300" cy="241300"/>
          </a:xfrm>
          <a:prstGeom prst="ellipse">
            <a:avLst/>
          </a:prstGeom>
          <a:solidFill>
            <a:srgbClr val="BE331C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200" b="1">
                <a:solidFill>
                  <a:schemeClr val="bg1"/>
                </a:solidFill>
                <a:latin typeface="Arial" charset="0"/>
              </a:rPr>
              <a:t>5</a:t>
            </a:r>
          </a:p>
        </p:txBody>
      </p:sp>
      <p:sp>
        <p:nvSpPr>
          <p:cNvPr id="23606" name="Oval 54"/>
          <p:cNvSpPr>
            <a:spLocks noChangeArrowheads="1"/>
          </p:cNvSpPr>
          <p:nvPr/>
        </p:nvSpPr>
        <p:spPr bwMode="auto">
          <a:xfrm>
            <a:off x="238125" y="3803650"/>
            <a:ext cx="241300" cy="241300"/>
          </a:xfrm>
          <a:prstGeom prst="ellipse">
            <a:avLst/>
          </a:prstGeom>
          <a:solidFill>
            <a:srgbClr val="BE331C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200" b="1">
                <a:solidFill>
                  <a:schemeClr val="bg1"/>
                </a:solidFill>
                <a:latin typeface="Arial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x01">
  <a:themeElements>
    <a:clrScheme name="OECDRTSMICEX">
      <a:dk1>
        <a:sysClr val="windowText" lastClr="000000"/>
      </a:dk1>
      <a:lt1>
        <a:sysClr val="window" lastClr="FFFFFF"/>
      </a:lt1>
      <a:dk2>
        <a:srgbClr val="4972B3"/>
      </a:dk2>
      <a:lt2>
        <a:srgbClr val="F7F6F5"/>
      </a:lt2>
      <a:accent1>
        <a:srgbClr val="A80627"/>
      </a:accent1>
      <a:accent2>
        <a:srgbClr val="274A81"/>
      </a:accent2>
      <a:accent3>
        <a:srgbClr val="A3BF2A"/>
      </a:accent3>
      <a:accent4>
        <a:srgbClr val="0077BB"/>
      </a:accent4>
      <a:accent5>
        <a:srgbClr val="7D8A97"/>
      </a:accent5>
      <a:accent6>
        <a:srgbClr val="C7DFEF"/>
      </a:accent6>
      <a:hlink>
        <a:srgbClr val="0000FF"/>
      </a:hlink>
      <a:folHlink>
        <a:srgbClr val="800080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1801</TotalTime>
  <Words>100</Words>
  <Application>Microsoft Office PowerPoint</Application>
  <PresentationFormat>Экран (4:3)</PresentationFormat>
  <Paragraphs>36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Ex01</vt:lpstr>
      <vt:lpstr>Can Corporate Governance Codes be Effective in Emerging Markets? – Insights from Turkey, India and Colombia</vt:lpstr>
      <vt:lpstr>Can Corporate Governance Codes be Effective in Emerging Markets? – Insights from Turkey, India and Colombia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Нагорнюк Оксана Константиновна</dc:creator>
  <cp:lastModifiedBy>Ефимова Татьяна Сергеевна</cp:lastModifiedBy>
  <cp:revision>59</cp:revision>
  <cp:lastPrinted>2013-10-18T16:31:20Z</cp:lastPrinted>
  <dcterms:created xsi:type="dcterms:W3CDTF">2012-04-02T11:13:34Z</dcterms:created>
  <dcterms:modified xsi:type="dcterms:W3CDTF">2013-10-25T08:18:42Z</dcterms:modified>
</cp:coreProperties>
</file>