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7" r:id="rId2"/>
    <p:sldId id="269" r:id="rId3"/>
    <p:sldId id="280" r:id="rId4"/>
    <p:sldId id="277" r:id="rId5"/>
    <p:sldId id="278" r:id="rId6"/>
    <p:sldId id="284" r:id="rId7"/>
    <p:sldId id="276" r:id="rId8"/>
    <p:sldId id="258" r:id="rId9"/>
    <p:sldId id="283" r:id="rId10"/>
    <p:sldId id="281" r:id="rId11"/>
    <p:sldId id="282" r:id="rId12"/>
    <p:sldId id="265"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97364" autoAdjust="0"/>
  </p:normalViewPr>
  <p:slideViewPr>
    <p:cSldViewPr snapToGrid="0" snapToObjects="1">
      <p:cViewPr varScale="1">
        <p:scale>
          <a:sx n="105" d="100"/>
          <a:sy n="105" d="100"/>
        </p:scale>
        <p:origin x="-1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smtClean="0"/>
              <a:t>2005</a:t>
            </a:r>
            <a:endParaRPr lang="ru-RU" dirty="0"/>
          </a:p>
        </c:rich>
      </c:tx>
      <c:layout/>
      <c:overlay val="0"/>
    </c:title>
    <c:autoTitleDeleted val="0"/>
    <c:plotArea>
      <c:layout>
        <c:manualLayout>
          <c:layoutTarget val="inner"/>
          <c:xMode val="edge"/>
          <c:yMode val="edge"/>
          <c:x val="0.16145741397737876"/>
          <c:y val="0.16117187450891651"/>
          <c:w val="0.68156742633352274"/>
          <c:h val="0.83882826850732251"/>
        </c:manualLayout>
      </c:layout>
      <c:pieChart>
        <c:varyColors val="1"/>
        <c:ser>
          <c:idx val="0"/>
          <c:order val="0"/>
          <c:tx>
            <c:strRef>
              <c:f>Лист1!$B$1</c:f>
              <c:strCache>
                <c:ptCount val="1"/>
                <c:pt idx="0">
                  <c:v>Продажи</c:v>
                </c:pt>
              </c:strCache>
            </c:strRef>
          </c:tx>
          <c:dPt>
            <c:idx val="1"/>
            <c:bubble3D val="0"/>
            <c:spPr>
              <a:solidFill>
                <a:srgbClr val="92D050"/>
              </a:solidFill>
            </c:spPr>
          </c:dPt>
          <c:dPt>
            <c:idx val="2"/>
            <c:bubble3D val="0"/>
            <c:spPr>
              <a:solidFill>
                <a:srgbClr val="7030A0"/>
              </a:solidFill>
            </c:spPr>
          </c:dPt>
          <c:dLbls>
            <c:dLbl>
              <c:idx val="1"/>
              <c:layout>
                <c:manualLayout>
                  <c:x val="-3.8617799442518712E-3"/>
                  <c:y val="0.11161613608833193"/>
                </c:manualLayout>
              </c:layout>
              <c:showLegendKey val="0"/>
              <c:showVal val="0"/>
              <c:showCatName val="1"/>
              <c:showSerName val="0"/>
              <c:showPercent val="1"/>
              <c:showBubbleSize val="0"/>
            </c:dLbl>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ru-RU"/>
              </a:p>
            </c:txPr>
            <c:showLegendKey val="0"/>
            <c:showVal val="0"/>
            <c:showCatName val="1"/>
            <c:showSerName val="0"/>
            <c:showPercent val="1"/>
            <c:showBubbleSize val="0"/>
            <c:showLeaderLines val="1"/>
          </c:dLbls>
          <c:cat>
            <c:strRef>
              <c:f>Лист1!$A$2:$A$5</c:f>
              <c:strCache>
                <c:ptCount val="4"/>
                <c:pt idx="0">
                  <c:v>Акции КС</c:v>
                </c:pt>
                <c:pt idx="1">
                  <c:v>Облигации А1, А2</c:v>
                </c:pt>
                <c:pt idx="2">
                  <c:v>Акции</c:v>
                </c:pt>
                <c:pt idx="3">
                  <c:v>Облигации</c:v>
                </c:pt>
              </c:strCache>
            </c:strRef>
          </c:cat>
          <c:val>
            <c:numRef>
              <c:f>Лист1!$B$2:$B$5</c:f>
              <c:numCache>
                <c:formatCode>General</c:formatCode>
                <c:ptCount val="4"/>
                <c:pt idx="0">
                  <c:v>9</c:v>
                </c:pt>
                <c:pt idx="1">
                  <c:v>5</c:v>
                </c:pt>
                <c:pt idx="2">
                  <c:v>41</c:v>
                </c:pt>
                <c:pt idx="3">
                  <c:v>45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smtClean="0"/>
              <a:t>2013</a:t>
            </a:r>
            <a:endParaRPr lang="ru-RU" dirty="0"/>
          </a:p>
        </c:rich>
      </c:tx>
      <c:layout/>
      <c:overlay val="0"/>
    </c:title>
    <c:autoTitleDeleted val="0"/>
    <c:plotArea>
      <c:layout>
        <c:manualLayout>
          <c:layoutTarget val="inner"/>
          <c:xMode val="edge"/>
          <c:yMode val="edge"/>
          <c:x val="0.16145741397737876"/>
          <c:y val="0.16117187450891651"/>
          <c:w val="0.68156742633352274"/>
          <c:h val="0.83882826850732251"/>
        </c:manualLayout>
      </c:layout>
      <c:pieChart>
        <c:varyColors val="1"/>
        <c:ser>
          <c:idx val="0"/>
          <c:order val="0"/>
          <c:tx>
            <c:strRef>
              <c:f>Лист1!$B$1</c:f>
              <c:strCache>
                <c:ptCount val="1"/>
                <c:pt idx="0">
                  <c:v>2013</c:v>
                </c:pt>
              </c:strCache>
            </c:strRef>
          </c:tx>
          <c:dPt>
            <c:idx val="1"/>
            <c:bubble3D val="0"/>
            <c:spPr>
              <a:solidFill>
                <a:srgbClr val="92D050"/>
              </a:solidFill>
            </c:spPr>
          </c:dPt>
          <c:dPt>
            <c:idx val="2"/>
            <c:bubble3D val="0"/>
            <c:spPr>
              <a:solidFill>
                <a:srgbClr val="7030A0"/>
              </a:solidFill>
            </c:spPr>
          </c:dPt>
          <c:dLbls>
            <c:dLbl>
              <c:idx val="1"/>
              <c:layout>
                <c:manualLayout>
                  <c:x val="-0.20093936760595346"/>
                  <c:y val="9.5510865064716108E-2"/>
                </c:manualLayout>
              </c:layout>
              <c:showLegendKey val="0"/>
              <c:showVal val="0"/>
              <c:showCatName val="1"/>
              <c:showSerName val="0"/>
              <c:showPercent val="1"/>
              <c:showBubbleSize val="0"/>
            </c:dLbl>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ru-RU"/>
              </a:p>
            </c:txPr>
            <c:showLegendKey val="0"/>
            <c:showVal val="0"/>
            <c:showCatName val="1"/>
            <c:showSerName val="0"/>
            <c:showPercent val="1"/>
            <c:showBubbleSize val="0"/>
            <c:showLeaderLines val="1"/>
          </c:dLbls>
          <c:cat>
            <c:strRef>
              <c:f>Лист1!$A$2:$A$5</c:f>
              <c:strCache>
                <c:ptCount val="4"/>
                <c:pt idx="0">
                  <c:v>Акции КС</c:v>
                </c:pt>
                <c:pt idx="1">
                  <c:v>Облигации А1, А2</c:v>
                </c:pt>
                <c:pt idx="2">
                  <c:v>Акции</c:v>
                </c:pt>
                <c:pt idx="3">
                  <c:v>Облигации</c:v>
                </c:pt>
              </c:strCache>
            </c:strRef>
          </c:cat>
          <c:val>
            <c:numRef>
              <c:f>Лист1!$B$2:$B$5</c:f>
              <c:numCache>
                <c:formatCode>General</c:formatCode>
                <c:ptCount val="4"/>
                <c:pt idx="0">
                  <c:v>9</c:v>
                </c:pt>
                <c:pt idx="1">
                  <c:v>25</c:v>
                </c:pt>
                <c:pt idx="2">
                  <c:v>14</c:v>
                </c:pt>
                <c:pt idx="3">
                  <c:v>52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5EA92E-EF1F-49CE-89C9-F37D9F1001C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ru-RU"/>
        </a:p>
      </dgm:t>
    </dgm:pt>
    <dgm:pt modelId="{C16CDAB4-1E71-428F-87C3-57598171A58C}">
      <dgm:prSet phldrT="[Текст]" custT="1"/>
      <dgm:spPr/>
      <dgm:t>
        <a:bodyPr/>
        <a:lstStyle/>
        <a:p>
          <a:pPr algn="l"/>
          <a:r>
            <a:rPr lang="ru-RU" sz="1400" b="1" dirty="0" smtClean="0">
              <a:latin typeface="Verdana" pitchFamily="34" charset="0"/>
            </a:rPr>
            <a:t>30 сент. 2013</a:t>
          </a:r>
          <a:endParaRPr lang="en-US" sz="1400" b="1" dirty="0" smtClean="0">
            <a:latin typeface="Verdana" pitchFamily="34" charset="0"/>
          </a:endParaRPr>
        </a:p>
        <a:p>
          <a:pPr marL="0" indent="0" algn="l"/>
          <a:r>
            <a:rPr lang="ru-RU" sz="1200" dirty="0" smtClean="0">
              <a:latin typeface="Calibri" panose="020F0502020204030204" pitchFamily="34" charset="0"/>
            </a:rPr>
            <a:t>Вступление в силу Порядка допуска ценных бумаг к </a:t>
          </a:r>
          <a:r>
            <a:rPr lang="ru-RU" sz="1200" dirty="0" err="1" smtClean="0">
              <a:latin typeface="Calibri" panose="020F0502020204030204" pitchFamily="34" charset="0"/>
            </a:rPr>
            <a:t>организо</a:t>
          </a:r>
          <a:r>
            <a:rPr lang="ru-RU" sz="1200" dirty="0" smtClean="0">
              <a:latin typeface="Calibri" panose="020F0502020204030204" pitchFamily="34" charset="0"/>
            </a:rPr>
            <a:t>-ванным торгам*</a:t>
          </a:r>
          <a:endParaRPr lang="ru-RU" sz="1200" dirty="0">
            <a:latin typeface="Calibri" panose="020F0502020204030204" pitchFamily="34" charset="0"/>
          </a:endParaRPr>
        </a:p>
      </dgm:t>
    </dgm:pt>
    <dgm:pt modelId="{6242FEF0-0FB1-4CA7-8DCD-2F09A6A5CA5A}" type="parTrans" cxnId="{89605570-974A-4C16-A168-7583A7C80DE8}">
      <dgm:prSet/>
      <dgm:spPr/>
      <dgm:t>
        <a:bodyPr/>
        <a:lstStyle/>
        <a:p>
          <a:endParaRPr lang="ru-RU" sz="2000">
            <a:latin typeface="Verdana" pitchFamily="34" charset="0"/>
          </a:endParaRPr>
        </a:p>
      </dgm:t>
    </dgm:pt>
    <dgm:pt modelId="{3F6D662F-6639-4AE3-9FA1-165F2ADEC23F}" type="sibTrans" cxnId="{89605570-974A-4C16-A168-7583A7C80DE8}">
      <dgm:prSet/>
      <dgm:spPr/>
      <dgm:t>
        <a:bodyPr/>
        <a:lstStyle/>
        <a:p>
          <a:endParaRPr lang="ru-RU" sz="2000">
            <a:latin typeface="Verdana" pitchFamily="34" charset="0"/>
          </a:endParaRPr>
        </a:p>
      </dgm:t>
    </dgm:pt>
    <dgm:pt modelId="{23FB0565-89EA-4567-8C5A-AAB7A696FC89}">
      <dgm:prSet phldrT="[Текст]" custT="1"/>
      <dgm:spPr/>
      <dgm:t>
        <a:bodyPr/>
        <a:lstStyle/>
        <a:p>
          <a:r>
            <a:rPr lang="ru-RU" sz="1400" b="1" dirty="0" smtClean="0">
              <a:latin typeface="Verdana" pitchFamily="34" charset="0"/>
            </a:rPr>
            <a:t> </a:t>
          </a:r>
          <a:r>
            <a:rPr lang="en-US" sz="1400" b="1" dirty="0" smtClean="0">
              <a:latin typeface="Verdana" pitchFamily="34" charset="0"/>
            </a:rPr>
            <a:t>IV </a:t>
          </a:r>
          <a:r>
            <a:rPr lang="ru-RU" sz="1400" b="1" dirty="0" smtClean="0">
              <a:latin typeface="Verdana" pitchFamily="34" charset="0"/>
            </a:rPr>
            <a:t>кв. 2013</a:t>
          </a:r>
          <a:endParaRPr lang="en-US" sz="1400" b="1" dirty="0" smtClean="0">
            <a:latin typeface="Verdana" pitchFamily="34" charset="0"/>
          </a:endParaRPr>
        </a:p>
        <a:p>
          <a:pPr marL="0" indent="0"/>
          <a:r>
            <a:rPr lang="ru-RU" sz="1200" dirty="0" smtClean="0">
              <a:latin typeface="Calibri" panose="020F0502020204030204" pitchFamily="34" charset="0"/>
            </a:rPr>
            <a:t>Подготовка новых Правил листинга</a:t>
          </a:r>
          <a:endParaRPr lang="ru-RU" sz="1200" dirty="0">
            <a:latin typeface="Calibri" panose="020F0502020204030204" pitchFamily="34" charset="0"/>
          </a:endParaRPr>
        </a:p>
      </dgm:t>
    </dgm:pt>
    <dgm:pt modelId="{8D812A8C-C808-4A93-A814-50BE468EF469}" type="sibTrans" cxnId="{F01BDB10-9E09-44EE-AFA8-467C2520D2E2}">
      <dgm:prSet/>
      <dgm:spPr/>
      <dgm:t>
        <a:bodyPr/>
        <a:lstStyle/>
        <a:p>
          <a:endParaRPr lang="ru-RU" sz="2000">
            <a:latin typeface="Verdana" pitchFamily="34" charset="0"/>
          </a:endParaRPr>
        </a:p>
      </dgm:t>
    </dgm:pt>
    <dgm:pt modelId="{0F273264-7DD1-4C3C-9476-6891A0B5DA7B}" type="parTrans" cxnId="{F01BDB10-9E09-44EE-AFA8-467C2520D2E2}">
      <dgm:prSet/>
      <dgm:spPr/>
      <dgm:t>
        <a:bodyPr/>
        <a:lstStyle/>
        <a:p>
          <a:endParaRPr lang="ru-RU" sz="2000">
            <a:latin typeface="Verdana" pitchFamily="34" charset="0"/>
          </a:endParaRPr>
        </a:p>
      </dgm:t>
    </dgm:pt>
    <dgm:pt modelId="{963974F0-FE0E-494E-B926-30F0BB44F66D}">
      <dgm:prSet phldrT="[Текст]" custT="1"/>
      <dgm:spPr/>
      <dgm:t>
        <a:bodyPr/>
        <a:lstStyle/>
        <a:p>
          <a:pPr marL="0" indent="0"/>
          <a:r>
            <a:rPr lang="en-US" sz="1400" b="1" dirty="0" smtClean="0">
              <a:latin typeface="Verdana" pitchFamily="34" charset="0"/>
            </a:rPr>
            <a:t>II </a:t>
          </a:r>
          <a:r>
            <a:rPr lang="ru-RU" sz="1400" b="1" dirty="0" smtClean="0">
              <a:latin typeface="Verdana" pitchFamily="34" charset="0"/>
            </a:rPr>
            <a:t>кв. 2014</a:t>
          </a:r>
          <a:endParaRPr lang="en-US" sz="1400" b="1" dirty="0" smtClean="0">
            <a:latin typeface="Verdana" pitchFamily="34" charset="0"/>
          </a:endParaRPr>
        </a:p>
        <a:p>
          <a:pPr marL="0" indent="0"/>
          <a:r>
            <a:rPr lang="ru-RU" sz="1200" dirty="0" smtClean="0">
              <a:latin typeface="Calibri" panose="020F0502020204030204" pitchFamily="34" charset="0"/>
            </a:rPr>
            <a:t>Вступление в силу новых Правил листинга</a:t>
          </a:r>
          <a:endParaRPr lang="en-US" sz="1200" dirty="0" smtClean="0">
            <a:latin typeface="Calibri" panose="020F0502020204030204" pitchFamily="34" charset="0"/>
          </a:endParaRPr>
        </a:p>
        <a:p>
          <a:pPr marL="0" indent="0"/>
          <a:r>
            <a:rPr lang="ru-RU" sz="1200" dirty="0" smtClean="0">
              <a:latin typeface="Calibri" panose="020F0502020204030204" pitchFamily="34" charset="0"/>
            </a:rPr>
            <a:t>Раскрытие Биржей нового биржевого Списка с перечнем всех </a:t>
          </a:r>
          <a:r>
            <a:rPr lang="ru-RU" sz="1200" dirty="0" err="1" smtClean="0">
              <a:latin typeface="Calibri" panose="020F0502020204030204" pitchFamily="34" charset="0"/>
            </a:rPr>
            <a:t>цб</a:t>
          </a:r>
          <a:r>
            <a:rPr lang="ru-RU" sz="1200" dirty="0" smtClean="0">
              <a:latin typeface="Calibri" panose="020F0502020204030204" pitchFamily="34" charset="0"/>
            </a:rPr>
            <a:t> в новых разделах</a:t>
          </a:r>
          <a:endParaRPr lang="ru-RU" sz="1200" dirty="0">
            <a:latin typeface="Calibri" panose="020F0502020204030204" pitchFamily="34" charset="0"/>
          </a:endParaRPr>
        </a:p>
      </dgm:t>
    </dgm:pt>
    <dgm:pt modelId="{CD0F098E-491C-4C88-BF73-54176D618AE3}" type="parTrans" cxnId="{EA7C1308-B8CB-49B8-B496-07E6C5E078A3}">
      <dgm:prSet/>
      <dgm:spPr/>
      <dgm:t>
        <a:bodyPr/>
        <a:lstStyle/>
        <a:p>
          <a:endParaRPr lang="ru-RU" sz="2000">
            <a:latin typeface="Verdana" pitchFamily="34" charset="0"/>
          </a:endParaRPr>
        </a:p>
      </dgm:t>
    </dgm:pt>
    <dgm:pt modelId="{86A5813E-2BF4-47ED-8B5B-FA5F19833DE5}" type="sibTrans" cxnId="{EA7C1308-B8CB-49B8-B496-07E6C5E078A3}">
      <dgm:prSet/>
      <dgm:spPr/>
      <dgm:t>
        <a:bodyPr/>
        <a:lstStyle/>
        <a:p>
          <a:endParaRPr lang="ru-RU" sz="2000">
            <a:latin typeface="Verdana" pitchFamily="34" charset="0"/>
          </a:endParaRPr>
        </a:p>
      </dgm:t>
    </dgm:pt>
    <dgm:pt modelId="{4B59D82E-6085-438F-BDBA-0DA265552E50}">
      <dgm:prSet phldrT="[Текст]" custT="1"/>
      <dgm:spPr/>
      <dgm:t>
        <a:bodyPr/>
        <a:lstStyle/>
        <a:p>
          <a:r>
            <a:rPr lang="ru-RU" sz="1400" b="1" dirty="0" smtClean="0">
              <a:latin typeface="Verdana" pitchFamily="34" charset="0"/>
            </a:rPr>
            <a:t>январь 2014</a:t>
          </a:r>
          <a:endParaRPr lang="en-US" sz="1400" b="1" dirty="0" smtClean="0">
            <a:latin typeface="Verdana" pitchFamily="34" charset="0"/>
          </a:endParaRPr>
        </a:p>
        <a:p>
          <a:pPr marL="0" indent="0"/>
          <a:r>
            <a:rPr lang="ru-RU" sz="1200" dirty="0" smtClean="0">
              <a:latin typeface="Calibri" panose="020F0502020204030204" pitchFamily="34" charset="0"/>
            </a:rPr>
            <a:t>Регистрация Правил листинга</a:t>
          </a:r>
          <a:endParaRPr lang="ru-RU" sz="1200" dirty="0">
            <a:latin typeface="Calibri" panose="020F0502020204030204" pitchFamily="34" charset="0"/>
          </a:endParaRPr>
        </a:p>
      </dgm:t>
    </dgm:pt>
    <dgm:pt modelId="{0D5DEB91-D40A-4CC4-B4C5-F5580F6B9867}" type="sibTrans" cxnId="{771FF085-4FE4-4CA3-945B-91DFBC009051}">
      <dgm:prSet/>
      <dgm:spPr/>
      <dgm:t>
        <a:bodyPr/>
        <a:lstStyle/>
        <a:p>
          <a:endParaRPr lang="ru-RU" sz="2000"/>
        </a:p>
      </dgm:t>
    </dgm:pt>
    <dgm:pt modelId="{DE07696A-A015-4052-A999-C1A7010E43BD}" type="parTrans" cxnId="{771FF085-4FE4-4CA3-945B-91DFBC009051}">
      <dgm:prSet/>
      <dgm:spPr/>
      <dgm:t>
        <a:bodyPr/>
        <a:lstStyle/>
        <a:p>
          <a:endParaRPr lang="ru-RU" sz="2000"/>
        </a:p>
      </dgm:t>
    </dgm:pt>
    <dgm:pt modelId="{BE8AFFD6-7ED3-44A5-8947-2016227CA33F}">
      <dgm:prSet phldrT="[Текст]" custT="1"/>
      <dgm:spPr/>
      <dgm:t>
        <a:bodyPr/>
        <a:lstStyle/>
        <a:p>
          <a:r>
            <a:rPr lang="ru-RU" sz="1400" b="1" dirty="0" smtClean="0">
              <a:latin typeface="Verdana" pitchFamily="34" charset="0"/>
            </a:rPr>
            <a:t>февраль 2014</a:t>
          </a:r>
          <a:endParaRPr lang="en-US" sz="1400" b="1" dirty="0" smtClean="0">
            <a:latin typeface="Verdana" pitchFamily="34" charset="0"/>
          </a:endParaRPr>
        </a:p>
        <a:p>
          <a:pPr marL="0" indent="0"/>
          <a:r>
            <a:rPr lang="ru-RU" sz="1200" dirty="0" smtClean="0">
              <a:latin typeface="Calibri" panose="020F0502020204030204" pitchFamily="34" charset="0"/>
            </a:rPr>
            <a:t>Раскрытие Биржей новых Правил листинга</a:t>
          </a:r>
          <a:endParaRPr lang="en-US" sz="1200" dirty="0" smtClean="0">
            <a:latin typeface="Calibri" panose="020F0502020204030204" pitchFamily="34" charset="0"/>
          </a:endParaRPr>
        </a:p>
        <a:p>
          <a:pPr marL="0" indent="0"/>
          <a:r>
            <a:rPr lang="ru-RU" sz="1200" dirty="0" smtClean="0">
              <a:latin typeface="Calibri" panose="020F0502020204030204" pitchFamily="34" charset="0"/>
            </a:rPr>
            <a:t>Раскрытие информации о порядке формирования биржевого Списка</a:t>
          </a:r>
          <a:endParaRPr lang="ru-RU" sz="1200" dirty="0">
            <a:latin typeface="Calibri" panose="020F0502020204030204" pitchFamily="34" charset="0"/>
          </a:endParaRPr>
        </a:p>
      </dgm:t>
    </dgm:pt>
    <dgm:pt modelId="{87A2C2BB-7168-4BA3-BBB9-D64C21FB2FB8}" type="sibTrans" cxnId="{DD7BFC3A-D1DA-417B-979E-E8B83C07C7FC}">
      <dgm:prSet/>
      <dgm:spPr/>
      <dgm:t>
        <a:bodyPr/>
        <a:lstStyle/>
        <a:p>
          <a:endParaRPr lang="ru-RU" sz="2000">
            <a:latin typeface="Verdana" pitchFamily="34" charset="0"/>
          </a:endParaRPr>
        </a:p>
      </dgm:t>
    </dgm:pt>
    <dgm:pt modelId="{AA5F114E-61A7-4ABF-8F72-48832317FE82}" type="parTrans" cxnId="{DD7BFC3A-D1DA-417B-979E-E8B83C07C7FC}">
      <dgm:prSet/>
      <dgm:spPr/>
      <dgm:t>
        <a:bodyPr/>
        <a:lstStyle/>
        <a:p>
          <a:endParaRPr lang="ru-RU" sz="2000">
            <a:latin typeface="Verdana" pitchFamily="34" charset="0"/>
          </a:endParaRPr>
        </a:p>
      </dgm:t>
    </dgm:pt>
    <dgm:pt modelId="{F3D9B75E-370E-4414-92E4-07F7A65F0871}">
      <dgm:prSet phldrT="[Текст]" custT="1"/>
      <dgm:spPr/>
      <dgm:t>
        <a:bodyPr/>
        <a:lstStyle/>
        <a:p>
          <a:pPr marL="0" indent="0"/>
          <a:r>
            <a:rPr lang="en-US" sz="1400" b="1" smtClean="0">
              <a:latin typeface="Verdana" pitchFamily="34" charset="0"/>
            </a:rPr>
            <a:t>II</a:t>
          </a:r>
          <a:r>
            <a:rPr lang="ru-RU" sz="1400" b="1" smtClean="0">
              <a:latin typeface="Verdana" pitchFamily="34" charset="0"/>
            </a:rPr>
            <a:t> кв. 2016</a:t>
          </a:r>
          <a:endParaRPr lang="en-US" sz="1400" b="1" smtClean="0">
            <a:latin typeface="Verdana" pitchFamily="34" charset="0"/>
          </a:endParaRPr>
        </a:p>
        <a:p>
          <a:pPr marL="0" indent="0"/>
          <a:r>
            <a:rPr lang="ru-RU" sz="1200" b="1" smtClean="0">
              <a:solidFill>
                <a:srgbClr val="C00000"/>
              </a:solidFill>
              <a:latin typeface="Calibri" panose="020F0502020204030204" pitchFamily="34" charset="0"/>
            </a:rPr>
            <a:t>Переходный период для эмитентов –  2 года</a:t>
          </a:r>
          <a:endParaRPr lang="ru-RU" sz="1200" b="1" dirty="0">
            <a:solidFill>
              <a:srgbClr val="C00000"/>
            </a:solidFill>
            <a:latin typeface="Calibri" panose="020F0502020204030204" pitchFamily="34" charset="0"/>
          </a:endParaRPr>
        </a:p>
      </dgm:t>
    </dgm:pt>
    <dgm:pt modelId="{D838750E-EE3D-40D4-AC93-F95611EFBC66}" type="parTrans" cxnId="{379F25CE-61D1-4CBD-8CA6-5D53EEF36995}">
      <dgm:prSet/>
      <dgm:spPr/>
      <dgm:t>
        <a:bodyPr/>
        <a:lstStyle/>
        <a:p>
          <a:endParaRPr lang="ru-RU" sz="2000"/>
        </a:p>
      </dgm:t>
    </dgm:pt>
    <dgm:pt modelId="{AF532C26-C1A6-41F8-A230-8E4AE676CE8E}" type="sibTrans" cxnId="{379F25CE-61D1-4CBD-8CA6-5D53EEF36995}">
      <dgm:prSet/>
      <dgm:spPr/>
      <dgm:t>
        <a:bodyPr/>
        <a:lstStyle/>
        <a:p>
          <a:endParaRPr lang="ru-RU" sz="2000"/>
        </a:p>
      </dgm:t>
    </dgm:pt>
    <dgm:pt modelId="{E8DAA434-E053-43F4-9CD0-0A790C4C97E4}">
      <dgm:prSet phldrT="[Текст]" custT="1"/>
      <dgm:spPr/>
      <dgm:t>
        <a:bodyPr/>
        <a:lstStyle/>
        <a:p>
          <a:pPr marL="0" indent="0"/>
          <a:r>
            <a:rPr lang="en-US" sz="1400" b="1" dirty="0" smtClean="0">
              <a:latin typeface="Verdana" pitchFamily="34" charset="0"/>
            </a:rPr>
            <a:t>II</a:t>
          </a:r>
          <a:r>
            <a:rPr lang="ru-RU" sz="1400" b="1" dirty="0" smtClean="0">
              <a:latin typeface="Verdana" pitchFamily="34" charset="0"/>
            </a:rPr>
            <a:t> кв. 2016 +1мес</a:t>
          </a:r>
          <a:endParaRPr lang="en-US" sz="1400" b="1" dirty="0" smtClean="0">
            <a:latin typeface="Verdana" pitchFamily="34" charset="0"/>
          </a:endParaRPr>
        </a:p>
        <a:p>
          <a:pPr marL="0" indent="0"/>
          <a:r>
            <a:rPr lang="ru-RU" sz="1200" dirty="0" smtClean="0">
              <a:latin typeface="Calibri" panose="020F0502020204030204" pitchFamily="34" charset="0"/>
            </a:rPr>
            <a:t>Понижение уровня листинга ценных бумаг в случае их несоответствия новым требованиям</a:t>
          </a:r>
          <a:endParaRPr lang="ru-RU" sz="1800" dirty="0">
            <a:latin typeface="Calibri" panose="020F0502020204030204" pitchFamily="34" charset="0"/>
          </a:endParaRPr>
        </a:p>
      </dgm:t>
    </dgm:pt>
    <dgm:pt modelId="{78D5E16C-A25E-4BC3-9ED7-CF99D9359580}" type="parTrans" cxnId="{7AA3CB2A-608F-4A89-8EC8-F27B59E4C187}">
      <dgm:prSet/>
      <dgm:spPr/>
      <dgm:t>
        <a:bodyPr/>
        <a:lstStyle/>
        <a:p>
          <a:endParaRPr lang="ru-RU" sz="2000"/>
        </a:p>
      </dgm:t>
    </dgm:pt>
    <dgm:pt modelId="{5AEFF48A-8819-49FC-BE56-949C55B72484}" type="sibTrans" cxnId="{7AA3CB2A-608F-4A89-8EC8-F27B59E4C187}">
      <dgm:prSet/>
      <dgm:spPr/>
      <dgm:t>
        <a:bodyPr/>
        <a:lstStyle/>
        <a:p>
          <a:endParaRPr lang="ru-RU" sz="2000"/>
        </a:p>
      </dgm:t>
    </dgm:pt>
    <dgm:pt modelId="{E42F94A4-0669-4F01-A335-0CDFE44D6DE1}" type="pres">
      <dgm:prSet presAssocID="{4D5EA92E-EF1F-49CE-89C9-F37D9F1001C0}" presName="rootnode" presStyleCnt="0">
        <dgm:presLayoutVars>
          <dgm:chMax/>
          <dgm:chPref/>
          <dgm:dir/>
          <dgm:animLvl val="lvl"/>
        </dgm:presLayoutVars>
      </dgm:prSet>
      <dgm:spPr/>
      <dgm:t>
        <a:bodyPr/>
        <a:lstStyle/>
        <a:p>
          <a:endParaRPr lang="ru-RU"/>
        </a:p>
      </dgm:t>
    </dgm:pt>
    <dgm:pt modelId="{D6CFBF1C-7CF9-4697-A2B8-E147335479FF}" type="pres">
      <dgm:prSet presAssocID="{C16CDAB4-1E71-428F-87C3-57598171A58C}" presName="composite" presStyleCnt="0"/>
      <dgm:spPr/>
      <dgm:t>
        <a:bodyPr/>
        <a:lstStyle/>
        <a:p>
          <a:endParaRPr lang="ru-RU"/>
        </a:p>
      </dgm:t>
    </dgm:pt>
    <dgm:pt modelId="{550B45BC-6270-46D2-9555-1628122D320B}" type="pres">
      <dgm:prSet presAssocID="{C16CDAB4-1E71-428F-87C3-57598171A58C}" presName="LShape" presStyleLbl="alignNode1" presStyleIdx="0" presStyleCnt="13"/>
      <dgm:spPr/>
      <dgm:t>
        <a:bodyPr/>
        <a:lstStyle/>
        <a:p>
          <a:endParaRPr lang="ru-RU"/>
        </a:p>
      </dgm:t>
    </dgm:pt>
    <dgm:pt modelId="{7E4B2888-806D-4F7F-A7C8-5C15863C146F}" type="pres">
      <dgm:prSet presAssocID="{C16CDAB4-1E71-428F-87C3-57598171A58C}" presName="ParentText" presStyleLbl="revTx" presStyleIdx="0" presStyleCnt="7">
        <dgm:presLayoutVars>
          <dgm:chMax val="0"/>
          <dgm:chPref val="0"/>
          <dgm:bulletEnabled val="1"/>
        </dgm:presLayoutVars>
      </dgm:prSet>
      <dgm:spPr/>
      <dgm:t>
        <a:bodyPr/>
        <a:lstStyle/>
        <a:p>
          <a:endParaRPr lang="ru-RU"/>
        </a:p>
      </dgm:t>
    </dgm:pt>
    <dgm:pt modelId="{2624ED19-7D38-4761-BF50-C48B80A437AA}" type="pres">
      <dgm:prSet presAssocID="{C16CDAB4-1E71-428F-87C3-57598171A58C}" presName="Triangle" presStyleLbl="alignNode1" presStyleIdx="1" presStyleCnt="13"/>
      <dgm:spPr/>
      <dgm:t>
        <a:bodyPr/>
        <a:lstStyle/>
        <a:p>
          <a:endParaRPr lang="ru-RU"/>
        </a:p>
      </dgm:t>
    </dgm:pt>
    <dgm:pt modelId="{DACE7C6F-A8D9-4FD5-948E-FC057C56FF4F}" type="pres">
      <dgm:prSet presAssocID="{3F6D662F-6639-4AE3-9FA1-165F2ADEC23F}" presName="sibTrans" presStyleCnt="0"/>
      <dgm:spPr/>
      <dgm:t>
        <a:bodyPr/>
        <a:lstStyle/>
        <a:p>
          <a:endParaRPr lang="ru-RU"/>
        </a:p>
      </dgm:t>
    </dgm:pt>
    <dgm:pt modelId="{1BC5EE44-F93E-4F4A-A37F-C5B72E7FF173}" type="pres">
      <dgm:prSet presAssocID="{3F6D662F-6639-4AE3-9FA1-165F2ADEC23F}" presName="space" presStyleCnt="0"/>
      <dgm:spPr/>
      <dgm:t>
        <a:bodyPr/>
        <a:lstStyle/>
        <a:p>
          <a:endParaRPr lang="ru-RU"/>
        </a:p>
      </dgm:t>
    </dgm:pt>
    <dgm:pt modelId="{88EF57C2-87EB-47D6-AA9F-138F25DD829E}" type="pres">
      <dgm:prSet presAssocID="{23FB0565-89EA-4567-8C5A-AAB7A696FC89}" presName="composite" presStyleCnt="0"/>
      <dgm:spPr/>
      <dgm:t>
        <a:bodyPr/>
        <a:lstStyle/>
        <a:p>
          <a:endParaRPr lang="ru-RU"/>
        </a:p>
      </dgm:t>
    </dgm:pt>
    <dgm:pt modelId="{8F8CF6AB-2DC3-48FC-8580-7D75EECAD618}" type="pres">
      <dgm:prSet presAssocID="{23FB0565-89EA-4567-8C5A-AAB7A696FC89}" presName="LShape" presStyleLbl="alignNode1" presStyleIdx="2" presStyleCnt="13"/>
      <dgm:spPr/>
      <dgm:t>
        <a:bodyPr/>
        <a:lstStyle/>
        <a:p>
          <a:endParaRPr lang="ru-RU"/>
        </a:p>
      </dgm:t>
    </dgm:pt>
    <dgm:pt modelId="{68AF705C-7DD4-402A-8E40-E0007DFAE71B}" type="pres">
      <dgm:prSet presAssocID="{23FB0565-89EA-4567-8C5A-AAB7A696FC89}" presName="ParentText" presStyleLbl="revTx" presStyleIdx="1" presStyleCnt="7">
        <dgm:presLayoutVars>
          <dgm:chMax val="0"/>
          <dgm:chPref val="0"/>
          <dgm:bulletEnabled val="1"/>
        </dgm:presLayoutVars>
      </dgm:prSet>
      <dgm:spPr/>
      <dgm:t>
        <a:bodyPr/>
        <a:lstStyle/>
        <a:p>
          <a:endParaRPr lang="ru-RU"/>
        </a:p>
      </dgm:t>
    </dgm:pt>
    <dgm:pt modelId="{7FE687F3-E7AA-4618-8B22-41C8DA5BA3F0}" type="pres">
      <dgm:prSet presAssocID="{23FB0565-89EA-4567-8C5A-AAB7A696FC89}" presName="Triangle" presStyleLbl="alignNode1" presStyleIdx="3" presStyleCnt="13"/>
      <dgm:spPr/>
      <dgm:t>
        <a:bodyPr/>
        <a:lstStyle/>
        <a:p>
          <a:endParaRPr lang="ru-RU"/>
        </a:p>
      </dgm:t>
    </dgm:pt>
    <dgm:pt modelId="{050B2CE2-0FFC-4A5E-B4C2-05ED61CA0F97}" type="pres">
      <dgm:prSet presAssocID="{8D812A8C-C808-4A93-A814-50BE468EF469}" presName="sibTrans" presStyleCnt="0"/>
      <dgm:spPr/>
      <dgm:t>
        <a:bodyPr/>
        <a:lstStyle/>
        <a:p>
          <a:endParaRPr lang="ru-RU"/>
        </a:p>
      </dgm:t>
    </dgm:pt>
    <dgm:pt modelId="{57D687BA-78E8-443B-9B42-609D5DAE624E}" type="pres">
      <dgm:prSet presAssocID="{8D812A8C-C808-4A93-A814-50BE468EF469}" presName="space" presStyleCnt="0"/>
      <dgm:spPr/>
      <dgm:t>
        <a:bodyPr/>
        <a:lstStyle/>
        <a:p>
          <a:endParaRPr lang="ru-RU"/>
        </a:p>
      </dgm:t>
    </dgm:pt>
    <dgm:pt modelId="{60F17916-7EA9-445E-8F20-BAF4521B5387}" type="pres">
      <dgm:prSet presAssocID="{4B59D82E-6085-438F-BDBA-0DA265552E50}" presName="composite" presStyleCnt="0"/>
      <dgm:spPr/>
      <dgm:t>
        <a:bodyPr/>
        <a:lstStyle/>
        <a:p>
          <a:endParaRPr lang="ru-RU"/>
        </a:p>
      </dgm:t>
    </dgm:pt>
    <dgm:pt modelId="{584708D0-99E4-4448-8A3F-2A0A1E217958}" type="pres">
      <dgm:prSet presAssocID="{4B59D82E-6085-438F-BDBA-0DA265552E50}" presName="LShape" presStyleLbl="alignNode1" presStyleIdx="4" presStyleCnt="13"/>
      <dgm:spPr/>
      <dgm:t>
        <a:bodyPr/>
        <a:lstStyle/>
        <a:p>
          <a:endParaRPr lang="ru-RU"/>
        </a:p>
      </dgm:t>
    </dgm:pt>
    <dgm:pt modelId="{1320B4F6-C046-4A91-863C-AA3B31F7C78C}" type="pres">
      <dgm:prSet presAssocID="{4B59D82E-6085-438F-BDBA-0DA265552E50}" presName="ParentText" presStyleLbl="revTx" presStyleIdx="2" presStyleCnt="7">
        <dgm:presLayoutVars>
          <dgm:chMax val="0"/>
          <dgm:chPref val="0"/>
          <dgm:bulletEnabled val="1"/>
        </dgm:presLayoutVars>
      </dgm:prSet>
      <dgm:spPr/>
      <dgm:t>
        <a:bodyPr/>
        <a:lstStyle/>
        <a:p>
          <a:endParaRPr lang="ru-RU"/>
        </a:p>
      </dgm:t>
    </dgm:pt>
    <dgm:pt modelId="{6B8941FA-4713-478F-B833-D7E7ABF6F7D0}" type="pres">
      <dgm:prSet presAssocID="{4B59D82E-6085-438F-BDBA-0DA265552E50}" presName="Triangle" presStyleLbl="alignNode1" presStyleIdx="5" presStyleCnt="13"/>
      <dgm:spPr/>
      <dgm:t>
        <a:bodyPr/>
        <a:lstStyle/>
        <a:p>
          <a:endParaRPr lang="ru-RU"/>
        </a:p>
      </dgm:t>
    </dgm:pt>
    <dgm:pt modelId="{67255110-49CD-4EB9-8EEB-CEAF59D5814D}" type="pres">
      <dgm:prSet presAssocID="{0D5DEB91-D40A-4CC4-B4C5-F5580F6B9867}" presName="sibTrans" presStyleCnt="0"/>
      <dgm:spPr/>
      <dgm:t>
        <a:bodyPr/>
        <a:lstStyle/>
        <a:p>
          <a:endParaRPr lang="ru-RU"/>
        </a:p>
      </dgm:t>
    </dgm:pt>
    <dgm:pt modelId="{572E6DBC-F2BA-40E0-A0CE-48A63BE114E8}" type="pres">
      <dgm:prSet presAssocID="{0D5DEB91-D40A-4CC4-B4C5-F5580F6B9867}" presName="space" presStyleCnt="0"/>
      <dgm:spPr/>
      <dgm:t>
        <a:bodyPr/>
        <a:lstStyle/>
        <a:p>
          <a:endParaRPr lang="ru-RU"/>
        </a:p>
      </dgm:t>
    </dgm:pt>
    <dgm:pt modelId="{7D107EA3-A596-45C1-B8A7-1DEBBDA794EA}" type="pres">
      <dgm:prSet presAssocID="{BE8AFFD6-7ED3-44A5-8947-2016227CA33F}" presName="composite" presStyleCnt="0"/>
      <dgm:spPr/>
      <dgm:t>
        <a:bodyPr/>
        <a:lstStyle/>
        <a:p>
          <a:endParaRPr lang="ru-RU"/>
        </a:p>
      </dgm:t>
    </dgm:pt>
    <dgm:pt modelId="{4ECD0DC6-EB6F-41BC-9A80-34F15114AE7A}" type="pres">
      <dgm:prSet presAssocID="{BE8AFFD6-7ED3-44A5-8947-2016227CA33F}" presName="LShape" presStyleLbl="alignNode1" presStyleIdx="6" presStyleCnt="13"/>
      <dgm:spPr/>
      <dgm:t>
        <a:bodyPr/>
        <a:lstStyle/>
        <a:p>
          <a:endParaRPr lang="ru-RU"/>
        </a:p>
      </dgm:t>
    </dgm:pt>
    <dgm:pt modelId="{1AD56B79-5285-41AA-9C52-EBE9A1647718}" type="pres">
      <dgm:prSet presAssocID="{BE8AFFD6-7ED3-44A5-8947-2016227CA33F}" presName="ParentText" presStyleLbl="revTx" presStyleIdx="3" presStyleCnt="7">
        <dgm:presLayoutVars>
          <dgm:chMax val="0"/>
          <dgm:chPref val="0"/>
          <dgm:bulletEnabled val="1"/>
        </dgm:presLayoutVars>
      </dgm:prSet>
      <dgm:spPr/>
      <dgm:t>
        <a:bodyPr/>
        <a:lstStyle/>
        <a:p>
          <a:endParaRPr lang="ru-RU"/>
        </a:p>
      </dgm:t>
    </dgm:pt>
    <dgm:pt modelId="{2AEE727D-9830-43E1-BC31-AB1A5C947127}" type="pres">
      <dgm:prSet presAssocID="{BE8AFFD6-7ED3-44A5-8947-2016227CA33F}" presName="Triangle" presStyleLbl="alignNode1" presStyleIdx="7" presStyleCnt="13"/>
      <dgm:spPr/>
      <dgm:t>
        <a:bodyPr/>
        <a:lstStyle/>
        <a:p>
          <a:endParaRPr lang="ru-RU"/>
        </a:p>
      </dgm:t>
    </dgm:pt>
    <dgm:pt modelId="{512CD06F-A530-4C51-944C-61BEFF2A6057}" type="pres">
      <dgm:prSet presAssocID="{87A2C2BB-7168-4BA3-BBB9-D64C21FB2FB8}" presName="sibTrans" presStyleCnt="0"/>
      <dgm:spPr/>
      <dgm:t>
        <a:bodyPr/>
        <a:lstStyle/>
        <a:p>
          <a:endParaRPr lang="ru-RU"/>
        </a:p>
      </dgm:t>
    </dgm:pt>
    <dgm:pt modelId="{EE776713-AB62-4882-92AC-34E2F408967E}" type="pres">
      <dgm:prSet presAssocID="{87A2C2BB-7168-4BA3-BBB9-D64C21FB2FB8}" presName="space" presStyleCnt="0"/>
      <dgm:spPr/>
      <dgm:t>
        <a:bodyPr/>
        <a:lstStyle/>
        <a:p>
          <a:endParaRPr lang="ru-RU"/>
        </a:p>
      </dgm:t>
    </dgm:pt>
    <dgm:pt modelId="{58383487-1A9A-4751-9414-FCFA71411A02}" type="pres">
      <dgm:prSet presAssocID="{963974F0-FE0E-494E-B926-30F0BB44F66D}" presName="composite" presStyleCnt="0"/>
      <dgm:spPr/>
      <dgm:t>
        <a:bodyPr/>
        <a:lstStyle/>
        <a:p>
          <a:endParaRPr lang="ru-RU"/>
        </a:p>
      </dgm:t>
    </dgm:pt>
    <dgm:pt modelId="{4F6CD825-D203-4BE2-867B-D3E46CC6A77A}" type="pres">
      <dgm:prSet presAssocID="{963974F0-FE0E-494E-B926-30F0BB44F66D}" presName="LShape" presStyleLbl="alignNode1" presStyleIdx="8" presStyleCnt="13"/>
      <dgm:spPr/>
      <dgm:t>
        <a:bodyPr/>
        <a:lstStyle/>
        <a:p>
          <a:endParaRPr lang="ru-RU"/>
        </a:p>
      </dgm:t>
    </dgm:pt>
    <dgm:pt modelId="{9229A3B5-2954-4DC0-9DFA-903FAD846211}" type="pres">
      <dgm:prSet presAssocID="{963974F0-FE0E-494E-B926-30F0BB44F66D}" presName="ParentText" presStyleLbl="revTx" presStyleIdx="4" presStyleCnt="7">
        <dgm:presLayoutVars>
          <dgm:chMax val="0"/>
          <dgm:chPref val="0"/>
          <dgm:bulletEnabled val="1"/>
        </dgm:presLayoutVars>
      </dgm:prSet>
      <dgm:spPr/>
      <dgm:t>
        <a:bodyPr/>
        <a:lstStyle/>
        <a:p>
          <a:endParaRPr lang="ru-RU"/>
        </a:p>
      </dgm:t>
    </dgm:pt>
    <dgm:pt modelId="{32C0A44E-84D5-4FCB-8302-9035F4A905DB}" type="pres">
      <dgm:prSet presAssocID="{963974F0-FE0E-494E-B926-30F0BB44F66D}" presName="Triangle" presStyleLbl="alignNode1" presStyleIdx="9" presStyleCnt="13"/>
      <dgm:spPr/>
      <dgm:t>
        <a:bodyPr/>
        <a:lstStyle/>
        <a:p>
          <a:endParaRPr lang="ru-RU"/>
        </a:p>
      </dgm:t>
    </dgm:pt>
    <dgm:pt modelId="{34588834-7F69-48C1-988F-B2125A260B5D}" type="pres">
      <dgm:prSet presAssocID="{86A5813E-2BF4-47ED-8B5B-FA5F19833DE5}" presName="sibTrans" presStyleCnt="0"/>
      <dgm:spPr/>
      <dgm:t>
        <a:bodyPr/>
        <a:lstStyle/>
        <a:p>
          <a:endParaRPr lang="ru-RU"/>
        </a:p>
      </dgm:t>
    </dgm:pt>
    <dgm:pt modelId="{7A6F5D28-069A-4BBA-9736-441BFD044ECD}" type="pres">
      <dgm:prSet presAssocID="{86A5813E-2BF4-47ED-8B5B-FA5F19833DE5}" presName="space" presStyleCnt="0"/>
      <dgm:spPr/>
      <dgm:t>
        <a:bodyPr/>
        <a:lstStyle/>
        <a:p>
          <a:endParaRPr lang="ru-RU"/>
        </a:p>
      </dgm:t>
    </dgm:pt>
    <dgm:pt modelId="{2C80FCC4-0789-4DB7-B08C-5FC940A4C518}" type="pres">
      <dgm:prSet presAssocID="{F3D9B75E-370E-4414-92E4-07F7A65F0871}" presName="composite" presStyleCnt="0"/>
      <dgm:spPr/>
      <dgm:t>
        <a:bodyPr/>
        <a:lstStyle/>
        <a:p>
          <a:endParaRPr lang="ru-RU"/>
        </a:p>
      </dgm:t>
    </dgm:pt>
    <dgm:pt modelId="{20B56FF2-DB05-4321-81BA-7D4B8BD1DB04}" type="pres">
      <dgm:prSet presAssocID="{F3D9B75E-370E-4414-92E4-07F7A65F0871}" presName="LShape" presStyleLbl="alignNode1" presStyleIdx="10" presStyleCnt="13"/>
      <dgm:spPr/>
      <dgm:t>
        <a:bodyPr/>
        <a:lstStyle/>
        <a:p>
          <a:endParaRPr lang="ru-RU"/>
        </a:p>
      </dgm:t>
    </dgm:pt>
    <dgm:pt modelId="{A7C77AF5-0F7A-4591-AD4E-F1379D1F987C}" type="pres">
      <dgm:prSet presAssocID="{F3D9B75E-370E-4414-92E4-07F7A65F0871}" presName="ParentText" presStyleLbl="revTx" presStyleIdx="5" presStyleCnt="7">
        <dgm:presLayoutVars>
          <dgm:chMax val="0"/>
          <dgm:chPref val="0"/>
          <dgm:bulletEnabled val="1"/>
        </dgm:presLayoutVars>
      </dgm:prSet>
      <dgm:spPr/>
      <dgm:t>
        <a:bodyPr/>
        <a:lstStyle/>
        <a:p>
          <a:endParaRPr lang="ru-RU"/>
        </a:p>
      </dgm:t>
    </dgm:pt>
    <dgm:pt modelId="{EBB6584A-2E3C-4DEC-B117-717C1929E0B2}" type="pres">
      <dgm:prSet presAssocID="{F3D9B75E-370E-4414-92E4-07F7A65F0871}" presName="Triangle" presStyleLbl="alignNode1" presStyleIdx="11" presStyleCnt="13"/>
      <dgm:spPr/>
      <dgm:t>
        <a:bodyPr/>
        <a:lstStyle/>
        <a:p>
          <a:endParaRPr lang="ru-RU"/>
        </a:p>
      </dgm:t>
    </dgm:pt>
    <dgm:pt modelId="{CB6FA4BD-D955-4625-8C47-D5462006CAD9}" type="pres">
      <dgm:prSet presAssocID="{AF532C26-C1A6-41F8-A230-8E4AE676CE8E}" presName="sibTrans" presStyleCnt="0"/>
      <dgm:spPr/>
      <dgm:t>
        <a:bodyPr/>
        <a:lstStyle/>
        <a:p>
          <a:endParaRPr lang="ru-RU"/>
        </a:p>
      </dgm:t>
    </dgm:pt>
    <dgm:pt modelId="{8D9E59F1-456B-401D-A217-12613B8C49AE}" type="pres">
      <dgm:prSet presAssocID="{AF532C26-C1A6-41F8-A230-8E4AE676CE8E}" presName="space" presStyleCnt="0"/>
      <dgm:spPr/>
      <dgm:t>
        <a:bodyPr/>
        <a:lstStyle/>
        <a:p>
          <a:endParaRPr lang="ru-RU"/>
        </a:p>
      </dgm:t>
    </dgm:pt>
    <dgm:pt modelId="{78EDD68E-5681-4D47-8125-5624EF8774E3}" type="pres">
      <dgm:prSet presAssocID="{E8DAA434-E053-43F4-9CD0-0A790C4C97E4}" presName="composite" presStyleCnt="0"/>
      <dgm:spPr/>
      <dgm:t>
        <a:bodyPr/>
        <a:lstStyle/>
        <a:p>
          <a:endParaRPr lang="ru-RU"/>
        </a:p>
      </dgm:t>
    </dgm:pt>
    <dgm:pt modelId="{72109787-92A0-49F1-B432-232B1B902975}" type="pres">
      <dgm:prSet presAssocID="{E8DAA434-E053-43F4-9CD0-0A790C4C97E4}" presName="LShape" presStyleLbl="alignNode1" presStyleIdx="12" presStyleCnt="13"/>
      <dgm:spPr/>
      <dgm:t>
        <a:bodyPr/>
        <a:lstStyle/>
        <a:p>
          <a:endParaRPr lang="ru-RU"/>
        </a:p>
      </dgm:t>
    </dgm:pt>
    <dgm:pt modelId="{7E06A507-524A-42D2-B541-B7CA5354AC6B}" type="pres">
      <dgm:prSet presAssocID="{E8DAA434-E053-43F4-9CD0-0A790C4C97E4}" presName="ParentText" presStyleLbl="revTx" presStyleIdx="6" presStyleCnt="7">
        <dgm:presLayoutVars>
          <dgm:chMax val="0"/>
          <dgm:chPref val="0"/>
          <dgm:bulletEnabled val="1"/>
        </dgm:presLayoutVars>
      </dgm:prSet>
      <dgm:spPr/>
      <dgm:t>
        <a:bodyPr/>
        <a:lstStyle/>
        <a:p>
          <a:endParaRPr lang="ru-RU"/>
        </a:p>
      </dgm:t>
    </dgm:pt>
  </dgm:ptLst>
  <dgm:cxnLst>
    <dgm:cxn modelId="{EA7C1308-B8CB-49B8-B496-07E6C5E078A3}" srcId="{4D5EA92E-EF1F-49CE-89C9-F37D9F1001C0}" destId="{963974F0-FE0E-494E-B926-30F0BB44F66D}" srcOrd="4" destOrd="0" parTransId="{CD0F098E-491C-4C88-BF73-54176D618AE3}" sibTransId="{86A5813E-2BF4-47ED-8B5B-FA5F19833DE5}"/>
    <dgm:cxn modelId="{E5F703BF-FAE1-496F-94B9-5DE8CE6F444E}" type="presOf" srcId="{E8DAA434-E053-43F4-9CD0-0A790C4C97E4}" destId="{7E06A507-524A-42D2-B541-B7CA5354AC6B}" srcOrd="0" destOrd="0" presId="urn:microsoft.com/office/officeart/2009/3/layout/StepUpProcess"/>
    <dgm:cxn modelId="{89605570-974A-4C16-A168-7583A7C80DE8}" srcId="{4D5EA92E-EF1F-49CE-89C9-F37D9F1001C0}" destId="{C16CDAB4-1E71-428F-87C3-57598171A58C}" srcOrd="0" destOrd="0" parTransId="{6242FEF0-0FB1-4CA7-8DCD-2F09A6A5CA5A}" sibTransId="{3F6D662F-6639-4AE3-9FA1-165F2ADEC23F}"/>
    <dgm:cxn modelId="{2DBDE149-BD83-4175-8774-AC322C0ABC41}" type="presOf" srcId="{C16CDAB4-1E71-428F-87C3-57598171A58C}" destId="{7E4B2888-806D-4F7F-A7C8-5C15863C146F}" srcOrd="0" destOrd="0" presId="urn:microsoft.com/office/officeart/2009/3/layout/StepUpProcess"/>
    <dgm:cxn modelId="{F01BDB10-9E09-44EE-AFA8-467C2520D2E2}" srcId="{4D5EA92E-EF1F-49CE-89C9-F37D9F1001C0}" destId="{23FB0565-89EA-4567-8C5A-AAB7A696FC89}" srcOrd="1" destOrd="0" parTransId="{0F273264-7DD1-4C3C-9476-6891A0B5DA7B}" sibTransId="{8D812A8C-C808-4A93-A814-50BE468EF469}"/>
    <dgm:cxn modelId="{7AA3CB2A-608F-4A89-8EC8-F27B59E4C187}" srcId="{4D5EA92E-EF1F-49CE-89C9-F37D9F1001C0}" destId="{E8DAA434-E053-43F4-9CD0-0A790C4C97E4}" srcOrd="6" destOrd="0" parTransId="{78D5E16C-A25E-4BC3-9ED7-CF99D9359580}" sibTransId="{5AEFF48A-8819-49FC-BE56-949C55B72484}"/>
    <dgm:cxn modelId="{DD7BFC3A-D1DA-417B-979E-E8B83C07C7FC}" srcId="{4D5EA92E-EF1F-49CE-89C9-F37D9F1001C0}" destId="{BE8AFFD6-7ED3-44A5-8947-2016227CA33F}" srcOrd="3" destOrd="0" parTransId="{AA5F114E-61A7-4ABF-8F72-48832317FE82}" sibTransId="{87A2C2BB-7168-4BA3-BBB9-D64C21FB2FB8}"/>
    <dgm:cxn modelId="{A355CF0E-793C-4A8B-BEF3-F9A6D1961CE2}" type="presOf" srcId="{F3D9B75E-370E-4414-92E4-07F7A65F0871}" destId="{A7C77AF5-0F7A-4591-AD4E-F1379D1F987C}" srcOrd="0" destOrd="0" presId="urn:microsoft.com/office/officeart/2009/3/layout/StepUpProcess"/>
    <dgm:cxn modelId="{3BE533B8-C626-4A33-B184-ADED9F465275}" type="presOf" srcId="{4D5EA92E-EF1F-49CE-89C9-F37D9F1001C0}" destId="{E42F94A4-0669-4F01-A335-0CDFE44D6DE1}" srcOrd="0" destOrd="0" presId="urn:microsoft.com/office/officeart/2009/3/layout/StepUpProcess"/>
    <dgm:cxn modelId="{EFB2FAA3-AD70-4CD3-B79F-16B8A1E37303}" type="presOf" srcId="{4B59D82E-6085-438F-BDBA-0DA265552E50}" destId="{1320B4F6-C046-4A91-863C-AA3B31F7C78C}" srcOrd="0" destOrd="0" presId="urn:microsoft.com/office/officeart/2009/3/layout/StepUpProcess"/>
    <dgm:cxn modelId="{E5FA0851-455D-4E94-94A9-5424F0FFF025}" type="presOf" srcId="{23FB0565-89EA-4567-8C5A-AAB7A696FC89}" destId="{68AF705C-7DD4-402A-8E40-E0007DFAE71B}" srcOrd="0" destOrd="0" presId="urn:microsoft.com/office/officeart/2009/3/layout/StepUpProcess"/>
    <dgm:cxn modelId="{771FF085-4FE4-4CA3-945B-91DFBC009051}" srcId="{4D5EA92E-EF1F-49CE-89C9-F37D9F1001C0}" destId="{4B59D82E-6085-438F-BDBA-0DA265552E50}" srcOrd="2" destOrd="0" parTransId="{DE07696A-A015-4052-A999-C1A7010E43BD}" sibTransId="{0D5DEB91-D40A-4CC4-B4C5-F5580F6B9867}"/>
    <dgm:cxn modelId="{DB106B1C-0EDD-4A05-8840-032C95D1E46C}" type="presOf" srcId="{BE8AFFD6-7ED3-44A5-8947-2016227CA33F}" destId="{1AD56B79-5285-41AA-9C52-EBE9A1647718}" srcOrd="0" destOrd="0" presId="urn:microsoft.com/office/officeart/2009/3/layout/StepUpProcess"/>
    <dgm:cxn modelId="{F85C1B95-753E-4577-917F-CCA20CC12E9F}" type="presOf" srcId="{963974F0-FE0E-494E-B926-30F0BB44F66D}" destId="{9229A3B5-2954-4DC0-9DFA-903FAD846211}" srcOrd="0" destOrd="0" presId="urn:microsoft.com/office/officeart/2009/3/layout/StepUpProcess"/>
    <dgm:cxn modelId="{379F25CE-61D1-4CBD-8CA6-5D53EEF36995}" srcId="{4D5EA92E-EF1F-49CE-89C9-F37D9F1001C0}" destId="{F3D9B75E-370E-4414-92E4-07F7A65F0871}" srcOrd="5" destOrd="0" parTransId="{D838750E-EE3D-40D4-AC93-F95611EFBC66}" sibTransId="{AF532C26-C1A6-41F8-A230-8E4AE676CE8E}"/>
    <dgm:cxn modelId="{536BCA4A-2878-4B65-A02C-135E74CAB3FB}" type="presParOf" srcId="{E42F94A4-0669-4F01-A335-0CDFE44D6DE1}" destId="{D6CFBF1C-7CF9-4697-A2B8-E147335479FF}" srcOrd="0" destOrd="0" presId="urn:microsoft.com/office/officeart/2009/3/layout/StepUpProcess"/>
    <dgm:cxn modelId="{D8468EA2-C02C-44E7-9F3C-8E11E8CE06E4}" type="presParOf" srcId="{D6CFBF1C-7CF9-4697-A2B8-E147335479FF}" destId="{550B45BC-6270-46D2-9555-1628122D320B}" srcOrd="0" destOrd="0" presId="urn:microsoft.com/office/officeart/2009/3/layout/StepUpProcess"/>
    <dgm:cxn modelId="{8838120E-2E1C-464A-B364-874D91141E52}" type="presParOf" srcId="{D6CFBF1C-7CF9-4697-A2B8-E147335479FF}" destId="{7E4B2888-806D-4F7F-A7C8-5C15863C146F}" srcOrd="1" destOrd="0" presId="urn:microsoft.com/office/officeart/2009/3/layout/StepUpProcess"/>
    <dgm:cxn modelId="{59799364-4A76-4E38-837A-15FD212CDF17}" type="presParOf" srcId="{D6CFBF1C-7CF9-4697-A2B8-E147335479FF}" destId="{2624ED19-7D38-4761-BF50-C48B80A437AA}" srcOrd="2" destOrd="0" presId="urn:microsoft.com/office/officeart/2009/3/layout/StepUpProcess"/>
    <dgm:cxn modelId="{A1E10315-63B1-41EC-8E1F-70025606B757}" type="presParOf" srcId="{E42F94A4-0669-4F01-A335-0CDFE44D6DE1}" destId="{DACE7C6F-A8D9-4FD5-948E-FC057C56FF4F}" srcOrd="1" destOrd="0" presId="urn:microsoft.com/office/officeart/2009/3/layout/StepUpProcess"/>
    <dgm:cxn modelId="{37A09EB1-5571-4385-A889-79E2F7CF1403}" type="presParOf" srcId="{DACE7C6F-A8D9-4FD5-948E-FC057C56FF4F}" destId="{1BC5EE44-F93E-4F4A-A37F-C5B72E7FF173}" srcOrd="0" destOrd="0" presId="urn:microsoft.com/office/officeart/2009/3/layout/StepUpProcess"/>
    <dgm:cxn modelId="{39DBA111-DCC6-4843-9DAC-86B63350CD57}" type="presParOf" srcId="{E42F94A4-0669-4F01-A335-0CDFE44D6DE1}" destId="{88EF57C2-87EB-47D6-AA9F-138F25DD829E}" srcOrd="2" destOrd="0" presId="urn:microsoft.com/office/officeart/2009/3/layout/StepUpProcess"/>
    <dgm:cxn modelId="{5DC8E656-D96A-4861-AD26-16AB47410E06}" type="presParOf" srcId="{88EF57C2-87EB-47D6-AA9F-138F25DD829E}" destId="{8F8CF6AB-2DC3-48FC-8580-7D75EECAD618}" srcOrd="0" destOrd="0" presId="urn:microsoft.com/office/officeart/2009/3/layout/StepUpProcess"/>
    <dgm:cxn modelId="{F88DC233-4892-4919-94F4-40E2BD2C4108}" type="presParOf" srcId="{88EF57C2-87EB-47D6-AA9F-138F25DD829E}" destId="{68AF705C-7DD4-402A-8E40-E0007DFAE71B}" srcOrd="1" destOrd="0" presId="urn:microsoft.com/office/officeart/2009/3/layout/StepUpProcess"/>
    <dgm:cxn modelId="{36888F50-4478-4BDE-A91D-549A39BEE990}" type="presParOf" srcId="{88EF57C2-87EB-47D6-AA9F-138F25DD829E}" destId="{7FE687F3-E7AA-4618-8B22-41C8DA5BA3F0}" srcOrd="2" destOrd="0" presId="urn:microsoft.com/office/officeart/2009/3/layout/StepUpProcess"/>
    <dgm:cxn modelId="{E32C8EB3-169B-40D3-A94B-5C3322D5F0D2}" type="presParOf" srcId="{E42F94A4-0669-4F01-A335-0CDFE44D6DE1}" destId="{050B2CE2-0FFC-4A5E-B4C2-05ED61CA0F97}" srcOrd="3" destOrd="0" presId="urn:microsoft.com/office/officeart/2009/3/layout/StepUpProcess"/>
    <dgm:cxn modelId="{7C4D6DC6-02FE-4BF9-9A4F-5E0C7BF07904}" type="presParOf" srcId="{050B2CE2-0FFC-4A5E-B4C2-05ED61CA0F97}" destId="{57D687BA-78E8-443B-9B42-609D5DAE624E}" srcOrd="0" destOrd="0" presId="urn:microsoft.com/office/officeart/2009/3/layout/StepUpProcess"/>
    <dgm:cxn modelId="{CC10EC8C-8F43-4432-8B61-4C663A17EE5C}" type="presParOf" srcId="{E42F94A4-0669-4F01-A335-0CDFE44D6DE1}" destId="{60F17916-7EA9-445E-8F20-BAF4521B5387}" srcOrd="4" destOrd="0" presId="urn:microsoft.com/office/officeart/2009/3/layout/StepUpProcess"/>
    <dgm:cxn modelId="{D5CB0D12-6691-499F-B300-70E006A1E885}" type="presParOf" srcId="{60F17916-7EA9-445E-8F20-BAF4521B5387}" destId="{584708D0-99E4-4448-8A3F-2A0A1E217958}" srcOrd="0" destOrd="0" presId="urn:microsoft.com/office/officeart/2009/3/layout/StepUpProcess"/>
    <dgm:cxn modelId="{B22249DA-41B9-4DDA-9DCC-AF650A8B4928}" type="presParOf" srcId="{60F17916-7EA9-445E-8F20-BAF4521B5387}" destId="{1320B4F6-C046-4A91-863C-AA3B31F7C78C}" srcOrd="1" destOrd="0" presId="urn:microsoft.com/office/officeart/2009/3/layout/StepUpProcess"/>
    <dgm:cxn modelId="{52F71C11-993C-407C-A5DB-955206BF2888}" type="presParOf" srcId="{60F17916-7EA9-445E-8F20-BAF4521B5387}" destId="{6B8941FA-4713-478F-B833-D7E7ABF6F7D0}" srcOrd="2" destOrd="0" presId="urn:microsoft.com/office/officeart/2009/3/layout/StepUpProcess"/>
    <dgm:cxn modelId="{FFE5314F-C502-4044-AE66-E31623427695}" type="presParOf" srcId="{E42F94A4-0669-4F01-A335-0CDFE44D6DE1}" destId="{67255110-49CD-4EB9-8EEB-CEAF59D5814D}" srcOrd="5" destOrd="0" presId="urn:microsoft.com/office/officeart/2009/3/layout/StepUpProcess"/>
    <dgm:cxn modelId="{A2EFB804-6CCC-4CCD-912E-90842983814A}" type="presParOf" srcId="{67255110-49CD-4EB9-8EEB-CEAF59D5814D}" destId="{572E6DBC-F2BA-40E0-A0CE-48A63BE114E8}" srcOrd="0" destOrd="0" presId="urn:microsoft.com/office/officeart/2009/3/layout/StepUpProcess"/>
    <dgm:cxn modelId="{75F4C8BA-3479-4FAB-8025-D3164943E2D7}" type="presParOf" srcId="{E42F94A4-0669-4F01-A335-0CDFE44D6DE1}" destId="{7D107EA3-A596-45C1-B8A7-1DEBBDA794EA}" srcOrd="6" destOrd="0" presId="urn:microsoft.com/office/officeart/2009/3/layout/StepUpProcess"/>
    <dgm:cxn modelId="{62CF3224-769F-40B7-B9B2-7B20D43B63E0}" type="presParOf" srcId="{7D107EA3-A596-45C1-B8A7-1DEBBDA794EA}" destId="{4ECD0DC6-EB6F-41BC-9A80-34F15114AE7A}" srcOrd="0" destOrd="0" presId="urn:microsoft.com/office/officeart/2009/3/layout/StepUpProcess"/>
    <dgm:cxn modelId="{1086166E-D6AE-4768-ADD0-90F8EB62ABA5}" type="presParOf" srcId="{7D107EA3-A596-45C1-B8A7-1DEBBDA794EA}" destId="{1AD56B79-5285-41AA-9C52-EBE9A1647718}" srcOrd="1" destOrd="0" presId="urn:microsoft.com/office/officeart/2009/3/layout/StepUpProcess"/>
    <dgm:cxn modelId="{6A34F745-F34F-4AB6-907A-744396E311F0}" type="presParOf" srcId="{7D107EA3-A596-45C1-B8A7-1DEBBDA794EA}" destId="{2AEE727D-9830-43E1-BC31-AB1A5C947127}" srcOrd="2" destOrd="0" presId="urn:microsoft.com/office/officeart/2009/3/layout/StepUpProcess"/>
    <dgm:cxn modelId="{F7E289BC-B473-490D-8123-10C1F34FDA88}" type="presParOf" srcId="{E42F94A4-0669-4F01-A335-0CDFE44D6DE1}" destId="{512CD06F-A530-4C51-944C-61BEFF2A6057}" srcOrd="7" destOrd="0" presId="urn:microsoft.com/office/officeart/2009/3/layout/StepUpProcess"/>
    <dgm:cxn modelId="{55C45E8F-4EA9-485A-89E7-5CEE8661FF62}" type="presParOf" srcId="{512CD06F-A530-4C51-944C-61BEFF2A6057}" destId="{EE776713-AB62-4882-92AC-34E2F408967E}" srcOrd="0" destOrd="0" presId="urn:microsoft.com/office/officeart/2009/3/layout/StepUpProcess"/>
    <dgm:cxn modelId="{24F881BA-604E-4D84-9ADD-D5D4520B7589}" type="presParOf" srcId="{E42F94A4-0669-4F01-A335-0CDFE44D6DE1}" destId="{58383487-1A9A-4751-9414-FCFA71411A02}" srcOrd="8" destOrd="0" presId="urn:microsoft.com/office/officeart/2009/3/layout/StepUpProcess"/>
    <dgm:cxn modelId="{19A83E1C-C031-4689-A63C-29233B51803A}" type="presParOf" srcId="{58383487-1A9A-4751-9414-FCFA71411A02}" destId="{4F6CD825-D203-4BE2-867B-D3E46CC6A77A}" srcOrd="0" destOrd="0" presId="urn:microsoft.com/office/officeart/2009/3/layout/StepUpProcess"/>
    <dgm:cxn modelId="{666BC9BB-2576-400C-ADF7-46BA9A9A58CD}" type="presParOf" srcId="{58383487-1A9A-4751-9414-FCFA71411A02}" destId="{9229A3B5-2954-4DC0-9DFA-903FAD846211}" srcOrd="1" destOrd="0" presId="urn:microsoft.com/office/officeart/2009/3/layout/StepUpProcess"/>
    <dgm:cxn modelId="{D7CF9D7A-1154-4B15-9E66-51F66A650C97}" type="presParOf" srcId="{58383487-1A9A-4751-9414-FCFA71411A02}" destId="{32C0A44E-84D5-4FCB-8302-9035F4A905DB}" srcOrd="2" destOrd="0" presId="urn:microsoft.com/office/officeart/2009/3/layout/StepUpProcess"/>
    <dgm:cxn modelId="{BC1D2E18-FF73-49AC-ACF8-3B25D9D3FE13}" type="presParOf" srcId="{E42F94A4-0669-4F01-A335-0CDFE44D6DE1}" destId="{34588834-7F69-48C1-988F-B2125A260B5D}" srcOrd="9" destOrd="0" presId="urn:microsoft.com/office/officeart/2009/3/layout/StepUpProcess"/>
    <dgm:cxn modelId="{06E2F60B-294A-4455-B3FB-F0C16B418E20}" type="presParOf" srcId="{34588834-7F69-48C1-988F-B2125A260B5D}" destId="{7A6F5D28-069A-4BBA-9736-441BFD044ECD}" srcOrd="0" destOrd="0" presId="urn:microsoft.com/office/officeart/2009/3/layout/StepUpProcess"/>
    <dgm:cxn modelId="{132A562D-D9F6-498D-B5E6-EBD07FCA8A41}" type="presParOf" srcId="{E42F94A4-0669-4F01-A335-0CDFE44D6DE1}" destId="{2C80FCC4-0789-4DB7-B08C-5FC940A4C518}" srcOrd="10" destOrd="0" presId="urn:microsoft.com/office/officeart/2009/3/layout/StepUpProcess"/>
    <dgm:cxn modelId="{BB98F153-7472-47DE-A910-2822D844FBBA}" type="presParOf" srcId="{2C80FCC4-0789-4DB7-B08C-5FC940A4C518}" destId="{20B56FF2-DB05-4321-81BA-7D4B8BD1DB04}" srcOrd="0" destOrd="0" presId="urn:microsoft.com/office/officeart/2009/3/layout/StepUpProcess"/>
    <dgm:cxn modelId="{F996C0DC-FD77-4931-B07F-164A731BA52F}" type="presParOf" srcId="{2C80FCC4-0789-4DB7-B08C-5FC940A4C518}" destId="{A7C77AF5-0F7A-4591-AD4E-F1379D1F987C}" srcOrd="1" destOrd="0" presId="urn:microsoft.com/office/officeart/2009/3/layout/StepUpProcess"/>
    <dgm:cxn modelId="{AD0EA9E5-C861-4E42-B9B5-CCA2FD9805A1}" type="presParOf" srcId="{2C80FCC4-0789-4DB7-B08C-5FC940A4C518}" destId="{EBB6584A-2E3C-4DEC-B117-717C1929E0B2}" srcOrd="2" destOrd="0" presId="urn:microsoft.com/office/officeart/2009/3/layout/StepUpProcess"/>
    <dgm:cxn modelId="{A814BB33-1507-43D7-A03E-B66E3400B021}" type="presParOf" srcId="{E42F94A4-0669-4F01-A335-0CDFE44D6DE1}" destId="{CB6FA4BD-D955-4625-8C47-D5462006CAD9}" srcOrd="11" destOrd="0" presId="urn:microsoft.com/office/officeart/2009/3/layout/StepUpProcess"/>
    <dgm:cxn modelId="{AE9ECE29-7F03-4C9F-887D-32C820F81643}" type="presParOf" srcId="{CB6FA4BD-D955-4625-8C47-D5462006CAD9}" destId="{8D9E59F1-456B-401D-A217-12613B8C49AE}" srcOrd="0" destOrd="0" presId="urn:microsoft.com/office/officeart/2009/3/layout/StepUpProcess"/>
    <dgm:cxn modelId="{2E8EBCA1-C578-4F32-90B5-20BA49FF58A5}" type="presParOf" srcId="{E42F94A4-0669-4F01-A335-0CDFE44D6DE1}" destId="{78EDD68E-5681-4D47-8125-5624EF8774E3}" srcOrd="12" destOrd="0" presId="urn:microsoft.com/office/officeart/2009/3/layout/StepUpProcess"/>
    <dgm:cxn modelId="{88DBB9E8-02C1-4857-A142-73739EFC1B19}" type="presParOf" srcId="{78EDD68E-5681-4D47-8125-5624EF8774E3}" destId="{72109787-92A0-49F1-B432-232B1B902975}" srcOrd="0" destOrd="0" presId="urn:microsoft.com/office/officeart/2009/3/layout/StepUpProcess"/>
    <dgm:cxn modelId="{23D9274D-F9E0-4E8D-9C58-6D1E4E6E0E38}" type="presParOf" srcId="{78EDD68E-5681-4D47-8125-5624EF8774E3}" destId="{7E06A507-524A-42D2-B541-B7CA5354AC6B}"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B45BC-6270-46D2-9555-1628122D320B}">
      <dsp:nvSpPr>
        <dsp:cNvPr id="0" name=""/>
        <dsp:cNvSpPr/>
      </dsp:nvSpPr>
      <dsp:spPr>
        <a:xfrm rot="5400000">
          <a:off x="230533" y="1639455"/>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B2888-806D-4F7F-A7C8-5C15863C146F}">
      <dsp:nvSpPr>
        <dsp:cNvPr id="0" name=""/>
        <dsp:cNvSpPr/>
      </dsp:nvSpPr>
      <dsp:spPr>
        <a:xfrm>
          <a:off x="116696" y="1978508"/>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Verdana" pitchFamily="34" charset="0"/>
            </a:rPr>
            <a:t>30 сент. 2013</a:t>
          </a:r>
          <a:endParaRPr lang="en-US" sz="1400" b="1" kern="1200" dirty="0" smtClean="0">
            <a:latin typeface="Verdana"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Вступление в силу Порядка допуска ценных бумаг к </a:t>
          </a:r>
          <a:r>
            <a:rPr lang="ru-RU" sz="1200" kern="1200" dirty="0" err="1" smtClean="0">
              <a:latin typeface="Calibri" panose="020F0502020204030204" pitchFamily="34" charset="0"/>
            </a:rPr>
            <a:t>организо</a:t>
          </a:r>
          <a:r>
            <a:rPr lang="ru-RU" sz="1200" kern="1200" dirty="0" smtClean="0">
              <a:latin typeface="Calibri" panose="020F0502020204030204" pitchFamily="34" charset="0"/>
            </a:rPr>
            <a:t>-ванным торгам*</a:t>
          </a:r>
          <a:endParaRPr lang="ru-RU" sz="1200" kern="1200" dirty="0">
            <a:latin typeface="Calibri" panose="020F0502020204030204" pitchFamily="34" charset="0"/>
          </a:endParaRPr>
        </a:p>
      </dsp:txBody>
      <dsp:txXfrm>
        <a:off x="116696" y="1978508"/>
        <a:ext cx="1024481" cy="898018"/>
      </dsp:txXfrm>
    </dsp:sp>
    <dsp:sp modelId="{2624ED19-7D38-4761-BF50-C48B80A437AA}">
      <dsp:nvSpPr>
        <dsp:cNvPr id="0" name=""/>
        <dsp:cNvSpPr/>
      </dsp:nvSpPr>
      <dsp:spPr>
        <a:xfrm>
          <a:off x="947880" y="1555911"/>
          <a:ext cx="193298" cy="19329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8CF6AB-2DC3-48FC-8580-7D75EECAD618}">
      <dsp:nvSpPr>
        <dsp:cNvPr id="0" name=""/>
        <dsp:cNvSpPr/>
      </dsp:nvSpPr>
      <dsp:spPr>
        <a:xfrm rot="5400000">
          <a:off x="1484699" y="1329110"/>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AF705C-7DD4-402A-8E40-E0007DFAE71B}">
      <dsp:nvSpPr>
        <dsp:cNvPr id="0" name=""/>
        <dsp:cNvSpPr/>
      </dsp:nvSpPr>
      <dsp:spPr>
        <a:xfrm>
          <a:off x="1370862" y="1668164"/>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Verdana" pitchFamily="34" charset="0"/>
            </a:rPr>
            <a:t> </a:t>
          </a:r>
          <a:r>
            <a:rPr lang="en-US" sz="1400" b="1" kern="1200" dirty="0" smtClean="0">
              <a:latin typeface="Verdana" pitchFamily="34" charset="0"/>
            </a:rPr>
            <a:t>IV </a:t>
          </a:r>
          <a:r>
            <a:rPr lang="ru-RU" sz="1400" b="1" kern="1200" dirty="0" smtClean="0">
              <a:latin typeface="Verdana" pitchFamily="34" charset="0"/>
            </a:rPr>
            <a:t>кв. 2013</a:t>
          </a:r>
          <a:endParaRPr lang="en-US" sz="1400" b="1" kern="1200" dirty="0" smtClean="0">
            <a:latin typeface="Verdana"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Подготовка новых Правил листинга</a:t>
          </a:r>
          <a:endParaRPr lang="ru-RU" sz="1200" kern="1200" dirty="0">
            <a:latin typeface="Calibri" panose="020F0502020204030204" pitchFamily="34" charset="0"/>
          </a:endParaRPr>
        </a:p>
      </dsp:txBody>
      <dsp:txXfrm>
        <a:off x="1370862" y="1668164"/>
        <a:ext cx="1024481" cy="898018"/>
      </dsp:txXfrm>
    </dsp:sp>
    <dsp:sp modelId="{7FE687F3-E7AA-4618-8B22-41C8DA5BA3F0}">
      <dsp:nvSpPr>
        <dsp:cNvPr id="0" name=""/>
        <dsp:cNvSpPr/>
      </dsp:nvSpPr>
      <dsp:spPr>
        <a:xfrm>
          <a:off x="2202046" y="1245567"/>
          <a:ext cx="193298" cy="19329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4708D0-99E4-4448-8A3F-2A0A1E217958}">
      <dsp:nvSpPr>
        <dsp:cNvPr id="0" name=""/>
        <dsp:cNvSpPr/>
      </dsp:nvSpPr>
      <dsp:spPr>
        <a:xfrm rot="5400000">
          <a:off x="2738865" y="1018766"/>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20B4F6-C046-4A91-863C-AA3B31F7C78C}">
      <dsp:nvSpPr>
        <dsp:cNvPr id="0" name=""/>
        <dsp:cNvSpPr/>
      </dsp:nvSpPr>
      <dsp:spPr>
        <a:xfrm>
          <a:off x="2625028" y="1357819"/>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Verdana" pitchFamily="34" charset="0"/>
            </a:rPr>
            <a:t>январь 2014</a:t>
          </a:r>
          <a:endParaRPr lang="en-US" sz="1400" b="1" kern="1200" dirty="0" smtClean="0">
            <a:latin typeface="Verdana"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Регистрация Правил листинга</a:t>
          </a:r>
          <a:endParaRPr lang="ru-RU" sz="1200" kern="1200" dirty="0">
            <a:latin typeface="Calibri" panose="020F0502020204030204" pitchFamily="34" charset="0"/>
          </a:endParaRPr>
        </a:p>
      </dsp:txBody>
      <dsp:txXfrm>
        <a:off x="2625028" y="1357819"/>
        <a:ext cx="1024481" cy="898018"/>
      </dsp:txXfrm>
    </dsp:sp>
    <dsp:sp modelId="{6B8941FA-4713-478F-B833-D7E7ABF6F7D0}">
      <dsp:nvSpPr>
        <dsp:cNvPr id="0" name=""/>
        <dsp:cNvSpPr/>
      </dsp:nvSpPr>
      <dsp:spPr>
        <a:xfrm>
          <a:off x="3456212" y="935222"/>
          <a:ext cx="193298" cy="19329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CD0DC6-EB6F-41BC-9A80-34F15114AE7A}">
      <dsp:nvSpPr>
        <dsp:cNvPr id="0" name=""/>
        <dsp:cNvSpPr/>
      </dsp:nvSpPr>
      <dsp:spPr>
        <a:xfrm rot="5400000">
          <a:off x="3993032" y="708421"/>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D56B79-5285-41AA-9C52-EBE9A1647718}">
      <dsp:nvSpPr>
        <dsp:cNvPr id="0" name=""/>
        <dsp:cNvSpPr/>
      </dsp:nvSpPr>
      <dsp:spPr>
        <a:xfrm>
          <a:off x="3879194" y="1047474"/>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Verdana" pitchFamily="34" charset="0"/>
            </a:rPr>
            <a:t>февраль 2014</a:t>
          </a:r>
          <a:endParaRPr lang="en-US" sz="1400" b="1" kern="1200" dirty="0" smtClean="0">
            <a:latin typeface="Verdana"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Раскрытие Биржей новых Правил листинга</a:t>
          </a:r>
          <a:endParaRPr lang="en-US" sz="1200" kern="1200" dirty="0" smtClean="0">
            <a:latin typeface="Calibri" panose="020F0502020204030204"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Раскрытие информации о порядке формирования биржевого Списка</a:t>
          </a:r>
          <a:endParaRPr lang="ru-RU" sz="1200" kern="1200" dirty="0">
            <a:latin typeface="Calibri" panose="020F0502020204030204" pitchFamily="34" charset="0"/>
          </a:endParaRPr>
        </a:p>
      </dsp:txBody>
      <dsp:txXfrm>
        <a:off x="3879194" y="1047474"/>
        <a:ext cx="1024481" cy="898018"/>
      </dsp:txXfrm>
    </dsp:sp>
    <dsp:sp modelId="{2AEE727D-9830-43E1-BC31-AB1A5C947127}">
      <dsp:nvSpPr>
        <dsp:cNvPr id="0" name=""/>
        <dsp:cNvSpPr/>
      </dsp:nvSpPr>
      <dsp:spPr>
        <a:xfrm>
          <a:off x="4710378" y="624878"/>
          <a:ext cx="193298" cy="19329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6CD825-D203-4BE2-867B-D3E46CC6A77A}">
      <dsp:nvSpPr>
        <dsp:cNvPr id="0" name=""/>
        <dsp:cNvSpPr/>
      </dsp:nvSpPr>
      <dsp:spPr>
        <a:xfrm rot="5400000">
          <a:off x="5247198" y="398076"/>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29A3B5-2954-4DC0-9DFA-903FAD846211}">
      <dsp:nvSpPr>
        <dsp:cNvPr id="0" name=""/>
        <dsp:cNvSpPr/>
      </dsp:nvSpPr>
      <dsp:spPr>
        <a:xfrm>
          <a:off x="5133361" y="737130"/>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pPr>
          <a:r>
            <a:rPr lang="en-US" sz="1400" b="1" kern="1200" dirty="0" smtClean="0">
              <a:latin typeface="Verdana" pitchFamily="34" charset="0"/>
            </a:rPr>
            <a:t>II </a:t>
          </a:r>
          <a:r>
            <a:rPr lang="ru-RU" sz="1400" b="1" kern="1200" dirty="0" smtClean="0">
              <a:latin typeface="Verdana" pitchFamily="34" charset="0"/>
            </a:rPr>
            <a:t>кв. 2014</a:t>
          </a:r>
          <a:endParaRPr lang="en-US" sz="1400" b="1" kern="1200" dirty="0" smtClean="0">
            <a:latin typeface="Verdana"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Вступление в силу новых Правил листинга</a:t>
          </a:r>
          <a:endParaRPr lang="en-US" sz="1200" kern="1200" dirty="0" smtClean="0">
            <a:latin typeface="Calibri" panose="020F0502020204030204"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Раскрытие Биржей нового биржевого Списка с перечнем всех </a:t>
          </a:r>
          <a:r>
            <a:rPr lang="ru-RU" sz="1200" kern="1200" dirty="0" err="1" smtClean="0">
              <a:latin typeface="Calibri" panose="020F0502020204030204" pitchFamily="34" charset="0"/>
            </a:rPr>
            <a:t>цб</a:t>
          </a:r>
          <a:r>
            <a:rPr lang="ru-RU" sz="1200" kern="1200" dirty="0" smtClean="0">
              <a:latin typeface="Calibri" panose="020F0502020204030204" pitchFamily="34" charset="0"/>
            </a:rPr>
            <a:t> в новых разделах</a:t>
          </a:r>
          <a:endParaRPr lang="ru-RU" sz="1200" kern="1200" dirty="0">
            <a:latin typeface="Calibri" panose="020F0502020204030204" pitchFamily="34" charset="0"/>
          </a:endParaRPr>
        </a:p>
      </dsp:txBody>
      <dsp:txXfrm>
        <a:off x="5133361" y="737130"/>
        <a:ext cx="1024481" cy="898018"/>
      </dsp:txXfrm>
    </dsp:sp>
    <dsp:sp modelId="{32C0A44E-84D5-4FCB-8302-9035F4A905DB}">
      <dsp:nvSpPr>
        <dsp:cNvPr id="0" name=""/>
        <dsp:cNvSpPr/>
      </dsp:nvSpPr>
      <dsp:spPr>
        <a:xfrm>
          <a:off x="5964544" y="314533"/>
          <a:ext cx="193298" cy="19329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B56FF2-DB05-4321-81BA-7D4B8BD1DB04}">
      <dsp:nvSpPr>
        <dsp:cNvPr id="0" name=""/>
        <dsp:cNvSpPr/>
      </dsp:nvSpPr>
      <dsp:spPr>
        <a:xfrm rot="5400000">
          <a:off x="6501364" y="87732"/>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C77AF5-0F7A-4591-AD4E-F1379D1F987C}">
      <dsp:nvSpPr>
        <dsp:cNvPr id="0" name=""/>
        <dsp:cNvSpPr/>
      </dsp:nvSpPr>
      <dsp:spPr>
        <a:xfrm>
          <a:off x="6387527" y="426785"/>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pPr>
          <a:r>
            <a:rPr lang="en-US" sz="1400" b="1" kern="1200" smtClean="0">
              <a:latin typeface="Verdana" pitchFamily="34" charset="0"/>
            </a:rPr>
            <a:t>II</a:t>
          </a:r>
          <a:r>
            <a:rPr lang="ru-RU" sz="1400" b="1" kern="1200" smtClean="0">
              <a:latin typeface="Verdana" pitchFamily="34" charset="0"/>
            </a:rPr>
            <a:t> кв. 2016</a:t>
          </a:r>
          <a:endParaRPr lang="en-US" sz="1400" b="1" kern="1200" smtClean="0">
            <a:latin typeface="Verdana" pitchFamily="34" charset="0"/>
          </a:endParaRPr>
        </a:p>
        <a:p>
          <a:pPr marL="0" lvl="0" indent="0" algn="l" defTabSz="622300">
            <a:lnSpc>
              <a:spcPct val="90000"/>
            </a:lnSpc>
            <a:spcBef>
              <a:spcPct val="0"/>
            </a:spcBef>
            <a:spcAft>
              <a:spcPct val="35000"/>
            </a:spcAft>
          </a:pPr>
          <a:r>
            <a:rPr lang="ru-RU" sz="1200" b="1" kern="1200" smtClean="0">
              <a:solidFill>
                <a:srgbClr val="C00000"/>
              </a:solidFill>
              <a:latin typeface="Calibri" panose="020F0502020204030204" pitchFamily="34" charset="0"/>
            </a:rPr>
            <a:t>Переходный период для эмитентов –  2 года</a:t>
          </a:r>
          <a:endParaRPr lang="ru-RU" sz="1200" b="1" kern="1200" dirty="0">
            <a:solidFill>
              <a:srgbClr val="C00000"/>
            </a:solidFill>
            <a:latin typeface="Calibri" panose="020F0502020204030204" pitchFamily="34" charset="0"/>
          </a:endParaRPr>
        </a:p>
      </dsp:txBody>
      <dsp:txXfrm>
        <a:off x="6387527" y="426785"/>
        <a:ext cx="1024481" cy="898018"/>
      </dsp:txXfrm>
    </dsp:sp>
    <dsp:sp modelId="{EBB6584A-2E3C-4DEC-B117-717C1929E0B2}">
      <dsp:nvSpPr>
        <dsp:cNvPr id="0" name=""/>
        <dsp:cNvSpPr/>
      </dsp:nvSpPr>
      <dsp:spPr>
        <a:xfrm>
          <a:off x="7218710" y="4188"/>
          <a:ext cx="193298" cy="19329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109787-92A0-49F1-B432-232B1B902975}">
      <dsp:nvSpPr>
        <dsp:cNvPr id="0" name=""/>
        <dsp:cNvSpPr/>
      </dsp:nvSpPr>
      <dsp:spPr>
        <a:xfrm rot="5400000">
          <a:off x="7755530" y="-222612"/>
          <a:ext cx="681965" cy="113477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6A507-524A-42D2-B541-B7CA5354AC6B}">
      <dsp:nvSpPr>
        <dsp:cNvPr id="0" name=""/>
        <dsp:cNvSpPr/>
      </dsp:nvSpPr>
      <dsp:spPr>
        <a:xfrm>
          <a:off x="7641693" y="116441"/>
          <a:ext cx="1024481" cy="89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pPr>
          <a:r>
            <a:rPr lang="en-US" sz="1400" b="1" kern="1200" dirty="0" smtClean="0">
              <a:latin typeface="Verdana" pitchFamily="34" charset="0"/>
            </a:rPr>
            <a:t>II</a:t>
          </a:r>
          <a:r>
            <a:rPr lang="ru-RU" sz="1400" b="1" kern="1200" dirty="0" smtClean="0">
              <a:latin typeface="Verdana" pitchFamily="34" charset="0"/>
            </a:rPr>
            <a:t> кв. 2016 +1мес</a:t>
          </a:r>
          <a:endParaRPr lang="en-US" sz="1400" b="1" kern="1200" dirty="0" smtClean="0">
            <a:latin typeface="Verdana" pitchFamily="34" charset="0"/>
          </a:endParaRPr>
        </a:p>
        <a:p>
          <a:pPr marL="0" lvl="0" indent="0" algn="l" defTabSz="622300">
            <a:lnSpc>
              <a:spcPct val="90000"/>
            </a:lnSpc>
            <a:spcBef>
              <a:spcPct val="0"/>
            </a:spcBef>
            <a:spcAft>
              <a:spcPct val="35000"/>
            </a:spcAft>
          </a:pPr>
          <a:r>
            <a:rPr lang="ru-RU" sz="1200" kern="1200" dirty="0" smtClean="0">
              <a:latin typeface="Calibri" panose="020F0502020204030204" pitchFamily="34" charset="0"/>
            </a:rPr>
            <a:t>Понижение уровня листинга ценных бумаг в случае их несоответствия новым требованиям</a:t>
          </a:r>
          <a:endParaRPr lang="ru-RU" sz="1800" kern="1200" dirty="0">
            <a:latin typeface="Calibri" panose="020F0502020204030204" pitchFamily="34" charset="0"/>
          </a:endParaRPr>
        </a:p>
      </dsp:txBody>
      <dsp:txXfrm>
        <a:off x="7641693" y="116441"/>
        <a:ext cx="1024481" cy="898018"/>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F4EC791A-3C4B-4D0A-9586-F846332187B5}" type="datetimeFigureOut">
              <a:rPr lang="en-US"/>
              <a:pPr/>
              <a:t>10/28/2013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4A8EDF2B-3CB1-471B-A6F6-F09AF0210B02}" type="slidenum">
              <a:rPr lang="en-US"/>
              <a:pPr/>
              <a:t>‹#›</a:t>
            </a:fld>
            <a:endParaRPr lang="en-US"/>
          </a:p>
        </p:txBody>
      </p:sp>
    </p:spTree>
    <p:extLst>
      <p:ext uri="{BB962C8B-B14F-4D97-AF65-F5344CB8AC3E}">
        <p14:creationId xmlns:p14="http://schemas.microsoft.com/office/powerpoint/2010/main" val="4174793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BED020B5-C273-4EC3-85A5-61655B6C1A38}" type="datetimeFigureOut">
              <a:rPr lang="en-US"/>
              <a:pPr/>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2B0AE0D0-0319-40E5-B686-B858498D572E}" type="slidenum">
              <a:rPr lang="en-US"/>
              <a:pPr/>
              <a:t>‹#›</a:t>
            </a:fld>
            <a:endParaRPr lang="en-US"/>
          </a:p>
        </p:txBody>
      </p:sp>
    </p:spTree>
    <p:extLst>
      <p:ext uri="{BB962C8B-B14F-4D97-AF65-F5344CB8AC3E}">
        <p14:creationId xmlns:p14="http://schemas.microsoft.com/office/powerpoint/2010/main" val="6904314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8017F8-00FC-441F-AF03-871D7DEF8DD2}" type="slidenum">
              <a:rPr lang="ru-RU" smtClean="0"/>
              <a:pPr>
                <a:defRPr/>
              </a:pPr>
              <a:t>2</a:t>
            </a:fld>
            <a:endParaRPr lang="ru-RU" dirty="0"/>
          </a:p>
        </p:txBody>
      </p:sp>
    </p:spTree>
    <p:extLst>
      <p:ext uri="{BB962C8B-B14F-4D97-AF65-F5344CB8AC3E}">
        <p14:creationId xmlns:p14="http://schemas.microsoft.com/office/powerpoint/2010/main" val="3271524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Образ слайда 1"/>
          <p:cNvSpPr>
            <a:spLocks noGrp="1" noRot="1" noChangeAspect="1"/>
          </p:cNvSpPr>
          <p:nvPr>
            <p:ph type="sldImg"/>
          </p:nvPr>
        </p:nvSpPr>
        <p:spPr bwMode="auto">
          <a:noFill/>
          <a:ln>
            <a:solidFill>
              <a:srgbClr val="000000"/>
            </a:solidFill>
            <a:miter lim="800000"/>
            <a:headEnd/>
            <a:tailEnd/>
          </a:ln>
        </p:spPr>
      </p:sp>
      <p:sp>
        <p:nvSpPr>
          <p:cNvPr id="4096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096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D36E46-09ED-4899-9395-0D708AFF3F6B}" type="slidenum">
              <a:rPr lang="ru-RU"/>
              <a:pPr fontAlgn="base">
                <a:spcBef>
                  <a:spcPct val="0"/>
                </a:spcBef>
                <a:spcAft>
                  <a:spcPct val="0"/>
                </a:spcAft>
                <a:defRPr/>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 y="0"/>
            <a:ext cx="9166757" cy="686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1801091"/>
            <a:ext cx="5190836" cy="2516909"/>
          </a:xfrm>
          <a:prstGeom prst="rect">
            <a:avLst/>
          </a:prstGeom>
        </p:spPr>
        <p:txBody>
          <a:bodyPr tIns="234000" anchor="ctr">
            <a:noAutofit/>
          </a:bodyPr>
          <a:lstStyle>
            <a:lvl1pPr algn="l">
              <a:defRPr sz="3200" b="1" i="0" baseline="0">
                <a:latin typeface="Arial"/>
                <a:cs typeface="Arial"/>
              </a:defRPr>
            </a:lvl1pPr>
          </a:lstStyle>
          <a:p>
            <a:r>
              <a:rPr lang="ru-RU" dirty="0" smtClean="0"/>
              <a:t>ОБРАЗЕЦ ЗАГОЛОВКА</a:t>
            </a:r>
            <a:endParaRPr lang="en-US" dirty="0"/>
          </a:p>
        </p:txBody>
      </p:sp>
      <p:sp>
        <p:nvSpPr>
          <p:cNvPr id="3" name="Subtitle 2"/>
          <p:cNvSpPr>
            <a:spLocks noGrp="1"/>
          </p:cNvSpPr>
          <p:nvPr>
            <p:ph type="subTitle" idx="1"/>
          </p:nvPr>
        </p:nvSpPr>
        <p:spPr>
          <a:xfrm>
            <a:off x="685800" y="5311707"/>
            <a:ext cx="2974109" cy="831284"/>
          </a:xfrm>
          <a:prstGeom prst="rect">
            <a:avLst/>
          </a:prstGeom>
        </p:spPr>
        <p:txBody>
          <a:bodyPr>
            <a:normAutofit/>
          </a:bodyPr>
          <a:lstStyle>
            <a:lvl1pPr marL="0" indent="0" algn="l">
              <a:buNone/>
              <a:defRPr sz="16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5" name="Group 4"/>
          <p:cNvGrpSpPr/>
          <p:nvPr userDrawn="1"/>
        </p:nvGrpSpPr>
        <p:grpSpPr>
          <a:xfrm>
            <a:off x="685800" y="550061"/>
            <a:ext cx="3674211" cy="503994"/>
            <a:chOff x="685800" y="550061"/>
            <a:chExt cx="3674211" cy="503994"/>
          </a:xfrm>
        </p:grpSpPr>
        <p:pic>
          <p:nvPicPr>
            <p:cNvPr id="9" name="Picture 8"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8" name="Picture 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62510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текст">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sp>
        <p:nvSpPr>
          <p:cNvPr id="3" name="Content Placeholder 2"/>
          <p:cNvSpPr>
            <a:spLocks noGrp="1"/>
          </p:cNvSpPr>
          <p:nvPr>
            <p:ph idx="1"/>
          </p:nvPr>
        </p:nvSpPr>
        <p:spPr>
          <a:xfrm>
            <a:off x="457200" y="1270000"/>
            <a:ext cx="8229600" cy="4856163"/>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7" name="Slide Number Placeholder 5"/>
          <p:cNvSpPr>
            <a:spLocks noGrp="1"/>
          </p:cNvSpPr>
          <p:nvPr>
            <p:ph type="sldNum" sz="quarter" idx="10"/>
          </p:nvPr>
        </p:nvSpPr>
        <p:spPr/>
        <p:txBody>
          <a:bodyPr/>
          <a:lstStyle>
            <a:lvl1pPr>
              <a:defRPr/>
            </a:lvl1pPr>
          </a:lstStyle>
          <a:p>
            <a:fld id="{62E63539-54AB-48C3-A066-B9884B2FFD73}" type="slidenum">
              <a:rPr lang="en-US"/>
              <a:pPr/>
              <a:t>‹#›</a:t>
            </a:fld>
            <a:endParaRPr lang="en-US"/>
          </a:p>
        </p:txBody>
      </p:sp>
      <p:grpSp>
        <p:nvGrpSpPr>
          <p:cNvPr id="10" name="Group 9"/>
          <p:cNvGrpSpPr>
            <a:grpSpLocks noChangeAspect="1"/>
          </p:cNvGrpSpPr>
          <p:nvPr userDrawn="1"/>
        </p:nvGrpSpPr>
        <p:grpSpPr>
          <a:xfrm>
            <a:off x="532734" y="6447255"/>
            <a:ext cx="2361955" cy="323991"/>
            <a:chOff x="685800" y="550061"/>
            <a:chExt cx="3674211" cy="503994"/>
          </a:xfrm>
        </p:grpSpPr>
        <p:pic>
          <p:nvPicPr>
            <p:cNvPr id="11" name="Picture 10"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2" name="Picture 11"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8280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аблиц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2"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18" name="Content Placeholder 2"/>
          <p:cNvSpPr>
            <a:spLocks noGrp="1"/>
          </p:cNvSpPr>
          <p:nvPr>
            <p:ph idx="1"/>
          </p:nvPr>
        </p:nvSpPr>
        <p:spPr>
          <a:xfrm>
            <a:off x="457200" y="1270001"/>
            <a:ext cx="8229600" cy="1899920"/>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7599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График">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03684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Диаграмма">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992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Новый раздел">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Slide Number Placeholder 3"/>
          <p:cNvSpPr>
            <a:spLocks noGrp="1"/>
          </p:cNvSpPr>
          <p:nvPr>
            <p:ph type="sldNum" sz="quarter" idx="11"/>
          </p:nvPr>
        </p:nvSpPr>
        <p:spPr/>
        <p:txBody>
          <a:bodyPr/>
          <a:lstStyle/>
          <a:p>
            <a:fld id="{E03778E1-B64E-4CF3-8BE4-5ADE77B61452}" type="slidenum">
              <a:rPr lang="en-US" smtClean="0"/>
              <a:pPr/>
              <a:t>‹#›</a:t>
            </a:fld>
            <a:endParaRPr lang="en-US"/>
          </a:p>
        </p:txBody>
      </p:sp>
      <p:pic>
        <p:nvPicPr>
          <p:cNvPr id="5" name="Picture 4" descr="OECD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192" cy="6876000"/>
          </a:xfrm>
          <a:prstGeom prst="rect">
            <a:avLst/>
          </a:prstGeom>
        </p:spPr>
      </p:pic>
      <p:sp>
        <p:nvSpPr>
          <p:cNvPr id="13" name="Title 12"/>
          <p:cNvSpPr>
            <a:spLocks noGrp="1"/>
          </p:cNvSpPr>
          <p:nvPr>
            <p:ph type="title"/>
          </p:nvPr>
        </p:nvSpPr>
        <p:spPr>
          <a:xfrm>
            <a:off x="685800" y="1788478"/>
            <a:ext cx="5267960" cy="2641282"/>
          </a:xfrm>
          <a:prstGeom prst="rect">
            <a:avLst/>
          </a:prstGeom>
        </p:spPr>
        <p:txBody>
          <a:bodyPr anchor="ctr"/>
          <a:lstStyle/>
          <a:p>
            <a:r>
              <a:rPr lang="en-US" smtClean="0"/>
              <a:t>Click to edit Master title style</a:t>
            </a:r>
            <a:endParaRPr lang="en-US"/>
          </a:p>
        </p:txBody>
      </p:sp>
      <p:grpSp>
        <p:nvGrpSpPr>
          <p:cNvPr id="12" name="Group 11"/>
          <p:cNvGrpSpPr/>
          <p:nvPr userDrawn="1"/>
        </p:nvGrpSpPr>
        <p:grpSpPr>
          <a:xfrm>
            <a:off x="685800" y="550061"/>
            <a:ext cx="3674211" cy="503994"/>
            <a:chOff x="685800" y="550061"/>
            <a:chExt cx="3674211" cy="503994"/>
          </a:xfrm>
        </p:grpSpPr>
        <p:pic>
          <p:nvPicPr>
            <p:cNvPr id="14" name="Picture 13"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5" name="Picture 14"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69860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объект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21" name="Content Placeholder 2"/>
          <p:cNvSpPr>
            <a:spLocks noGrp="1"/>
          </p:cNvSpPr>
          <p:nvPr>
            <p:ph idx="11"/>
          </p:nvPr>
        </p:nvSpPr>
        <p:spPr>
          <a:xfrm>
            <a:off x="471424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79381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293849"/>
            <a:ext cx="8229599" cy="395887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457200" y="5483086"/>
            <a:ext cx="8229600" cy="54973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1"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81112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8" name="Rectangle 7"/>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1"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grpSp>
        <p:nvGrpSpPr>
          <p:cNvPr id="15" name="Group 14"/>
          <p:cNvGrpSpPr>
            <a:grpSpLocks noChangeAspect="1"/>
          </p:cNvGrpSpPr>
          <p:nvPr userDrawn="1"/>
        </p:nvGrpSpPr>
        <p:grpSpPr>
          <a:xfrm>
            <a:off x="532734" y="6447255"/>
            <a:ext cx="2361955" cy="323991"/>
            <a:chOff x="685800" y="550061"/>
            <a:chExt cx="3674211" cy="503994"/>
          </a:xfrm>
        </p:grpSpPr>
        <p:pic>
          <p:nvPicPr>
            <p:cNvPr id="16" name="Picture 15"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7" name="Picture 16"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09898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fld id="{E03778E1-B64E-4CF3-8BE4-5ADE77B614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31" r:id="rId6"/>
    <p:sldLayoutId id="2147483727" r:id="rId7"/>
    <p:sldLayoutId id="2147483729" r:id="rId8"/>
    <p:sldLayoutId id="2147483730" r:id="rId9"/>
  </p:sldLayoutIdLst>
  <p:hf hdr="0" dt="0"/>
  <p:txStyles>
    <p:titleStyle>
      <a:lvl1pPr algn="l" defTabSz="457200" rtl="0" eaLnBrk="1" fontAlgn="base" hangingPunct="1">
        <a:spcBef>
          <a:spcPct val="0"/>
        </a:spcBef>
        <a:spcAft>
          <a:spcPct val="0"/>
        </a:spcAft>
        <a:defRPr sz="3200" b="1" kern="1200">
          <a:solidFill>
            <a:schemeClr val="tx1"/>
          </a:solidFill>
          <a:latin typeface="Arial"/>
          <a:ea typeface="MS PGothic" pitchFamily="34" charset="-128"/>
          <a:cs typeface="Arial"/>
        </a:defRPr>
      </a:lvl1pPr>
      <a:lvl2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2pPr>
      <a:lvl3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3pPr>
      <a:lvl4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4pPr>
      <a:lvl5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5pPr>
      <a:lvl6pPr marL="4572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6pPr>
      <a:lvl7pPr marL="9144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7pPr>
      <a:lvl8pPr marL="13716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8pPr>
      <a:lvl9pPr marL="18288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a:ea typeface="MS PGothic" pitchFamily="34" charset="-128"/>
          <a:cs typeface="Arial"/>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Кодекс корпоративного управления и новые требования листинга</a:t>
            </a:r>
            <a:endParaRPr lang="en-US" dirty="0"/>
          </a:p>
        </p:txBody>
      </p:sp>
      <p:sp>
        <p:nvSpPr>
          <p:cNvPr id="3" name="Subtitle 2"/>
          <p:cNvSpPr>
            <a:spLocks noGrp="1"/>
          </p:cNvSpPr>
          <p:nvPr>
            <p:ph type="subTitle" idx="1"/>
          </p:nvPr>
        </p:nvSpPr>
        <p:spPr>
          <a:xfrm>
            <a:off x="685800" y="4656603"/>
            <a:ext cx="2974109" cy="831284"/>
          </a:xfrm>
        </p:spPr>
        <p:txBody>
          <a:bodyPr/>
          <a:lstStyle/>
          <a:p>
            <a:endParaRPr lang="en-US"/>
          </a:p>
        </p:txBody>
      </p:sp>
      <p:sp>
        <p:nvSpPr>
          <p:cNvPr id="5"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lvl="0" algn="ctr">
              <a:defRPr/>
            </a:pPr>
            <a:r>
              <a:rPr kumimoji="0" lang="en-GB" sz="1080" b="1" i="0" u="none" strike="noStrike" kern="1200" cap="none" spc="-10" normalizeH="0" baseline="0" noProof="0" dirty="0" smtClean="0">
                <a:ln>
                  <a:noFill/>
                </a:ln>
                <a:solidFill>
                  <a:schemeClr val="accent5">
                    <a:lumMod val="75000"/>
                  </a:schemeClr>
                </a:solidFill>
                <a:uLnTx/>
                <a:uFillTx/>
                <a:latin typeface="Arial" pitchFamily="34" charset="0"/>
              </a:rPr>
              <a:t>OECD Russia </a:t>
            </a:r>
            <a:r>
              <a:rPr lang="en-GB" sz="1080" b="1" spc="-10" dirty="0" smtClean="0">
                <a:solidFill>
                  <a:schemeClr val="accent5">
                    <a:lumMod val="75000"/>
                  </a:schemeClr>
                </a:solidFill>
                <a:latin typeface="Arial" pitchFamily="34" charset="0"/>
              </a:rPr>
              <a:t>Corporate Governance Roundtable</a:t>
            </a:r>
            <a:endParaRPr kumimoji="0" lang="en-GB" sz="1080" b="1" i="0" u="none" strike="noStrike" kern="1200" cap="none" spc="-10" normalizeH="0" baseline="0" noProof="0" dirty="0" smtClean="0">
              <a:ln>
                <a:noFill/>
              </a:ln>
              <a:solidFill>
                <a:schemeClr val="accent5">
                  <a:lumMod val="75000"/>
                </a:schemeClr>
              </a:solidFill>
              <a:uLnTx/>
              <a:uFillTx/>
              <a:latin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lang="en-GB" sz="1080" b="1" spc="-10" dirty="0" smtClean="0">
                <a:solidFill>
                  <a:schemeClr val="accent5">
                    <a:lumMod val="75000"/>
                  </a:schemeClr>
                </a:solidFill>
                <a:latin typeface="Arial" pitchFamily="34" charset="0"/>
              </a:rPr>
              <a:t>Moscow, </a:t>
            </a:r>
            <a:r>
              <a:rPr lang="ru-RU" sz="1080" b="1" spc="-10" dirty="0" smtClean="0">
                <a:solidFill>
                  <a:schemeClr val="accent5">
                    <a:lumMod val="75000"/>
                  </a:schemeClr>
                </a:solidFill>
                <a:latin typeface="Arial" pitchFamily="34" charset="0"/>
              </a:rPr>
              <a:t>22-23</a:t>
            </a:r>
            <a:r>
              <a:rPr lang="en-GB" sz="1080" b="1" spc="-10" dirty="0" smtClean="0">
                <a:solidFill>
                  <a:schemeClr val="accent5">
                    <a:lumMod val="75000"/>
                  </a:schemeClr>
                </a:solidFill>
                <a:latin typeface="Arial" pitchFamily="34" charset="0"/>
              </a:rPr>
              <a:t> </a:t>
            </a:r>
            <a:r>
              <a:rPr lang="en-US" sz="1080" b="1" spc="-10" dirty="0" smtClean="0">
                <a:solidFill>
                  <a:schemeClr val="accent5">
                    <a:lumMod val="75000"/>
                  </a:schemeClr>
                </a:solidFill>
                <a:latin typeface="Arial" pitchFamily="34" charset="0"/>
              </a:rPr>
              <a:t>October</a:t>
            </a:r>
            <a:r>
              <a:rPr lang="en-GB" sz="1080" b="1" spc="-10" dirty="0" smtClean="0">
                <a:solidFill>
                  <a:schemeClr val="accent5">
                    <a:lumMod val="75000"/>
                  </a:schemeClr>
                </a:solidFill>
                <a:latin typeface="Arial" pitchFamily="34" charset="0"/>
              </a:rPr>
              <a:t> 2013</a:t>
            </a:r>
            <a:endParaRPr kumimoji="0" lang="en-US" sz="1080" b="1" i="0" u="none" strike="noStrike" kern="1200" cap="none" spc="-10" normalizeH="0" baseline="0" noProof="0" dirty="0">
              <a:ln>
                <a:noFill/>
              </a:ln>
              <a:solidFill>
                <a:schemeClr val="accent5">
                  <a:lumMod val="75000"/>
                </a:schemeClr>
              </a:solidFill>
              <a:uLnTx/>
              <a:uFillTx/>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bwMode="auto">
          <a:xfrm>
            <a:off x="571515" y="1344613"/>
            <a:ext cx="4100512" cy="1668462"/>
          </a:xfrm>
          <a:prstGeom prst="roundRect">
            <a:avLst/>
          </a:prstGeom>
          <a:solidFill>
            <a:schemeClr val="bg1">
              <a:lumMod val="9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tx1"/>
                </a:solidFill>
                <a:ea typeface="MS PGothic" pitchFamily="34" charset="-128"/>
                <a:cs typeface="Arial"/>
              </a:rPr>
              <a:t>Процедуры и обязательства при проведении публичного предложения акций для защиты новых акционеров</a:t>
            </a:r>
          </a:p>
        </p:txBody>
      </p:sp>
      <p:sp>
        <p:nvSpPr>
          <p:cNvPr id="7" name="Скругленный прямоугольник 6"/>
          <p:cNvSpPr/>
          <p:nvPr/>
        </p:nvSpPr>
        <p:spPr bwMode="auto">
          <a:xfrm>
            <a:off x="4892040" y="1344613"/>
            <a:ext cx="3908365" cy="1668462"/>
          </a:xfrm>
          <a:prstGeom prst="roundRect">
            <a:avLst/>
          </a:prstGeom>
          <a:solidFill>
            <a:schemeClr val="bg1">
              <a:lumMod val="9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sz="2000" b="1" dirty="0" smtClean="0">
                <a:solidFill>
                  <a:schemeClr val="tx1"/>
                </a:solidFill>
                <a:ea typeface="MS PGothic" pitchFamily="34" charset="-128"/>
                <a:cs typeface="Arial"/>
              </a:rPr>
              <a:t>Дополнительная </a:t>
            </a:r>
            <a:r>
              <a:rPr lang="ru-RU" sz="2000" b="1" dirty="0">
                <a:solidFill>
                  <a:schemeClr val="tx1"/>
                </a:solidFill>
                <a:ea typeface="MS PGothic" pitchFamily="34" charset="-128"/>
                <a:cs typeface="Arial"/>
              </a:rPr>
              <a:t>защита прав существующих акционеров</a:t>
            </a:r>
          </a:p>
        </p:txBody>
      </p:sp>
      <p:sp>
        <p:nvSpPr>
          <p:cNvPr id="8" name="Плюс 7"/>
          <p:cNvSpPr/>
          <p:nvPr/>
        </p:nvSpPr>
        <p:spPr bwMode="auto">
          <a:xfrm>
            <a:off x="4358640" y="3811588"/>
            <a:ext cx="914400" cy="914400"/>
          </a:xfrm>
          <a:prstGeom prst="mathPlu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кругленный прямоугольник 9"/>
          <p:cNvSpPr/>
          <p:nvPr/>
        </p:nvSpPr>
        <p:spPr bwMode="auto">
          <a:xfrm>
            <a:off x="2601278" y="4737100"/>
            <a:ext cx="4414837" cy="1390650"/>
          </a:xfrm>
          <a:prstGeom prst="roundRect">
            <a:avLst/>
          </a:prstGeom>
          <a:solidFill>
            <a:schemeClr val="bg1">
              <a:lumMod val="95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sz="2000" b="1" dirty="0">
                <a:solidFill>
                  <a:schemeClr val="tx1"/>
                </a:solidFill>
                <a:ea typeface="MS PGothic" pitchFamily="34" charset="-128"/>
                <a:cs typeface="Arial"/>
              </a:rPr>
              <a:t>Информационная прозрачность</a:t>
            </a:r>
            <a:endParaRPr lang="en-US" sz="2000" b="1" dirty="0">
              <a:solidFill>
                <a:schemeClr val="tx1"/>
              </a:solidFill>
              <a:ea typeface="MS PGothic" pitchFamily="34" charset="-128"/>
              <a:cs typeface="Arial"/>
            </a:endParaRPr>
          </a:p>
          <a:p>
            <a:pPr algn="ctr"/>
            <a:r>
              <a:rPr lang="ru-RU" sz="2000" b="1" dirty="0">
                <a:solidFill>
                  <a:schemeClr val="tx1"/>
                </a:solidFill>
                <a:ea typeface="MS PGothic" pitchFamily="34" charset="-128"/>
                <a:cs typeface="Arial"/>
              </a:rPr>
              <a:t>(открытость для инвесторов, </a:t>
            </a:r>
            <a:endParaRPr lang="en-US" sz="2000" b="1" dirty="0">
              <a:solidFill>
                <a:schemeClr val="tx1"/>
              </a:solidFill>
              <a:ea typeface="MS PGothic" pitchFamily="34" charset="-128"/>
              <a:cs typeface="Arial"/>
            </a:endParaRPr>
          </a:p>
          <a:p>
            <a:pPr algn="ctr"/>
            <a:r>
              <a:rPr lang="ru-RU" sz="2000" b="1" dirty="0">
                <a:solidFill>
                  <a:schemeClr val="tx1"/>
                </a:solidFill>
                <a:ea typeface="MS PGothic" pitchFamily="34" charset="-128"/>
                <a:cs typeface="Arial"/>
              </a:rPr>
              <a:t>информация на английском</a:t>
            </a:r>
            <a:r>
              <a:rPr lang="en-US" sz="2000" b="1" dirty="0">
                <a:solidFill>
                  <a:schemeClr val="tx1"/>
                </a:solidFill>
                <a:ea typeface="MS PGothic" pitchFamily="34" charset="-128"/>
                <a:cs typeface="Arial"/>
              </a:rPr>
              <a:t>)</a:t>
            </a:r>
          </a:p>
        </p:txBody>
      </p:sp>
      <p:sp>
        <p:nvSpPr>
          <p:cNvPr id="9" name="Rectangle 24"/>
          <p:cNvSpPr/>
          <p:nvPr/>
        </p:nvSpPr>
        <p:spPr>
          <a:xfrm>
            <a:off x="457200" y="1196975"/>
            <a:ext cx="8429654" cy="2592388"/>
          </a:xfrm>
          <a:prstGeom prst="rect">
            <a:avLst/>
          </a:prstGeom>
          <a:noFill/>
          <a:ln w="0">
            <a:solidFill>
              <a:srgbClr val="557488"/>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11" name="Заголовок 1"/>
          <p:cNvSpPr txBox="1">
            <a:spLocks/>
          </p:cNvSpPr>
          <p:nvPr/>
        </p:nvSpPr>
        <p:spPr bwMode="auto">
          <a:xfrm>
            <a:off x="2901315" y="3013075"/>
            <a:ext cx="3829050" cy="776288"/>
          </a:xfrm>
          <a:prstGeom prst="rect">
            <a:avLst/>
          </a:prstGeom>
          <a:noFill/>
          <a:ln w="9525">
            <a:noFill/>
            <a:miter lim="800000"/>
            <a:headEnd/>
            <a:tailEnd/>
          </a:ln>
        </p:spPr>
        <p:txBody>
          <a:bodyPr anchor="ctr"/>
          <a:lstStyle>
            <a:lvl1pPr algn="l" defTabSz="457200" rtl="0" fontAlgn="base">
              <a:spcBef>
                <a:spcPct val="0"/>
              </a:spcBef>
              <a:spcAft>
                <a:spcPct val="0"/>
              </a:spcAft>
              <a:defRPr sz="2400" b="1" kern="1200">
                <a:solidFill>
                  <a:srgbClr val="FFFFFF"/>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ctr">
              <a:defRPr/>
            </a:pPr>
            <a:r>
              <a:rPr lang="ru-RU" dirty="0" smtClean="0">
                <a:solidFill>
                  <a:schemeClr val="accent2">
                    <a:lumMod val="75000"/>
                  </a:schemeClr>
                </a:solidFill>
                <a:ea typeface="+mn-ea"/>
                <a:cs typeface="Arial" pitchFamily="34" charset="0"/>
              </a:rPr>
              <a:t>Корпоративное управление</a:t>
            </a:r>
            <a:endParaRPr lang="ru-RU" dirty="0">
              <a:solidFill>
                <a:schemeClr val="accent2">
                  <a:lumMod val="75000"/>
                </a:schemeClr>
              </a:solidFill>
              <a:ea typeface="+mn-ea"/>
              <a:cs typeface="Arial" pitchFamily="34" charset="0"/>
            </a:endParaRPr>
          </a:p>
        </p:txBody>
      </p:sp>
      <p:sp>
        <p:nvSpPr>
          <p:cNvPr id="13" name="Title 1"/>
          <p:cNvSpPr>
            <a:spLocks/>
          </p:cNvSpPr>
          <p:nvPr/>
        </p:nvSpPr>
        <p:spPr bwMode="gray">
          <a:xfrm>
            <a:off x="2100004" y="6127750"/>
            <a:ext cx="6956425" cy="381000"/>
          </a:xfrm>
          <a:prstGeom prst="rect">
            <a:avLst/>
          </a:prstGeom>
        </p:spPr>
        <p:txBody>
          <a:bodyPr/>
          <a:lstStyle/>
          <a:p>
            <a:endParaRPr lang="ru-RU" sz="2000" b="1" dirty="0">
              <a:latin typeface="Tahoma" panose="020B0604030504040204" pitchFamily="34" charset="0"/>
              <a:ea typeface="+mj-ea"/>
              <a:cs typeface="Tahoma" panose="020B0604030504040204" pitchFamily="34" charset="0"/>
            </a:endParaRPr>
          </a:p>
        </p:txBody>
      </p:sp>
      <p:sp>
        <p:nvSpPr>
          <p:cNvPr id="2" name="Заголовок 1"/>
          <p:cNvSpPr>
            <a:spLocks noGrp="1"/>
          </p:cNvSpPr>
          <p:nvPr>
            <p:ph type="title"/>
          </p:nvPr>
        </p:nvSpPr>
        <p:spPr>
          <a:xfrm>
            <a:off x="457200" y="144029"/>
            <a:ext cx="8229600" cy="785091"/>
          </a:xfrm>
        </p:spPr>
        <p:txBody>
          <a:bodyPr/>
          <a:lstStyle/>
          <a:p>
            <a:r>
              <a:rPr lang="ru-RU" sz="2400" dirty="0">
                <a:latin typeface="Tahoma" panose="020B0604030504040204" pitchFamily="34" charset="0"/>
                <a:ea typeface="+mj-ea"/>
                <a:cs typeface="Tahoma" panose="020B0604030504040204" pitchFamily="34" charset="0"/>
              </a:rPr>
              <a:t>Премиальный листинг. Базовые принципы</a:t>
            </a:r>
          </a:p>
        </p:txBody>
      </p:sp>
    </p:spTree>
    <p:extLst>
      <p:ext uri="{BB962C8B-B14F-4D97-AF65-F5344CB8AC3E}">
        <p14:creationId xmlns:p14="http://schemas.microsoft.com/office/powerpoint/2010/main" val="3538235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14"/>
          <p:cNvSpPr/>
          <p:nvPr/>
        </p:nvSpPr>
        <p:spPr>
          <a:xfrm>
            <a:off x="331788" y="930466"/>
            <a:ext cx="8201025" cy="4740275"/>
          </a:xfrm>
          <a:prstGeom prst="roundRect">
            <a:avLst>
              <a:gd name="adj" fmla="val 99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76213" lvl="1" indent="-176213" defTabSz="912813">
              <a:lnSpc>
                <a:spcPct val="110000"/>
              </a:lnSpc>
              <a:spcBef>
                <a:spcPts val="1200"/>
              </a:spcBef>
              <a:buClr>
                <a:srgbClr val="1F497D"/>
              </a:buClr>
              <a:buSzPct val="90000"/>
              <a:buFont typeface="Wingdings" pitchFamily="2" charset="2"/>
              <a:buChar char="n"/>
              <a:tabLst>
                <a:tab pos="811213" algn="l"/>
              </a:tabLst>
              <a:defRPr/>
            </a:pPr>
            <a:endParaRPr lang="ru-RU" sz="1400" dirty="0">
              <a:solidFill>
                <a:srgbClr val="1F497D"/>
              </a:solidFill>
              <a:cs typeface="Arial" charset="0"/>
            </a:endParaRPr>
          </a:p>
        </p:txBody>
      </p:sp>
      <p:sp>
        <p:nvSpPr>
          <p:cNvPr id="30" name="Rectangle 12"/>
          <p:cNvSpPr>
            <a:spLocks noChangeArrowheads="1"/>
          </p:cNvSpPr>
          <p:nvPr/>
        </p:nvSpPr>
        <p:spPr bwMode="auto">
          <a:xfrm>
            <a:off x="2557463" y="4572191"/>
            <a:ext cx="6264275" cy="1260475"/>
          </a:xfrm>
          <a:prstGeom prst="rect">
            <a:avLst/>
          </a:prstGeom>
          <a:solidFill>
            <a:schemeClr val="bg1"/>
          </a:solidFill>
          <a:ln w="9525">
            <a:noFill/>
            <a:miter lim="800000"/>
            <a:headEnd/>
            <a:tailEnd/>
          </a:ln>
        </p:spPr>
        <p:txBody>
          <a:bodyPr lIns="73410" tIns="73410" rIns="73410" bIns="73410" anchor="ctr"/>
          <a:lstStyle/>
          <a:p>
            <a:pPr marL="623888" indent="-171450" defTabSz="912750" fontAlgn="auto">
              <a:lnSpc>
                <a:spcPct val="150000"/>
              </a:lnSpc>
              <a:spcBef>
                <a:spcPts val="0"/>
              </a:spcBef>
              <a:spcAft>
                <a:spcPts val="0"/>
              </a:spcAft>
              <a:buClr>
                <a:srgbClr val="002960"/>
              </a:buClr>
              <a:buFont typeface="Arial" pitchFamily="34" charset="0"/>
              <a:buChar char="•"/>
            </a:pPr>
            <a:r>
              <a:rPr lang="ru-RU" sz="1400" b="1" dirty="0">
                <a:latin typeface="Tahoma" panose="020B0604030504040204" pitchFamily="34" charset="0"/>
                <a:cs typeface="Tahoma" panose="020B0604030504040204" pitchFamily="34" charset="0"/>
              </a:rPr>
              <a:t>Улучшенное восприятие уровня корпоративного управления и прозрачности в России</a:t>
            </a:r>
            <a:endParaRPr lang="en-US" sz="1400" b="1" dirty="0">
              <a:latin typeface="Tahoma" panose="020B0604030504040204" pitchFamily="34" charset="0"/>
              <a:cs typeface="Tahoma" panose="020B0604030504040204" pitchFamily="34" charset="0"/>
            </a:endParaRPr>
          </a:p>
          <a:p>
            <a:pPr marL="623888" indent="-171450" defTabSz="912750" fontAlgn="auto">
              <a:lnSpc>
                <a:spcPct val="150000"/>
              </a:lnSpc>
              <a:spcBef>
                <a:spcPts val="0"/>
              </a:spcBef>
              <a:spcAft>
                <a:spcPts val="0"/>
              </a:spcAft>
              <a:buClr>
                <a:srgbClr val="002960"/>
              </a:buClr>
              <a:buFont typeface="Arial" pitchFamily="34" charset="0"/>
              <a:buChar char="•"/>
            </a:pPr>
            <a:r>
              <a:rPr lang="ru-RU" sz="1400" b="1" dirty="0">
                <a:latin typeface="Tahoma" panose="020B0604030504040204" pitchFamily="34" charset="0"/>
                <a:cs typeface="Tahoma" panose="020B0604030504040204" pitchFamily="34" charset="0"/>
              </a:rPr>
              <a:t>Новые экономические механизмы, стимулирующие повышение корпоративного управления и прозрачности</a:t>
            </a:r>
            <a:endParaRPr lang="en-US" sz="1400" b="1" dirty="0">
              <a:latin typeface="Tahoma" panose="020B0604030504040204" pitchFamily="34" charset="0"/>
              <a:cs typeface="Tahoma" panose="020B0604030504040204" pitchFamily="34" charset="0"/>
            </a:endParaRPr>
          </a:p>
        </p:txBody>
      </p:sp>
      <p:sp>
        <p:nvSpPr>
          <p:cNvPr id="32" name="Rectangle 12"/>
          <p:cNvSpPr>
            <a:spLocks noChangeArrowheads="1"/>
          </p:cNvSpPr>
          <p:nvPr/>
        </p:nvSpPr>
        <p:spPr bwMode="auto">
          <a:xfrm>
            <a:off x="2576513" y="2918016"/>
            <a:ext cx="6264275" cy="1260475"/>
          </a:xfrm>
          <a:prstGeom prst="rect">
            <a:avLst/>
          </a:prstGeom>
          <a:solidFill>
            <a:schemeClr val="bg1"/>
          </a:solidFill>
          <a:ln w="9525">
            <a:noFill/>
            <a:miter lim="800000"/>
            <a:headEnd/>
            <a:tailEnd/>
          </a:ln>
        </p:spPr>
        <p:txBody>
          <a:bodyPr lIns="73410" tIns="73410" rIns="73410" bIns="73410" anchor="ctr"/>
          <a:lstStyle/>
          <a:p>
            <a:pPr marL="623888" indent="-171450" defTabSz="912750" fontAlgn="auto">
              <a:lnSpc>
                <a:spcPct val="150000"/>
              </a:lnSpc>
              <a:spcBef>
                <a:spcPts val="0"/>
              </a:spcBef>
              <a:spcAft>
                <a:spcPts val="0"/>
              </a:spcAft>
              <a:buClr>
                <a:srgbClr val="002960"/>
              </a:buClr>
              <a:buFont typeface="Arial" pitchFamily="34" charset="0"/>
              <a:buChar char="•"/>
            </a:pPr>
            <a:r>
              <a:rPr lang="ru-RU" sz="1400" b="1" dirty="0">
                <a:latin typeface="Tahoma" panose="020B0604030504040204" pitchFamily="34" charset="0"/>
                <a:cs typeface="Tahoma" panose="020B0604030504040204" pitchFamily="34" charset="0"/>
              </a:rPr>
              <a:t>Рыночные премии за счет более высокого качества</a:t>
            </a:r>
            <a:endParaRPr lang="en-US" sz="1400" b="1" dirty="0">
              <a:latin typeface="Tahoma" panose="020B0604030504040204" pitchFamily="34" charset="0"/>
              <a:cs typeface="Tahoma" panose="020B0604030504040204" pitchFamily="34" charset="0"/>
            </a:endParaRPr>
          </a:p>
          <a:p>
            <a:pPr marL="623888" indent="-171450" defTabSz="912750" fontAlgn="auto">
              <a:lnSpc>
                <a:spcPct val="150000"/>
              </a:lnSpc>
              <a:spcBef>
                <a:spcPts val="0"/>
              </a:spcBef>
              <a:spcAft>
                <a:spcPts val="0"/>
              </a:spcAft>
              <a:buClr>
                <a:srgbClr val="002960"/>
              </a:buClr>
              <a:buFont typeface="Arial" pitchFamily="34" charset="0"/>
              <a:buChar char="•"/>
            </a:pPr>
            <a:r>
              <a:rPr lang="ru-RU" sz="1400" b="1" dirty="0">
                <a:latin typeface="Tahoma" panose="020B0604030504040204" pitchFamily="34" charset="0"/>
                <a:cs typeface="Tahoma" panose="020B0604030504040204" pitchFamily="34" charset="0"/>
              </a:rPr>
              <a:t>Построение </a:t>
            </a:r>
            <a:r>
              <a:rPr lang="ru-RU" sz="1400" b="1" dirty="0" err="1">
                <a:latin typeface="Tahoma" panose="020B0604030504040204" pitchFamily="34" charset="0"/>
                <a:cs typeface="Tahoma" panose="020B0604030504040204" pitchFamily="34" charset="0"/>
              </a:rPr>
              <a:t>репутационного</a:t>
            </a:r>
            <a:r>
              <a:rPr lang="ru-RU" sz="1400" b="1" dirty="0">
                <a:latin typeface="Tahoma" panose="020B0604030504040204" pitchFamily="34" charset="0"/>
                <a:cs typeface="Tahoma" panose="020B0604030504040204" pitchFamily="34" charset="0"/>
              </a:rPr>
              <a:t> капитала</a:t>
            </a:r>
            <a:endParaRPr lang="en-US" sz="1400" b="1" dirty="0">
              <a:latin typeface="Tahoma" panose="020B0604030504040204" pitchFamily="34" charset="0"/>
              <a:cs typeface="Tahoma" panose="020B0604030504040204" pitchFamily="34" charset="0"/>
            </a:endParaRPr>
          </a:p>
          <a:p>
            <a:pPr marL="623888" indent="-171450" defTabSz="912750" fontAlgn="auto">
              <a:lnSpc>
                <a:spcPct val="150000"/>
              </a:lnSpc>
              <a:spcBef>
                <a:spcPts val="0"/>
              </a:spcBef>
              <a:spcAft>
                <a:spcPts val="0"/>
              </a:spcAft>
              <a:buClr>
                <a:srgbClr val="002960"/>
              </a:buClr>
              <a:buFont typeface="Arial" pitchFamily="34" charset="0"/>
              <a:buChar char="•"/>
            </a:pPr>
            <a:r>
              <a:rPr lang="ru-RU" sz="1400" b="1" dirty="0">
                <a:latin typeface="Tahoma" panose="020B0604030504040204" pitchFamily="34" charset="0"/>
                <a:cs typeface="Tahoma" panose="020B0604030504040204" pitchFamily="34" charset="0"/>
              </a:rPr>
              <a:t>Усиление бренда</a:t>
            </a:r>
            <a:endParaRPr lang="en-US" sz="1400" b="1" dirty="0">
              <a:latin typeface="Tahoma" panose="020B0604030504040204" pitchFamily="34" charset="0"/>
              <a:cs typeface="Tahoma" panose="020B0604030504040204" pitchFamily="34" charset="0"/>
            </a:endParaRPr>
          </a:p>
        </p:txBody>
      </p:sp>
      <p:sp>
        <p:nvSpPr>
          <p:cNvPr id="33" name="Rectangle 12"/>
          <p:cNvSpPr>
            <a:spLocks noChangeArrowheads="1"/>
          </p:cNvSpPr>
          <p:nvPr/>
        </p:nvSpPr>
        <p:spPr bwMode="auto">
          <a:xfrm>
            <a:off x="2555875" y="1146366"/>
            <a:ext cx="6264275" cy="1258887"/>
          </a:xfrm>
          <a:prstGeom prst="rect">
            <a:avLst/>
          </a:prstGeom>
          <a:solidFill>
            <a:schemeClr val="bg1"/>
          </a:solidFill>
          <a:ln w="9525">
            <a:noFill/>
            <a:miter lim="800000"/>
            <a:headEnd/>
            <a:tailEnd/>
          </a:ln>
        </p:spPr>
        <p:txBody>
          <a:bodyPr lIns="73410" tIns="73410" rIns="73410" bIns="73410" anchor="ctr"/>
          <a:lstStyle/>
          <a:p>
            <a:pPr marL="623888" indent="-171450" defTabSz="912750" fontAlgn="auto">
              <a:lnSpc>
                <a:spcPct val="150000"/>
              </a:lnSpc>
              <a:spcBef>
                <a:spcPts val="0"/>
              </a:spcBef>
              <a:spcAft>
                <a:spcPts val="0"/>
              </a:spcAft>
              <a:buClr>
                <a:srgbClr val="002960"/>
              </a:buClr>
              <a:buFont typeface="Arial" pitchFamily="34" charset="0"/>
              <a:buChar char="•"/>
              <a:defRPr/>
            </a:pPr>
            <a:endParaRPr lang="en-US" sz="1400" b="1" dirty="0">
              <a:latin typeface="Tahoma" panose="020B0604030504040204" pitchFamily="34" charset="0"/>
              <a:cs typeface="Tahoma" panose="020B0604030504040204" pitchFamily="34" charset="0"/>
            </a:endParaRPr>
          </a:p>
          <a:p>
            <a:pPr marL="623888" indent="-171450" defTabSz="912750" fontAlgn="auto">
              <a:lnSpc>
                <a:spcPct val="150000"/>
              </a:lnSpc>
              <a:spcBef>
                <a:spcPts val="0"/>
              </a:spcBef>
              <a:spcAft>
                <a:spcPts val="0"/>
              </a:spcAft>
              <a:buClr>
                <a:srgbClr val="002960"/>
              </a:buClr>
              <a:buFont typeface="Arial" pitchFamily="34" charset="0"/>
              <a:buChar char="•"/>
              <a:defRPr/>
            </a:pPr>
            <a:r>
              <a:rPr lang="ru-RU" sz="1400" b="1" dirty="0">
                <a:latin typeface="Tahoma" panose="020B0604030504040204" pitchFamily="34" charset="0"/>
                <a:cs typeface="Tahoma" panose="020B0604030504040204" pitchFamily="34" charset="0"/>
              </a:rPr>
              <a:t>Больше комфорта за счет дополнительных защит и высокого </a:t>
            </a:r>
            <a:r>
              <a:rPr lang="ru-RU" sz="1400" b="1" dirty="0" smtClean="0">
                <a:latin typeface="Tahoma" panose="020B0604030504040204" pitchFamily="34" charset="0"/>
                <a:cs typeface="Tahoma" panose="020B0604030504040204" pitchFamily="34" charset="0"/>
              </a:rPr>
              <a:t>качества </a:t>
            </a:r>
            <a:r>
              <a:rPr lang="ru-RU" sz="1400" b="1" dirty="0">
                <a:latin typeface="Tahoma" panose="020B0604030504040204" pitchFamily="34" charset="0"/>
                <a:cs typeface="Tahoma" panose="020B0604030504040204" pitchFamily="34" charset="0"/>
              </a:rPr>
              <a:t>эмитентов</a:t>
            </a:r>
          </a:p>
          <a:p>
            <a:pPr marL="623888" indent="-171450" defTabSz="912750" fontAlgn="auto">
              <a:lnSpc>
                <a:spcPct val="150000"/>
              </a:lnSpc>
              <a:spcBef>
                <a:spcPts val="0"/>
              </a:spcBef>
              <a:spcAft>
                <a:spcPts val="0"/>
              </a:spcAft>
              <a:buClr>
                <a:srgbClr val="002960"/>
              </a:buClr>
              <a:buFont typeface="Arial" pitchFamily="34" charset="0"/>
              <a:buChar char="•"/>
              <a:defRPr/>
            </a:pPr>
            <a:r>
              <a:rPr lang="ru-RU" sz="1400" b="1" dirty="0">
                <a:latin typeface="Tahoma" panose="020B0604030504040204" pitchFamily="34" charset="0"/>
                <a:cs typeface="Tahoma" panose="020B0604030504040204" pitchFamily="34" charset="0"/>
              </a:rPr>
              <a:t>Доступ к большему количеству ценных бумаг, в частности за счет раскрытия информации на английском языке</a:t>
            </a:r>
          </a:p>
          <a:p>
            <a:pPr marL="452438" defTabSz="912750" fontAlgn="auto">
              <a:lnSpc>
                <a:spcPct val="150000"/>
              </a:lnSpc>
              <a:spcBef>
                <a:spcPts val="0"/>
              </a:spcBef>
              <a:spcAft>
                <a:spcPts val="0"/>
              </a:spcAft>
              <a:buClr>
                <a:srgbClr val="002960"/>
              </a:buClr>
              <a:defRPr/>
            </a:pPr>
            <a:endParaRPr lang="en-US" sz="1400" b="1" dirty="0">
              <a:latin typeface="Tahoma" panose="020B0604030504040204" pitchFamily="34" charset="0"/>
              <a:cs typeface="Tahoma" panose="020B0604030504040204" pitchFamily="34" charset="0"/>
            </a:endParaRPr>
          </a:p>
        </p:txBody>
      </p:sp>
      <p:sp>
        <p:nvSpPr>
          <p:cNvPr id="39942" name="Rectangle 9"/>
          <p:cNvSpPr>
            <a:spLocks noChangeArrowheads="1"/>
          </p:cNvSpPr>
          <p:nvPr/>
        </p:nvSpPr>
        <p:spPr bwMode="gray">
          <a:xfrm>
            <a:off x="908303" y="2815272"/>
            <a:ext cx="2195513" cy="935038"/>
          </a:xfrm>
          <a:prstGeom prst="rect">
            <a:avLst/>
          </a:prstGeom>
          <a:solidFill>
            <a:schemeClr val="bg1">
              <a:alpha val="0"/>
            </a:schemeClr>
          </a:solidFill>
          <a:ln w="12700" algn="ctr">
            <a:noFill/>
            <a:round/>
            <a:headEnd/>
            <a:tailEnd/>
          </a:ln>
        </p:spPr>
        <p:txBody>
          <a:bodyPr lIns="102020" tIns="51009" rIns="102020" bIns="51009" anchor="ctr"/>
          <a:lstStyle/>
          <a:p>
            <a:pPr defTabSz="912813"/>
            <a:r>
              <a:rPr lang="ru-RU" sz="1600" b="1" dirty="0">
                <a:solidFill>
                  <a:srgbClr val="C00000"/>
                </a:solidFill>
                <a:latin typeface="Tahoma" panose="020B0604030504040204" pitchFamily="34" charset="0"/>
                <a:cs typeface="Tahoma" panose="020B0604030504040204" pitchFamily="34" charset="0"/>
              </a:rPr>
              <a:t>ЭМИТЕНТЫ</a:t>
            </a:r>
          </a:p>
        </p:txBody>
      </p:sp>
      <p:sp>
        <p:nvSpPr>
          <p:cNvPr id="36" name="Rectangle 9"/>
          <p:cNvSpPr>
            <a:spLocks noChangeArrowheads="1"/>
          </p:cNvSpPr>
          <p:nvPr/>
        </p:nvSpPr>
        <p:spPr bwMode="gray">
          <a:xfrm>
            <a:off x="908302" y="4409123"/>
            <a:ext cx="2195513" cy="936625"/>
          </a:xfrm>
          <a:prstGeom prst="rect">
            <a:avLst/>
          </a:prstGeom>
          <a:solidFill>
            <a:schemeClr val="bg1">
              <a:alpha val="0"/>
            </a:schemeClr>
          </a:solidFill>
          <a:ln w="12700" algn="ctr">
            <a:noFill/>
            <a:round/>
            <a:headEnd/>
            <a:tailEnd/>
          </a:ln>
        </p:spPr>
        <p:txBody>
          <a:bodyPr lIns="102020" tIns="51009" rIns="102020" bIns="51009" anchor="ctr"/>
          <a:lstStyle/>
          <a:p>
            <a:pPr defTabSz="912813"/>
            <a:r>
              <a:rPr lang="ru-RU" sz="1600" b="1" dirty="0">
                <a:solidFill>
                  <a:srgbClr val="C00000"/>
                </a:solidFill>
                <a:latin typeface="Tahoma" panose="020B0604030504040204" pitchFamily="34" charset="0"/>
                <a:cs typeface="Tahoma" panose="020B0604030504040204" pitchFamily="34" charset="0"/>
              </a:rPr>
              <a:t>РОССИЙСКИЙ РЫНОК*</a:t>
            </a:r>
          </a:p>
        </p:txBody>
      </p:sp>
      <p:sp>
        <p:nvSpPr>
          <p:cNvPr id="39944" name="Rectangle 9"/>
          <p:cNvSpPr>
            <a:spLocks noChangeArrowheads="1"/>
          </p:cNvSpPr>
          <p:nvPr/>
        </p:nvSpPr>
        <p:spPr bwMode="gray">
          <a:xfrm>
            <a:off x="908304" y="977519"/>
            <a:ext cx="2195513" cy="936625"/>
          </a:xfrm>
          <a:prstGeom prst="rect">
            <a:avLst/>
          </a:prstGeom>
          <a:solidFill>
            <a:schemeClr val="bg1">
              <a:alpha val="0"/>
            </a:schemeClr>
          </a:solidFill>
          <a:ln w="12700" algn="ctr">
            <a:noFill/>
            <a:round/>
            <a:headEnd/>
            <a:tailEnd/>
          </a:ln>
        </p:spPr>
        <p:txBody>
          <a:bodyPr lIns="102020" tIns="51009" rIns="102020" bIns="51009" anchor="ctr"/>
          <a:lstStyle/>
          <a:p>
            <a:pPr defTabSz="912813"/>
            <a:r>
              <a:rPr lang="ru-RU" sz="1600" b="1" dirty="0">
                <a:solidFill>
                  <a:srgbClr val="C00000"/>
                </a:solidFill>
                <a:latin typeface="Tahoma" panose="020B0604030504040204" pitchFamily="34" charset="0"/>
                <a:cs typeface="Tahoma" panose="020B0604030504040204" pitchFamily="34" charset="0"/>
              </a:rPr>
              <a:t>ДОЛГОСРОЧНЫЕ ИНВЕСТОРЫ</a:t>
            </a:r>
          </a:p>
        </p:txBody>
      </p:sp>
      <p:sp>
        <p:nvSpPr>
          <p:cNvPr id="12" name="TextBox 11"/>
          <p:cNvSpPr txBox="1"/>
          <p:nvPr/>
        </p:nvSpPr>
        <p:spPr>
          <a:xfrm>
            <a:off x="1064419" y="6057900"/>
            <a:ext cx="3024188" cy="260350"/>
          </a:xfrm>
          <a:prstGeom prst="rect">
            <a:avLst/>
          </a:prstGeom>
          <a:noFill/>
        </p:spPr>
        <p:txBody>
          <a:bodyPr>
            <a:spAutoFit/>
          </a:bodyPr>
          <a:lstStyle/>
          <a:p>
            <a:pPr fontAlgn="auto">
              <a:spcBef>
                <a:spcPts val="0"/>
              </a:spcBef>
              <a:spcAft>
                <a:spcPts val="0"/>
              </a:spcAft>
              <a:defRPr/>
            </a:pPr>
            <a:r>
              <a:rPr lang="en-US" sz="1100" dirty="0">
                <a:solidFill>
                  <a:schemeClr val="tx2">
                    <a:lumMod val="50000"/>
                  </a:schemeClr>
                </a:solidFill>
                <a:latin typeface="Arial" pitchFamily="34" charset="0"/>
                <a:cs typeface="Arial" pitchFamily="34" charset="0"/>
              </a:rPr>
              <a:t>* </a:t>
            </a:r>
            <a:r>
              <a:rPr lang="ru-RU" sz="1100" dirty="0">
                <a:solidFill>
                  <a:schemeClr val="tx2">
                    <a:lumMod val="50000"/>
                  </a:schemeClr>
                </a:solidFill>
                <a:latin typeface="Arial" pitchFamily="34" charset="0"/>
                <a:cs typeface="Arial" pitchFamily="34" charset="0"/>
              </a:rPr>
              <a:t>Рынок акционерного капитала</a:t>
            </a:r>
            <a:endParaRPr lang="en-US" sz="1100" dirty="0">
              <a:solidFill>
                <a:schemeClr val="tx2">
                  <a:lumMod val="50000"/>
                </a:schemeClr>
              </a:solidFill>
              <a:latin typeface="Arial" pitchFamily="34" charset="0"/>
              <a:cs typeface="Arial" pitchFamily="34" charset="0"/>
            </a:endParaRPr>
          </a:p>
        </p:txBody>
      </p:sp>
      <p:sp>
        <p:nvSpPr>
          <p:cNvPr id="2" name="Заголовок 1"/>
          <p:cNvSpPr>
            <a:spLocks noGrp="1"/>
          </p:cNvSpPr>
          <p:nvPr>
            <p:ph type="title"/>
          </p:nvPr>
        </p:nvSpPr>
        <p:spPr>
          <a:xfrm>
            <a:off x="417513" y="192428"/>
            <a:ext cx="8229600" cy="785091"/>
          </a:xfrm>
        </p:spPr>
        <p:txBody>
          <a:bodyPr/>
          <a:lstStyle/>
          <a:p>
            <a:r>
              <a:rPr lang="ru-RU" dirty="0" smtClean="0"/>
              <a:t>Премиальный листинг</a:t>
            </a:r>
            <a:endParaRPr lang="ru-RU" dirty="0"/>
          </a:p>
        </p:txBody>
      </p:sp>
    </p:spTree>
    <p:extLst>
      <p:ext uri="{BB962C8B-B14F-4D97-AF65-F5344CB8AC3E}">
        <p14:creationId xmlns:p14="http://schemas.microsoft.com/office/powerpoint/2010/main" val="2713389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2E63539-54AB-48C3-A066-B9884B2FFD73}" type="slidenum">
              <a:rPr lang="en-US" smtClean="0"/>
              <a:pPr/>
              <a:t>12</a:t>
            </a:fld>
            <a:endParaRPr lang="en-US"/>
          </a:p>
        </p:txBody>
      </p:sp>
      <p:sp>
        <p:nvSpPr>
          <p:cNvPr id="6" name="Объект 2"/>
          <p:cNvSpPr txBox="1">
            <a:spLocks/>
          </p:cNvSpPr>
          <p:nvPr/>
        </p:nvSpPr>
        <p:spPr>
          <a:xfrm>
            <a:off x="152400" y="988988"/>
            <a:ext cx="8877300" cy="5616624"/>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ru-RU" sz="900" b="0" dirty="0" smtClean="0">
                <a:latin typeface="+mj-lt"/>
              </a:rPr>
              <a:t>Настоящая презентация была подготовлена и выпущена </a:t>
            </a:r>
            <a:r>
              <a:rPr lang="ru-RU" sz="900" dirty="0" err="1" smtClean="0">
                <a:latin typeface="+mj-lt"/>
              </a:rPr>
              <a:t>ОАО</a:t>
            </a:r>
            <a:r>
              <a:rPr lang="ru-RU" sz="900" dirty="0" smtClean="0">
                <a:latin typeface="+mj-lt"/>
              </a:rPr>
              <a:t> Московская Биржа</a:t>
            </a:r>
            <a:r>
              <a:rPr lang="ru-RU" sz="900" b="0" dirty="0" smtClean="0">
                <a:latin typeface="+mj-lt"/>
              </a:rPr>
              <a:t> (далее – «Компания»). Если нет какой-либо оговорки об ином, то Компания считается источником всей информации, изложенной в настоящем документе. Данная информация предоставляется по состоянию на дату настоящего документа и может быть изменена без какого-либо уведомления. </a:t>
            </a:r>
          </a:p>
          <a:p>
            <a:pPr>
              <a:spcBef>
                <a:spcPts val="0"/>
              </a:spcBef>
            </a:pPr>
            <a:r>
              <a:rPr lang="ru-RU" sz="900" b="0" dirty="0" smtClean="0">
                <a:latin typeface="+mj-lt"/>
              </a:rPr>
              <a:t>Данный документ не является, не формирует и не должен рассматриваться в качестве предложения или же приглашения для продажи или участия в подписке, или же, как побуждение к приобретению или же к подписке на какие-либо ценные бумаги, а также этот документ или его часть или же факт его распространения не являются основанием и на них нельзя полагаться в связи с каким-либо предложением, договором, обязательством или же инвестиционным решением, связанными с ним, равно как и он не является рекомендацией относительно ценных бумаг компании. </a:t>
            </a:r>
          </a:p>
          <a:p>
            <a:pPr>
              <a:spcBef>
                <a:spcPts val="0"/>
              </a:spcBef>
            </a:pPr>
            <a:r>
              <a:rPr lang="ru-RU" sz="900" b="0" dirty="0" smtClean="0">
                <a:latin typeface="+mj-lt"/>
              </a:rPr>
              <a:t>Изложенная в данном документе информация не являлась предметом независимой проверки. В нем также не содержится каких-либо заверений или гарантий, сформулированных или подразумеваемых и никто не должен полагаться на достоверность, точность и полноту информации или мнения, изложенного здесь. Никто из Компании или каких-либо ее дочерних обществ или аффилированных лиц или их директоров, сотрудников или работников, консультантов или их представителей не принимает какой-либо ответственности (независимо от того, возникла ли она в результате халатности или чего-то другого), прямо или косвенно связанной с использованием этого документа или иным образом возникшей из него. </a:t>
            </a:r>
          </a:p>
          <a:p>
            <a:pPr>
              <a:spcBef>
                <a:spcPts val="0"/>
              </a:spcBef>
            </a:pPr>
            <a:r>
              <a:rPr lang="ru-RU" sz="900" b="0" dirty="0" smtClean="0">
                <a:latin typeface="+mj-lt"/>
              </a:rPr>
              <a:t>Данная презентация содержит прогнозные заявления. Все включенные в настоящую презентацию заявления, за исключением заявлений об исторических фактах, включая, но, не ограничиваясь, заявлениями, относящимися к нашему финансовому положению, бизнес-стратегии, планам менеджмента и целям по будущим операциям являются прогнозными заявлениями. Эти прогнозные заявления включают в себя известные и неизвестные риски, факторы неопределенности и иные факторы, которые могут стать причиной того, что наши нынешние показатели, достижения, свершения или же производственные показатели, будут существенно отличаться от тех, которые сформулированы или подразумеваются под этими прогнозными заявлениями. Данные прогнозные заявления основаны на многочисленных презумпциях относительно нашей нынешней и будущей бизнес-стратегии и среды, в которой мы ожидаем осуществлять свою деятельность в будущем. Важнейшими факторами, которые могут повлиять на наши нынешние показатели, достижения, свершения или же производственные показатели, которые могут существенно отличаться от тех, которые сформулированы или подразумеваются этими прогнозными заявлениями являются, помимо иных факторов, следующие:</a:t>
            </a:r>
          </a:p>
          <a:p>
            <a:pPr lvl="1">
              <a:spcBef>
                <a:spcPts val="0"/>
              </a:spcBef>
            </a:pPr>
            <a:r>
              <a:rPr lang="ru-RU" sz="700" b="0" dirty="0" smtClean="0">
                <a:latin typeface="+mj-lt"/>
              </a:rPr>
              <a:t>восприятие рыночных услуг, предоставляемых Компанией и ее дочерними обществами;</a:t>
            </a:r>
          </a:p>
          <a:p>
            <a:pPr lvl="1">
              <a:spcBef>
                <a:spcPts val="0"/>
              </a:spcBef>
            </a:pPr>
            <a:r>
              <a:rPr lang="ru-RU" sz="700" b="0" dirty="0" smtClean="0">
                <a:latin typeface="+mj-lt"/>
              </a:rPr>
              <a:t>волатильность (а) Российской экономики и рынка ценных бумаг и (</a:t>
            </a:r>
            <a:r>
              <a:rPr lang="en-US" sz="700" b="0" dirty="0" smtClean="0">
                <a:latin typeface="+mj-lt"/>
              </a:rPr>
              <a:t>b</a:t>
            </a:r>
            <a:r>
              <a:rPr lang="ru-RU" sz="700" b="0" dirty="0" smtClean="0">
                <a:latin typeface="+mj-lt"/>
              </a:rPr>
              <a:t>) секторов с высоким уровнем конкуренции, в которых Компания и ее дочерние общества осуществляют свою деятельность;</a:t>
            </a:r>
          </a:p>
          <a:p>
            <a:pPr lvl="1">
              <a:spcBef>
                <a:spcPts val="0"/>
              </a:spcBef>
            </a:pPr>
            <a:r>
              <a:rPr lang="ru-RU" sz="700" b="0" dirty="0" smtClean="0">
                <a:latin typeface="+mj-lt"/>
              </a:rPr>
              <a:t>изменения в (</a:t>
            </a:r>
            <a:r>
              <a:rPr lang="en-US" sz="700" b="0" dirty="0" smtClean="0">
                <a:latin typeface="+mj-lt"/>
              </a:rPr>
              <a:t>a</a:t>
            </a:r>
            <a:r>
              <a:rPr lang="ru-RU" sz="700" b="0" dirty="0" smtClean="0">
                <a:latin typeface="+mj-lt"/>
              </a:rPr>
              <a:t>) отечественном и международном законодательстве и налоговом регулировании и (</a:t>
            </a:r>
            <a:r>
              <a:rPr lang="en-US" sz="700" b="0" dirty="0" smtClean="0">
                <a:latin typeface="+mj-lt"/>
              </a:rPr>
              <a:t>b</a:t>
            </a:r>
            <a:r>
              <a:rPr lang="ru-RU" sz="700" b="0" dirty="0" smtClean="0">
                <a:latin typeface="+mj-lt"/>
              </a:rPr>
              <a:t>) государственных программах, относящихся к финансовым рынкам и рынкам ценных бумаг;</a:t>
            </a:r>
          </a:p>
          <a:p>
            <a:pPr lvl="1">
              <a:spcBef>
                <a:spcPts val="0"/>
              </a:spcBef>
            </a:pPr>
            <a:r>
              <a:rPr lang="ru-RU" sz="700" b="0" dirty="0" smtClean="0">
                <a:latin typeface="+mj-lt"/>
              </a:rPr>
              <a:t>ростом уровня конкуренции со стороны новых игроков на рынке России;</a:t>
            </a:r>
          </a:p>
          <a:p>
            <a:pPr lvl="1">
              <a:spcBef>
                <a:spcPts val="0"/>
              </a:spcBef>
            </a:pPr>
            <a:r>
              <a:rPr lang="ru-RU" sz="700" b="0" dirty="0" smtClean="0">
                <a:latin typeface="+mj-lt"/>
              </a:rPr>
              <a:t>способность успевать за быстрыми изменениями в научно-технической среде, включая способность использовать расширенные функциональные возможности, которые популярны среди клиентов Компании и ее дочерних обществ;</a:t>
            </a:r>
          </a:p>
          <a:p>
            <a:pPr lvl="1">
              <a:spcBef>
                <a:spcPts val="0"/>
              </a:spcBef>
            </a:pPr>
            <a:r>
              <a:rPr lang="ru-RU" sz="700" b="0" dirty="0" smtClean="0">
                <a:latin typeface="+mj-lt"/>
              </a:rPr>
              <a:t>способность сохранять преемственность процесса внедрения новых конкурентных продуктов и услуг, равно как и поддержка конкурентоспособности;</a:t>
            </a:r>
          </a:p>
          <a:p>
            <a:pPr lvl="1">
              <a:spcBef>
                <a:spcPts val="0"/>
              </a:spcBef>
            </a:pPr>
            <a:r>
              <a:rPr lang="ru-RU" sz="700" b="0" dirty="0" smtClean="0">
                <a:latin typeface="+mj-lt"/>
              </a:rPr>
              <a:t>способность привлекать новых клиентов на отечественный рынок и в зарубежных юрисдикциях;</a:t>
            </a:r>
          </a:p>
          <a:p>
            <a:pPr lvl="1">
              <a:spcBef>
                <a:spcPts val="0"/>
              </a:spcBef>
            </a:pPr>
            <a:r>
              <a:rPr lang="ru-RU" sz="700" b="0" dirty="0" smtClean="0">
                <a:latin typeface="+mj-lt"/>
              </a:rPr>
              <a:t>способность увеличивать предложение продукции в зарубежных юрисдикциях.</a:t>
            </a:r>
          </a:p>
          <a:p>
            <a:pPr>
              <a:spcBef>
                <a:spcPts val="0"/>
              </a:spcBef>
            </a:pPr>
            <a:r>
              <a:rPr lang="ru-RU" sz="900" b="0" dirty="0" smtClean="0">
                <a:latin typeface="+mj-lt"/>
              </a:rPr>
              <a:t>Прогнозные заявления делаются только на дату настоящей презентации, и мы точно отрицаем наличие любых обязательств по обновлению или пересмотру прогнозных заявлений в настоящей презентации в связи с изменениями наших ожиданий, или перемен в условиях или обстоятельствах, на которых основаны эти прогнозные заявления. </a:t>
            </a:r>
            <a:endParaRPr lang="ru-RU" sz="900" b="0" dirty="0">
              <a:latin typeface="+mj-lt"/>
            </a:endParaRPr>
          </a:p>
        </p:txBody>
      </p:sp>
      <p:sp>
        <p:nvSpPr>
          <p:cNvPr id="7" name="Rectangle 2"/>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0000" tIns="45720" rIns="91440" bIns="45720" numCol="1" anchor="ctr" anchorCtr="0" compatLnSpc="1">
            <a:prstTxWarp prst="textNoShape">
              <a:avLst/>
            </a:prstTxWarp>
          </a:bodyPr>
          <a:lstStyle/>
          <a:p>
            <a:pPr eaLnBrk="0" hangingPunct="0"/>
            <a:r>
              <a:rPr lang="ru-RU" sz="2000" dirty="0">
                <a:latin typeface="Verdana" pitchFamily="34" charset="0"/>
                <a:ea typeface="+mj-ea"/>
                <a:cs typeface="+mj-cs"/>
              </a:rPr>
              <a:t>Оговорка об условиях раскрытия информации</a:t>
            </a:r>
          </a:p>
        </p:txBody>
      </p:sp>
    </p:spTree>
    <p:extLst>
      <p:ext uri="{BB962C8B-B14F-4D97-AF65-F5344CB8AC3E}">
        <p14:creationId xmlns:p14="http://schemas.microsoft.com/office/powerpoint/2010/main" val="211551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rstGeom prst="rect">
            <a:avLst/>
          </a:prstGeom>
        </p:spPr>
        <p:txBody>
          <a:bodyPr anchor="ctr"/>
          <a:lstStyle/>
          <a:p>
            <a:r>
              <a:rPr lang="ru-RU" dirty="0"/>
              <a:t>Требования к Корпоративному поведению в Котировальных списках</a:t>
            </a:r>
          </a:p>
        </p:txBody>
      </p:sp>
      <p:grpSp>
        <p:nvGrpSpPr>
          <p:cNvPr id="6" name="Группа 5"/>
          <p:cNvGrpSpPr/>
          <p:nvPr/>
        </p:nvGrpSpPr>
        <p:grpSpPr>
          <a:xfrm>
            <a:off x="1924844" y="4441508"/>
            <a:ext cx="1354887" cy="792089"/>
            <a:chOff x="770900" y="452043"/>
            <a:chExt cx="1354887" cy="936104"/>
          </a:xfrm>
        </p:grpSpPr>
        <p:sp>
          <p:nvSpPr>
            <p:cNvPr id="7" name="Скругленный прямоугольник 6"/>
            <p:cNvSpPr/>
            <p:nvPr/>
          </p:nvSpPr>
          <p:spPr>
            <a:xfrm>
              <a:off x="770900" y="452043"/>
              <a:ext cx="1354887" cy="936104"/>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Скругленный прямоугольник 4"/>
            <p:cNvSpPr/>
            <p:nvPr/>
          </p:nvSpPr>
          <p:spPr>
            <a:xfrm>
              <a:off x="792393" y="473536"/>
              <a:ext cx="1311901" cy="7705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anchor="ctr" anchorCtr="0">
              <a:noAutofit/>
            </a:bodyPr>
            <a:lstStyle/>
            <a:p>
              <a:pPr lvl="0" algn="ctr" defTabSz="622300">
                <a:spcBef>
                  <a:spcPct val="0"/>
                </a:spcBef>
                <a:spcAft>
                  <a:spcPts val="600"/>
                </a:spcAft>
              </a:pPr>
              <a:r>
                <a:rPr lang="ru-RU" sz="2400" b="1" kern="1200" dirty="0" smtClean="0"/>
                <a:t>46 </a:t>
              </a:r>
            </a:p>
            <a:p>
              <a:pPr lvl="0" algn="ctr" defTabSz="622300">
                <a:spcBef>
                  <a:spcPct val="0"/>
                </a:spcBef>
                <a:spcAft>
                  <a:spcPts val="600"/>
                </a:spcAft>
              </a:pPr>
              <a:r>
                <a:rPr lang="ru-RU" sz="1200" b="1" kern="1200" dirty="0" smtClean="0"/>
                <a:t>эмитентов</a:t>
              </a:r>
              <a:endParaRPr lang="ru-RU" sz="1200" b="1" kern="1200" dirty="0"/>
            </a:p>
          </p:txBody>
        </p:sp>
      </p:grpSp>
      <p:grpSp>
        <p:nvGrpSpPr>
          <p:cNvPr id="9" name="Группа 8"/>
          <p:cNvGrpSpPr/>
          <p:nvPr/>
        </p:nvGrpSpPr>
        <p:grpSpPr>
          <a:xfrm>
            <a:off x="6311511" y="4463002"/>
            <a:ext cx="1542043" cy="770595"/>
            <a:chOff x="770900" y="452043"/>
            <a:chExt cx="1354887" cy="733831"/>
          </a:xfrm>
        </p:grpSpPr>
        <p:sp>
          <p:nvSpPr>
            <p:cNvPr id="10" name="Скругленный прямоугольник 9"/>
            <p:cNvSpPr/>
            <p:nvPr/>
          </p:nvSpPr>
          <p:spPr>
            <a:xfrm>
              <a:off x="770900" y="452043"/>
              <a:ext cx="1354887" cy="733831"/>
            </a:xfrm>
            <a:prstGeom prst="roundRect">
              <a:avLst>
                <a:gd name="adj" fmla="val 10000"/>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Скругленный прямоугольник 4"/>
            <p:cNvSpPr/>
            <p:nvPr/>
          </p:nvSpPr>
          <p:spPr>
            <a:xfrm>
              <a:off x="792393" y="473536"/>
              <a:ext cx="1311901" cy="59978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anchor="ctr" anchorCtr="0">
              <a:noAutofit/>
            </a:bodyPr>
            <a:lstStyle/>
            <a:p>
              <a:pPr lvl="0" algn="ctr" defTabSz="622300">
                <a:spcBef>
                  <a:spcPct val="0"/>
                </a:spcBef>
                <a:spcAft>
                  <a:spcPts val="600"/>
                </a:spcAft>
              </a:pPr>
              <a:r>
                <a:rPr lang="ru-RU" sz="2400" b="1" kern="1200" dirty="0" smtClean="0"/>
                <a:t>164 </a:t>
              </a:r>
            </a:p>
            <a:p>
              <a:pPr lvl="0" algn="ctr" defTabSz="622300">
                <a:spcBef>
                  <a:spcPct val="0"/>
                </a:spcBef>
                <a:spcAft>
                  <a:spcPts val="600"/>
                </a:spcAft>
              </a:pPr>
              <a:r>
                <a:rPr lang="ru-RU" sz="1200" b="1" kern="1200" dirty="0" smtClean="0"/>
                <a:t>эмитента</a:t>
              </a:r>
              <a:endParaRPr lang="ru-RU" sz="1200" b="1" kern="1200" dirty="0"/>
            </a:p>
          </p:txBody>
        </p:sp>
      </p:grpSp>
      <p:cxnSp>
        <p:nvCxnSpPr>
          <p:cNvPr id="12" name="Прямая со стрелкой 11"/>
          <p:cNvCxnSpPr>
            <a:stCxn id="7" idx="3"/>
            <a:endCxn id="10" idx="1"/>
          </p:cNvCxnSpPr>
          <p:nvPr/>
        </p:nvCxnSpPr>
        <p:spPr>
          <a:xfrm>
            <a:off x="3279731" y="4837553"/>
            <a:ext cx="3031780" cy="107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584200" y="5416272"/>
            <a:ext cx="8194792" cy="830997"/>
          </a:xfrm>
          <a:prstGeom prst="rect">
            <a:avLst/>
          </a:prstGeom>
        </p:spPr>
        <p:txBody>
          <a:bodyPr wrap="square">
            <a:spAutoFit/>
          </a:bodyPr>
          <a:lstStyle/>
          <a:p>
            <a:r>
              <a:rPr lang="ru-RU" sz="1200" dirty="0" smtClean="0">
                <a:latin typeface="Tahoma" panose="020B0604030504040204" pitchFamily="34" charset="0"/>
                <a:cs typeface="Tahoma" panose="020B0604030504040204" pitchFamily="34" charset="0"/>
              </a:rPr>
              <a:t>Требования о соблюдении норм корпоративного поведения предъявляются к эмитентам при включении </a:t>
            </a:r>
          </a:p>
          <a:p>
            <a:r>
              <a:rPr lang="ru-RU" sz="1200" b="1" dirty="0" smtClean="0">
                <a:solidFill>
                  <a:srgbClr val="C00000"/>
                </a:solidFill>
                <a:latin typeface="Tahoma" panose="020B0604030504040204" pitchFamily="34" charset="0"/>
                <a:cs typeface="Tahoma" panose="020B0604030504040204" pitchFamily="34" charset="0"/>
              </a:rPr>
              <a:t>Акций в Котировальные списки всех уровней, Облигаций в Котировальные списки А1 и А2</a:t>
            </a:r>
            <a:r>
              <a:rPr lang="ru-RU" sz="1200" dirty="0" smtClean="0">
                <a:solidFill>
                  <a:srgbClr val="C00000"/>
                </a:solidFill>
                <a:latin typeface="Tahoma" panose="020B0604030504040204" pitchFamily="34" charset="0"/>
                <a:cs typeface="Tahoma" panose="020B0604030504040204" pitchFamily="34" charset="0"/>
              </a:rPr>
              <a:t> </a:t>
            </a:r>
          </a:p>
          <a:p>
            <a:r>
              <a:rPr lang="ru-RU" sz="1200" dirty="0" smtClean="0">
                <a:latin typeface="Tahoma" panose="020B0604030504040204" pitchFamily="34" charset="0"/>
                <a:cs typeface="Tahoma" panose="020B0604030504040204" pitchFamily="34" charset="0"/>
              </a:rPr>
              <a:t>Приказ </a:t>
            </a:r>
            <a:r>
              <a:rPr lang="ru-RU" sz="1200" dirty="0">
                <a:latin typeface="Tahoma" panose="020B0604030504040204" pitchFamily="34" charset="0"/>
                <a:cs typeface="Tahoma" panose="020B0604030504040204" pitchFamily="34" charset="0"/>
              </a:rPr>
              <a:t>ФСФР РФ от </a:t>
            </a:r>
            <a:r>
              <a:rPr lang="ru-RU" sz="1200" b="1" dirty="0">
                <a:latin typeface="Tahoma" panose="020B0604030504040204" pitchFamily="34" charset="0"/>
                <a:cs typeface="Tahoma" panose="020B0604030504040204" pitchFamily="34" charset="0"/>
              </a:rPr>
              <a:t>15.12.2004 </a:t>
            </a:r>
            <a:r>
              <a:rPr lang="ru-RU" sz="1200" dirty="0">
                <a:latin typeface="Tahoma" panose="020B0604030504040204" pitchFamily="34" charset="0"/>
                <a:cs typeface="Tahoma" panose="020B0604030504040204" pitchFamily="34" charset="0"/>
              </a:rPr>
              <a:t>N 04-1245/</a:t>
            </a:r>
            <a:r>
              <a:rPr lang="ru-RU" sz="1200" dirty="0" err="1">
                <a:latin typeface="Tahoma" panose="020B0604030504040204" pitchFamily="34" charset="0"/>
                <a:cs typeface="Tahoma" panose="020B0604030504040204" pitchFamily="34" charset="0"/>
              </a:rPr>
              <a:t>пз</a:t>
            </a:r>
            <a:r>
              <a:rPr lang="ru-RU" sz="1200" dirty="0">
                <a:latin typeface="Tahoma" panose="020B0604030504040204" pitchFamily="34" charset="0"/>
                <a:cs typeface="Tahoma" panose="020B0604030504040204" pitchFamily="34" charset="0"/>
              </a:rPr>
              <a:t>-н "Об утверждении Положения о деятельности по организации торговли на рынке ценных бумаг"</a:t>
            </a:r>
          </a:p>
        </p:txBody>
      </p:sp>
      <p:graphicFrame>
        <p:nvGraphicFramePr>
          <p:cNvPr id="16" name="Диаграмма 15" title="2005"/>
          <p:cNvGraphicFramePr/>
          <p:nvPr>
            <p:extLst>
              <p:ext uri="{D42A27DB-BD31-4B8C-83A1-F6EECF244321}">
                <p14:modId xmlns:p14="http://schemas.microsoft.com/office/powerpoint/2010/main" val="2281398592"/>
              </p:ext>
            </p:extLst>
          </p:nvPr>
        </p:nvGraphicFramePr>
        <p:xfrm>
          <a:off x="457200" y="1207975"/>
          <a:ext cx="4124264" cy="31542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Диаграмма 16" title="2005"/>
          <p:cNvGraphicFramePr/>
          <p:nvPr>
            <p:extLst>
              <p:ext uri="{D42A27DB-BD31-4B8C-83A1-F6EECF244321}">
                <p14:modId xmlns:p14="http://schemas.microsoft.com/office/powerpoint/2010/main" val="1200308805"/>
              </p:ext>
            </p:extLst>
          </p:nvPr>
        </p:nvGraphicFramePr>
        <p:xfrm>
          <a:off x="4814079" y="1207975"/>
          <a:ext cx="4124264" cy="31542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13767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3100" y="188640"/>
            <a:ext cx="7283400" cy="504056"/>
          </a:xfrm>
          <a:prstGeom prst="rect">
            <a:avLst/>
          </a:prstGeom>
        </p:spPr>
        <p:txBody>
          <a:bodyPr anchor="ctr"/>
          <a:lstStyle>
            <a:lvl1pPr eaLnBrk="1" hangingPunct="1">
              <a:defRPr sz="2600" b="1">
                <a:latin typeface="Arial"/>
                <a:cs typeface="Arial"/>
              </a:defRPr>
            </a:lvl1pPr>
            <a:lvl2pPr eaLnBrk="1" hangingPunct="1">
              <a:defRPr sz="3200" b="1">
                <a:latin typeface="Arial" pitchFamily="34" charset="0"/>
                <a:cs typeface="Arial" charset="0"/>
              </a:defRPr>
            </a:lvl2pPr>
            <a:lvl3pPr eaLnBrk="1" hangingPunct="1">
              <a:defRPr sz="3200" b="1">
                <a:latin typeface="Arial" pitchFamily="34" charset="0"/>
                <a:cs typeface="Arial" charset="0"/>
              </a:defRPr>
            </a:lvl3pPr>
            <a:lvl4pPr eaLnBrk="1" hangingPunct="1">
              <a:defRPr sz="3200" b="1">
                <a:latin typeface="Arial" pitchFamily="34" charset="0"/>
                <a:cs typeface="Arial" charset="0"/>
              </a:defRPr>
            </a:lvl4pPr>
            <a:lvl5pPr eaLnBrk="1" hangingPunct="1">
              <a:defRPr sz="3200" b="1">
                <a:latin typeface="Arial" pitchFamily="34" charset="0"/>
                <a:cs typeface="Arial" charset="0"/>
              </a:defRPr>
            </a:lvl5pPr>
            <a:lvl6pPr marL="457200" defTabSz="457200" fontAlgn="base">
              <a:spcBef>
                <a:spcPct val="0"/>
              </a:spcBef>
              <a:spcAft>
                <a:spcPct val="0"/>
              </a:spcAft>
              <a:defRPr sz="3200" b="1">
                <a:latin typeface="Arial" pitchFamily="34" charset="0"/>
                <a:ea typeface="ＭＳ Ｐゴシック" charset="-128"/>
              </a:defRPr>
            </a:lvl6pPr>
            <a:lvl7pPr marL="914400" defTabSz="457200" fontAlgn="base">
              <a:spcBef>
                <a:spcPct val="0"/>
              </a:spcBef>
              <a:spcAft>
                <a:spcPct val="0"/>
              </a:spcAft>
              <a:defRPr sz="3200" b="1">
                <a:latin typeface="Arial" pitchFamily="34" charset="0"/>
                <a:ea typeface="ＭＳ Ｐゴシック" charset="-128"/>
              </a:defRPr>
            </a:lvl7pPr>
            <a:lvl8pPr marL="1371600" defTabSz="457200" fontAlgn="base">
              <a:spcBef>
                <a:spcPct val="0"/>
              </a:spcBef>
              <a:spcAft>
                <a:spcPct val="0"/>
              </a:spcAft>
              <a:defRPr sz="3200" b="1">
                <a:latin typeface="Arial" pitchFamily="34" charset="0"/>
                <a:ea typeface="ＭＳ Ｐゴシック" charset="-128"/>
              </a:defRPr>
            </a:lvl8pPr>
            <a:lvl9pPr marL="1828800" defTabSz="457200" fontAlgn="base">
              <a:spcBef>
                <a:spcPct val="0"/>
              </a:spcBef>
              <a:spcAft>
                <a:spcPct val="0"/>
              </a:spcAft>
              <a:defRPr sz="3200" b="1">
                <a:latin typeface="Arial" pitchFamily="34" charset="0"/>
                <a:ea typeface="ＭＳ Ｐゴシック" charset="-128"/>
              </a:defRPr>
            </a:lvl9pPr>
          </a:lstStyle>
          <a:p>
            <a:r>
              <a:rPr lang="ru-RU" dirty="0"/>
              <a:t>Внедрение Московской биржей модернизации листинга</a:t>
            </a:r>
          </a:p>
        </p:txBody>
      </p:sp>
      <p:cxnSp>
        <p:nvCxnSpPr>
          <p:cNvPr id="10" name="Прямая соединительная линия 9"/>
          <p:cNvCxnSpPr/>
          <p:nvPr/>
        </p:nvCxnSpPr>
        <p:spPr>
          <a:xfrm>
            <a:off x="4860032" y="764704"/>
            <a:ext cx="0" cy="1512168"/>
          </a:xfrm>
          <a:prstGeom prst="line">
            <a:avLst/>
          </a:prstGeom>
          <a:ln>
            <a:noFill/>
          </a:ln>
        </p:spPr>
        <p:style>
          <a:lnRef idx="1">
            <a:schemeClr val="accent1"/>
          </a:lnRef>
          <a:fillRef idx="0">
            <a:schemeClr val="accent1"/>
          </a:fillRef>
          <a:effectRef idx="0">
            <a:schemeClr val="accent1"/>
          </a:effectRef>
          <a:fontRef idx="minor">
            <a:schemeClr val="tx1"/>
          </a:fontRef>
        </p:style>
      </p:cxnSp>
      <p:graphicFrame>
        <p:nvGraphicFramePr>
          <p:cNvPr id="8" name="Схема 7"/>
          <p:cNvGraphicFramePr/>
          <p:nvPr>
            <p:extLst>
              <p:ext uri="{D42A27DB-BD31-4B8C-83A1-F6EECF244321}">
                <p14:modId xmlns:p14="http://schemas.microsoft.com/office/powerpoint/2010/main" val="3771392520"/>
              </p:ext>
            </p:extLst>
          </p:nvPr>
        </p:nvGraphicFramePr>
        <p:xfrm>
          <a:off x="366192" y="1646064"/>
          <a:ext cx="8670304"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Прямоугольник 8"/>
          <p:cNvSpPr/>
          <p:nvPr/>
        </p:nvSpPr>
        <p:spPr>
          <a:xfrm>
            <a:off x="525264" y="6009763"/>
            <a:ext cx="8511232" cy="276999"/>
          </a:xfrm>
          <a:prstGeom prst="rect">
            <a:avLst/>
          </a:prstGeom>
        </p:spPr>
        <p:txBody>
          <a:bodyPr wrap="square">
            <a:spAutoFit/>
          </a:bodyPr>
          <a:lstStyle/>
          <a:p>
            <a:r>
              <a:rPr lang="ru-RU" sz="1200" dirty="0" smtClean="0">
                <a:latin typeface="Tahoma" panose="020B0604030504040204" pitchFamily="34" charset="0"/>
                <a:cs typeface="Tahoma" panose="020B0604030504040204" pitchFamily="34" charset="0"/>
              </a:rPr>
              <a:t>* - Приказ </a:t>
            </a:r>
            <a:r>
              <a:rPr lang="ru-RU" sz="1200" dirty="0">
                <a:latin typeface="Tahoma" panose="020B0604030504040204" pitchFamily="34" charset="0"/>
                <a:cs typeface="Tahoma" panose="020B0604030504040204" pitchFamily="34" charset="0"/>
              </a:rPr>
              <a:t>ФСФР России от </a:t>
            </a:r>
            <a:r>
              <a:rPr lang="ru-RU" sz="1200" b="1" dirty="0">
                <a:latin typeface="Tahoma" panose="020B0604030504040204" pitchFamily="34" charset="0"/>
                <a:cs typeface="Tahoma" panose="020B0604030504040204" pitchFamily="34" charset="0"/>
              </a:rPr>
              <a:t>30.07.2013 N 13-62/</a:t>
            </a:r>
            <a:r>
              <a:rPr lang="ru-RU" sz="1200" b="1" dirty="0" err="1">
                <a:latin typeface="Tahoma" panose="020B0604030504040204" pitchFamily="34" charset="0"/>
                <a:cs typeface="Tahoma" panose="020B0604030504040204" pitchFamily="34" charset="0"/>
              </a:rPr>
              <a:t>пз</a:t>
            </a:r>
            <a:r>
              <a:rPr lang="ru-RU" sz="1200" b="1" dirty="0">
                <a:latin typeface="Tahoma" panose="020B0604030504040204" pitchFamily="34" charset="0"/>
                <a:cs typeface="Tahoma" panose="020B0604030504040204" pitchFamily="34" charset="0"/>
              </a:rPr>
              <a:t>-н </a:t>
            </a:r>
            <a:r>
              <a:rPr lang="ru-RU" sz="1200" dirty="0">
                <a:latin typeface="Tahoma" panose="020B0604030504040204" pitchFamily="34" charset="0"/>
                <a:cs typeface="Tahoma" panose="020B0604030504040204" pitchFamily="34" charset="0"/>
              </a:rPr>
              <a:t>"О Порядке допуска ценных бумаг к организованным торгам"</a:t>
            </a:r>
          </a:p>
        </p:txBody>
      </p:sp>
    </p:spTree>
    <p:extLst>
      <p:ext uri="{BB962C8B-B14F-4D97-AF65-F5344CB8AC3E}">
        <p14:creationId xmlns:p14="http://schemas.microsoft.com/office/powerpoint/2010/main" val="145102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57200" y="5491390"/>
            <a:ext cx="8011552" cy="523220"/>
          </a:xfrm>
          <a:prstGeom prst="rect">
            <a:avLst/>
          </a:prstGeom>
        </p:spPr>
        <p:txBody>
          <a:bodyPr wrap="square">
            <a:spAutoFit/>
          </a:bodyPr>
          <a:lstStyle/>
          <a:p>
            <a:pPr>
              <a:spcAft>
                <a:spcPts val="1200"/>
              </a:spcAft>
            </a:pPr>
            <a:r>
              <a:rPr lang="ru-RU" sz="1600" b="1"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r>
              <a:rPr lang="en-US" sz="1600" b="1" dirty="0" smtClean="0">
                <a:solidFill>
                  <a:srgbClr val="C60C30"/>
                </a:solidFill>
                <a:latin typeface="Tahoma" panose="020B0604030504040204" pitchFamily="34" charset="0"/>
                <a:ea typeface="Tahoma" panose="020B0604030504040204" pitchFamily="34" charset="0"/>
                <a:cs typeface="Tahoma" panose="020B0604030504040204" pitchFamily="34" charset="0"/>
              </a:rPr>
              <a:t> – </a:t>
            </a:r>
            <a:r>
              <a:rPr lang="ru-RU" sz="1200" dirty="0" smtClean="0">
                <a:latin typeface="Tahoma" panose="020B0604030504040204" pitchFamily="34" charset="0"/>
                <a:cs typeface="Tahoma" panose="020B0604030504040204" pitchFamily="34" charset="0"/>
              </a:rPr>
              <a:t>для Котировального списка  второго уровня Биржа вправе самостоятельно установить три обязательных требования, которым должен соответствовать эмитент акций</a:t>
            </a:r>
            <a:endParaRPr lang="ru-RU" altLang="ru-RU" sz="1200" dirty="0">
              <a:latin typeface="Tahoma" panose="020B0604030504040204" pitchFamily="34" charset="0"/>
              <a:cs typeface="Tahoma" panose="020B0604030504040204" pitchFamily="34" charset="0"/>
            </a:endParaRPr>
          </a:p>
        </p:txBody>
      </p:sp>
      <p:sp>
        <p:nvSpPr>
          <p:cNvPr id="3" name="Заголовок 2"/>
          <p:cNvSpPr>
            <a:spLocks noGrp="1"/>
          </p:cNvSpPr>
          <p:nvPr>
            <p:ph type="title"/>
          </p:nvPr>
        </p:nvSpPr>
        <p:spPr/>
        <p:txBody>
          <a:bodyPr anchor="ctr"/>
          <a:lstStyle/>
          <a:p>
            <a:r>
              <a:rPr lang="ru-RU" dirty="0"/>
              <a:t>Новые требования для включения акций в </a:t>
            </a:r>
            <a:r>
              <a:rPr lang="ru-RU" dirty="0" smtClean="0"/>
              <a:t>Котировальные списки</a:t>
            </a:r>
            <a:endParaRPr lang="ru-RU" dirty="0"/>
          </a:p>
        </p:txBody>
      </p:sp>
      <p:graphicFrame>
        <p:nvGraphicFramePr>
          <p:cNvPr id="6" name="Table 7"/>
          <p:cNvGraphicFramePr>
            <a:graphicFrameLocks noGrp="1"/>
          </p:cNvGraphicFramePr>
          <p:nvPr>
            <p:extLst>
              <p:ext uri="{D42A27DB-BD31-4B8C-83A1-F6EECF244321}">
                <p14:modId xmlns:p14="http://schemas.microsoft.com/office/powerpoint/2010/main" val="3009904474"/>
              </p:ext>
            </p:extLst>
          </p:nvPr>
        </p:nvGraphicFramePr>
        <p:xfrm>
          <a:off x="457200" y="1153151"/>
          <a:ext cx="8597899" cy="4042208"/>
        </p:xfrm>
        <a:graphic>
          <a:graphicData uri="http://schemas.openxmlformats.org/drawingml/2006/table">
            <a:tbl>
              <a:tblPr firstRow="1" bandRow="1">
                <a:tableStyleId>{72833802-FEF1-4C79-8D5D-14CF1EAF98D9}</a:tableStyleId>
              </a:tblPr>
              <a:tblGrid>
                <a:gridCol w="7382448"/>
                <a:gridCol w="593152"/>
                <a:gridCol w="622299"/>
              </a:tblGrid>
              <a:tr h="348568">
                <a:tc>
                  <a:txBody>
                    <a:bodyPr/>
                    <a:lstStyle/>
                    <a:p>
                      <a:r>
                        <a:rPr lang="ru-RU" sz="1400" dirty="0" smtClean="0"/>
                        <a:t>Принципы Кодекса, являющиеся требованиями листинга</a:t>
                      </a:r>
                      <a:endParaRPr lang="en-US" sz="1400" dirty="0"/>
                    </a:p>
                  </a:txBody>
                  <a:tcPr marT="45730" marB="4573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tcPr>
                </a:tc>
                <a:tc>
                  <a:txBody>
                    <a:bodyPr/>
                    <a:lstStyle/>
                    <a:p>
                      <a:pPr marL="0" algn="ctr" defTabSz="457200" rtl="0" eaLnBrk="1" latinLnBrk="0" hangingPunct="1"/>
                      <a:r>
                        <a:rPr lang="ru-RU" sz="1400" b="1" kern="1200" dirty="0" smtClean="0">
                          <a:solidFill>
                            <a:schemeClr val="bg1"/>
                          </a:solidFill>
                          <a:latin typeface="+mn-lt"/>
                          <a:ea typeface="+mn-ea"/>
                          <a:cs typeface="+mn-cs"/>
                        </a:rPr>
                        <a:t>КС</a:t>
                      </a:r>
                      <a:r>
                        <a:rPr lang="en-US" sz="1400" b="1" kern="1200" dirty="0" smtClean="0">
                          <a:solidFill>
                            <a:schemeClr val="bg1"/>
                          </a:solidFill>
                          <a:latin typeface="+mn-lt"/>
                          <a:ea typeface="+mn-ea"/>
                          <a:cs typeface="+mn-cs"/>
                        </a:rPr>
                        <a:t> I</a:t>
                      </a:r>
                      <a:endParaRPr lang="ru-RU" sz="1400" b="1" kern="1200" dirty="0">
                        <a:solidFill>
                          <a:schemeClr val="bg1"/>
                        </a:solidFill>
                        <a:latin typeface="+mn-lt"/>
                        <a:ea typeface="+mn-ea"/>
                        <a:cs typeface="+mn-cs"/>
                      </a:endParaRPr>
                    </a:p>
                  </a:txBody>
                  <a:tcPr marT="45730" marB="4573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tcPr>
                </a:tc>
                <a:tc>
                  <a:txBody>
                    <a:bodyPr/>
                    <a:lstStyle/>
                    <a:p>
                      <a:pPr marL="0" algn="ctr" defTabSz="457200" rtl="0" eaLnBrk="1" latinLnBrk="0" hangingPunct="1"/>
                      <a:r>
                        <a:rPr lang="ru-RU" sz="1400" b="1" kern="1200" dirty="0" smtClean="0">
                          <a:solidFill>
                            <a:schemeClr val="bg1"/>
                          </a:solidFill>
                          <a:latin typeface="+mn-lt"/>
                          <a:ea typeface="+mn-ea"/>
                          <a:cs typeface="+mn-cs"/>
                        </a:rPr>
                        <a:t>КС </a:t>
                      </a:r>
                      <a:r>
                        <a:rPr lang="en-US" sz="1400" b="1" kern="1200" dirty="0" smtClean="0">
                          <a:solidFill>
                            <a:schemeClr val="bg1"/>
                          </a:solidFill>
                          <a:latin typeface="+mn-lt"/>
                          <a:ea typeface="+mn-ea"/>
                          <a:cs typeface="+mn-cs"/>
                        </a:rPr>
                        <a:t>II</a:t>
                      </a:r>
                      <a:endParaRPr lang="ru-RU" sz="1400" b="1" kern="1200" dirty="0">
                        <a:solidFill>
                          <a:schemeClr val="bg1"/>
                        </a:solidFill>
                        <a:latin typeface="+mn-lt"/>
                        <a:ea typeface="+mn-ea"/>
                        <a:cs typeface="+mn-cs"/>
                      </a:endParaRPr>
                    </a:p>
                  </a:txBody>
                  <a:tcPr marT="45730" marB="4573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tcPr>
                </a:tc>
              </a:tr>
              <a:tr h="348568">
                <a:tc>
                  <a:txBody>
                    <a:bodyPr/>
                    <a:lstStyle/>
                    <a:p>
                      <a:pPr marL="342900" indent="-342900">
                        <a:buFont typeface="+mj-lt"/>
                        <a:buAutoNum type="arabicPeriod"/>
                      </a:pPr>
                      <a:r>
                        <a:rPr lang="ru-RU" sz="1300" dirty="0" smtClean="0">
                          <a:latin typeface="Tahoma" panose="020B0604030504040204" pitchFamily="34" charset="0"/>
                          <a:ea typeface="Tahoma" panose="020B0604030504040204" pitchFamily="34" charset="0"/>
                          <a:cs typeface="Tahoma" panose="020B0604030504040204" pitchFamily="34" charset="0"/>
                        </a:rPr>
                        <a:t>Не менее 3 </a:t>
                      </a:r>
                      <a:r>
                        <a:rPr lang="ru-RU" sz="1300" baseline="0" dirty="0" smtClean="0">
                          <a:latin typeface="Tahoma" panose="020B0604030504040204" pitchFamily="34" charset="0"/>
                          <a:ea typeface="Tahoma" panose="020B0604030504040204" pitchFamily="34" charset="0"/>
                          <a:cs typeface="Tahoma" panose="020B0604030504040204" pitchFamily="34" charset="0"/>
                        </a:rPr>
                        <a:t>независимых директоров в СД</a:t>
                      </a:r>
                      <a:r>
                        <a:rPr lang="ru-RU" sz="1300" baseline="40000" dirty="0" smtClean="0">
                          <a:latin typeface="Tahoma" panose="020B0604030504040204" pitchFamily="34" charset="0"/>
                          <a:ea typeface="Tahoma" panose="020B0604030504040204" pitchFamily="34" charset="0"/>
                          <a:cs typeface="Tahoma" panose="020B0604030504040204" pitchFamily="34" charset="0"/>
                        </a:rPr>
                        <a:t> </a:t>
                      </a:r>
                      <a:r>
                        <a:rPr lang="ru-RU" sz="1300" dirty="0" smtClean="0">
                          <a:latin typeface="Tahoma" panose="020B0604030504040204" pitchFamily="34" charset="0"/>
                          <a:ea typeface="Tahoma" panose="020B0604030504040204" pitchFamily="34" charset="0"/>
                          <a:cs typeface="Tahoma" panose="020B0604030504040204" pitchFamily="34" charset="0"/>
                        </a:rPr>
                        <a:t>(</a:t>
                      </a:r>
                      <a:r>
                        <a:rPr lang="en-US" sz="1300" dirty="0" smtClean="0">
                          <a:latin typeface="Tahoma" panose="020B0604030504040204" pitchFamily="34" charset="0"/>
                          <a:ea typeface="Tahoma" panose="020B0604030504040204" pitchFamily="34" charset="0"/>
                          <a:cs typeface="Tahoma" panose="020B0604030504040204" pitchFamily="34" charset="0"/>
                        </a:rPr>
                        <a:t>≥</a:t>
                      </a:r>
                      <a:r>
                        <a:rPr lang="ru-RU" sz="1300" dirty="0" smtClean="0">
                          <a:latin typeface="Tahoma" panose="020B0604030504040204" pitchFamily="34" charset="0"/>
                          <a:ea typeface="Tahoma" panose="020B0604030504040204" pitchFamily="34" charset="0"/>
                          <a:cs typeface="Tahoma" panose="020B0604030504040204" pitchFamily="34" charset="0"/>
                        </a:rPr>
                        <a:t> 20%</a:t>
                      </a:r>
                      <a:r>
                        <a:rPr lang="en-US" sz="1300" dirty="0" smtClean="0">
                          <a:latin typeface="Tahoma" panose="020B0604030504040204" pitchFamily="34" charset="0"/>
                          <a:ea typeface="Tahoma" panose="020B0604030504040204" pitchFamily="34" charset="0"/>
                          <a:cs typeface="Tahoma" panose="020B0604030504040204" pitchFamily="34" charset="0"/>
                        </a:rPr>
                        <a:t> </a:t>
                      </a:r>
                      <a:r>
                        <a:rPr lang="ru-RU" sz="1300" dirty="0" smtClean="0">
                          <a:latin typeface="Tahoma" panose="020B0604030504040204" pitchFamily="34" charset="0"/>
                          <a:ea typeface="Tahoma" panose="020B0604030504040204" pitchFamily="34" charset="0"/>
                          <a:cs typeface="Tahoma" panose="020B0604030504040204" pitchFamily="34" charset="0"/>
                        </a:rPr>
                        <a:t>состава</a:t>
                      </a:r>
                      <a:r>
                        <a:rPr lang="ru-RU" sz="1300" baseline="0" dirty="0" smtClean="0">
                          <a:latin typeface="Tahoma" panose="020B0604030504040204" pitchFamily="34" charset="0"/>
                          <a:ea typeface="Tahoma" panose="020B0604030504040204" pitchFamily="34" charset="0"/>
                          <a:cs typeface="Tahoma" panose="020B0604030504040204" pitchFamily="34" charset="0"/>
                        </a:rPr>
                        <a:t> СД</a:t>
                      </a:r>
                      <a:r>
                        <a:rPr lang="ru-RU" sz="1300" dirty="0" smtClean="0">
                          <a:latin typeface="Tahoma" panose="020B0604030504040204" pitchFamily="34" charset="0"/>
                          <a:ea typeface="Tahoma" panose="020B0604030504040204" pitchFamily="34" charset="0"/>
                          <a:cs typeface="Tahoma" panose="020B0604030504040204" pitchFamily="34" charset="0"/>
                        </a:rPr>
                        <a:t>)</a:t>
                      </a:r>
                      <a:r>
                        <a:rPr lang="ru-RU" sz="1300" baseline="40000" dirty="0" smtClean="0">
                          <a:latin typeface="Tahoma" panose="020B0604030504040204" pitchFamily="34" charset="0"/>
                          <a:ea typeface="Tahoma" panose="020B0604030504040204" pitchFamily="34" charset="0"/>
                          <a:cs typeface="Tahoma" panose="020B0604030504040204" pitchFamily="34" charset="0"/>
                        </a:rPr>
                        <a:t> </a:t>
                      </a:r>
                      <a:endParaRPr lang="en-US" sz="1300" dirty="0"/>
                    </a:p>
                  </a:txBody>
                  <a:tcPr marT="45730" marB="45730" anchor="ctr">
                    <a:lnL w="9525" cap="flat" cmpd="sng" algn="ctr">
                      <a:noFill/>
                      <a:prstDash val="solid"/>
                    </a:lnL>
                    <a:lnR>
                      <a:noFill/>
                    </a:lnR>
                    <a:lnT w="9525" cap="flat" cmpd="sng" algn="ctr">
                      <a:noFill/>
                      <a:prstDash val="soli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9525" cap="flat" cmpd="sng" algn="ctr">
                      <a:noFill/>
                      <a:prstDash val="soli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baseline="40000" dirty="0">
                        <a:latin typeface="Tahoma" panose="020B0604030504040204" pitchFamily="34" charset="0"/>
                        <a:ea typeface="Tahoma" panose="020B0604030504040204" pitchFamily="34" charset="0"/>
                        <a:cs typeface="Tahoma" panose="020B0604030504040204" pitchFamily="34" charset="0"/>
                      </a:endParaRPr>
                    </a:p>
                  </a:txBody>
                  <a:tcPr marT="45730" marB="45730" anchor="ctr">
                    <a:lnL>
                      <a:noFill/>
                    </a:lnL>
                    <a:lnR w="9525" cap="flat" cmpd="sng" algn="ctr">
                      <a:noFill/>
                      <a:prstDash val="solid"/>
                    </a:lnR>
                    <a:lnT w="9525" cap="flat" cmpd="sng" algn="ctr">
                      <a:noFill/>
                      <a:prstDash val="soli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r>
              <a:tr h="348568">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ru-RU" sz="1300" dirty="0" smtClean="0">
                          <a:latin typeface="Tahoma" panose="020B0604030504040204" pitchFamily="34" charset="0"/>
                          <a:ea typeface="Tahoma" panose="020B0604030504040204" pitchFamily="34" charset="0"/>
                          <a:cs typeface="Tahoma" panose="020B0604030504040204" pitchFamily="34" charset="0"/>
                        </a:rPr>
                        <a:t>Комитет по аудиту, </a:t>
                      </a:r>
                      <a:r>
                        <a:rPr lang="ru-RU" sz="1300" baseline="0" dirty="0" smtClean="0">
                          <a:latin typeface="Tahoma" panose="020B0604030504040204" pitchFamily="34" charset="0"/>
                          <a:ea typeface="Tahoma" panose="020B0604030504040204" pitchFamily="34" charset="0"/>
                          <a:cs typeface="Tahoma" panose="020B0604030504040204" pitchFamily="34" charset="0"/>
                        </a:rPr>
                        <a:t>сформированный из НД и </a:t>
                      </a:r>
                      <a:r>
                        <a:rPr lang="ru-RU" sz="1300" dirty="0" smtClean="0">
                          <a:latin typeface="Tahoma" panose="020B0604030504040204" pitchFamily="34" charset="0"/>
                          <a:ea typeface="Tahoma" panose="020B0604030504040204" pitchFamily="34" charset="0"/>
                          <a:cs typeface="Tahoma" panose="020B0604030504040204" pitchFamily="34" charset="0"/>
                        </a:rPr>
                        <a:t>возглавляемый</a:t>
                      </a:r>
                      <a:r>
                        <a:rPr lang="ru-RU" sz="1300" baseline="0" dirty="0" smtClean="0">
                          <a:latin typeface="Tahoma" panose="020B0604030504040204" pitchFamily="34" charset="0"/>
                          <a:ea typeface="Tahoma" panose="020B0604030504040204" pitchFamily="34" charset="0"/>
                          <a:cs typeface="Tahoma" panose="020B0604030504040204" pitchFamily="34" charset="0"/>
                        </a:rPr>
                        <a:t> НД</a:t>
                      </a:r>
                      <a:endParaRPr lang="ru-RU" sz="1300" dirty="0">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48568">
                <a:tc>
                  <a:txBody>
                    <a:bodyPr/>
                    <a:lstStyle/>
                    <a:p>
                      <a:pPr marL="342900" indent="-342900">
                        <a:buFont typeface="+mj-lt"/>
                        <a:buAutoNum type="arabicPeriod" startAt="3"/>
                      </a:pPr>
                      <a:r>
                        <a:rPr lang="ru-RU" sz="1300" dirty="0" smtClean="0">
                          <a:latin typeface="Tahoma" panose="020B0604030504040204" pitchFamily="34" charset="0"/>
                          <a:ea typeface="Tahoma" panose="020B0604030504040204" pitchFamily="34" charset="0"/>
                          <a:cs typeface="Tahoma" panose="020B0604030504040204" pitchFamily="34" charset="0"/>
                        </a:rPr>
                        <a:t>Комитет по вознаграждениям, </a:t>
                      </a:r>
                      <a:r>
                        <a:rPr lang="ru-RU" sz="1300" baseline="0" dirty="0" smtClean="0">
                          <a:latin typeface="Tahoma" panose="020B0604030504040204" pitchFamily="34" charset="0"/>
                          <a:ea typeface="Tahoma" panose="020B0604030504040204" pitchFamily="34" charset="0"/>
                          <a:cs typeface="Tahoma" panose="020B0604030504040204" pitchFamily="34" charset="0"/>
                        </a:rPr>
                        <a:t>сформированный из НД</a:t>
                      </a:r>
                      <a:endParaRPr lang="ru-RU" sz="1300" dirty="0">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baseline="40000" dirty="0">
                        <a:latin typeface="Tahoma" panose="020B0604030504040204" pitchFamily="34" charset="0"/>
                        <a:ea typeface="Tahoma" panose="020B0604030504040204" pitchFamily="34" charset="0"/>
                        <a:cs typeface="Tahoma" panose="020B0604030504040204" pitchFamily="34" charset="0"/>
                      </a:endParaRPr>
                    </a:p>
                  </a:txBody>
                  <a:tcPr marT="45730" marB="45730" anchor="ct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r>
              <a:tr h="348568">
                <a:tc>
                  <a:txBody>
                    <a:bodyPr/>
                    <a:lstStyle/>
                    <a:p>
                      <a:pPr marL="342900" indent="-342900" algn="l" defTabSz="457200" rtl="0" eaLnBrk="1" latinLnBrk="0" hangingPunct="1">
                        <a:buFont typeface="+mj-lt"/>
                        <a:buAutoNum type="arabicPeriod" startAt="4"/>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Комитет по номинациям (кадрам, назначениям), </a:t>
                      </a:r>
                      <a:r>
                        <a:rPr lang="ru-RU" sz="1300" baseline="0" dirty="0" smtClean="0">
                          <a:latin typeface="Tahoma" panose="020B0604030504040204" pitchFamily="34" charset="0"/>
                          <a:ea typeface="Tahoma" panose="020B0604030504040204" pitchFamily="34" charset="0"/>
                          <a:cs typeface="Tahoma" panose="020B0604030504040204" pitchFamily="34" charset="0"/>
                        </a:rPr>
                        <a:t>сформированный из НД</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baseline="40000" dirty="0">
                        <a:latin typeface="Tahoma" panose="020B0604030504040204" pitchFamily="34" charset="0"/>
                        <a:ea typeface="Tahoma" panose="020B0604030504040204" pitchFamily="34" charset="0"/>
                        <a:cs typeface="Tahoma" panose="020B0604030504040204" pitchFamily="34" charset="0"/>
                      </a:endParaRPr>
                    </a:p>
                  </a:txBody>
                  <a:tcPr marT="45730" marB="45730" anchor="ct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5"/>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Наличие корпоративного секретаря (лицо или структурное подразделение) + Положение о корпоративном секретаре, утвержденное СД</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baseline="0" dirty="0" smtClean="0">
                        <a:latin typeface="Tahoma" panose="020B0604030504040204" pitchFamily="34" charset="0"/>
                        <a:ea typeface="Tahoma" panose="020B0604030504040204" pitchFamily="34" charset="0"/>
                        <a:cs typeface="Tahoma" panose="020B0604030504040204" pitchFamily="34" charset="0"/>
                      </a:endParaRPr>
                    </a:p>
                  </a:txBody>
                  <a:tcP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6"/>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Документ, определяющий дивидендную политику, утвержденный СД</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dirty="0">
                        <a:latin typeface="Tahoma" panose="020B0604030504040204" pitchFamily="34" charset="0"/>
                        <a:ea typeface="Tahoma" panose="020B0604030504040204" pitchFamily="34" charset="0"/>
                        <a:cs typeface="Tahoma" panose="020B0604030504040204" pitchFamily="34" charset="0"/>
                      </a:endParaRPr>
                    </a:p>
                  </a:txBody>
                  <a:tcP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7"/>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Наличие структурного подразделения, осуществляющего внутренний аудит + Политика в области внутреннего аудита, утвержденная СД</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8"/>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Сообщение о проведении ГОСА должно быть сделано не менее чем за 30 дней до его проведения (в Уставе)</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dirty="0">
                        <a:latin typeface="Tahoma" panose="020B0604030504040204" pitchFamily="34" charset="0"/>
                        <a:ea typeface="Tahoma" panose="020B0604030504040204" pitchFamily="34" charset="0"/>
                        <a:cs typeface="Tahoma" panose="020B0604030504040204" pitchFamily="34" charset="0"/>
                      </a:endParaRPr>
                    </a:p>
                  </a:txBody>
                  <a:tcP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9"/>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Информация  о дате закрытия реестра для участия в ОСА, должна раскрываться не менее чем за 5 дней до такой даты (в Уставе/ документе, утверждаемом ОСА)</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buFont typeface="+mj-lt"/>
                        <a:buNone/>
                      </a:pPr>
                      <a:r>
                        <a:rPr lang="ru-RU" sz="1600" b="0" dirty="0" smtClean="0">
                          <a:solidFill>
                            <a:srgbClr val="C60C30"/>
                          </a:solidFill>
                          <a:latin typeface="Tahoma" panose="020B0604030504040204" pitchFamily="34" charset="0"/>
                          <a:ea typeface="Tahoma" panose="020B0604030504040204" pitchFamily="34" charset="0"/>
                          <a:cs typeface="Tahoma" panose="020B0604030504040204" pitchFamily="34" charset="0"/>
                        </a:rPr>
                        <a:t>?</a:t>
                      </a:r>
                      <a:endParaRPr lang="ru-RU" sz="1600" b="0" kern="1200" baseline="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a:lnL>
                      <a:noFill/>
                    </a:lnL>
                    <a:lnR w="9525" cap="flat" cmpd="sng" algn="ctr">
                      <a:noFill/>
                      <a:prstDash val="solid"/>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055887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344984" y="1468540"/>
            <a:ext cx="8113216" cy="3801041"/>
          </a:xfrm>
          <a:prstGeom prst="rect">
            <a:avLst/>
          </a:prstGeom>
          <a:noFill/>
          <a:ln w="9525">
            <a:noFill/>
            <a:miter lim="800000"/>
            <a:headEnd/>
            <a:tailEnd/>
          </a:ln>
        </p:spPr>
        <p:txBody>
          <a:bodyPr wrap="square">
            <a:spAutoFit/>
          </a:bodyPr>
          <a:ls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indent="-285750">
              <a:spcBef>
                <a:spcPts val="600"/>
              </a:spcBef>
              <a:spcAft>
                <a:spcPts val="1200"/>
              </a:spcAft>
              <a:buSzPct val="120000"/>
              <a:buFont typeface="Wingdings" panose="05000000000000000000" pitchFamily="2" charset="2"/>
              <a:buChar char="q"/>
            </a:pPr>
            <a:r>
              <a:rPr lang="ru-RU" sz="1400" b="1" dirty="0" smtClean="0">
                <a:solidFill>
                  <a:srgbClr val="C60C30"/>
                </a:solidFill>
                <a:latin typeface="Verdana" pitchFamily="34" charset="0"/>
              </a:rPr>
              <a:t>Независимым директором</a:t>
            </a:r>
            <a:r>
              <a:rPr lang="en-US" sz="1400" b="1" dirty="0" smtClean="0">
                <a:solidFill>
                  <a:srgbClr val="C60C30"/>
                </a:solidFill>
                <a:latin typeface="Verdana" pitchFamily="34" charset="0"/>
              </a:rPr>
              <a:t> </a:t>
            </a:r>
            <a:r>
              <a:rPr lang="ru-RU" sz="1400" b="1" dirty="0">
                <a:solidFill>
                  <a:srgbClr val="C60C30"/>
                </a:solidFill>
                <a:latin typeface="Verdana" pitchFamily="34" charset="0"/>
              </a:rPr>
              <a:t>не может быть </a:t>
            </a:r>
            <a:r>
              <a:rPr lang="ru-RU" sz="1400" dirty="0" smtClean="0">
                <a:latin typeface="Verdana" pitchFamily="34" charset="0"/>
              </a:rPr>
              <a:t>член Совета директоров, </a:t>
            </a:r>
            <a:r>
              <a:rPr lang="ru-RU" sz="1400" dirty="0">
                <a:latin typeface="Verdana" pitchFamily="34" charset="0"/>
              </a:rPr>
              <a:t>если он</a:t>
            </a:r>
            <a:r>
              <a:rPr lang="ru-RU" sz="1400" dirty="0" smtClean="0">
                <a:latin typeface="Verdana" pitchFamily="34" charset="0"/>
              </a:rPr>
              <a:t>:   </a:t>
            </a:r>
            <a:r>
              <a:rPr lang="ru-RU" sz="1400" i="1" dirty="0" smtClean="0">
                <a:latin typeface="Verdana" pitchFamily="34" charset="0"/>
              </a:rPr>
              <a:t>а) </a:t>
            </a:r>
            <a:r>
              <a:rPr lang="ru-RU" sz="1400" dirty="0" smtClean="0">
                <a:latin typeface="Verdana" pitchFamily="34" charset="0"/>
              </a:rPr>
              <a:t>связан </a:t>
            </a:r>
            <a:r>
              <a:rPr lang="ru-RU" sz="1400" dirty="0">
                <a:latin typeface="Verdana" pitchFamily="34" charset="0"/>
              </a:rPr>
              <a:t>с эмитентом</a:t>
            </a:r>
            <a:r>
              <a:rPr lang="ru-RU" sz="1400" dirty="0" smtClean="0">
                <a:latin typeface="Verdana" pitchFamily="34" charset="0"/>
              </a:rPr>
              <a:t>; </a:t>
            </a:r>
            <a:r>
              <a:rPr lang="ru-RU" sz="1400" i="1" dirty="0" smtClean="0">
                <a:latin typeface="Verdana" pitchFamily="34" charset="0"/>
              </a:rPr>
              <a:t>б</a:t>
            </a:r>
            <a:r>
              <a:rPr lang="ru-RU" sz="1400" i="1" dirty="0">
                <a:latin typeface="Verdana" pitchFamily="34" charset="0"/>
              </a:rPr>
              <a:t>)</a:t>
            </a:r>
            <a:r>
              <a:rPr lang="ru-RU" sz="1400" dirty="0">
                <a:latin typeface="Verdana" pitchFamily="34" charset="0"/>
              </a:rPr>
              <a:t> связан с существенным акционером </a:t>
            </a:r>
            <a:r>
              <a:rPr lang="ru-RU" sz="1400" dirty="0" smtClean="0">
                <a:latin typeface="Verdana" pitchFamily="34" charset="0"/>
              </a:rPr>
              <a:t>эмитента; </a:t>
            </a:r>
            <a:r>
              <a:rPr lang="ru-RU" sz="1400" i="1" dirty="0" smtClean="0">
                <a:latin typeface="Verdana" pitchFamily="34" charset="0"/>
              </a:rPr>
              <a:t>в</a:t>
            </a:r>
            <a:r>
              <a:rPr lang="ru-RU" sz="1400" i="1" dirty="0">
                <a:latin typeface="Verdana" pitchFamily="34" charset="0"/>
              </a:rPr>
              <a:t>)</a:t>
            </a:r>
            <a:r>
              <a:rPr lang="ru-RU" sz="1400" dirty="0">
                <a:latin typeface="Verdana" pitchFamily="34" charset="0"/>
              </a:rPr>
              <a:t> связан с существенным контрагентом эмитента</a:t>
            </a:r>
            <a:r>
              <a:rPr lang="ru-RU" sz="1400" dirty="0" smtClean="0">
                <a:latin typeface="Verdana" pitchFamily="34" charset="0"/>
              </a:rPr>
              <a:t>; </a:t>
            </a:r>
            <a:r>
              <a:rPr lang="ru-RU" sz="1400" i="1" dirty="0" smtClean="0">
                <a:latin typeface="Verdana" pitchFamily="34" charset="0"/>
              </a:rPr>
              <a:t>г</a:t>
            </a:r>
            <a:r>
              <a:rPr lang="ru-RU" sz="1400" i="1" dirty="0">
                <a:latin typeface="Verdana" pitchFamily="34" charset="0"/>
              </a:rPr>
              <a:t>)</a:t>
            </a:r>
            <a:r>
              <a:rPr lang="ru-RU" sz="1400" dirty="0">
                <a:latin typeface="Verdana" pitchFamily="34" charset="0"/>
              </a:rPr>
              <a:t> связан с конкурентом эмитента</a:t>
            </a:r>
            <a:r>
              <a:rPr lang="ru-RU" sz="1400" dirty="0" smtClean="0">
                <a:latin typeface="Verdana" pitchFamily="34" charset="0"/>
              </a:rPr>
              <a:t>; </a:t>
            </a:r>
            <a:r>
              <a:rPr lang="ru-RU" sz="1400" i="1" dirty="0" smtClean="0">
                <a:latin typeface="Verdana" pitchFamily="34" charset="0"/>
              </a:rPr>
              <a:t>д</a:t>
            </a:r>
            <a:r>
              <a:rPr lang="ru-RU" sz="1400" i="1" dirty="0">
                <a:latin typeface="Verdana" pitchFamily="34" charset="0"/>
              </a:rPr>
              <a:t>)</a:t>
            </a:r>
            <a:r>
              <a:rPr lang="ru-RU" sz="1400" dirty="0">
                <a:latin typeface="Verdana" pitchFamily="34" charset="0"/>
              </a:rPr>
              <a:t> связан с государством </a:t>
            </a:r>
            <a:r>
              <a:rPr lang="ru-RU" sz="1400" dirty="0" smtClean="0">
                <a:latin typeface="Verdana" pitchFamily="34" charset="0"/>
              </a:rPr>
              <a:t>(РФ, </a:t>
            </a:r>
            <a:r>
              <a:rPr lang="ru-RU" sz="1400" dirty="0">
                <a:latin typeface="Verdana" pitchFamily="34" charset="0"/>
              </a:rPr>
              <a:t>субъектом </a:t>
            </a:r>
            <a:r>
              <a:rPr lang="ru-RU" sz="1400" dirty="0" smtClean="0">
                <a:latin typeface="Verdana" pitchFamily="34" charset="0"/>
              </a:rPr>
              <a:t>РФ) или муниципальным образованием.</a:t>
            </a:r>
            <a:endParaRPr lang="ru-RU" sz="1200" dirty="0" smtClean="0">
              <a:latin typeface="Verdana" pitchFamily="34" charset="0"/>
            </a:endParaRPr>
          </a:p>
          <a:p>
            <a:pPr marL="285750" lvl="1" indent="-285750">
              <a:spcBef>
                <a:spcPts val="600"/>
              </a:spcBef>
              <a:spcAft>
                <a:spcPts val="1200"/>
              </a:spcAft>
              <a:buSzPct val="120000"/>
              <a:buFont typeface="Wingdings" pitchFamily="2" charset="2"/>
              <a:buChar char="q"/>
            </a:pPr>
            <a:r>
              <a:rPr lang="ru-RU" sz="1400" b="1" dirty="0" smtClean="0">
                <a:solidFill>
                  <a:srgbClr val="C60C30"/>
                </a:solidFill>
                <a:latin typeface="Verdana" pitchFamily="34" charset="0"/>
              </a:rPr>
              <a:t>Критерии независимости, в </a:t>
            </a:r>
            <a:r>
              <a:rPr lang="ru-RU" sz="1400" b="1" dirty="0" err="1" smtClean="0">
                <a:solidFill>
                  <a:srgbClr val="C60C30"/>
                </a:solidFill>
                <a:latin typeface="Verdana" pitchFamily="34" charset="0"/>
              </a:rPr>
              <a:t>т.ч</a:t>
            </a:r>
            <a:r>
              <a:rPr lang="ru-RU" sz="1400" b="1" dirty="0" smtClean="0">
                <a:solidFill>
                  <a:srgbClr val="C60C30"/>
                </a:solidFill>
                <a:latin typeface="Verdana" pitchFamily="34" charset="0"/>
              </a:rPr>
              <a:t>. связанности, устанавливаются </a:t>
            </a:r>
            <a:r>
              <a:rPr lang="ru-RU" sz="1400" b="1" dirty="0">
                <a:solidFill>
                  <a:srgbClr val="C60C30"/>
                </a:solidFill>
                <a:latin typeface="Verdana" pitchFamily="34" charset="0"/>
              </a:rPr>
              <a:t>Биржей </a:t>
            </a:r>
            <a:r>
              <a:rPr lang="ru-RU" sz="1400" dirty="0">
                <a:latin typeface="Verdana" pitchFamily="34" charset="0"/>
              </a:rPr>
              <a:t>с учетом наилучших стандартов корпоративного </a:t>
            </a:r>
            <a:r>
              <a:rPr lang="ru-RU" sz="1400" dirty="0" smtClean="0">
                <a:latin typeface="Verdana" pitchFamily="34" charset="0"/>
              </a:rPr>
              <a:t>управления.</a:t>
            </a:r>
          </a:p>
          <a:p>
            <a:pPr marL="342900" lvl="1" indent="-342900">
              <a:spcBef>
                <a:spcPts val="600"/>
              </a:spcBef>
              <a:spcAft>
                <a:spcPts val="1200"/>
              </a:spcAft>
              <a:buSzPct val="120000"/>
              <a:buFont typeface="Wingdings" panose="05000000000000000000" pitchFamily="2" charset="2"/>
              <a:buChar char="q"/>
            </a:pPr>
            <a:r>
              <a:rPr lang="ru-RU" sz="1400" b="1" dirty="0" smtClean="0">
                <a:solidFill>
                  <a:srgbClr val="C00000"/>
                </a:solidFill>
                <a:latin typeface="Verdana" pitchFamily="34" charset="0"/>
              </a:rPr>
              <a:t>Комитеты </a:t>
            </a:r>
            <a:r>
              <a:rPr lang="ru-RU" sz="1400" b="1" dirty="0">
                <a:solidFill>
                  <a:srgbClr val="C00000"/>
                </a:solidFill>
                <a:latin typeface="Verdana" pitchFamily="34" charset="0"/>
              </a:rPr>
              <a:t>должны состоять только из независимых директоров</a:t>
            </a:r>
            <a:r>
              <a:rPr lang="ru-RU" sz="1400" dirty="0">
                <a:latin typeface="Verdana" pitchFamily="34" charset="0"/>
              </a:rPr>
              <a:t>, а если это невозможно в силу объективных причин, - большинство членов каждого комитета должно быть независимыми, а остальными членами комитета  могут быть члены СД, не являющиеся ЕИО и членами коллегиального исполнительного органа эмитента</a:t>
            </a:r>
            <a:r>
              <a:rPr lang="ru-RU" sz="1400" dirty="0" smtClean="0">
                <a:latin typeface="Verdana" pitchFamily="34" charset="0"/>
              </a:rPr>
              <a:t>.</a:t>
            </a:r>
          </a:p>
          <a:p>
            <a:pPr marL="342900" lvl="1" indent="-342900">
              <a:spcBef>
                <a:spcPts val="600"/>
              </a:spcBef>
              <a:spcAft>
                <a:spcPts val="1200"/>
              </a:spcAft>
              <a:buSzPct val="120000"/>
              <a:buFont typeface="Wingdings" panose="05000000000000000000" pitchFamily="2" charset="2"/>
              <a:buChar char="q"/>
            </a:pPr>
            <a:r>
              <a:rPr lang="ru-RU" sz="1400" b="1" dirty="0">
                <a:solidFill>
                  <a:srgbClr val="C00000"/>
                </a:solidFill>
                <a:latin typeface="Verdana" pitchFamily="34" charset="0"/>
              </a:rPr>
              <a:t>Функции </a:t>
            </a:r>
            <a:r>
              <a:rPr lang="ru-RU" sz="1400" dirty="0">
                <a:latin typeface="Verdana" pitchFamily="34" charset="0"/>
              </a:rPr>
              <a:t>Комитетов и подразделений  напрямую прописаны в требованиях листинга и являются </a:t>
            </a:r>
            <a:r>
              <a:rPr lang="ru-RU" sz="1400" dirty="0" smtClean="0">
                <a:latin typeface="Verdana" pitchFamily="34" charset="0"/>
              </a:rPr>
              <a:t>частью функций, предусмотренных </a:t>
            </a:r>
            <a:r>
              <a:rPr lang="ru-RU" sz="1400" dirty="0">
                <a:latin typeface="Verdana" pitchFamily="34" charset="0"/>
              </a:rPr>
              <a:t>Кодексом</a:t>
            </a:r>
            <a:r>
              <a:rPr lang="ru-RU" sz="1400" dirty="0" smtClean="0">
                <a:latin typeface="Verdana" pitchFamily="34" charset="0"/>
              </a:rPr>
              <a:t>.</a:t>
            </a:r>
          </a:p>
        </p:txBody>
      </p:sp>
      <p:sp>
        <p:nvSpPr>
          <p:cNvPr id="6" name="Заголовок 2"/>
          <p:cNvSpPr>
            <a:spLocks noGrp="1"/>
          </p:cNvSpPr>
          <p:nvPr>
            <p:ph type="title"/>
          </p:nvPr>
        </p:nvSpPr>
        <p:spPr>
          <a:xfrm>
            <a:off x="457200" y="150091"/>
            <a:ext cx="8229600" cy="785091"/>
          </a:xfrm>
        </p:spPr>
        <p:txBody>
          <a:bodyPr anchor="ctr"/>
          <a:lstStyle/>
          <a:p>
            <a:r>
              <a:rPr lang="ru-RU" dirty="0"/>
              <a:t>Особенности применения (1/2)</a:t>
            </a:r>
          </a:p>
        </p:txBody>
      </p:sp>
    </p:spTree>
    <p:extLst>
      <p:ext uri="{BB962C8B-B14F-4D97-AF65-F5344CB8AC3E}">
        <p14:creationId xmlns:p14="http://schemas.microsoft.com/office/powerpoint/2010/main" val="4082825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 применения (2/2)</a:t>
            </a:r>
            <a:endParaRPr lang="ru-RU" dirty="0"/>
          </a:p>
        </p:txBody>
      </p:sp>
      <p:sp>
        <p:nvSpPr>
          <p:cNvPr id="3" name="Номер слайда 2"/>
          <p:cNvSpPr>
            <a:spLocks noGrp="1"/>
          </p:cNvSpPr>
          <p:nvPr>
            <p:ph type="sldNum" sz="quarter" idx="10"/>
          </p:nvPr>
        </p:nvSpPr>
        <p:spPr/>
        <p:txBody>
          <a:bodyPr/>
          <a:lstStyle/>
          <a:p>
            <a:fld id="{62E63539-54AB-48C3-A066-B9884B2FFD73}" type="slidenum">
              <a:rPr lang="en-US" smtClean="0"/>
              <a:pPr/>
              <a:t>6</a:t>
            </a:fld>
            <a:endParaRPr lang="en-US"/>
          </a:p>
        </p:txBody>
      </p:sp>
      <p:sp>
        <p:nvSpPr>
          <p:cNvPr id="4" name="Скругленный прямоугольник 3"/>
          <p:cNvSpPr/>
          <p:nvPr/>
        </p:nvSpPr>
        <p:spPr>
          <a:xfrm>
            <a:off x="217984" y="1519528"/>
            <a:ext cx="8773616" cy="3293771"/>
          </a:xfrm>
          <a:prstGeom prst="round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0"/>
              </a:spcAft>
            </a:pPr>
            <a:r>
              <a:rPr lang="ru-RU" sz="1600" b="1" dirty="0" smtClean="0">
                <a:solidFill>
                  <a:schemeClr val="tx1"/>
                </a:solidFill>
                <a:latin typeface="Verdana" pitchFamily="34" charset="0"/>
              </a:rPr>
              <a:t>Биржа вправе включить ценные бумаги в КС</a:t>
            </a:r>
          </a:p>
          <a:p>
            <a:pPr algn="ctr">
              <a:spcBef>
                <a:spcPts val="0"/>
              </a:spcBef>
              <a:spcAft>
                <a:spcPts val="1200"/>
              </a:spcAft>
            </a:pPr>
            <a:r>
              <a:rPr lang="ru-RU" sz="1600" b="1" dirty="0" smtClean="0">
                <a:solidFill>
                  <a:schemeClr val="tx1"/>
                </a:solidFill>
                <a:latin typeface="Verdana" pitchFamily="34" charset="0"/>
              </a:rPr>
              <a:t> </a:t>
            </a:r>
            <a:r>
              <a:rPr lang="ru-RU" sz="1600" b="1" dirty="0" smtClean="0">
                <a:solidFill>
                  <a:srgbClr val="C60C30"/>
                </a:solidFill>
                <a:latin typeface="Verdana" pitchFamily="34" charset="0"/>
              </a:rPr>
              <a:t>без соблюдения требований</a:t>
            </a:r>
            <a:r>
              <a:rPr lang="ru-RU" sz="1600" b="1" dirty="0" smtClean="0">
                <a:solidFill>
                  <a:schemeClr val="tx1"/>
                </a:solidFill>
                <a:latin typeface="Verdana" pitchFamily="34" charset="0"/>
              </a:rPr>
              <a:t> по Корпоративному управлению, если:</a:t>
            </a:r>
          </a:p>
          <a:p>
            <a:pPr marL="352425" indent="-352425">
              <a:spcBef>
                <a:spcPts val="1200"/>
              </a:spcBef>
              <a:spcAft>
                <a:spcPts val="1200"/>
              </a:spcAft>
              <a:buClr>
                <a:srgbClr val="C00000"/>
              </a:buClr>
              <a:buSzPct val="120000"/>
              <a:buFont typeface="Wingdings" pitchFamily="2" charset="2"/>
              <a:buChar char="q"/>
            </a:pPr>
            <a:r>
              <a:rPr lang="ru-RU" sz="1600" dirty="0">
                <a:solidFill>
                  <a:schemeClr val="tx1"/>
                </a:solidFill>
                <a:latin typeface="Verdana" pitchFamily="34" charset="0"/>
              </a:rPr>
              <a:t>э</a:t>
            </a:r>
            <a:r>
              <a:rPr lang="ru-RU" sz="1600" dirty="0" smtClean="0">
                <a:solidFill>
                  <a:schemeClr val="tx1"/>
                </a:solidFill>
                <a:latin typeface="Verdana" pitchFamily="34" charset="0"/>
              </a:rPr>
              <a:t>митент и его ценные бумаги соответствуют иным требованиям Правил листинга</a:t>
            </a:r>
          </a:p>
          <a:p>
            <a:pPr marL="352425" indent="-352425">
              <a:spcBef>
                <a:spcPts val="1200"/>
              </a:spcBef>
              <a:spcAft>
                <a:spcPts val="1200"/>
              </a:spcAft>
              <a:buClr>
                <a:srgbClr val="C00000"/>
              </a:buClr>
              <a:buSzPct val="120000"/>
              <a:buFont typeface="Wingdings" pitchFamily="2" charset="2"/>
              <a:buChar char="q"/>
            </a:pPr>
            <a:r>
              <a:rPr lang="ru-RU" sz="1600" dirty="0" smtClean="0">
                <a:solidFill>
                  <a:schemeClr val="tx1"/>
                </a:solidFill>
                <a:latin typeface="Verdana" pitchFamily="34" charset="0"/>
              </a:rPr>
              <a:t>Бирже представлен План мероприятий по устранению несоответствий по КУ, где указан срок его реализации  </a:t>
            </a:r>
            <a:r>
              <a:rPr lang="ru-RU" sz="1600" i="1" dirty="0" smtClean="0">
                <a:solidFill>
                  <a:schemeClr val="tx1"/>
                </a:solidFill>
                <a:latin typeface="Verdana" pitchFamily="34" charset="0"/>
              </a:rPr>
              <a:t>(не &gt;2 лет с даты вступления в силу Правил листинга)</a:t>
            </a:r>
          </a:p>
          <a:p>
            <a:pPr marL="352425" indent="-352425">
              <a:spcBef>
                <a:spcPts val="1200"/>
              </a:spcBef>
              <a:spcAft>
                <a:spcPts val="1200"/>
              </a:spcAft>
              <a:buClr>
                <a:srgbClr val="C00000"/>
              </a:buClr>
              <a:buSzPct val="120000"/>
              <a:buFont typeface="Wingdings" pitchFamily="2" charset="2"/>
              <a:buChar char="q"/>
            </a:pPr>
            <a:r>
              <a:rPr lang="ru-RU" sz="1600" dirty="0" smtClean="0">
                <a:solidFill>
                  <a:schemeClr val="tx1"/>
                </a:solidFill>
                <a:latin typeface="Verdana" pitchFamily="34" charset="0"/>
              </a:rPr>
              <a:t>План согласован с акционером(участником) эмитента, владеющим более 50% голосующих акций (УК), и СД</a:t>
            </a:r>
            <a:endParaRPr lang="ru-RU" sz="1600" dirty="0">
              <a:solidFill>
                <a:schemeClr val="tx1"/>
              </a:solidFill>
              <a:latin typeface="Verdana" pitchFamily="34" charset="0"/>
            </a:endParaRPr>
          </a:p>
        </p:txBody>
      </p:sp>
    </p:spTree>
    <p:extLst>
      <p:ext uri="{BB962C8B-B14F-4D97-AF65-F5344CB8AC3E}">
        <p14:creationId xmlns:p14="http://schemas.microsoft.com/office/powerpoint/2010/main" val="169612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542739428"/>
              </p:ext>
            </p:extLst>
          </p:nvPr>
        </p:nvGraphicFramePr>
        <p:xfrm>
          <a:off x="419100" y="2836809"/>
          <a:ext cx="8100390" cy="3468586"/>
        </p:xfrm>
        <a:graphic>
          <a:graphicData uri="http://schemas.openxmlformats.org/drawingml/2006/table">
            <a:tbl>
              <a:tblPr>
                <a:tableStyleId>{00A15C55-8517-42AA-B614-E9B94910E393}</a:tableStyleId>
              </a:tblPr>
              <a:tblGrid>
                <a:gridCol w="3820507"/>
                <a:gridCol w="1061252"/>
                <a:gridCol w="1132002"/>
                <a:gridCol w="1061252"/>
                <a:gridCol w="1025377"/>
              </a:tblGrid>
              <a:tr h="470388">
                <a:tc rowSpan="2">
                  <a:txBody>
                    <a:bodyPr/>
                    <a:lstStyle/>
                    <a:p>
                      <a:pPr>
                        <a:lnSpc>
                          <a:spcPct val="100000"/>
                        </a:lnSpc>
                        <a:spcAft>
                          <a:spcPts val="0"/>
                        </a:spcAft>
                      </a:pPr>
                      <a:endParaRPr lang="ru-RU" sz="1100" dirty="0" smtClean="0">
                        <a:latin typeface="Tahoma" panose="020B0604030504040204" pitchFamily="34" charset="0"/>
                        <a:ea typeface="Verdana" pitchFamily="34" charset="0"/>
                        <a:cs typeface="Tahoma" panose="020B0604030504040204" pitchFamily="34" charset="0"/>
                      </a:endParaRPr>
                    </a:p>
                    <a:p>
                      <a:pPr>
                        <a:lnSpc>
                          <a:spcPct val="100000"/>
                        </a:lnSpc>
                        <a:spcAft>
                          <a:spcPts val="0"/>
                        </a:spcAft>
                      </a:pPr>
                      <a:endParaRPr lang="ru-RU" sz="1100" dirty="0" smtClean="0">
                        <a:latin typeface="Tahoma" panose="020B0604030504040204" pitchFamily="34" charset="0"/>
                        <a:ea typeface="Verdana" pitchFamily="34" charset="0"/>
                        <a:cs typeface="Tahoma" panose="020B0604030504040204" pitchFamily="34" charset="0"/>
                      </a:endParaRPr>
                    </a:p>
                    <a:p>
                      <a:pPr algn="ctr">
                        <a:lnSpc>
                          <a:spcPct val="100000"/>
                        </a:lnSpc>
                        <a:spcAft>
                          <a:spcPts val="0"/>
                        </a:spcAft>
                      </a:pPr>
                      <a:r>
                        <a:rPr lang="ru-RU" sz="1200" dirty="0" smtClean="0">
                          <a:latin typeface="Tahoma" panose="020B0604030504040204" pitchFamily="34" charset="0"/>
                          <a:ea typeface="Verdana" pitchFamily="34" charset="0"/>
                          <a:cs typeface="Tahoma" panose="020B0604030504040204" pitchFamily="34" charset="0"/>
                        </a:rPr>
                        <a:t>Наименование </a:t>
                      </a:r>
                    </a:p>
                    <a:p>
                      <a:pPr algn="ctr">
                        <a:lnSpc>
                          <a:spcPct val="100000"/>
                        </a:lnSpc>
                        <a:spcAft>
                          <a:spcPts val="0"/>
                        </a:spcAft>
                      </a:pPr>
                      <a:r>
                        <a:rPr lang="ru-RU" sz="1200" dirty="0" smtClean="0">
                          <a:latin typeface="Tahoma" panose="020B0604030504040204" pitchFamily="34" charset="0"/>
                          <a:ea typeface="Verdana" pitchFamily="34" charset="0"/>
                          <a:cs typeface="Tahoma" panose="020B0604030504040204" pitchFamily="34" charset="0"/>
                        </a:rPr>
                        <a:t>рейтингового </a:t>
                      </a:r>
                      <a:r>
                        <a:rPr lang="ru-RU" sz="1200" dirty="0">
                          <a:latin typeface="Tahoma" panose="020B0604030504040204" pitchFamily="34" charset="0"/>
                          <a:ea typeface="Verdana" pitchFamily="34" charset="0"/>
                          <a:cs typeface="Tahoma" panose="020B0604030504040204" pitchFamily="34" charset="0"/>
                        </a:rPr>
                        <a:t>агентства    </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gridSpan="2">
                  <a:txBody>
                    <a:bodyPr/>
                    <a:lstStyle/>
                    <a:p>
                      <a:pPr algn="ctr">
                        <a:lnSpc>
                          <a:spcPct val="100000"/>
                        </a:lnSpc>
                        <a:spcAft>
                          <a:spcPts val="0"/>
                        </a:spcAft>
                      </a:pPr>
                      <a:r>
                        <a:rPr lang="ru-RU" sz="1200" dirty="0">
                          <a:latin typeface="Tahoma" panose="020B0604030504040204" pitchFamily="34" charset="0"/>
                          <a:ea typeface="Verdana" pitchFamily="34" charset="0"/>
                          <a:cs typeface="Tahoma" panose="020B0604030504040204" pitchFamily="34" charset="0"/>
                        </a:rPr>
                        <a:t>Уровень кредитного </a:t>
                      </a:r>
                      <a:r>
                        <a:rPr lang="ru-RU" sz="1200" dirty="0" smtClean="0">
                          <a:latin typeface="Tahoma" panose="020B0604030504040204" pitchFamily="34" charset="0"/>
                          <a:ea typeface="Verdana" pitchFamily="34" charset="0"/>
                          <a:cs typeface="Tahoma" panose="020B0604030504040204" pitchFamily="34" charset="0"/>
                        </a:rPr>
                        <a:t>рейтинга </a:t>
                      </a:r>
                      <a:r>
                        <a:rPr lang="ru-RU" sz="1200" dirty="0">
                          <a:latin typeface="Tahoma" panose="020B0604030504040204" pitchFamily="34" charset="0"/>
                          <a:ea typeface="Verdana" pitchFamily="34" charset="0"/>
                          <a:cs typeface="Tahoma" panose="020B0604030504040204" pitchFamily="34" charset="0"/>
                        </a:rPr>
                        <a:t>по </a:t>
                      </a:r>
                      <a:r>
                        <a:rPr lang="ru-RU" sz="1200" dirty="0" smtClean="0">
                          <a:latin typeface="Tahoma" panose="020B0604030504040204" pitchFamily="34" charset="0"/>
                          <a:ea typeface="Verdana" pitchFamily="34" charset="0"/>
                          <a:cs typeface="Tahoma" panose="020B0604030504040204" pitchFamily="34" charset="0"/>
                        </a:rPr>
                        <a:t>национальной </a:t>
                      </a:r>
                      <a:r>
                        <a:rPr lang="ru-RU" sz="1200" dirty="0">
                          <a:latin typeface="Tahoma" panose="020B0604030504040204" pitchFamily="34" charset="0"/>
                          <a:ea typeface="Verdana" pitchFamily="34" charset="0"/>
                          <a:cs typeface="Tahoma" panose="020B0604030504040204" pitchFamily="34" charset="0"/>
                        </a:rPr>
                        <a:t>шкале </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hMerge="1">
                  <a:txBody>
                    <a:bodyPr/>
                    <a:lstStyle/>
                    <a:p>
                      <a:endParaRPr lang="ru-RU"/>
                    </a:p>
                  </a:txBody>
                  <a:tcPr/>
                </a:tc>
                <a:tc gridSpan="2">
                  <a:txBody>
                    <a:bodyPr/>
                    <a:lstStyle/>
                    <a:p>
                      <a:pPr algn="ctr">
                        <a:lnSpc>
                          <a:spcPct val="100000"/>
                        </a:lnSpc>
                        <a:spcAft>
                          <a:spcPts val="0"/>
                        </a:spcAft>
                      </a:pPr>
                      <a:r>
                        <a:rPr lang="ru-RU" sz="1200" dirty="0">
                          <a:latin typeface="Tahoma" panose="020B0604030504040204" pitchFamily="34" charset="0"/>
                          <a:ea typeface="Verdana" pitchFamily="34" charset="0"/>
                          <a:cs typeface="Tahoma" panose="020B0604030504040204" pitchFamily="34" charset="0"/>
                        </a:rPr>
                        <a:t>Уровень кредитного </a:t>
                      </a:r>
                      <a:r>
                        <a:rPr lang="ru-RU" sz="1200" dirty="0" smtClean="0">
                          <a:latin typeface="Tahoma" panose="020B0604030504040204" pitchFamily="34" charset="0"/>
                          <a:ea typeface="Verdana" pitchFamily="34" charset="0"/>
                          <a:cs typeface="Tahoma" panose="020B0604030504040204" pitchFamily="34" charset="0"/>
                        </a:rPr>
                        <a:t>рейтинга </a:t>
                      </a:r>
                      <a:r>
                        <a:rPr lang="ru-RU" sz="1200" dirty="0">
                          <a:latin typeface="Tahoma" panose="020B0604030504040204" pitchFamily="34" charset="0"/>
                          <a:ea typeface="Verdana" pitchFamily="34" charset="0"/>
                          <a:cs typeface="Tahoma" panose="020B0604030504040204" pitchFamily="34" charset="0"/>
                        </a:rPr>
                        <a:t>по </a:t>
                      </a:r>
                      <a:r>
                        <a:rPr lang="ru-RU" sz="1200" dirty="0" smtClean="0">
                          <a:latin typeface="Tahoma" panose="020B0604030504040204" pitchFamily="34" charset="0"/>
                          <a:ea typeface="Verdana" pitchFamily="34" charset="0"/>
                          <a:cs typeface="Tahoma" panose="020B0604030504040204" pitchFamily="34" charset="0"/>
                        </a:rPr>
                        <a:t>международной </a:t>
                      </a:r>
                      <a:r>
                        <a:rPr lang="ru-RU" sz="1200" dirty="0">
                          <a:latin typeface="Tahoma" panose="020B0604030504040204" pitchFamily="34" charset="0"/>
                          <a:ea typeface="Verdana" pitchFamily="34" charset="0"/>
                          <a:cs typeface="Tahoma" panose="020B0604030504040204" pitchFamily="34" charset="0"/>
                        </a:rPr>
                        <a:t>шкале</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hMerge="1">
                  <a:txBody>
                    <a:bodyPr/>
                    <a:lstStyle/>
                    <a:p>
                      <a:endParaRPr lang="ru-RU"/>
                    </a:p>
                  </a:txBody>
                  <a:tcPr/>
                </a:tc>
              </a:tr>
              <a:tr h="470388">
                <a:tc vMerge="1">
                  <a:txBody>
                    <a:bodyPr/>
                    <a:lstStyle/>
                    <a:p>
                      <a:pPr>
                        <a:lnSpc>
                          <a:spcPct val="150000"/>
                        </a:lnSpc>
                        <a:spcAft>
                          <a:spcPts val="0"/>
                        </a:spcAft>
                      </a:pPr>
                      <a:endParaRPr lang="ru-RU" sz="1200" b="1" dirty="0">
                        <a:latin typeface="Times New Roman"/>
                        <a:ea typeface="Times New Roman"/>
                        <a:cs typeface="Times New Roman"/>
                      </a:endParaRPr>
                    </a:p>
                  </a:txBody>
                  <a:tcPr marL="29398" marR="29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200" baseline="0" dirty="0" smtClean="0">
                          <a:latin typeface="Tahoma" panose="020B0604030504040204" pitchFamily="34" charset="0"/>
                          <a:ea typeface="Verdana" pitchFamily="34" charset="0"/>
                          <a:cs typeface="Tahoma" panose="020B0604030504040204" pitchFamily="34" charset="0"/>
                        </a:rPr>
                        <a:t>Текущие требования Биржи</a:t>
                      </a:r>
                      <a:endParaRPr lang="ru-RU" sz="1200" baseline="0" dirty="0">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00000"/>
                        </a:lnSpc>
                        <a:spcAft>
                          <a:spcPts val="0"/>
                        </a:spcAft>
                      </a:pPr>
                      <a:r>
                        <a:rPr lang="ru-RU" sz="1200" b="1" baseline="0" dirty="0" smtClean="0">
                          <a:latin typeface="Tahoma" panose="020B0604030504040204" pitchFamily="34" charset="0"/>
                          <a:ea typeface="Verdana" pitchFamily="34" charset="0"/>
                          <a:cs typeface="Tahoma" panose="020B0604030504040204" pitchFamily="34" charset="0"/>
                        </a:rPr>
                        <a:t>Новые требования Порядка</a:t>
                      </a:r>
                      <a:endParaRPr lang="ru-RU" sz="1200" b="1" baseline="0"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algn="ctr">
                        <a:lnSpc>
                          <a:spcPct val="100000"/>
                        </a:lnSpc>
                        <a:spcAft>
                          <a:spcPts val="0"/>
                        </a:spcAft>
                      </a:pPr>
                      <a:r>
                        <a:rPr lang="ru-RU" sz="1200" baseline="0" dirty="0" smtClean="0">
                          <a:latin typeface="Tahoma" panose="020B0604030504040204" pitchFamily="34" charset="0"/>
                          <a:ea typeface="Verdana" pitchFamily="34" charset="0"/>
                          <a:cs typeface="Tahoma" panose="020B0604030504040204" pitchFamily="34" charset="0"/>
                        </a:rPr>
                        <a:t>Текущие требования Биржи</a:t>
                      </a:r>
                      <a:endParaRPr lang="ru-RU" sz="1200" baseline="0" dirty="0">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00000"/>
                        </a:lnSpc>
                        <a:spcAft>
                          <a:spcPts val="0"/>
                        </a:spcAft>
                      </a:pPr>
                      <a:r>
                        <a:rPr lang="ru-RU" sz="1200" b="1" baseline="0" dirty="0" smtClean="0">
                          <a:latin typeface="Tahoma" panose="020B0604030504040204" pitchFamily="34" charset="0"/>
                          <a:ea typeface="Verdana" pitchFamily="34" charset="0"/>
                          <a:cs typeface="Tahoma" panose="020B0604030504040204" pitchFamily="34" charset="0"/>
                        </a:rPr>
                        <a:t>Новые требования Порядка</a:t>
                      </a:r>
                      <a:endParaRPr lang="ru-RU" sz="1200" b="1" baseline="0" dirty="0">
                        <a:latin typeface="Tahoma" panose="020B0604030504040204" pitchFamily="34" charset="0"/>
                        <a:ea typeface="Verdana" pitchFamily="34" charset="0"/>
                        <a:cs typeface="Tahoma" panose="020B0604030504040204" pitchFamily="34" charset="0"/>
                      </a:endParaRPr>
                    </a:p>
                  </a:txBody>
                  <a:tcPr marL="29398" marR="29398" marT="0" marB="0"/>
                </a:tc>
              </a:tr>
              <a:tr h="265924">
                <a:tc>
                  <a:txBody>
                    <a:bodyPr/>
                    <a:lstStyle/>
                    <a:p>
                      <a:pPr>
                        <a:lnSpc>
                          <a:spcPct val="150000"/>
                        </a:lnSpc>
                        <a:spcAft>
                          <a:spcPts val="0"/>
                        </a:spcAft>
                      </a:pPr>
                      <a:r>
                        <a:rPr lang="en-US" sz="1200" dirty="0" smtClean="0">
                          <a:latin typeface="Tahoma" panose="020B0604030504040204" pitchFamily="34" charset="0"/>
                          <a:ea typeface="Verdana" pitchFamily="34" charset="0"/>
                          <a:cs typeface="Tahoma" panose="020B0604030504040204" pitchFamily="34" charset="0"/>
                        </a:rPr>
                        <a:t>Fitch Ratings</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ВВВ-(</a:t>
                      </a:r>
                      <a:r>
                        <a:rPr lang="en-US" sz="1400" kern="1200" dirty="0" err="1" smtClean="0">
                          <a:latin typeface="Tahoma" panose="020B0604030504040204" pitchFamily="34" charset="0"/>
                          <a:ea typeface="Verdana" pitchFamily="34" charset="0"/>
                          <a:cs typeface="Tahoma" panose="020B0604030504040204" pitchFamily="34" charset="0"/>
                        </a:rPr>
                        <a:t>rus</a:t>
                      </a:r>
                      <a:r>
                        <a:rPr lang="ru-RU" sz="1400" kern="1200" dirty="0" smtClean="0">
                          <a:latin typeface="Tahoma" panose="020B0604030504040204" pitchFamily="34" charset="0"/>
                          <a:ea typeface="Verdana" pitchFamily="34" charset="0"/>
                          <a:cs typeface="Tahoma" panose="020B0604030504040204" pitchFamily="34" charset="0"/>
                        </a:rPr>
                        <a:t>)</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en-US" sz="1400" b="1" dirty="0" smtClean="0">
                          <a:latin typeface="Tahoma" panose="020B0604030504040204" pitchFamily="34" charset="0"/>
                          <a:ea typeface="Verdana" pitchFamily="34" charset="0"/>
                          <a:cs typeface="Tahoma" panose="020B0604030504040204" pitchFamily="34" charset="0"/>
                        </a:rPr>
                        <a:t>A</a:t>
                      </a:r>
                      <a:r>
                        <a:rPr lang="ru-RU" sz="1400" b="1" dirty="0">
                          <a:latin typeface="Tahoma" panose="020B0604030504040204" pitchFamily="34" charset="0"/>
                          <a:ea typeface="Verdana" pitchFamily="34" charset="0"/>
                          <a:cs typeface="Tahoma" panose="020B0604030504040204" pitchFamily="34" charset="0"/>
                        </a:rPr>
                        <a:t>-(</a:t>
                      </a:r>
                      <a:r>
                        <a:rPr lang="ru-RU" sz="1400" b="1" dirty="0" err="1">
                          <a:latin typeface="Tahoma" panose="020B0604030504040204" pitchFamily="34" charset="0"/>
                          <a:ea typeface="Verdana" pitchFamily="34" charset="0"/>
                          <a:cs typeface="Tahoma" panose="020B0604030504040204" pitchFamily="34" charset="0"/>
                        </a:rPr>
                        <a:t>rus</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B</a:t>
                      </a:r>
                      <a:r>
                        <a:rPr lang="en-US" sz="1400" b="1" dirty="0">
                          <a:latin typeface="Tahoma" panose="020B0604030504040204" pitchFamily="34" charset="0"/>
                          <a:ea typeface="Verdana" pitchFamily="34" charset="0"/>
                          <a:cs typeface="Tahoma" panose="020B0604030504040204" pitchFamily="34" charset="0"/>
                        </a:rPr>
                        <a:t>+</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r>
              <a:tr h="238359">
                <a:tc>
                  <a:txBody>
                    <a:bodyPr/>
                    <a:lstStyle/>
                    <a:p>
                      <a:pPr>
                        <a:lnSpc>
                          <a:spcPct val="150000"/>
                        </a:lnSpc>
                        <a:spcAft>
                          <a:spcPts val="0"/>
                        </a:spcAft>
                      </a:pPr>
                      <a:r>
                        <a:rPr lang="en-US" sz="1200" dirty="0" smtClean="0">
                          <a:latin typeface="Tahoma" panose="020B0604030504040204" pitchFamily="34" charset="0"/>
                          <a:ea typeface="Verdana" pitchFamily="34" charset="0"/>
                          <a:cs typeface="Tahoma" panose="020B0604030504040204" pitchFamily="34" charset="0"/>
                        </a:rPr>
                        <a:t>Standard </a:t>
                      </a:r>
                      <a:r>
                        <a:rPr lang="en-US" sz="1200" dirty="0">
                          <a:latin typeface="Tahoma" panose="020B0604030504040204" pitchFamily="34" charset="0"/>
                          <a:ea typeface="Verdana" pitchFamily="34" charset="0"/>
                          <a:cs typeface="Tahoma" panose="020B0604030504040204" pitchFamily="34" charset="0"/>
                        </a:rPr>
                        <a:t>and  </a:t>
                      </a:r>
                      <a:r>
                        <a:rPr lang="en-US" sz="1200" dirty="0" smtClean="0">
                          <a:latin typeface="Tahoma" panose="020B0604030504040204" pitchFamily="34" charset="0"/>
                          <a:ea typeface="Verdana" pitchFamily="34" charset="0"/>
                          <a:cs typeface="Tahoma" panose="020B0604030504040204" pitchFamily="34" charset="0"/>
                        </a:rPr>
                        <a:t>Poor's</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err="1" smtClean="0">
                          <a:latin typeface="Tahoma" panose="020B0604030504040204" pitchFamily="34" charset="0"/>
                          <a:ea typeface="Verdana" pitchFamily="34" charset="0"/>
                          <a:cs typeface="Tahoma" panose="020B0604030504040204" pitchFamily="34" charset="0"/>
                        </a:rPr>
                        <a:t>ruВВВ</a:t>
                      </a:r>
                      <a:r>
                        <a:rPr lang="ru-RU" sz="1400" kern="1200" dirty="0" smtClean="0">
                          <a:latin typeface="Tahoma" panose="020B0604030504040204" pitchFamily="34" charset="0"/>
                          <a:ea typeface="Verdana" pitchFamily="34" charset="0"/>
                          <a:cs typeface="Tahoma" panose="020B0604030504040204" pitchFamily="34" charset="0"/>
                        </a:rPr>
                        <a:t>-</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err="1" smtClean="0">
                          <a:latin typeface="Tahoma" panose="020B0604030504040204" pitchFamily="34" charset="0"/>
                          <a:ea typeface="Verdana" pitchFamily="34" charset="0"/>
                          <a:cs typeface="Tahoma" panose="020B0604030504040204" pitchFamily="34" charset="0"/>
                        </a:rPr>
                        <a:t>ru</a:t>
                      </a:r>
                      <a:r>
                        <a:rPr lang="en-US" sz="1400" b="1" dirty="0">
                          <a:latin typeface="Tahoma" panose="020B0604030504040204" pitchFamily="34" charset="0"/>
                          <a:ea typeface="Verdana" pitchFamily="34" charset="0"/>
                          <a:cs typeface="Tahoma" panose="020B0604030504040204" pitchFamily="34" charset="0"/>
                        </a:rPr>
                        <a:t>A</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B</a:t>
                      </a:r>
                      <a:r>
                        <a:rPr lang="en-US" sz="1400" b="1" dirty="0">
                          <a:latin typeface="Tahoma" panose="020B0604030504040204" pitchFamily="34" charset="0"/>
                          <a:ea typeface="Verdana" pitchFamily="34" charset="0"/>
                          <a:cs typeface="Tahoma" panose="020B0604030504040204" pitchFamily="34" charset="0"/>
                        </a:rPr>
                        <a:t>+</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r>
              <a:tr h="275449">
                <a:tc>
                  <a:txBody>
                    <a:bodyPr/>
                    <a:lstStyle/>
                    <a:p>
                      <a:pPr>
                        <a:lnSpc>
                          <a:spcPct val="150000"/>
                        </a:lnSpc>
                        <a:spcAft>
                          <a:spcPts val="0"/>
                        </a:spcAft>
                      </a:pPr>
                      <a:r>
                        <a:rPr lang="en-US" sz="1200" dirty="0" smtClean="0">
                          <a:latin typeface="Tahoma" panose="020B0604030504040204" pitchFamily="34" charset="0"/>
                          <a:ea typeface="Verdana" pitchFamily="34" charset="0"/>
                          <a:cs typeface="Tahoma" panose="020B0604030504040204" pitchFamily="34" charset="0"/>
                        </a:rPr>
                        <a:t>Moody's </a:t>
                      </a:r>
                      <a:r>
                        <a:rPr lang="en-US" sz="1200" dirty="0">
                          <a:latin typeface="Tahoma" panose="020B0604030504040204" pitchFamily="34" charset="0"/>
                          <a:ea typeface="Verdana" pitchFamily="34" charset="0"/>
                          <a:cs typeface="Tahoma" panose="020B0604030504040204" pitchFamily="34" charset="0"/>
                        </a:rPr>
                        <a:t>Investors </a:t>
                      </a:r>
                      <a:r>
                        <a:rPr lang="en-US" sz="1200" dirty="0" smtClean="0">
                          <a:latin typeface="Tahoma" panose="020B0604030504040204" pitchFamily="34" charset="0"/>
                          <a:ea typeface="Verdana" pitchFamily="34" charset="0"/>
                          <a:cs typeface="Tahoma" panose="020B0604030504040204" pitchFamily="34" charset="0"/>
                        </a:rPr>
                        <a:t>Service   </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err="1" smtClean="0">
                          <a:latin typeface="Tahoma" panose="020B0604030504040204" pitchFamily="34" charset="0"/>
                          <a:ea typeface="Verdana" pitchFamily="34" charset="0"/>
                          <a:cs typeface="Tahoma" panose="020B0604030504040204" pitchFamily="34" charset="0"/>
                        </a:rPr>
                        <a:t>Ваа</a:t>
                      </a:r>
                      <a:r>
                        <a:rPr lang="en-US" sz="1400" kern="1200" dirty="0" smtClean="0">
                          <a:latin typeface="Tahoma" panose="020B0604030504040204" pitchFamily="34" charset="0"/>
                          <a:ea typeface="Verdana" pitchFamily="34" charset="0"/>
                          <a:cs typeface="Tahoma" panose="020B0604030504040204" pitchFamily="34" charset="0"/>
                        </a:rPr>
                        <a:t>3.ru</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en-US" sz="1400" b="1" dirty="0" smtClean="0">
                          <a:latin typeface="Tahoma" panose="020B0604030504040204" pitchFamily="34" charset="0"/>
                          <a:ea typeface="Verdana" pitchFamily="34" charset="0"/>
                          <a:cs typeface="Tahoma" panose="020B0604030504040204" pitchFamily="34" charset="0"/>
                        </a:rPr>
                        <a:t>A2</a:t>
                      </a:r>
                      <a:r>
                        <a:rPr lang="ru-RU" sz="1400" b="1" dirty="0">
                          <a:latin typeface="Tahoma" panose="020B0604030504040204" pitchFamily="34" charset="0"/>
                          <a:ea typeface="Verdana" pitchFamily="34" charset="0"/>
                          <a:cs typeface="Tahoma" panose="020B0604030504040204" pitchFamily="34" charset="0"/>
                        </a:rPr>
                        <a:t>.</a:t>
                      </a:r>
                      <a:r>
                        <a:rPr lang="ru-RU" sz="1400" b="1" dirty="0" err="1">
                          <a:latin typeface="Tahoma" panose="020B0604030504040204" pitchFamily="34" charset="0"/>
                          <a:ea typeface="Verdana" pitchFamily="34" charset="0"/>
                          <a:cs typeface="Tahoma" panose="020B0604030504040204" pitchFamily="34" charset="0"/>
                        </a:rPr>
                        <a:t>ru</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В3</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B</a:t>
                      </a:r>
                      <a:r>
                        <a:rPr lang="en-US" sz="1400" b="1" dirty="0">
                          <a:latin typeface="Tahoma" panose="020B0604030504040204" pitchFamily="34" charset="0"/>
                          <a:ea typeface="Verdana" pitchFamily="34" charset="0"/>
                          <a:cs typeface="Tahoma" panose="020B0604030504040204" pitchFamily="34" charset="0"/>
                        </a:rPr>
                        <a:t>1</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r>
              <a:tr h="275449">
                <a:tc>
                  <a:txBody>
                    <a:bodyPr/>
                    <a:lstStyle/>
                    <a:p>
                      <a:pPr>
                        <a:lnSpc>
                          <a:spcPct val="150000"/>
                        </a:lnSpc>
                        <a:spcAft>
                          <a:spcPts val="0"/>
                        </a:spcAft>
                      </a:pPr>
                      <a:r>
                        <a:rPr lang="ru-RU" sz="1200" dirty="0" smtClean="0">
                          <a:latin typeface="Tahoma" panose="020B0604030504040204" pitchFamily="34" charset="0"/>
                          <a:ea typeface="Verdana" pitchFamily="34" charset="0"/>
                          <a:cs typeface="Tahoma" panose="020B0604030504040204" pitchFamily="34" charset="0"/>
                        </a:rPr>
                        <a:t>ООО "Национальное Рейтинговое Агентство"</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ВВВ+</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А</a:t>
                      </a:r>
                      <a:r>
                        <a:rPr lang="en-US" sz="1400" b="1" dirty="0">
                          <a:latin typeface="Tahoma" panose="020B0604030504040204" pitchFamily="34" charset="0"/>
                          <a:ea typeface="Verdana" pitchFamily="34" charset="0"/>
                          <a:cs typeface="Tahoma" panose="020B0604030504040204" pitchFamily="34" charset="0"/>
                        </a:rPr>
                        <a:t>A</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         </a:t>
                      </a:r>
                      <a:endParaRPr lang="ru-RU" sz="1400" b="1" dirty="0">
                        <a:latin typeface="Tahoma" panose="020B0604030504040204" pitchFamily="34" charset="0"/>
                        <a:ea typeface="Verdana" pitchFamily="34" charset="0"/>
                        <a:cs typeface="Tahoma" panose="020B0604030504040204" pitchFamily="34" charset="0"/>
                      </a:endParaRPr>
                    </a:p>
                  </a:txBody>
                  <a:tcPr marL="29398" marR="29398" marT="0" marB="0"/>
                </a:tc>
              </a:tr>
              <a:tr h="275449">
                <a:tc>
                  <a:txBody>
                    <a:bodyPr/>
                    <a:lstStyle/>
                    <a:p>
                      <a:pPr>
                        <a:lnSpc>
                          <a:spcPct val="150000"/>
                        </a:lnSpc>
                        <a:spcAft>
                          <a:spcPts val="0"/>
                        </a:spcAft>
                      </a:pPr>
                      <a:r>
                        <a:rPr lang="ru-RU" sz="1200" dirty="0" smtClean="0">
                          <a:latin typeface="Tahoma" panose="020B0604030504040204" pitchFamily="34" charset="0"/>
                          <a:ea typeface="Verdana" pitchFamily="34" charset="0"/>
                          <a:cs typeface="Tahoma" panose="020B0604030504040204" pitchFamily="34" charset="0"/>
                        </a:rPr>
                        <a:t>ЗАО "Рейтинговое агентство</a:t>
                      </a:r>
                      <a:r>
                        <a:rPr lang="ru-RU" sz="1200" baseline="0" dirty="0" smtClean="0">
                          <a:latin typeface="Tahoma" panose="020B0604030504040204" pitchFamily="34" charset="0"/>
                          <a:ea typeface="Verdana" pitchFamily="34" charset="0"/>
                          <a:cs typeface="Tahoma" panose="020B0604030504040204" pitchFamily="34" charset="0"/>
                        </a:rPr>
                        <a:t> </a:t>
                      </a:r>
                      <a:r>
                        <a:rPr lang="ru-RU" sz="1200" dirty="0" smtClean="0">
                          <a:latin typeface="Tahoma" panose="020B0604030504040204" pitchFamily="34" charset="0"/>
                          <a:ea typeface="Verdana" pitchFamily="34" charset="0"/>
                          <a:cs typeface="Tahoma" panose="020B0604030504040204" pitchFamily="34" charset="0"/>
                        </a:rPr>
                        <a:t>«АК</a:t>
                      </a:r>
                      <a:r>
                        <a:rPr lang="en-US" sz="1200" dirty="0" smtClean="0">
                          <a:latin typeface="Tahoma" panose="020B0604030504040204" pitchFamily="34" charset="0"/>
                          <a:ea typeface="Verdana" pitchFamily="34" charset="0"/>
                          <a:cs typeface="Tahoma" panose="020B0604030504040204" pitchFamily="34" charset="0"/>
                        </a:rPr>
                        <a:t>&amp;</a:t>
                      </a:r>
                      <a:r>
                        <a:rPr lang="ru-RU" sz="1200" dirty="0" smtClean="0">
                          <a:latin typeface="Tahoma" panose="020B0604030504040204" pitchFamily="34" charset="0"/>
                          <a:ea typeface="Verdana" pitchFamily="34" charset="0"/>
                          <a:cs typeface="Tahoma" panose="020B0604030504040204" pitchFamily="34" charset="0"/>
                        </a:rPr>
                        <a:t>М"                    </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А</a:t>
                      </a:r>
                      <a:r>
                        <a:rPr lang="en-US" sz="1400" b="1" dirty="0">
                          <a:latin typeface="Tahoma" panose="020B0604030504040204" pitchFamily="34" charset="0"/>
                          <a:ea typeface="Verdana" pitchFamily="34" charset="0"/>
                          <a:cs typeface="Tahoma" panose="020B0604030504040204" pitchFamily="34" charset="0"/>
                        </a:rPr>
                        <a:t>+</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         </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         </a:t>
                      </a:r>
                      <a:endParaRPr lang="ru-RU" sz="1400" b="1" dirty="0">
                        <a:latin typeface="Tahoma" panose="020B0604030504040204" pitchFamily="34" charset="0"/>
                        <a:ea typeface="Verdana" pitchFamily="34" charset="0"/>
                        <a:cs typeface="Tahoma" panose="020B0604030504040204" pitchFamily="34" charset="0"/>
                      </a:endParaRPr>
                    </a:p>
                  </a:txBody>
                  <a:tcPr marL="29398" marR="29398" marT="0" marB="0"/>
                </a:tc>
              </a:tr>
              <a:tr h="275449">
                <a:tc>
                  <a:txBody>
                    <a:bodyPr/>
                    <a:lstStyle/>
                    <a:p>
                      <a:pPr>
                        <a:lnSpc>
                          <a:spcPct val="150000"/>
                        </a:lnSpc>
                        <a:spcAft>
                          <a:spcPts val="0"/>
                        </a:spcAft>
                      </a:pPr>
                      <a:r>
                        <a:rPr lang="ru-RU" sz="1200" dirty="0" smtClean="0">
                          <a:latin typeface="Tahoma" panose="020B0604030504040204" pitchFamily="34" charset="0"/>
                          <a:ea typeface="Verdana" pitchFamily="34" charset="0"/>
                          <a:cs typeface="Tahoma" panose="020B0604030504040204" pitchFamily="34" charset="0"/>
                        </a:rPr>
                        <a:t>ЗАО "Рус-Рейтинг</a:t>
                      </a:r>
                      <a:r>
                        <a:rPr lang="ru-RU" sz="1200" dirty="0">
                          <a:latin typeface="Tahoma" panose="020B0604030504040204" pitchFamily="34" charset="0"/>
                          <a:ea typeface="Verdana" pitchFamily="34" charset="0"/>
                          <a:cs typeface="Tahoma" panose="020B0604030504040204" pitchFamily="34" charset="0"/>
                        </a:rPr>
                        <a:t>"                 </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ВВ-</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BB</a:t>
                      </a:r>
                      <a:r>
                        <a:rPr lang="en-US" sz="1400" b="1" dirty="0">
                          <a:latin typeface="Tahoma" panose="020B0604030504040204" pitchFamily="34" charset="0"/>
                          <a:ea typeface="Verdana" pitchFamily="34" charset="0"/>
                          <a:cs typeface="Tahoma" panose="020B0604030504040204" pitchFamily="34" charset="0"/>
                        </a:rPr>
                        <a:t>B</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         </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         </a:t>
                      </a:r>
                      <a:endParaRPr lang="ru-RU" sz="1400" b="1" dirty="0">
                        <a:latin typeface="Tahoma" panose="020B0604030504040204" pitchFamily="34" charset="0"/>
                        <a:ea typeface="Verdana" pitchFamily="34" charset="0"/>
                        <a:cs typeface="Tahoma" panose="020B0604030504040204" pitchFamily="34" charset="0"/>
                      </a:endParaRPr>
                    </a:p>
                  </a:txBody>
                  <a:tcPr marL="29398" marR="29398" marT="0" marB="0"/>
                </a:tc>
              </a:tr>
              <a:tr h="451066">
                <a:tc>
                  <a:txBody>
                    <a:bodyPr/>
                    <a:lstStyle/>
                    <a:p>
                      <a:pPr>
                        <a:lnSpc>
                          <a:spcPct val="150000"/>
                        </a:lnSpc>
                        <a:spcAft>
                          <a:spcPts val="0"/>
                        </a:spcAft>
                      </a:pPr>
                      <a:r>
                        <a:rPr lang="ru-RU" sz="1200" dirty="0" smtClean="0">
                          <a:latin typeface="Tahoma" panose="020B0604030504040204" pitchFamily="34" charset="0"/>
                          <a:ea typeface="Verdana" pitchFamily="34" charset="0"/>
                          <a:cs typeface="Tahoma" panose="020B0604030504040204" pitchFamily="34" charset="0"/>
                        </a:rPr>
                        <a:t>ЗАО "Рейтинговое агентство</a:t>
                      </a:r>
                      <a:r>
                        <a:rPr lang="ru-RU" sz="1200" baseline="0" dirty="0" smtClean="0">
                          <a:latin typeface="Tahoma" panose="020B0604030504040204" pitchFamily="34" charset="0"/>
                          <a:ea typeface="Verdana" pitchFamily="34" charset="0"/>
                          <a:cs typeface="Tahoma" panose="020B0604030504040204" pitchFamily="34" charset="0"/>
                        </a:rPr>
                        <a:t> </a:t>
                      </a:r>
                      <a:r>
                        <a:rPr lang="ru-RU" sz="1200" dirty="0" smtClean="0">
                          <a:latin typeface="Tahoma" panose="020B0604030504040204" pitchFamily="34" charset="0"/>
                          <a:ea typeface="Verdana" pitchFamily="34" charset="0"/>
                          <a:cs typeface="Tahoma" panose="020B0604030504040204" pitchFamily="34" charset="0"/>
                        </a:rPr>
                        <a:t>"</a:t>
                      </a:r>
                      <a:r>
                        <a:rPr lang="ru-RU" sz="1200" dirty="0">
                          <a:latin typeface="Tahoma" panose="020B0604030504040204" pitchFamily="34" charset="0"/>
                          <a:ea typeface="Verdana" pitchFamily="34" charset="0"/>
                          <a:cs typeface="Tahoma" panose="020B0604030504040204" pitchFamily="34" charset="0"/>
                        </a:rPr>
                        <a:t>Эксперт РА"   </a:t>
                      </a:r>
                      <a:r>
                        <a:rPr lang="ru-RU" sz="1200" dirty="0" smtClean="0">
                          <a:latin typeface="Tahoma" panose="020B0604030504040204" pitchFamily="34" charset="0"/>
                          <a:ea typeface="Verdana" pitchFamily="34" charset="0"/>
                          <a:cs typeface="Tahoma" panose="020B0604030504040204" pitchFamily="34" charset="0"/>
                        </a:rPr>
                        <a:t>      </a:t>
                      </a:r>
                      <a:endParaRPr lang="ru-RU" sz="1200" b="1" dirty="0">
                        <a:latin typeface="Tahoma" panose="020B0604030504040204" pitchFamily="34" charset="0"/>
                        <a:ea typeface="Verdana" pitchFamily="34" charset="0"/>
                        <a:cs typeface="Tahoma" panose="020B0604030504040204" pitchFamily="34" charset="0"/>
                      </a:endParaRP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В++</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А</a:t>
                      </a:r>
                      <a:r>
                        <a:rPr lang="en-US" sz="1400" b="1" dirty="0">
                          <a:latin typeface="Tahoma" panose="020B0604030504040204" pitchFamily="34" charset="0"/>
                          <a:ea typeface="Verdana" pitchFamily="34" charset="0"/>
                          <a:cs typeface="Tahoma" panose="020B0604030504040204" pitchFamily="34" charset="0"/>
                        </a:rPr>
                        <a:t>+</a:t>
                      </a:r>
                      <a:r>
                        <a:rPr lang="ru-RU" sz="1400" b="1" dirty="0">
                          <a:latin typeface="Tahoma" panose="020B0604030504040204" pitchFamily="34" charset="0"/>
                          <a:ea typeface="Verdana" pitchFamily="34" charset="0"/>
                          <a:cs typeface="Tahoma" panose="020B0604030504040204" pitchFamily="34" charset="0"/>
                        </a:rPr>
                        <a:t> </a:t>
                      </a:r>
                    </a:p>
                  </a:txBody>
                  <a:tcPr marL="29398" marR="29398" marT="0" marB="0"/>
                </a:tc>
                <a:tc>
                  <a:txBody>
                    <a:bodyPr/>
                    <a:lstStyle/>
                    <a:p>
                      <a:pPr marL="0" algn="ctr" defTabSz="914400" rtl="0" eaLnBrk="1" latinLnBrk="0" hangingPunct="1">
                        <a:lnSpc>
                          <a:spcPct val="150000"/>
                        </a:lnSpc>
                        <a:spcAft>
                          <a:spcPts val="0"/>
                        </a:spcAft>
                      </a:pPr>
                      <a:r>
                        <a:rPr lang="ru-RU" sz="1400" kern="1200" dirty="0" smtClean="0">
                          <a:latin typeface="Tahoma" panose="020B0604030504040204" pitchFamily="34" charset="0"/>
                          <a:ea typeface="Verdana" pitchFamily="34" charset="0"/>
                          <a:cs typeface="Tahoma" panose="020B0604030504040204" pitchFamily="34" charset="0"/>
                        </a:rPr>
                        <a:t>-     </a:t>
                      </a:r>
                      <a:endParaRPr lang="ru-RU" sz="1400" kern="1200" dirty="0">
                        <a:solidFill>
                          <a:schemeClr val="tx1"/>
                        </a:solidFill>
                        <a:latin typeface="Tahoma" panose="020B0604030504040204" pitchFamily="34" charset="0"/>
                        <a:ea typeface="Verdana" pitchFamily="34" charset="0"/>
                        <a:cs typeface="Tahoma" panose="020B0604030504040204" pitchFamily="34" charset="0"/>
                      </a:endParaRPr>
                    </a:p>
                  </a:txBody>
                  <a:tcPr marL="29398" marR="29398" marT="0" marB="0">
                    <a:solidFill>
                      <a:schemeClr val="bg1">
                        <a:lumMod val="85000"/>
                      </a:schemeClr>
                    </a:solidFill>
                  </a:tcPr>
                </a:tc>
                <a:tc>
                  <a:txBody>
                    <a:bodyPr/>
                    <a:lstStyle/>
                    <a:p>
                      <a:pPr algn="ctr">
                        <a:lnSpc>
                          <a:spcPct val="150000"/>
                        </a:lnSpc>
                        <a:spcAft>
                          <a:spcPts val="0"/>
                        </a:spcAft>
                      </a:pPr>
                      <a:r>
                        <a:rPr lang="ru-RU" sz="1400" b="1" dirty="0" smtClean="0">
                          <a:latin typeface="Tahoma" panose="020B0604030504040204" pitchFamily="34" charset="0"/>
                          <a:ea typeface="Verdana" pitchFamily="34" charset="0"/>
                          <a:cs typeface="Tahoma" panose="020B0604030504040204" pitchFamily="34" charset="0"/>
                        </a:rPr>
                        <a:t>-     </a:t>
                      </a:r>
                      <a:endParaRPr lang="ru-RU" sz="1400" b="1" dirty="0">
                        <a:latin typeface="Tahoma" panose="020B0604030504040204" pitchFamily="34" charset="0"/>
                        <a:ea typeface="Verdana" pitchFamily="34" charset="0"/>
                        <a:cs typeface="Tahoma" panose="020B0604030504040204" pitchFamily="34" charset="0"/>
                      </a:endParaRPr>
                    </a:p>
                  </a:txBody>
                  <a:tcPr marL="29398" marR="29398" marT="0" marB="0"/>
                </a:tc>
              </a:tr>
            </a:tbl>
          </a:graphicData>
        </a:graphic>
      </p:graphicFrame>
      <p:sp>
        <p:nvSpPr>
          <p:cNvPr id="7" name="Прямоугольник 6"/>
          <p:cNvSpPr/>
          <p:nvPr/>
        </p:nvSpPr>
        <p:spPr>
          <a:xfrm>
            <a:off x="454594" y="2505989"/>
            <a:ext cx="8064896"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latin typeface="Tahoma" panose="020B0604030504040204" pitchFamily="34" charset="0"/>
                <a:ea typeface="Tahoma" panose="020B0604030504040204" pitchFamily="34" charset="0"/>
                <a:cs typeface="Tahoma" panose="020B0604030504040204" pitchFamily="34" charset="0"/>
              </a:rPr>
              <a:t>Уровни рейтинга для включения в КС </a:t>
            </a:r>
            <a:r>
              <a:rPr lang="en-US" sz="1400" b="1" dirty="0" smtClean="0">
                <a:latin typeface="Tahoma" panose="020B0604030504040204" pitchFamily="34" charset="0"/>
                <a:ea typeface="Tahoma" panose="020B0604030504040204" pitchFamily="34" charset="0"/>
                <a:cs typeface="Tahoma" panose="020B0604030504040204" pitchFamily="34" charset="0"/>
              </a:rPr>
              <a:t>I</a:t>
            </a:r>
            <a:endParaRPr lang="ru-RU" sz="1400" b="1" dirty="0">
              <a:latin typeface="Tahoma" panose="020B0604030504040204" pitchFamily="34" charset="0"/>
              <a:ea typeface="Tahoma" panose="020B0604030504040204" pitchFamily="34" charset="0"/>
              <a:cs typeface="Tahoma" panose="020B0604030504040204" pitchFamily="34" charset="0"/>
            </a:endParaRPr>
          </a:p>
        </p:txBody>
      </p:sp>
      <p:sp>
        <p:nvSpPr>
          <p:cNvPr id="2" name="Заголовок 1"/>
          <p:cNvSpPr>
            <a:spLocks noGrp="1"/>
          </p:cNvSpPr>
          <p:nvPr>
            <p:ph type="title"/>
          </p:nvPr>
        </p:nvSpPr>
        <p:spPr>
          <a:xfrm>
            <a:off x="457200" y="147781"/>
            <a:ext cx="8229600" cy="785091"/>
          </a:xfrm>
        </p:spPr>
        <p:txBody>
          <a:bodyPr anchor="ctr"/>
          <a:lstStyle/>
          <a:p>
            <a:r>
              <a:rPr lang="ru-RU" dirty="0"/>
              <a:t>Новые требования для включения облигаций в </a:t>
            </a:r>
            <a:r>
              <a:rPr lang="ru-RU" dirty="0" smtClean="0"/>
              <a:t>Котировальные списки</a:t>
            </a:r>
            <a:endParaRPr lang="ru-RU" dirty="0"/>
          </a:p>
        </p:txBody>
      </p:sp>
      <p:graphicFrame>
        <p:nvGraphicFramePr>
          <p:cNvPr id="9" name="Table 7"/>
          <p:cNvGraphicFramePr>
            <a:graphicFrameLocks noGrp="1"/>
          </p:cNvGraphicFramePr>
          <p:nvPr>
            <p:extLst>
              <p:ext uri="{D42A27DB-BD31-4B8C-83A1-F6EECF244321}">
                <p14:modId xmlns:p14="http://schemas.microsoft.com/office/powerpoint/2010/main" val="3152954751"/>
              </p:ext>
            </p:extLst>
          </p:nvPr>
        </p:nvGraphicFramePr>
        <p:xfrm>
          <a:off x="457200" y="1104900"/>
          <a:ext cx="7975600" cy="1190692"/>
        </p:xfrm>
        <a:graphic>
          <a:graphicData uri="http://schemas.openxmlformats.org/drawingml/2006/table">
            <a:tbl>
              <a:tblPr firstRow="1" bandRow="1">
                <a:tableStyleId>{72833802-FEF1-4C79-8D5D-14CF1EAF98D9}</a:tableStyleId>
              </a:tblPr>
              <a:tblGrid>
                <a:gridCol w="7382448"/>
                <a:gridCol w="593152"/>
              </a:tblGrid>
              <a:tr h="354424">
                <a:tc>
                  <a:txBody>
                    <a:bodyPr/>
                    <a:lstStyle/>
                    <a:p>
                      <a:r>
                        <a:rPr lang="ru-RU" sz="1400" dirty="0" smtClean="0">
                          <a:latin typeface="Tahoma" panose="020B0604030504040204" pitchFamily="34" charset="0"/>
                          <a:ea typeface="Tahoma" panose="020B0604030504040204" pitchFamily="34" charset="0"/>
                          <a:cs typeface="Tahoma" panose="020B0604030504040204" pitchFamily="34" charset="0"/>
                        </a:rPr>
                        <a:t>Принципы Кодекса, являющиеся требованиями листинга</a:t>
                      </a:r>
                      <a:endParaRPr lang="en-US" sz="1400" dirty="0">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tcPr>
                </a:tc>
                <a:tc>
                  <a:txBody>
                    <a:bodyPr/>
                    <a:lstStyle/>
                    <a:p>
                      <a:pPr marL="0" algn="ctr" defTabSz="457200" rtl="0" eaLnBrk="1" latinLnBrk="0" hangingPunct="1"/>
                      <a:r>
                        <a:rPr lang="ru-RU" sz="14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КС</a:t>
                      </a:r>
                      <a:r>
                        <a:rPr lang="en-US" sz="14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a:t>
                      </a:r>
                      <a:endParaRPr lang="ru-RU" sz="14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Наличие Совета</a:t>
                      </a:r>
                      <a:r>
                        <a:rPr lang="ru-RU" sz="1300" kern="12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директоров</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no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no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348568">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2"/>
                        <a:tabLst/>
                        <a:defRPr/>
                      </a:pPr>
                      <a:r>
                        <a:rPr lang="ru-RU" sz="13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Наличие структурного подразделения, осуществляющего внутренний аудит + Политика в области внутреннего аудита, утвержденная СД</a:t>
                      </a:r>
                      <a:endParaRPr lang="en-US" sz="13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30" marB="45730" anchor="ctr">
                    <a:lnL w="9525" cap="flat" cmpd="sng" algn="ctr">
                      <a:noFill/>
                      <a:prstDash val="solid"/>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ts val="0"/>
                        </a:spcAft>
                        <a:buClrTx/>
                        <a:buSzTx/>
                        <a:buFont typeface="Wingdings" pitchFamily="2" charset="2"/>
                        <a:buNone/>
                        <a:tabLst/>
                      </a:pPr>
                      <a:r>
                        <a:rPr kumimoji="0" lang="ru-RU" sz="1600" b="1" i="0" u="none" strike="noStrike" cap="none" normalizeH="0" baseline="0" dirty="0" smtClean="0">
                          <a:ln>
                            <a:noFill/>
                          </a:ln>
                          <a:solidFill>
                            <a:srgbClr val="00B050"/>
                          </a:solidFill>
                          <a:effectLst/>
                          <a:latin typeface="Tahoma" pitchFamily="34" charset="0"/>
                          <a:cs typeface="Tahoma" pitchFamily="34" charset="0"/>
                          <a:sym typeface="Wingdings"/>
                        </a:rPr>
                        <a:t></a:t>
                      </a:r>
                      <a:endParaRPr kumimoji="0" lang="ru-RU" sz="1600" b="1" i="0" u="none" strike="noStrike" cap="none" normalizeH="0" baseline="0" dirty="0" smtClean="0">
                        <a:ln>
                          <a:noFill/>
                        </a:ln>
                        <a:solidFill>
                          <a:srgbClr val="00B050"/>
                        </a:solidFill>
                        <a:effectLst/>
                        <a:latin typeface="Tahoma" pitchFamily="34" charset="0"/>
                        <a:cs typeface="Tahoma" pitchFamily="34" charset="0"/>
                      </a:endParaRPr>
                    </a:p>
                  </a:txBody>
                  <a:tcPr marT="45730" marB="45730" anchor="ctr">
                    <a:lnL>
                      <a:noFill/>
                    </a:lnL>
                    <a:lnR>
                      <a:noFill/>
                    </a:lnR>
                    <a:lnT w="6350" cap="flat" cmpd="sng" algn="ctr">
                      <a:solidFill>
                        <a:prstClr val="white">
                          <a:lumMod val="75000"/>
                        </a:prstClr>
                      </a:solidFill>
                      <a:prstDash val="solid"/>
                      <a:round/>
                      <a:headEnd type="none" w="med" len="med"/>
                      <a:tailEnd type="none" w="med" len="med"/>
                    </a:lnT>
                    <a:lnB w="6350"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958844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lstStyle/>
          <a:p>
            <a:r>
              <a:rPr lang="ru-RU" dirty="0"/>
              <a:t>Переходный период 2 года для эмитентов акций</a:t>
            </a:r>
            <a:endParaRPr lang="en-US" dirty="0"/>
          </a:p>
        </p:txBody>
      </p:sp>
      <p:sp>
        <p:nvSpPr>
          <p:cNvPr id="3" name="Content Placeholder 2"/>
          <p:cNvSpPr>
            <a:spLocks noGrp="1"/>
          </p:cNvSpPr>
          <p:nvPr>
            <p:ph idx="1"/>
          </p:nvPr>
        </p:nvSpPr>
        <p:spPr>
          <a:xfrm>
            <a:off x="3162300" y="1271553"/>
            <a:ext cx="5854700" cy="4856163"/>
          </a:xfrm>
        </p:spPr>
        <p:txBody>
          <a:bodyPr/>
          <a:lstStyle/>
          <a:p>
            <a:r>
              <a:rPr lang="ru-RU" b="1" dirty="0" smtClean="0">
                <a:solidFill>
                  <a:srgbClr val="C00000"/>
                </a:solidFill>
                <a:latin typeface="Arial" pitchFamily="34" charset="0"/>
              </a:rPr>
              <a:t>Эмитенты (КС </a:t>
            </a:r>
            <a:r>
              <a:rPr lang="en-US" b="1" dirty="0" smtClean="0">
                <a:solidFill>
                  <a:srgbClr val="C00000"/>
                </a:solidFill>
                <a:latin typeface="Arial" pitchFamily="34" charset="0"/>
              </a:rPr>
              <a:t>I </a:t>
            </a:r>
            <a:r>
              <a:rPr lang="ru-RU" b="1" dirty="0" smtClean="0">
                <a:solidFill>
                  <a:srgbClr val="C00000"/>
                </a:solidFill>
                <a:latin typeface="Arial" pitchFamily="34" charset="0"/>
              </a:rPr>
              <a:t>и </a:t>
            </a:r>
            <a:r>
              <a:rPr lang="en-US" b="1" dirty="0" smtClean="0">
                <a:solidFill>
                  <a:srgbClr val="C00000"/>
                </a:solidFill>
                <a:latin typeface="Arial" pitchFamily="34" charset="0"/>
              </a:rPr>
              <a:t>II)</a:t>
            </a:r>
            <a:r>
              <a:rPr lang="en-US" dirty="0" smtClean="0">
                <a:latin typeface="Arial" pitchFamily="34" charset="0"/>
              </a:rPr>
              <a:t>:</a:t>
            </a:r>
            <a:endParaRPr lang="ru-RU" dirty="0" smtClean="0">
              <a:latin typeface="Arial" pitchFamily="34" charset="0"/>
            </a:endParaRPr>
          </a:p>
          <a:p>
            <a:pPr marL="457200" indent="-457200">
              <a:buFont typeface="Wingdings" panose="05000000000000000000" pitchFamily="2" charset="2"/>
              <a:buChar char="q"/>
            </a:pPr>
            <a:r>
              <a:rPr lang="ru-RU" dirty="0">
                <a:latin typeface="Arial" pitchFamily="34" charset="0"/>
              </a:rPr>
              <a:t>П</a:t>
            </a:r>
            <a:r>
              <a:rPr lang="ru-RU" dirty="0" smtClean="0">
                <a:latin typeface="Arial" pitchFamily="34" charset="0"/>
              </a:rPr>
              <a:t>риводят </a:t>
            </a:r>
            <a:r>
              <a:rPr lang="ru-RU" dirty="0">
                <a:latin typeface="Arial" pitchFamily="34" charset="0"/>
              </a:rPr>
              <a:t>деятельность в соответствие с </a:t>
            </a:r>
            <a:r>
              <a:rPr lang="ru-RU" dirty="0" smtClean="0">
                <a:latin typeface="Arial" pitchFamily="34" charset="0"/>
              </a:rPr>
              <a:t>требованиями </a:t>
            </a:r>
          </a:p>
          <a:p>
            <a:pPr marL="457200" indent="-457200">
              <a:buFont typeface="Wingdings" panose="05000000000000000000" pitchFamily="2" charset="2"/>
              <a:buChar char="q"/>
            </a:pPr>
            <a:r>
              <a:rPr lang="ru-RU" dirty="0" smtClean="0">
                <a:latin typeface="Arial" pitchFamily="34" charset="0"/>
              </a:rPr>
              <a:t>Проводят консультации с Биржей, сообщают о проблемах применения (если есть)</a:t>
            </a:r>
          </a:p>
          <a:p>
            <a:r>
              <a:rPr lang="ru-RU" b="1" dirty="0" smtClean="0">
                <a:solidFill>
                  <a:srgbClr val="C00000"/>
                </a:solidFill>
                <a:latin typeface="Arial" pitchFamily="34" charset="0"/>
              </a:rPr>
              <a:t>Биржа</a:t>
            </a:r>
            <a:r>
              <a:rPr lang="ru-RU" b="1" dirty="0" smtClean="0">
                <a:latin typeface="Arial" pitchFamily="34" charset="0"/>
              </a:rPr>
              <a:t> </a:t>
            </a:r>
            <a:r>
              <a:rPr lang="en-US" dirty="0">
                <a:latin typeface="Arial" pitchFamily="34" charset="0"/>
              </a:rPr>
              <a:t>:</a:t>
            </a:r>
            <a:endParaRPr lang="ru-RU" dirty="0">
              <a:latin typeface="Arial" pitchFamily="34" charset="0"/>
            </a:endParaRPr>
          </a:p>
          <a:p>
            <a:pPr marL="457200" indent="-457200">
              <a:buFont typeface="Wingdings" panose="05000000000000000000" pitchFamily="2" charset="2"/>
              <a:buChar char="q"/>
            </a:pPr>
            <a:r>
              <a:rPr lang="ru-RU" dirty="0" smtClean="0">
                <a:latin typeface="Arial" pitchFamily="34" charset="0"/>
              </a:rPr>
              <a:t>Собирает отчеты о соблюдении требований листинга</a:t>
            </a:r>
            <a:r>
              <a:rPr lang="en-US" dirty="0" smtClean="0">
                <a:latin typeface="Arial" pitchFamily="34" charset="0"/>
              </a:rPr>
              <a:t> (</a:t>
            </a:r>
            <a:r>
              <a:rPr lang="ru-RU" dirty="0" smtClean="0">
                <a:latin typeface="Arial" pitchFamily="34" charset="0"/>
              </a:rPr>
              <a:t>ежеквартально</a:t>
            </a:r>
            <a:r>
              <a:rPr lang="en-US" dirty="0" smtClean="0">
                <a:latin typeface="Arial" pitchFamily="34" charset="0"/>
              </a:rPr>
              <a:t>)</a:t>
            </a:r>
            <a:endParaRPr lang="ru-RU" dirty="0" smtClean="0">
              <a:latin typeface="Arial" pitchFamily="34" charset="0"/>
            </a:endParaRPr>
          </a:p>
          <a:p>
            <a:pPr marL="457200" indent="-457200">
              <a:buFont typeface="Wingdings" panose="05000000000000000000" pitchFamily="2" charset="2"/>
              <a:buChar char="q"/>
            </a:pPr>
            <a:r>
              <a:rPr lang="ru-RU" dirty="0" smtClean="0">
                <a:latin typeface="Arial" pitchFamily="34" charset="0"/>
              </a:rPr>
              <a:t>Фиксирует несоответствия (если есть), но не исключает</a:t>
            </a:r>
          </a:p>
          <a:p>
            <a:pPr marL="457200" indent="-457200">
              <a:buFont typeface="Wingdings" panose="05000000000000000000" pitchFamily="2" charset="2"/>
              <a:buChar char="q"/>
            </a:pPr>
            <a:r>
              <a:rPr lang="ru-RU" dirty="0" smtClean="0">
                <a:latin typeface="Arial" pitchFamily="34" charset="0"/>
              </a:rPr>
              <a:t>Публикует на сайте список эмитентов с точным указанием требований, которым эмитент не соответствует (</a:t>
            </a:r>
            <a:r>
              <a:rPr lang="en-US" dirty="0" smtClean="0">
                <a:latin typeface="Arial" pitchFamily="34" charset="0"/>
              </a:rPr>
              <a:t>Public shame?)</a:t>
            </a:r>
            <a:endParaRPr lang="ru-RU" dirty="0" smtClean="0">
              <a:latin typeface="Arial" pitchFamily="34" charset="0"/>
            </a:endParaRPr>
          </a:p>
          <a:p>
            <a:pPr marL="457200" indent="-457200">
              <a:buFont typeface="Wingdings" panose="05000000000000000000" pitchFamily="2" charset="2"/>
              <a:buChar char="q"/>
            </a:pPr>
            <a:r>
              <a:rPr lang="ru-RU" dirty="0" smtClean="0">
                <a:latin typeface="Arial" pitchFamily="34" charset="0"/>
              </a:rPr>
              <a:t>Дорабатывает Правила листинга с учетом формирующейся практики</a:t>
            </a:r>
          </a:p>
          <a:p>
            <a:pPr marL="457200" indent="-457200">
              <a:buFont typeface="+mj-lt"/>
              <a:buAutoNum type="arabicPeriod"/>
            </a:pPr>
            <a:endParaRPr lang="en-US" dirty="0" smtClean="0">
              <a:latin typeface="Arial" pitchFamily="34" charset="0"/>
            </a:endParaRPr>
          </a:p>
          <a:p>
            <a:pPr marL="1257300" lvl="1" indent="-457200"/>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8</a:t>
            </a:fld>
            <a:endParaRPr lang="en-US"/>
          </a:p>
        </p:txBody>
      </p:sp>
      <p:sp>
        <p:nvSpPr>
          <p:cNvPr id="5" name="Скругленный прямоугольник 4"/>
          <p:cNvSpPr/>
          <p:nvPr/>
        </p:nvSpPr>
        <p:spPr>
          <a:xfrm>
            <a:off x="457200" y="1932586"/>
            <a:ext cx="792162" cy="503237"/>
          </a:xfrm>
          <a:prstGeom prst="roundRect">
            <a:avLst/>
          </a:prstGeom>
          <a:gradFill flip="none" rotWithShape="1">
            <a:gsLst>
              <a:gs pos="0">
                <a:srgbClr val="245590">
                  <a:tint val="66000"/>
                  <a:satMod val="160000"/>
                </a:srgbClr>
              </a:gs>
              <a:gs pos="38000">
                <a:srgbClr val="245590">
                  <a:tint val="44500"/>
                  <a:satMod val="160000"/>
                </a:srgbClr>
              </a:gs>
              <a:gs pos="100000">
                <a:srgbClr val="245590">
                  <a:tint val="23500"/>
                  <a:satMod val="160000"/>
                </a:srgbClr>
              </a:gs>
            </a:gsLst>
            <a:lin ang="5400000" scaled="1"/>
            <a:tileRect/>
          </a:gradFill>
          <a:ln w="25400" cap="flat" cmpd="sng" algn="ctr">
            <a:no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ru-RU" sz="1100" b="1" i="0" u="none" strike="noStrike" kern="0" cap="none" spc="0" normalizeH="0" baseline="0" noProof="0" dirty="0">
                <a:ln>
                  <a:noFill/>
                </a:ln>
                <a:solidFill>
                  <a:prstClr val="black"/>
                </a:solidFill>
                <a:effectLst/>
                <a:uLnTx/>
                <a:uFillTx/>
                <a:latin typeface="+mj-lt"/>
                <a:ea typeface="+mn-ea"/>
                <a:cs typeface="+mn-cs"/>
              </a:rPr>
              <a:t> А1</a:t>
            </a:r>
          </a:p>
        </p:txBody>
      </p:sp>
      <p:sp>
        <p:nvSpPr>
          <p:cNvPr id="7" name="Правая фигурная скобка 6"/>
          <p:cNvSpPr/>
          <p:nvPr/>
        </p:nvSpPr>
        <p:spPr>
          <a:xfrm>
            <a:off x="1321296" y="1483386"/>
            <a:ext cx="104553" cy="880167"/>
          </a:xfrm>
          <a:prstGeom prst="rightBrace">
            <a:avLst/>
          </a:prstGeom>
          <a:noFill/>
          <a:ln w="31750" cap="flat" cmpd="sng" algn="ctr">
            <a:solidFill>
              <a:schemeClr val="tx1"/>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ru-RU" sz="1600" b="0" i="0" u="none" strike="noStrike" kern="0" cap="none" spc="0" normalizeH="0" baseline="0" noProof="0">
              <a:ln>
                <a:noFill/>
              </a:ln>
              <a:solidFill>
                <a:prstClr val="black"/>
              </a:solidFill>
              <a:effectLst/>
              <a:uLnTx/>
              <a:uFillTx/>
              <a:latin typeface="+mj-lt"/>
              <a:ea typeface="+mn-ea"/>
              <a:cs typeface="+mn-cs"/>
            </a:endParaRPr>
          </a:p>
        </p:txBody>
      </p:sp>
      <p:sp>
        <p:nvSpPr>
          <p:cNvPr id="8" name="Правая фигурная скобка 7"/>
          <p:cNvSpPr/>
          <p:nvPr/>
        </p:nvSpPr>
        <p:spPr>
          <a:xfrm>
            <a:off x="1322387" y="2871004"/>
            <a:ext cx="71438" cy="1439862"/>
          </a:xfrm>
          <a:prstGeom prst="rightBrace">
            <a:avLst/>
          </a:prstGeom>
          <a:noFill/>
          <a:ln w="31750" cap="flat" cmpd="sng" algn="ctr">
            <a:solidFill>
              <a:schemeClr val="tx1"/>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ru-RU" sz="1600" b="0" i="0" u="none" strike="noStrike" kern="0" cap="none" spc="0" normalizeH="0" baseline="0" noProof="0">
              <a:ln>
                <a:noFill/>
              </a:ln>
              <a:solidFill>
                <a:prstClr val="black"/>
              </a:solidFill>
              <a:effectLst/>
              <a:uLnTx/>
              <a:uFillTx/>
              <a:latin typeface="+mj-lt"/>
              <a:ea typeface="+mn-ea"/>
              <a:cs typeface="+mn-cs"/>
            </a:endParaRPr>
          </a:p>
        </p:txBody>
      </p:sp>
      <p:sp>
        <p:nvSpPr>
          <p:cNvPr id="9" name="Скругленный прямоугольник 8"/>
          <p:cNvSpPr/>
          <p:nvPr/>
        </p:nvSpPr>
        <p:spPr>
          <a:xfrm>
            <a:off x="1476471" y="1647041"/>
            <a:ext cx="864000" cy="647700"/>
          </a:xfrm>
          <a:prstGeom prst="roundRect">
            <a:avLst/>
          </a:prstGeom>
          <a:solidFill>
            <a:schemeClr val="bg1">
              <a:lumMod val="65000"/>
            </a:schemeClr>
          </a:solidFill>
          <a:ln w="25400" cap="flat" cmpd="sng" algn="ctr">
            <a:noFill/>
            <a:prstDash val="solid"/>
          </a:ln>
          <a:effectLst/>
        </p:spPr>
        <p:txBody>
          <a:bodyPr anchor="ctr"/>
          <a:lstStyle/>
          <a:p>
            <a:pPr algn="ctr" defTabSz="914400"/>
            <a:r>
              <a:rPr lang="en-US" sz="3200" b="1" kern="0" dirty="0">
                <a:latin typeface="+mj-lt"/>
                <a:ea typeface="+mn-ea"/>
              </a:rPr>
              <a:t>I</a:t>
            </a:r>
            <a:endParaRPr lang="ru-RU" sz="3200" b="1" kern="0" dirty="0">
              <a:latin typeface="+mj-lt"/>
              <a:ea typeface="+mn-ea"/>
            </a:endParaRPr>
          </a:p>
        </p:txBody>
      </p:sp>
      <p:sp>
        <p:nvSpPr>
          <p:cNvPr id="10" name="Скругленный прямоугольник 9"/>
          <p:cNvSpPr/>
          <p:nvPr/>
        </p:nvSpPr>
        <p:spPr>
          <a:xfrm>
            <a:off x="1476471" y="3231366"/>
            <a:ext cx="864000" cy="647700"/>
          </a:xfrm>
          <a:prstGeom prst="roundRect">
            <a:avLst/>
          </a:prstGeom>
          <a:solidFill>
            <a:schemeClr val="bg1">
              <a:lumMod val="65000"/>
            </a:schemeClr>
          </a:solidFill>
          <a:ln w="25400" cap="flat" cmpd="sng" algn="ctr">
            <a:noFill/>
            <a:prstDash val="solid"/>
          </a:ln>
          <a:effectLst/>
        </p:spPr>
        <p:txBody>
          <a:bodyPr anchor="ctr"/>
          <a:lstStyle/>
          <a:p>
            <a:pPr algn="ctr" defTabSz="914400"/>
            <a:r>
              <a:rPr lang="en-US" sz="3200" b="1" kern="0" dirty="0">
                <a:latin typeface="+mj-lt"/>
                <a:ea typeface="+mn-ea"/>
              </a:rPr>
              <a:t>II</a:t>
            </a:r>
            <a:endParaRPr lang="ru-RU" sz="3200" b="1" kern="0" dirty="0">
              <a:latin typeface="+mj-lt"/>
              <a:ea typeface="+mn-ea"/>
            </a:endParaRPr>
          </a:p>
        </p:txBody>
      </p:sp>
      <p:sp>
        <p:nvSpPr>
          <p:cNvPr id="11" name="Скругленный прямоугольник 10"/>
          <p:cNvSpPr/>
          <p:nvPr/>
        </p:nvSpPr>
        <p:spPr>
          <a:xfrm>
            <a:off x="1484805" y="4979736"/>
            <a:ext cx="864000" cy="647700"/>
          </a:xfrm>
          <a:prstGeom prst="roundRect">
            <a:avLst/>
          </a:prstGeom>
          <a:solidFill>
            <a:schemeClr val="bg1"/>
          </a:solidFill>
          <a:ln w="25400" cap="flat" cmpd="sng" algn="ctr">
            <a:solidFill>
              <a:schemeClr val="accent1"/>
            </a:solidFill>
            <a:prstDash val="solid"/>
          </a:ln>
          <a:effectLst/>
        </p:spPr>
        <p:txBody>
          <a:bodyPr anchor="ctr"/>
          <a:lstStyle/>
          <a:p>
            <a:pPr algn="ctr" defTabSz="914400"/>
            <a:r>
              <a:rPr lang="en-US" sz="3200" b="1" kern="0" dirty="0">
                <a:latin typeface="+mj-lt"/>
                <a:ea typeface="+mn-ea"/>
              </a:rPr>
              <a:t>III</a:t>
            </a:r>
            <a:endParaRPr lang="ru-RU" sz="3200" b="1" kern="0" dirty="0">
              <a:latin typeface="+mj-lt"/>
              <a:ea typeface="+mn-ea"/>
            </a:endParaRPr>
          </a:p>
        </p:txBody>
      </p:sp>
      <p:sp>
        <p:nvSpPr>
          <p:cNvPr id="12" name="Правая фигурная скобка 11"/>
          <p:cNvSpPr/>
          <p:nvPr/>
        </p:nvSpPr>
        <p:spPr>
          <a:xfrm>
            <a:off x="1322387" y="4960154"/>
            <a:ext cx="95250" cy="719137"/>
          </a:xfrm>
          <a:prstGeom prst="rightBrace">
            <a:avLst/>
          </a:prstGeom>
          <a:noFill/>
          <a:ln w="31750" cap="flat" cmpd="sng" algn="ctr">
            <a:solidFill>
              <a:schemeClr val="tx1"/>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ru-RU" sz="1600" b="0" i="0" u="none" strike="noStrike" kern="0" cap="none" spc="0" normalizeH="0" baseline="0" noProof="0">
              <a:ln>
                <a:noFill/>
              </a:ln>
              <a:solidFill>
                <a:prstClr val="black"/>
              </a:solidFill>
              <a:effectLst/>
              <a:uLnTx/>
              <a:uFillTx/>
              <a:latin typeface="+mj-lt"/>
              <a:ea typeface="+mn-ea"/>
              <a:cs typeface="+mn-cs"/>
            </a:endParaRPr>
          </a:p>
        </p:txBody>
      </p:sp>
      <p:sp>
        <p:nvSpPr>
          <p:cNvPr id="13" name="Скругленный прямоугольник 12"/>
          <p:cNvSpPr/>
          <p:nvPr/>
        </p:nvSpPr>
        <p:spPr>
          <a:xfrm>
            <a:off x="457200" y="4111150"/>
            <a:ext cx="792162" cy="504825"/>
          </a:xfrm>
          <a:prstGeom prst="roundRect">
            <a:avLst/>
          </a:prstGeom>
          <a:solidFill>
            <a:schemeClr val="bg1"/>
          </a:solidFill>
          <a:ln w="25400" cap="flat" cmpd="sng" algn="ctr">
            <a:solidFill>
              <a:schemeClr val="accent1"/>
            </a:solidFill>
            <a:prstDash val="solid"/>
          </a:ln>
          <a:effectLst/>
        </p:spPr>
        <p:txBody>
          <a:bodyPr anchor="ctr"/>
          <a:lstStyle/>
          <a:p>
            <a:pPr algn="ctr" defTabSz="914400"/>
            <a:r>
              <a:rPr lang="ru-RU" sz="2000" b="1" kern="0" dirty="0">
                <a:latin typeface="+mj-lt"/>
                <a:ea typeface="+mn-ea"/>
              </a:rPr>
              <a:t>И</a:t>
            </a:r>
          </a:p>
        </p:txBody>
      </p:sp>
      <p:sp>
        <p:nvSpPr>
          <p:cNvPr id="14" name="Скругленный прямоугольник 13"/>
          <p:cNvSpPr/>
          <p:nvPr/>
        </p:nvSpPr>
        <p:spPr>
          <a:xfrm>
            <a:off x="457200" y="4903313"/>
            <a:ext cx="792162" cy="865187"/>
          </a:xfrm>
          <a:prstGeom prst="roundRect">
            <a:avLst/>
          </a:prstGeom>
          <a:solidFill>
            <a:schemeClr val="bg1"/>
          </a:solidFill>
          <a:ln w="25400" cap="flat" cmpd="sng" algn="ctr">
            <a:solidFill>
              <a:schemeClr val="accent1"/>
            </a:solidFill>
            <a:prstDash val="solid"/>
          </a:ln>
          <a:effectLst/>
        </p:spPr>
        <p:txBody>
          <a:bodyPr anchor="ctr"/>
          <a:lstStyle/>
          <a:p>
            <a:pPr algn="ctr" defTabSz="914400"/>
            <a:r>
              <a:rPr lang="ru-RU" sz="1200" b="1" kern="0" dirty="0" err="1">
                <a:latin typeface="+mj-lt"/>
                <a:ea typeface="+mn-ea"/>
              </a:rPr>
              <a:t>Внесписок</a:t>
            </a:r>
            <a:endParaRPr lang="ru-RU" sz="1200" b="1" kern="0" dirty="0">
              <a:latin typeface="+mj-lt"/>
              <a:ea typeface="+mn-ea"/>
            </a:endParaRPr>
          </a:p>
        </p:txBody>
      </p:sp>
      <p:sp>
        <p:nvSpPr>
          <p:cNvPr id="15" name="Скругленный прямоугольник 14"/>
          <p:cNvSpPr/>
          <p:nvPr/>
        </p:nvSpPr>
        <p:spPr>
          <a:xfrm>
            <a:off x="457200" y="1346157"/>
            <a:ext cx="792162" cy="503237"/>
          </a:xfrm>
          <a:prstGeom prst="roundRect">
            <a:avLst/>
          </a:prstGeom>
          <a:solidFill>
            <a:schemeClr val="bg1"/>
          </a:solidFill>
          <a:ln w="25400" cap="flat" cmpd="sng" algn="ctr">
            <a:solidFill>
              <a:schemeClr val="accent1"/>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ru-RU" sz="2000" b="1" i="0" u="none" strike="noStrike" kern="0" cap="none" spc="0" normalizeH="0" baseline="0" noProof="0" dirty="0">
                <a:ln>
                  <a:noFill/>
                </a:ln>
                <a:effectLst/>
                <a:uLnTx/>
                <a:uFillTx/>
                <a:latin typeface="+mj-lt"/>
                <a:ea typeface="+mn-ea"/>
                <a:cs typeface="+mn-cs"/>
              </a:rPr>
              <a:t> А1</a:t>
            </a:r>
          </a:p>
        </p:txBody>
      </p:sp>
      <p:sp>
        <p:nvSpPr>
          <p:cNvPr id="16" name="Содержимое 5"/>
          <p:cNvSpPr txBox="1">
            <a:spLocks/>
          </p:cNvSpPr>
          <p:nvPr/>
        </p:nvSpPr>
        <p:spPr bwMode="auto">
          <a:xfrm>
            <a:off x="457200" y="1956770"/>
            <a:ext cx="792162" cy="503237"/>
          </a:xfrm>
          <a:prstGeom prst="roundRect">
            <a:avLst/>
          </a:prstGeom>
          <a:solidFill>
            <a:schemeClr val="bg1"/>
          </a:solidFill>
          <a:ln w="25400" cap="flat" cmpd="sng" algn="ctr">
            <a:solidFill>
              <a:schemeClr val="accent1"/>
            </a:solidFill>
            <a:prstDash val="solid"/>
          </a:ln>
          <a:effectLst/>
        </p:spPr>
        <p:txBody>
          <a:bodyPr anchor="ctr"/>
          <a:lstStyle>
            <a:defPPr>
              <a:defRPr lang="en-US"/>
            </a:defPPr>
            <a:lvl1pPr marL="0" marR="0" lvl="0" indent="0" algn="ctr" defTabSz="914400" eaLnBrk="1" latinLnBrk="0" hangingPunct="1">
              <a:lnSpc>
                <a:spcPct val="100000"/>
              </a:lnSpc>
              <a:buClrTx/>
              <a:buSzTx/>
              <a:buFontTx/>
              <a:buNone/>
              <a:tabLst/>
              <a:defRPr kumimoji="0" sz="2000" b="1" i="0" u="none" strike="noStrike" kern="0" cap="none" spc="0" normalizeH="0" baseline="0">
                <a:ln>
                  <a:noFill/>
                </a:ln>
                <a:effectLst/>
                <a:uLnTx/>
                <a:uFillTx/>
                <a:latin typeface="+mj-lt"/>
                <a:ea typeface="+mn-ea"/>
              </a:defRPr>
            </a:lvl1pPr>
          </a:lstStyle>
          <a:p>
            <a:r>
              <a:rPr lang="ru-RU" dirty="0"/>
              <a:t> А2</a:t>
            </a:r>
          </a:p>
        </p:txBody>
      </p:sp>
      <p:sp>
        <p:nvSpPr>
          <p:cNvPr id="17" name="Скругленный прямоугольник 16"/>
          <p:cNvSpPr/>
          <p:nvPr/>
        </p:nvSpPr>
        <p:spPr>
          <a:xfrm>
            <a:off x="457200" y="2786019"/>
            <a:ext cx="792162" cy="503238"/>
          </a:xfrm>
          <a:prstGeom prst="roundRect">
            <a:avLst/>
          </a:prstGeom>
          <a:solidFill>
            <a:schemeClr val="bg1"/>
          </a:solidFill>
          <a:ln w="25400" cap="flat" cmpd="sng" algn="ctr">
            <a:solidFill>
              <a:schemeClr val="accent1"/>
            </a:solidFill>
            <a:prstDash val="solid"/>
          </a:ln>
          <a:effectLst/>
        </p:spPr>
        <p:txBody>
          <a:bodyPr anchor="ctr"/>
          <a:lstStyle/>
          <a:p>
            <a:pPr algn="ctr" defTabSz="914400"/>
            <a:r>
              <a:rPr lang="ru-RU" sz="2000" b="1" kern="0" dirty="0">
                <a:latin typeface="+mj-lt"/>
                <a:ea typeface="+mn-ea"/>
              </a:rPr>
              <a:t>Б</a:t>
            </a:r>
          </a:p>
        </p:txBody>
      </p:sp>
      <p:sp>
        <p:nvSpPr>
          <p:cNvPr id="18" name="Скругленный прямоугольник 17"/>
          <p:cNvSpPr/>
          <p:nvPr/>
        </p:nvSpPr>
        <p:spPr>
          <a:xfrm>
            <a:off x="457200" y="3433719"/>
            <a:ext cx="792162" cy="504825"/>
          </a:xfrm>
          <a:prstGeom prst="roundRect">
            <a:avLst/>
          </a:prstGeom>
          <a:solidFill>
            <a:schemeClr val="bg1"/>
          </a:solidFill>
          <a:ln w="25400" cap="flat" cmpd="sng" algn="ctr">
            <a:solidFill>
              <a:schemeClr val="accent1"/>
            </a:solidFill>
            <a:prstDash val="solid"/>
          </a:ln>
          <a:effectLst/>
        </p:spPr>
        <p:txBody>
          <a:bodyPr anchor="ctr"/>
          <a:lstStyle/>
          <a:p>
            <a:pPr algn="ctr" defTabSz="914400"/>
            <a:r>
              <a:rPr lang="ru-RU" sz="2000" b="1" kern="0" dirty="0">
                <a:latin typeface="+mj-lt"/>
                <a:ea typeface="+mn-ea"/>
              </a:rPr>
              <a:t>В</a:t>
            </a:r>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lstStyle/>
          <a:p>
            <a:r>
              <a:rPr lang="ru-RU" dirty="0"/>
              <a:t>Делистинг</a:t>
            </a: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9</a:t>
            </a:fld>
            <a:endParaRPr lang="en-US"/>
          </a:p>
        </p:txBody>
      </p:sp>
      <p:sp>
        <p:nvSpPr>
          <p:cNvPr id="19" name="Content Placeholder 2"/>
          <p:cNvSpPr>
            <a:spLocks noGrp="1"/>
          </p:cNvSpPr>
          <p:nvPr>
            <p:ph idx="1"/>
          </p:nvPr>
        </p:nvSpPr>
        <p:spPr>
          <a:xfrm>
            <a:off x="698500" y="1182653"/>
            <a:ext cx="7988300" cy="4856163"/>
          </a:xfrm>
        </p:spPr>
        <p:txBody>
          <a:bodyPr/>
          <a:lstStyle/>
          <a:p>
            <a:r>
              <a:rPr lang="ru-RU" sz="1600" b="1" dirty="0">
                <a:solidFill>
                  <a:srgbClr val="C00000"/>
                </a:solidFill>
                <a:latin typeface="Arial" pitchFamily="34" charset="0"/>
              </a:rPr>
              <a:t>По истечение 2 лет при несоответствии эмитента требованиям КС</a:t>
            </a:r>
            <a:r>
              <a:rPr lang="ru-RU" sz="1600" dirty="0">
                <a:latin typeface="Arial" pitchFamily="34" charset="0"/>
              </a:rPr>
              <a:t> </a:t>
            </a:r>
            <a:r>
              <a:rPr lang="en-US" sz="1600" dirty="0" smtClean="0">
                <a:latin typeface="Arial" pitchFamily="34" charset="0"/>
              </a:rPr>
              <a:t>:</a:t>
            </a:r>
            <a:endParaRPr lang="ru-RU" sz="1600" dirty="0" smtClean="0">
              <a:latin typeface="Arial" pitchFamily="34" charset="0"/>
            </a:endParaRPr>
          </a:p>
          <a:p>
            <a:pPr marL="457200" lvl="1" indent="-457200">
              <a:spcBef>
                <a:spcPts val="600"/>
              </a:spcBef>
              <a:spcAft>
                <a:spcPts val="600"/>
              </a:spcAft>
              <a:buSzPct val="100000"/>
              <a:buFont typeface="+mj-lt"/>
              <a:buAutoNum type="arabicPeriod"/>
            </a:pPr>
            <a:r>
              <a:rPr lang="ru-RU" sz="1600" dirty="0">
                <a:latin typeface="Arial" pitchFamily="34" charset="0"/>
              </a:rPr>
              <a:t>Акции в течение 1 </a:t>
            </a:r>
            <a:r>
              <a:rPr lang="ru-RU" sz="1600" dirty="0" smtClean="0">
                <a:latin typeface="Arial" pitchFamily="34" charset="0"/>
              </a:rPr>
              <a:t>месяца переводятся </a:t>
            </a:r>
            <a:r>
              <a:rPr lang="ru-RU" sz="1600" dirty="0">
                <a:latin typeface="Arial" pitchFamily="34" charset="0"/>
              </a:rPr>
              <a:t>в КС</a:t>
            </a:r>
            <a:r>
              <a:rPr lang="en-US" sz="1600" dirty="0">
                <a:latin typeface="Arial" pitchFamily="34" charset="0"/>
              </a:rPr>
              <a:t> II</a:t>
            </a:r>
            <a:r>
              <a:rPr lang="ru-RU" sz="1600" dirty="0">
                <a:latin typeface="Arial" pitchFamily="34" charset="0"/>
              </a:rPr>
              <a:t> (при соответствии требованиям КС</a:t>
            </a:r>
            <a:r>
              <a:rPr lang="en-US" sz="1600" dirty="0">
                <a:latin typeface="Arial" pitchFamily="34" charset="0"/>
              </a:rPr>
              <a:t> II)</a:t>
            </a:r>
            <a:endParaRPr lang="ru-RU" sz="1600" dirty="0">
              <a:latin typeface="Arial" pitchFamily="34" charset="0"/>
            </a:endParaRPr>
          </a:p>
          <a:p>
            <a:pPr marL="457200" lvl="1" indent="-457200">
              <a:spcBef>
                <a:spcPts val="600"/>
              </a:spcBef>
              <a:spcAft>
                <a:spcPts val="600"/>
              </a:spcAft>
              <a:buSzPct val="100000"/>
              <a:buFont typeface="+mj-lt"/>
              <a:buAutoNum type="arabicPeriod"/>
            </a:pPr>
            <a:r>
              <a:rPr lang="ru-RU" sz="1600" dirty="0">
                <a:latin typeface="Arial" pitchFamily="34" charset="0"/>
              </a:rPr>
              <a:t>Акции в течение 1 месяца </a:t>
            </a:r>
            <a:r>
              <a:rPr lang="ru-RU" sz="1600" dirty="0" smtClean="0">
                <a:latin typeface="Arial" pitchFamily="34" charset="0"/>
              </a:rPr>
              <a:t>переводятся </a:t>
            </a:r>
            <a:r>
              <a:rPr lang="ru-RU" sz="1600" dirty="0">
                <a:latin typeface="Arial" pitchFamily="34" charset="0"/>
              </a:rPr>
              <a:t>в </a:t>
            </a:r>
            <a:r>
              <a:rPr lang="ru-RU" sz="1600" dirty="0" err="1">
                <a:latin typeface="Arial" pitchFamily="34" charset="0"/>
              </a:rPr>
              <a:t>некотировальную</a:t>
            </a:r>
            <a:r>
              <a:rPr lang="ru-RU" sz="1600" dirty="0">
                <a:latin typeface="Arial" pitchFamily="34" charset="0"/>
              </a:rPr>
              <a:t> часть списка </a:t>
            </a:r>
          </a:p>
          <a:p>
            <a:pPr marL="457200" indent="-457200">
              <a:buFont typeface="Wingdings" panose="05000000000000000000" pitchFamily="2" charset="2"/>
              <a:buChar char="q"/>
            </a:pPr>
            <a:endParaRPr lang="ru-RU" altLang="ru-RU" sz="1600" b="1" dirty="0" smtClean="0">
              <a:solidFill>
                <a:srgbClr val="C00000"/>
              </a:solidFill>
              <a:latin typeface="Arial" pitchFamily="34" charset="0"/>
            </a:endParaRPr>
          </a:p>
          <a:p>
            <a:pPr marL="0" lvl="1" indent="0">
              <a:buNone/>
            </a:pPr>
            <a:r>
              <a:rPr lang="ru-RU" altLang="ru-RU" sz="1600" b="1" dirty="0" smtClean="0">
                <a:solidFill>
                  <a:srgbClr val="C00000"/>
                </a:solidFill>
                <a:latin typeface="Arial" pitchFamily="34" charset="0"/>
              </a:rPr>
              <a:t>После </a:t>
            </a:r>
            <a:r>
              <a:rPr lang="ru-RU" altLang="ru-RU" sz="1600" b="1" dirty="0">
                <a:solidFill>
                  <a:srgbClr val="C00000"/>
                </a:solidFill>
                <a:latin typeface="Arial" pitchFamily="34" charset="0"/>
              </a:rPr>
              <a:t>истечения 2 </a:t>
            </a:r>
            <a:r>
              <a:rPr lang="ru-RU" altLang="ru-RU" sz="1600" b="1" dirty="0" smtClean="0">
                <a:solidFill>
                  <a:srgbClr val="C00000"/>
                </a:solidFill>
                <a:latin typeface="Arial" pitchFamily="34" charset="0"/>
              </a:rPr>
              <a:t>лет при </a:t>
            </a:r>
            <a:r>
              <a:rPr lang="ru-RU" altLang="ru-RU" sz="1600" b="1" dirty="0">
                <a:solidFill>
                  <a:srgbClr val="C00000"/>
                </a:solidFill>
                <a:latin typeface="Arial" pitchFamily="34" charset="0"/>
              </a:rPr>
              <a:t>выявлении Биржей несоответствия эмитента требованиям Корпоративного </a:t>
            </a:r>
            <a:r>
              <a:rPr lang="ru-RU" altLang="ru-RU" sz="1600" b="1" dirty="0" smtClean="0">
                <a:solidFill>
                  <a:srgbClr val="C00000"/>
                </a:solidFill>
                <a:latin typeface="Arial" pitchFamily="34" charset="0"/>
              </a:rPr>
              <a:t>управления</a:t>
            </a:r>
            <a:r>
              <a:rPr lang="ru-RU" sz="1600" b="1" dirty="0" smtClean="0">
                <a:latin typeface="Arial" pitchFamily="34" charset="0"/>
              </a:rPr>
              <a:t> </a:t>
            </a:r>
            <a:r>
              <a:rPr lang="en-US" sz="1600" dirty="0" smtClean="0">
                <a:latin typeface="Arial" pitchFamily="34" charset="0"/>
              </a:rPr>
              <a:t>:</a:t>
            </a:r>
            <a:endParaRPr lang="ru-RU" sz="1600" dirty="0">
              <a:latin typeface="Arial" pitchFamily="34" charset="0"/>
            </a:endParaRPr>
          </a:p>
          <a:p>
            <a:pPr marL="457200" lvl="1" indent="-457200">
              <a:spcBef>
                <a:spcPts val="600"/>
              </a:spcBef>
              <a:spcAft>
                <a:spcPts val="600"/>
              </a:spcAft>
              <a:buSzPct val="100000"/>
              <a:buFont typeface="+mj-lt"/>
              <a:buAutoNum type="arabicPeriod"/>
            </a:pPr>
            <a:r>
              <a:rPr lang="ru-RU" sz="1600" dirty="0">
                <a:latin typeface="Arial" pitchFamily="34" charset="0"/>
              </a:rPr>
              <a:t>О количестве независимых директоров в связи с тем, что член Совета директоров перестал быть независимым  - эмитент должен устранить нарушение на ближайшем очередном ОСА. </a:t>
            </a:r>
          </a:p>
          <a:p>
            <a:pPr marL="457200" lvl="1" indent="-457200">
              <a:spcBef>
                <a:spcPts val="600"/>
              </a:spcBef>
              <a:spcAft>
                <a:spcPts val="600"/>
              </a:spcAft>
              <a:buSzPct val="100000"/>
              <a:buFont typeface="+mj-lt"/>
              <a:buAutoNum type="arabicPeriod"/>
            </a:pPr>
            <a:r>
              <a:rPr lang="ru-RU" sz="1600" dirty="0">
                <a:latin typeface="Arial" pitchFamily="34" charset="0"/>
              </a:rPr>
              <a:t>Иным требованиям  - Биржа в течение 5 дней с момента выявления нарушения устанавливает эмитенту срок для устранения нарушения не более 6 месяцев. </a:t>
            </a:r>
          </a:p>
          <a:p>
            <a:pPr marL="457200" lvl="1" indent="-457200">
              <a:spcBef>
                <a:spcPts val="600"/>
              </a:spcBef>
              <a:spcAft>
                <a:spcPts val="600"/>
              </a:spcAft>
              <a:buSzPct val="100000"/>
              <a:buFont typeface="+mj-lt"/>
              <a:buAutoNum type="arabicPeriod"/>
            </a:pPr>
            <a:r>
              <a:rPr lang="ru-RU" sz="1600" dirty="0">
                <a:latin typeface="Arial" pitchFamily="34" charset="0"/>
              </a:rPr>
              <a:t>При не устранении нарушения в установленный срок, Биржа обязана исключить ценные бумаги из Котировального списка в течение 1 </a:t>
            </a:r>
            <a:r>
              <a:rPr lang="ru-RU" sz="1600" dirty="0" smtClean="0">
                <a:latin typeface="Arial" pitchFamily="34" charset="0"/>
              </a:rPr>
              <a:t>месяца</a:t>
            </a:r>
          </a:p>
          <a:p>
            <a:pPr marL="457200" indent="-457200">
              <a:buFont typeface="+mj-lt"/>
              <a:buAutoNum type="arabicPeriod"/>
            </a:pPr>
            <a:endParaRPr lang="ru-RU" sz="1600" dirty="0" smtClean="0">
              <a:latin typeface="Arial" pitchFamily="34" charset="0"/>
            </a:endParaRPr>
          </a:p>
        </p:txBody>
      </p:sp>
    </p:spTree>
    <p:extLst>
      <p:ext uri="{BB962C8B-B14F-4D97-AF65-F5344CB8AC3E}">
        <p14:creationId xmlns:p14="http://schemas.microsoft.com/office/powerpoint/2010/main" val="3490650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Ex01">
  <a:themeElements>
    <a:clrScheme name="OECDRTSMICEX">
      <a:dk1>
        <a:sysClr val="windowText" lastClr="000000"/>
      </a:dk1>
      <a:lt1>
        <a:sysClr val="window" lastClr="FFFFFF"/>
      </a:lt1>
      <a:dk2>
        <a:srgbClr val="4972B3"/>
      </a:dk2>
      <a:lt2>
        <a:srgbClr val="F7F6F5"/>
      </a:lt2>
      <a:accent1>
        <a:srgbClr val="A80627"/>
      </a:accent1>
      <a:accent2>
        <a:srgbClr val="274A81"/>
      </a:accent2>
      <a:accent3>
        <a:srgbClr val="A3BF2A"/>
      </a:accent3>
      <a:accent4>
        <a:srgbClr val="0077BB"/>
      </a:accent4>
      <a:accent5>
        <a:srgbClr val="7D8A97"/>
      </a:accent5>
      <a:accent6>
        <a:srgbClr val="C7DFEF"/>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1446</TotalTime>
  <Words>1687</Words>
  <Application>Microsoft Office PowerPoint</Application>
  <PresentationFormat>Экран (4:3)</PresentationFormat>
  <Paragraphs>199</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Ex01</vt:lpstr>
      <vt:lpstr>Кодекс корпоративного управления и новые требования листинга</vt:lpstr>
      <vt:lpstr>Требования к Корпоративному поведению в Котировальных списках</vt:lpstr>
      <vt:lpstr>Презентация PowerPoint</vt:lpstr>
      <vt:lpstr>Новые требования для включения акций в Котировальные списки</vt:lpstr>
      <vt:lpstr>Особенности применения (1/2)</vt:lpstr>
      <vt:lpstr>Особенности применения (2/2)</vt:lpstr>
      <vt:lpstr>Новые требования для включения облигаций в Котировальные списки</vt:lpstr>
      <vt:lpstr>Переходный период 2 года для эмитентов акций</vt:lpstr>
      <vt:lpstr>Делистинг</vt:lpstr>
      <vt:lpstr>Премиальный листинг. Базовые принципы</vt:lpstr>
      <vt:lpstr>Премиальный листинг</vt:lpstr>
      <vt:lpstr>Оговорка об условиях раскрытия информации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Нагорнюк Оксана Константиновна</dc:creator>
  <cp:lastModifiedBy>Ефимова Татьяна Сергеевна</cp:lastModifiedBy>
  <cp:revision>80</cp:revision>
  <dcterms:created xsi:type="dcterms:W3CDTF">2012-04-02T11:13:34Z</dcterms:created>
  <dcterms:modified xsi:type="dcterms:W3CDTF">2013-10-28T08:53:52Z</dcterms:modified>
</cp:coreProperties>
</file>