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83" r:id="rId1"/>
    <p:sldMasterId id="2147483993" r:id="rId2"/>
  </p:sldMasterIdLst>
  <p:notesMasterIdLst>
    <p:notesMasterId r:id="rId4"/>
  </p:notesMasterIdLst>
  <p:handoutMasterIdLst>
    <p:handoutMasterId r:id="rId5"/>
  </p:handoutMasterIdLst>
  <p:sldIdLst>
    <p:sldId id="549" r:id="rId3"/>
  </p:sldIdLst>
  <p:sldSz cx="9906000" cy="6858000" type="A4"/>
  <p:notesSz cx="6797675" cy="9926638"/>
  <p:custDataLst>
    <p:tags r:id="rId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Чернецкий Игорь Владимирович" initials="" lastIdx="0" clrIdx="0"/>
  <p:cmAuthor id="1" name="Антошкин Дмитрий Васильевич" initials="АДВ" lastIdx="9" clrIdx="1">
    <p:extLst>
      <p:ext uri="{19B8F6BF-5375-455C-9EA6-DF929625EA0E}">
        <p15:presenceInfo xmlns:p15="http://schemas.microsoft.com/office/powerpoint/2012/main" userId="S-1-5-21-2110615740-823941886-1632782223-19563" providerId="AD"/>
      </p:ext>
    </p:extLst>
  </p:cmAuthor>
  <p:cmAuthor id="2" name="Пользователь" initials="П" lastIdx="1" clrIdx="2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  <a:srgbClr val="003E1C"/>
    <a:srgbClr val="DB868F"/>
    <a:srgbClr val="557084"/>
    <a:srgbClr val="F5E7E8"/>
    <a:srgbClr val="EDCCCD"/>
    <a:srgbClr val="EEB4B7"/>
    <a:srgbClr val="99CCFF"/>
    <a:srgbClr val="F44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434" autoAdjust="0"/>
  </p:normalViewPr>
  <p:slideViewPr>
    <p:cSldViewPr>
      <p:cViewPr varScale="1">
        <p:scale>
          <a:sx n="80" d="100"/>
          <a:sy n="80" d="100"/>
        </p:scale>
        <p:origin x="636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1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065" cy="497333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333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2AC9D1-CFCA-416D-B729-030161E97694}" type="datetimeFigureOut">
              <a:rPr lang="en-US"/>
              <a:pPr>
                <a:defRPr/>
              </a:pPr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7766"/>
            <a:ext cx="2946065" cy="497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95" y="9427766"/>
            <a:ext cx="2946065" cy="497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52A41F-503A-41A1-9CF7-DBCC3C7B5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065" cy="497333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2"/>
            <a:ext cx="2946065" cy="497333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E1E8D4-6319-4544-8FC5-833408E3C842}" type="datetimeFigureOut">
              <a:rPr lang="ru-RU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6193"/>
            <a:ext cx="5439355" cy="446675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7766"/>
            <a:ext cx="2946065" cy="497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27766"/>
            <a:ext cx="2946065" cy="497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FA5201-F925-4CCB-884F-33D699F04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82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-7 Soyuz Rocket Blueprints by ShadowSpetsna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54009"/>
            <a:ext cx="4464496" cy="62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2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3" y="254009"/>
            <a:ext cx="265191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8000" y="576000"/>
            <a:ext cx="8034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26 ПТ ОБЫЧНЫЙ, ОКОНЧАНИЕ − ПОЛУЖИРНЫЙ!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37000" y="6192000"/>
            <a:ext cx="5772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7000" y="6192000"/>
            <a:ext cx="39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247999" y="2134800"/>
            <a:ext cx="8034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/>
              <a:t>Tahoma</a:t>
            </a:r>
            <a:r>
              <a:rPr lang="ru-RU" dirty="0"/>
              <a:t>, прописные/строчные − как в предложениях, рекомендуемый кегль 16 </a:t>
            </a:r>
            <a:r>
              <a:rPr lang="ru-RU" dirty="0" err="1"/>
              <a:t>пт</a:t>
            </a:r>
            <a:r>
              <a:rPr lang="ru-RU" dirty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365" y="269875"/>
            <a:ext cx="701675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785" y="6191251"/>
            <a:ext cx="180234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83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72480" y="252000"/>
            <a:ext cx="468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0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5" y="245078"/>
            <a:ext cx="2652295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6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72480" y="252000"/>
            <a:ext cx="468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0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9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5" y="245078"/>
            <a:ext cx="2652295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6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72480" y="252000"/>
            <a:ext cx="468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0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9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5" y="245078"/>
            <a:ext cx="2652295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8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480" y="245078"/>
            <a:ext cx="4680520" cy="6352275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0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0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5" y="245078"/>
            <a:ext cx="2652295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27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72480" y="245078"/>
            <a:ext cx="4680520" cy="6352275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January 00, 2000, City</a:t>
            </a:r>
            <a:br>
              <a:rPr lang="en-US" dirty="0"/>
            </a:br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Speaker’s title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0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 </a:t>
            </a:r>
            <a:br>
              <a:rPr lang="en-US" dirty="0"/>
            </a:br>
            <a:r>
              <a:rPr lang="en-US" dirty="0"/>
              <a:t>IN TAHOMA</a:t>
            </a:r>
            <a:br>
              <a:rPr lang="en-US" dirty="0"/>
            </a:br>
            <a:r>
              <a:rPr lang="en-US" dirty="0"/>
              <a:t>(LIGHT+BOLD)</a:t>
            </a:r>
          </a:p>
        </p:txBody>
      </p:sp>
      <p:pic>
        <p:nvPicPr>
          <p:cNvPr id="11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65" y="245078"/>
            <a:ext cx="2652295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8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365" y="269875"/>
            <a:ext cx="9321271" cy="615600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1248569" y="828675"/>
            <a:ext cx="4402667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48000" y="2134800"/>
            <a:ext cx="7332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Item number one</a:t>
            </a:r>
            <a:endParaRPr lang="ru-RU" dirty="0"/>
          </a:p>
          <a:p>
            <a:pPr lvl="1"/>
            <a:r>
              <a:rPr lang="en-US" dirty="0"/>
              <a:t>Sub item one</a:t>
            </a:r>
          </a:p>
          <a:p>
            <a:pPr lvl="1"/>
            <a:r>
              <a:rPr lang="en-US" dirty="0"/>
              <a:t>Sub item two</a:t>
            </a:r>
          </a:p>
          <a:p>
            <a:pPr lvl="0"/>
            <a:r>
              <a:rPr lang="en-US" dirty="0"/>
              <a:t>Item number two</a:t>
            </a:r>
            <a:endParaRPr lang="ru-RU" dirty="0"/>
          </a:p>
          <a:p>
            <a:pPr lvl="1"/>
            <a:r>
              <a:rPr lang="en-US" dirty="0"/>
              <a:t>Sub item one</a:t>
            </a:r>
          </a:p>
          <a:p>
            <a:pPr lvl="1"/>
            <a:r>
              <a:rPr lang="en-US" dirty="0"/>
              <a:t>Sub item two</a:t>
            </a:r>
          </a:p>
          <a:p>
            <a:pPr lvl="0"/>
            <a:r>
              <a:rPr lang="en-US" dirty="0"/>
              <a:t>Item number three</a:t>
            </a:r>
            <a:endParaRPr lang="ru-RU" dirty="0"/>
          </a:p>
          <a:p>
            <a:pPr lvl="1"/>
            <a:r>
              <a:rPr lang="en-US" dirty="0"/>
              <a:t>Sub item one</a:t>
            </a:r>
          </a:p>
          <a:p>
            <a:pPr lvl="1"/>
            <a:r>
              <a:rPr lang="en-US" dirty="0"/>
              <a:t>Sub item two</a:t>
            </a:r>
          </a:p>
          <a:p>
            <a:pPr lvl="0"/>
            <a:r>
              <a:rPr lang="en-US" dirty="0"/>
              <a:t>Item number four</a:t>
            </a:r>
            <a:endParaRPr lang="ru-RU" dirty="0"/>
          </a:p>
          <a:p>
            <a:pPr lvl="1"/>
            <a:r>
              <a:rPr lang="en-US" dirty="0"/>
              <a:t>Sub item one</a:t>
            </a:r>
          </a:p>
          <a:p>
            <a:pPr lvl="1"/>
            <a:r>
              <a:rPr lang="en-US" dirty="0"/>
              <a:t>Sub item two</a:t>
            </a:r>
          </a:p>
          <a:p>
            <a:pPr lvl="0"/>
            <a:r>
              <a:rPr lang="en-US" dirty="0"/>
              <a:t>Item number five</a:t>
            </a:r>
            <a:endParaRPr lang="ru-RU" dirty="0"/>
          </a:p>
          <a:p>
            <a:pPr lvl="1"/>
            <a:r>
              <a:rPr lang="en-US" dirty="0"/>
              <a:t>Sub item one</a:t>
            </a:r>
          </a:p>
          <a:p>
            <a:pPr lvl="1"/>
            <a:r>
              <a:rPr lang="en-US" dirty="0"/>
              <a:t>Sub item two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9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20000" y="612000"/>
            <a:ext cx="585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1.0</a:t>
            </a:r>
            <a:br>
              <a:rPr lang="en-US" dirty="0"/>
            </a:br>
            <a:r>
              <a:rPr lang="en-US" dirty="0" err="1"/>
              <a:t>Devider</a:t>
            </a:r>
            <a:r>
              <a:rPr lang="en-US" dirty="0"/>
              <a:t> title (</a:t>
            </a:r>
            <a:r>
              <a:rPr lang="en-US" dirty="0" err="1"/>
              <a:t>light+bold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365" y="269875"/>
            <a:ext cx="234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65000" y="6264001"/>
            <a:ext cx="468052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027" y="6191251"/>
            <a:ext cx="180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86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365" y="269875"/>
            <a:ext cx="701675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48000" y="1196752"/>
            <a:ext cx="8034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Bullet point one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  <a:p>
            <a:pPr lvl="0"/>
            <a:r>
              <a:rPr lang="en-US" dirty="0"/>
              <a:t>Bullet point two</a:t>
            </a:r>
          </a:p>
          <a:p>
            <a:pPr lvl="1"/>
            <a:r>
              <a:rPr lang="en-US" dirty="0"/>
              <a:t>Sub point one</a:t>
            </a:r>
          </a:p>
          <a:p>
            <a:pPr lvl="1"/>
            <a:r>
              <a:rPr lang="en-US" dirty="0"/>
              <a:t>Sub point two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8000" y="288000"/>
            <a:ext cx="803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5468" y="6264001"/>
            <a:ext cx="468052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85" y="6191251"/>
            <a:ext cx="180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93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365" y="269875"/>
            <a:ext cx="701675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8000" y="288000"/>
            <a:ext cx="803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SLIDE TITLE GOES HERE: TAHOMA 22 PT LIGHT + BOLD FOR THE TAIL!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5000" y="6264001"/>
            <a:ext cx="468052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85" y="6191251"/>
            <a:ext cx="180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06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ffice.micex.com\Public\Files\Департамент_по_коммуникациям\Отдел_управления_брендом\Фирменный_стиль\Шаблон_презентаций\Шаблоны с выбором фото\высотка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 r="185"/>
          <a:stretch/>
        </p:blipFill>
        <p:spPr bwMode="auto">
          <a:xfrm>
            <a:off x="272480" y="252000"/>
            <a:ext cx="468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2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3" y="254009"/>
            <a:ext cx="265191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36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90393" y="539751"/>
            <a:ext cx="7799255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800" dirty="0">
                <a:solidFill>
                  <a:srgbClr val="000000"/>
                </a:solidFill>
                <a:latin typeface="Verdana" pitchFamily="34" charset="0"/>
              </a:rPr>
              <a:t>THANK</a:t>
            </a:r>
            <a:endParaRPr lang="ru-RU" sz="4800" dirty="0">
              <a:solidFill>
                <a:srgbClr val="000000"/>
              </a:solidFill>
              <a:latin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YOU</a:t>
            </a:r>
            <a:endParaRPr lang="ru-RU" sz="4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54" y="5688013"/>
            <a:ext cx="245930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0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office.micex.com\Public\Files\Департамент_по_коммуникациям\Отдел_управления_брендом\Фирменный_стиль\Шаблон_презентаций\Шаблоны с выбором фото\ГУМ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11929"/>
          <a:stretch/>
        </p:blipFill>
        <p:spPr bwMode="auto">
          <a:xfrm>
            <a:off x="272480" y="252000"/>
            <a:ext cx="468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2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3" y="254009"/>
            <a:ext cx="265191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2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578360"/>
              </p:ext>
            </p:extLst>
          </p:nvPr>
        </p:nvGraphicFramePr>
        <p:xfrm>
          <a:off x="1725" y="1597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" y="1597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2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270000"/>
            <a:ext cx="468052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3" y="270009"/>
            <a:ext cx="265191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8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72480" y="269879"/>
            <a:ext cx="468052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48000" y="4291200"/>
            <a:ext cx="4407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00 января 2000, Город</a:t>
            </a:r>
            <a:br>
              <a:rPr lang="ru-RU" dirty="0"/>
            </a:br>
            <a:r>
              <a:rPr lang="ru-RU" dirty="0"/>
              <a:t>Имя Фамилия</a:t>
            </a:r>
            <a:br>
              <a:rPr lang="ru-RU" dirty="0"/>
            </a:br>
            <a:r>
              <a:rPr lang="ru-RU" dirty="0"/>
              <a:t>Должность докладчика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148002" y="5083200"/>
            <a:ext cx="4524503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ШРИФТОМ </a:t>
            </a:r>
            <a:r>
              <a:rPr lang="en-US" dirty="0"/>
              <a:t>TAHOMA </a:t>
            </a:r>
            <a:br>
              <a:rPr lang="en-US" dirty="0"/>
            </a:br>
            <a:r>
              <a:rPr lang="en-US" dirty="0"/>
              <a:t>(</a:t>
            </a:r>
            <a:r>
              <a:rPr lang="ru-RU" dirty="0"/>
              <a:t>ОБЫЧН+ЖИРН)</a:t>
            </a:r>
          </a:p>
        </p:txBody>
      </p:sp>
      <p:pic>
        <p:nvPicPr>
          <p:cNvPr id="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23" y="270009"/>
            <a:ext cx="2651919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369" y="269884"/>
            <a:ext cx="9321271" cy="6183461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48573" y="828675"/>
            <a:ext cx="4402667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600" dirty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48000" y="2134800"/>
            <a:ext cx="7332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20000" y="612000"/>
            <a:ext cx="585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1.0</a:t>
            </a:r>
            <a:br>
              <a:rPr lang="ru-RU" dirty="0"/>
            </a:br>
            <a:r>
              <a:rPr lang="ru-RU" dirty="0"/>
              <a:t>Заголовок (</a:t>
            </a:r>
            <a:r>
              <a:rPr lang="ru-RU" dirty="0" err="1"/>
              <a:t>обычн+жирн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365" y="269875"/>
            <a:ext cx="23400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27" y="6191259"/>
            <a:ext cx="180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1256" y="6209889"/>
            <a:ext cx="470183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369" y="269875"/>
            <a:ext cx="701675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248000" y="1196752"/>
            <a:ext cx="8034000" cy="4538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200" baseline="0">
                <a:latin typeface="+mn-lt"/>
                <a:ea typeface="Verdana" pitchFamily="34" charset="0"/>
                <a:cs typeface="Verdana" pitchFamily="34" charset="0"/>
              </a:defRPr>
            </a:lvl1pPr>
            <a:lvl2pPr defTabSz="1976438">
              <a:defRPr sz="1200"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/>
              <a:t>Пункт номер один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  <a:p>
            <a:pPr lvl="0"/>
            <a:r>
              <a:rPr lang="ru-RU" dirty="0"/>
              <a:t>Пункт номер два</a:t>
            </a:r>
          </a:p>
          <a:p>
            <a:pPr lvl="1"/>
            <a:r>
              <a:rPr lang="ru-RU" dirty="0"/>
              <a:t>Подпункт один</a:t>
            </a:r>
          </a:p>
          <a:p>
            <a:pPr lvl="1"/>
            <a:r>
              <a:rPr lang="ru-RU" dirty="0"/>
              <a:t>Подпункт два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8000" y="288000"/>
            <a:ext cx="803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5" y="6191259"/>
            <a:ext cx="180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1256" y="6209889"/>
            <a:ext cx="470183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2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369" y="269875"/>
            <a:ext cx="701675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48000" y="288000"/>
            <a:ext cx="8034000" cy="75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2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ЗАГОЛОВОК: </a:t>
            </a:r>
            <a:r>
              <a:rPr lang="en-US" dirty="0"/>
              <a:t>TAHOMA </a:t>
            </a:r>
            <a:r>
              <a:rPr lang="ru-RU" dirty="0"/>
              <a:t>2</a:t>
            </a:r>
            <a:r>
              <a:rPr lang="en-US" dirty="0"/>
              <a:t>2</a:t>
            </a:r>
            <a:r>
              <a:rPr lang="ru-RU" dirty="0"/>
              <a:t> ПТ ОБЫЧНЫЙ, ОКОНЧАНИЕ − ПОЛУЖИРНЫЙ!</a:t>
            </a: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5" y="6191259"/>
            <a:ext cx="180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1256" y="6209889"/>
            <a:ext cx="470183" cy="365125"/>
          </a:xfrm>
        </p:spPr>
        <p:txBody>
          <a:bodyPr/>
          <a:lstStyle/>
          <a:p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84216E-DF9B-440D-87FE-D1027DC01F67}" type="slidenum">
              <a:rPr lang="ru-RU" smtClean="0">
                <a:solidFill>
                  <a:srgbClr val="000000">
                    <a:tint val="75000"/>
                  </a:srgbClr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62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4004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9216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92162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3477" y="6356351"/>
            <a:ext cx="468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46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/>
              <a:t>Switch to </a:t>
            </a:r>
            <a:r>
              <a:rPr lang="en-US" sz="1600" b="1" dirty="0" err="1"/>
              <a:t>Bachelier</a:t>
            </a:r>
            <a:r>
              <a:rPr lang="en-US" sz="1600" b="1" dirty="0"/>
              <a:t> as an example</a:t>
            </a:r>
            <a:endParaRPr lang="ru-RU" sz="1600" dirty="0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A88CA86D-CAE4-4BF9-ABF8-10818CF75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576" y="652468"/>
            <a:ext cx="67687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We use </a:t>
            </a:r>
            <a:r>
              <a:rPr lang="en-US" altLang="ru-RU" sz="1200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</a:rPr>
              <a:t>a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Light Sweet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Crude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Oil (CL)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futures contract here as an example.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MinPrice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for the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Light Sweet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Crude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Oil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futures is set at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$13.85.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dirty="0">
              <a:solidFill>
                <a:srgbClr val="595959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200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</a:rPr>
              <a:t>T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he thresholds for the monitoring </a:t>
            </a:r>
            <a:r>
              <a:rPr lang="en-US" altLang="ru-RU" sz="1200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</a:rPr>
              <a:t>coverage 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will be as follows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dirty="0">
              <a:solidFill>
                <a:srgbClr val="007770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1200" dirty="0">
                <a:solidFill>
                  <a:srgbClr val="007770"/>
                </a:solidFill>
                <a:latin typeface="+mn-lt"/>
                <a:ea typeface="Times New Roman" panose="02020603050405020304" pitchFamily="18" charset="0"/>
              </a:rPr>
              <a:t>Green zone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–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the settlement price of the first futures contract (F) </a:t>
            </a:r>
            <a:r>
              <a:rPr kumimoji="0" lang="en-US" altLang="ru-RU" sz="12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is above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1.5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⋅ $13.85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007770"/>
                </a:solidFill>
                <a:effectLst/>
                <a:latin typeface="+mn-lt"/>
                <a:ea typeface="Times New Roman" panose="02020603050405020304" pitchFamily="18" charset="0"/>
              </a:rPr>
              <a:t>=$20.78.</a:t>
            </a:r>
            <a:endParaRPr kumimoji="0" lang="ru-RU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/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anose="02020603050405020304" pitchFamily="18" charset="0"/>
              </a:rPr>
              <a:t>Yellow zone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–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the settlement price of the first futures contract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(F)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ranges </a:t>
            </a:r>
            <a:r>
              <a:rPr lang="en-US" altLang="ru-RU" sz="1200" i="1" dirty="0">
                <a:solidFill>
                  <a:srgbClr val="FFC000"/>
                </a:solidFill>
                <a:latin typeface="+mn-lt"/>
                <a:ea typeface="Times New Roman" panose="02020603050405020304" pitchFamily="18" charset="0"/>
              </a:rPr>
              <a:t>from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anose="02020603050405020304" pitchFamily="18" charset="0"/>
              </a:rPr>
              <a:t>$20.78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anose="02020603050405020304" pitchFamily="18" charset="0"/>
              </a:rPr>
              <a:t>to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n-lt"/>
                <a:ea typeface="Times New Roman" panose="02020603050405020304" pitchFamily="18" charset="0"/>
              </a:rPr>
              <a:t>$13.85.</a:t>
            </a:r>
            <a:endParaRPr kumimoji="0" lang="ru-RU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CE1126"/>
                </a:solidFill>
                <a:effectLst/>
                <a:latin typeface="+mn-lt"/>
                <a:ea typeface="Times New Roman" panose="02020603050405020304" pitchFamily="18" charset="0"/>
              </a:rPr>
              <a:t>Red zone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–</a:t>
            </a: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the settlement price of the first futures contract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(F) </a:t>
            </a:r>
            <a:r>
              <a:rPr lang="en-US" altLang="ru-RU" sz="1200" i="1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</a:rPr>
              <a:t>is </a:t>
            </a:r>
            <a:r>
              <a:rPr kumimoji="0" lang="en-US" altLang="ru-RU" sz="12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</a:rPr>
              <a:t>below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E1126"/>
                </a:solidFill>
                <a:effectLst/>
                <a:latin typeface="+mn-lt"/>
                <a:ea typeface="Times New Roman" panose="02020603050405020304" pitchFamily="18" charset="0"/>
              </a:rPr>
              <a:t>$13.85.</a:t>
            </a:r>
            <a:endParaRPr kumimoji="0" lang="ru-RU" alt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08" name="Group 826">
            <a:extLst>
              <a:ext uri="{FF2B5EF4-FFF2-40B4-BE49-F238E27FC236}">
                <a16:creationId xmlns:a16="http://schemas.microsoft.com/office/drawing/2014/main" id="{153C684F-27ED-445B-8E49-01AC57FC2911}"/>
              </a:ext>
            </a:extLst>
          </p:cNvPr>
          <p:cNvGrpSpPr/>
          <p:nvPr/>
        </p:nvGrpSpPr>
        <p:grpSpPr>
          <a:xfrm>
            <a:off x="366468" y="3470626"/>
            <a:ext cx="9507289" cy="2535539"/>
            <a:chOff x="32005" y="2499360"/>
            <a:chExt cx="10213841" cy="2502410"/>
          </a:xfrm>
        </p:grpSpPr>
        <p:sp>
          <p:nvSpPr>
            <p:cNvPr id="109" name="Shape 11">
              <a:extLst>
                <a:ext uri="{FF2B5EF4-FFF2-40B4-BE49-F238E27FC236}">
                  <a16:creationId xmlns:a16="http://schemas.microsoft.com/office/drawing/2014/main" id="{01F1A60D-99E6-4257-BDCA-6A696FB8412A}"/>
                </a:ext>
              </a:extLst>
            </p:cNvPr>
            <p:cNvSpPr/>
            <p:nvPr/>
          </p:nvSpPr>
          <p:spPr>
            <a:xfrm>
              <a:off x="41149" y="2508505"/>
              <a:ext cx="2446020" cy="498348"/>
            </a:xfrm>
            <a:custGeom>
              <a:avLst/>
              <a:gdLst/>
              <a:ahLst/>
              <a:cxnLst/>
              <a:rect l="0" t="0" r="0" b="0"/>
              <a:pathLst>
                <a:path w="2446020" h="498348">
                  <a:moveTo>
                    <a:pt x="0" y="0"/>
                  </a:moveTo>
                  <a:lnTo>
                    <a:pt x="2311908" y="0"/>
                  </a:lnTo>
                  <a:cubicBezTo>
                    <a:pt x="2365248" y="111252"/>
                    <a:pt x="2382012" y="144780"/>
                    <a:pt x="2446020" y="252984"/>
                  </a:cubicBezTo>
                  <a:lnTo>
                    <a:pt x="2314956" y="498348"/>
                  </a:lnTo>
                  <a:lnTo>
                    <a:pt x="0" y="4983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10" name="Shape 12">
              <a:extLst>
                <a:ext uri="{FF2B5EF4-FFF2-40B4-BE49-F238E27FC236}">
                  <a16:creationId xmlns:a16="http://schemas.microsoft.com/office/drawing/2014/main" id="{D67C9C2D-E6F0-4470-85B5-4C20F04BBBA9}"/>
                </a:ext>
              </a:extLst>
            </p:cNvPr>
            <p:cNvSpPr/>
            <p:nvPr/>
          </p:nvSpPr>
          <p:spPr>
            <a:xfrm>
              <a:off x="32005" y="2500885"/>
              <a:ext cx="1230850" cy="515113"/>
            </a:xfrm>
            <a:custGeom>
              <a:avLst/>
              <a:gdLst/>
              <a:ahLst/>
              <a:cxnLst/>
              <a:rect l="0" t="0" r="0" b="0"/>
              <a:pathLst>
                <a:path w="1230851" h="515112">
                  <a:moveTo>
                    <a:pt x="9144" y="0"/>
                  </a:moveTo>
                  <a:lnTo>
                    <a:pt x="1230851" y="0"/>
                  </a:lnTo>
                  <a:lnTo>
                    <a:pt x="1230851" y="16764"/>
                  </a:lnTo>
                  <a:lnTo>
                    <a:pt x="16764" y="16764"/>
                  </a:lnTo>
                  <a:lnTo>
                    <a:pt x="16764" y="498348"/>
                  </a:lnTo>
                  <a:lnTo>
                    <a:pt x="1230851" y="498348"/>
                  </a:lnTo>
                  <a:lnTo>
                    <a:pt x="1230851" y="515112"/>
                  </a:lnTo>
                  <a:lnTo>
                    <a:pt x="9144" y="515112"/>
                  </a:lnTo>
                  <a:cubicBezTo>
                    <a:pt x="4572" y="515112"/>
                    <a:pt x="0" y="510540"/>
                    <a:pt x="0" y="505968"/>
                  </a:cubicBezTo>
                  <a:lnTo>
                    <a:pt x="0" y="7620"/>
                  </a:lnTo>
                  <a:cubicBezTo>
                    <a:pt x="0" y="3048"/>
                    <a:pt x="4572" y="0"/>
                    <a:pt x="91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13">
              <a:extLst>
                <a:ext uri="{FF2B5EF4-FFF2-40B4-BE49-F238E27FC236}">
                  <a16:creationId xmlns:a16="http://schemas.microsoft.com/office/drawing/2014/main" id="{C55B1482-BA99-4408-A986-7558CD72F3B2}"/>
                </a:ext>
              </a:extLst>
            </p:cNvPr>
            <p:cNvSpPr/>
            <p:nvPr/>
          </p:nvSpPr>
          <p:spPr>
            <a:xfrm>
              <a:off x="1262855" y="2500885"/>
              <a:ext cx="1231933" cy="515113"/>
            </a:xfrm>
            <a:custGeom>
              <a:avLst/>
              <a:gdLst/>
              <a:ahLst/>
              <a:cxnLst/>
              <a:rect l="0" t="0" r="0" b="0"/>
              <a:pathLst>
                <a:path w="1231933" h="515112">
                  <a:moveTo>
                    <a:pt x="0" y="0"/>
                  </a:moveTo>
                  <a:lnTo>
                    <a:pt x="1090201" y="0"/>
                  </a:lnTo>
                  <a:cubicBezTo>
                    <a:pt x="1093249" y="0"/>
                    <a:pt x="1096297" y="1524"/>
                    <a:pt x="1097821" y="4572"/>
                  </a:cubicBezTo>
                  <a:lnTo>
                    <a:pt x="1106965" y="24384"/>
                  </a:lnTo>
                  <a:lnTo>
                    <a:pt x="1116109" y="42672"/>
                  </a:lnTo>
                  <a:lnTo>
                    <a:pt x="1123729" y="59436"/>
                  </a:lnTo>
                  <a:lnTo>
                    <a:pt x="1131349" y="74676"/>
                  </a:lnTo>
                  <a:lnTo>
                    <a:pt x="1138969" y="89916"/>
                  </a:lnTo>
                  <a:lnTo>
                    <a:pt x="1146589" y="103632"/>
                  </a:lnTo>
                  <a:lnTo>
                    <a:pt x="1160305" y="131064"/>
                  </a:lnTo>
                  <a:lnTo>
                    <a:pt x="1175545" y="158496"/>
                  </a:lnTo>
                  <a:lnTo>
                    <a:pt x="1183165" y="172212"/>
                  </a:lnTo>
                  <a:lnTo>
                    <a:pt x="1190785" y="187452"/>
                  </a:lnTo>
                  <a:lnTo>
                    <a:pt x="1199929" y="202692"/>
                  </a:lnTo>
                  <a:lnTo>
                    <a:pt x="1209073" y="219456"/>
                  </a:lnTo>
                  <a:lnTo>
                    <a:pt x="1219741" y="236220"/>
                  </a:lnTo>
                  <a:lnTo>
                    <a:pt x="1230409" y="256032"/>
                  </a:lnTo>
                  <a:cubicBezTo>
                    <a:pt x="1231933" y="259080"/>
                    <a:pt x="1231933" y="262128"/>
                    <a:pt x="1230409" y="263652"/>
                  </a:cubicBezTo>
                  <a:lnTo>
                    <a:pt x="1099345" y="510540"/>
                  </a:lnTo>
                  <a:cubicBezTo>
                    <a:pt x="1099345" y="513588"/>
                    <a:pt x="1096297" y="515112"/>
                    <a:pt x="1093249" y="515112"/>
                  </a:cubicBezTo>
                  <a:lnTo>
                    <a:pt x="0" y="515112"/>
                  </a:lnTo>
                  <a:lnTo>
                    <a:pt x="0" y="498348"/>
                  </a:lnTo>
                  <a:lnTo>
                    <a:pt x="1088056" y="498348"/>
                  </a:lnTo>
                  <a:lnTo>
                    <a:pt x="1214087" y="260941"/>
                  </a:lnTo>
                  <a:lnTo>
                    <a:pt x="1204501" y="245364"/>
                  </a:lnTo>
                  <a:lnTo>
                    <a:pt x="1195357" y="227076"/>
                  </a:lnTo>
                  <a:lnTo>
                    <a:pt x="1184689" y="210312"/>
                  </a:lnTo>
                  <a:lnTo>
                    <a:pt x="1175545" y="195072"/>
                  </a:lnTo>
                  <a:lnTo>
                    <a:pt x="1167925" y="179832"/>
                  </a:lnTo>
                  <a:lnTo>
                    <a:pt x="1160305" y="166116"/>
                  </a:lnTo>
                  <a:lnTo>
                    <a:pt x="1145065" y="138684"/>
                  </a:lnTo>
                  <a:lnTo>
                    <a:pt x="1131349" y="111252"/>
                  </a:lnTo>
                  <a:lnTo>
                    <a:pt x="1123729" y="97536"/>
                  </a:lnTo>
                  <a:lnTo>
                    <a:pt x="1117633" y="82296"/>
                  </a:lnTo>
                  <a:lnTo>
                    <a:pt x="1108489" y="67056"/>
                  </a:lnTo>
                  <a:lnTo>
                    <a:pt x="1100869" y="50292"/>
                  </a:lnTo>
                  <a:lnTo>
                    <a:pt x="1091725" y="32004"/>
                  </a:lnTo>
                  <a:lnTo>
                    <a:pt x="1084691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17">
              <a:extLst>
                <a:ext uri="{FF2B5EF4-FFF2-40B4-BE49-F238E27FC236}">
                  <a16:creationId xmlns:a16="http://schemas.microsoft.com/office/drawing/2014/main" id="{D5EA40C7-F6E8-42CD-8CFB-6B2489CB0939}"/>
                </a:ext>
              </a:extLst>
            </p:cNvPr>
            <p:cNvSpPr/>
            <p:nvPr/>
          </p:nvSpPr>
          <p:spPr>
            <a:xfrm>
              <a:off x="32005" y="3005330"/>
              <a:ext cx="1168146" cy="1984249"/>
            </a:xfrm>
            <a:custGeom>
              <a:avLst/>
              <a:gdLst/>
              <a:ahLst/>
              <a:cxnLst/>
              <a:rect l="0" t="0" r="0" b="0"/>
              <a:pathLst>
                <a:path w="1168146" h="1984248">
                  <a:moveTo>
                    <a:pt x="9144" y="0"/>
                  </a:moveTo>
                  <a:lnTo>
                    <a:pt x="1168146" y="0"/>
                  </a:lnTo>
                  <a:lnTo>
                    <a:pt x="1168146" y="16764"/>
                  </a:lnTo>
                  <a:lnTo>
                    <a:pt x="16764" y="16764"/>
                  </a:lnTo>
                  <a:lnTo>
                    <a:pt x="16764" y="1967484"/>
                  </a:lnTo>
                  <a:lnTo>
                    <a:pt x="1168146" y="1967484"/>
                  </a:lnTo>
                  <a:lnTo>
                    <a:pt x="1168146" y="1984248"/>
                  </a:lnTo>
                  <a:lnTo>
                    <a:pt x="9144" y="1984248"/>
                  </a:lnTo>
                  <a:cubicBezTo>
                    <a:pt x="4572" y="1984248"/>
                    <a:pt x="0" y="1981200"/>
                    <a:pt x="0" y="1976628"/>
                  </a:cubicBezTo>
                  <a:lnTo>
                    <a:pt x="0" y="9144"/>
                  </a:lnTo>
                  <a:cubicBezTo>
                    <a:pt x="0" y="4572"/>
                    <a:pt x="4572" y="0"/>
                    <a:pt x="91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18">
              <a:extLst>
                <a:ext uri="{FF2B5EF4-FFF2-40B4-BE49-F238E27FC236}">
                  <a16:creationId xmlns:a16="http://schemas.microsoft.com/office/drawing/2014/main" id="{C69967D7-BB78-4C73-9813-11935FA86404}"/>
                </a:ext>
              </a:extLst>
            </p:cNvPr>
            <p:cNvSpPr/>
            <p:nvPr/>
          </p:nvSpPr>
          <p:spPr>
            <a:xfrm>
              <a:off x="1200151" y="3005330"/>
              <a:ext cx="1168146" cy="1984249"/>
            </a:xfrm>
            <a:custGeom>
              <a:avLst/>
              <a:gdLst/>
              <a:ahLst/>
              <a:cxnLst/>
              <a:rect l="0" t="0" r="0" b="0"/>
              <a:pathLst>
                <a:path w="1168146" h="1984248">
                  <a:moveTo>
                    <a:pt x="0" y="0"/>
                  </a:moveTo>
                  <a:lnTo>
                    <a:pt x="1159002" y="0"/>
                  </a:lnTo>
                  <a:cubicBezTo>
                    <a:pt x="1163574" y="0"/>
                    <a:pt x="1168146" y="4572"/>
                    <a:pt x="1168146" y="9144"/>
                  </a:cubicBezTo>
                  <a:lnTo>
                    <a:pt x="1168146" y="1976628"/>
                  </a:lnTo>
                  <a:cubicBezTo>
                    <a:pt x="1168146" y="1981200"/>
                    <a:pt x="1163574" y="1984248"/>
                    <a:pt x="1159002" y="1984248"/>
                  </a:cubicBezTo>
                  <a:lnTo>
                    <a:pt x="0" y="1984248"/>
                  </a:lnTo>
                  <a:lnTo>
                    <a:pt x="0" y="1967484"/>
                  </a:lnTo>
                  <a:lnTo>
                    <a:pt x="1151382" y="1967484"/>
                  </a:lnTo>
                  <a:lnTo>
                    <a:pt x="1151382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29">
              <a:extLst>
                <a:ext uri="{FF2B5EF4-FFF2-40B4-BE49-F238E27FC236}">
                  <a16:creationId xmlns:a16="http://schemas.microsoft.com/office/drawing/2014/main" id="{254C4517-A122-45F7-AF6F-B266F577E0EF}"/>
                </a:ext>
              </a:extLst>
            </p:cNvPr>
            <p:cNvSpPr/>
            <p:nvPr/>
          </p:nvSpPr>
          <p:spPr>
            <a:xfrm>
              <a:off x="2414016" y="2506981"/>
              <a:ext cx="2699003" cy="498348"/>
            </a:xfrm>
            <a:custGeom>
              <a:avLst/>
              <a:gdLst/>
              <a:ahLst/>
              <a:cxnLst/>
              <a:rect l="0" t="0" r="0" b="0"/>
              <a:pathLst>
                <a:path w="2699004" h="498348">
                  <a:moveTo>
                    <a:pt x="0" y="0"/>
                  </a:moveTo>
                  <a:lnTo>
                    <a:pt x="2551176" y="0"/>
                  </a:lnTo>
                  <a:cubicBezTo>
                    <a:pt x="2609088" y="109728"/>
                    <a:pt x="2628900" y="144780"/>
                    <a:pt x="2699004" y="252984"/>
                  </a:cubicBezTo>
                  <a:lnTo>
                    <a:pt x="2554224" y="498348"/>
                  </a:lnTo>
                  <a:lnTo>
                    <a:pt x="0" y="498348"/>
                  </a:lnTo>
                  <a:lnTo>
                    <a:pt x="135636" y="25603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Shape 30">
              <a:extLst>
                <a:ext uri="{FF2B5EF4-FFF2-40B4-BE49-F238E27FC236}">
                  <a16:creationId xmlns:a16="http://schemas.microsoft.com/office/drawing/2014/main" id="{D4E14961-C528-44D6-9D1C-41A7D326BC06}"/>
                </a:ext>
              </a:extLst>
            </p:cNvPr>
            <p:cNvSpPr/>
            <p:nvPr/>
          </p:nvSpPr>
          <p:spPr>
            <a:xfrm>
              <a:off x="2406397" y="2499361"/>
              <a:ext cx="1358994" cy="515113"/>
            </a:xfrm>
            <a:custGeom>
              <a:avLst/>
              <a:gdLst/>
              <a:ahLst/>
              <a:cxnLst/>
              <a:rect l="0" t="0" r="0" b="0"/>
              <a:pathLst>
                <a:path w="1358994" h="515112">
                  <a:moveTo>
                    <a:pt x="7620" y="0"/>
                  </a:moveTo>
                  <a:lnTo>
                    <a:pt x="1358994" y="0"/>
                  </a:lnTo>
                  <a:lnTo>
                    <a:pt x="1358994" y="16764"/>
                  </a:lnTo>
                  <a:lnTo>
                    <a:pt x="21737" y="16764"/>
                  </a:lnTo>
                  <a:lnTo>
                    <a:pt x="150876" y="259080"/>
                  </a:lnTo>
                  <a:cubicBezTo>
                    <a:pt x="152400" y="262128"/>
                    <a:pt x="152400" y="265176"/>
                    <a:pt x="150876" y="266700"/>
                  </a:cubicBezTo>
                  <a:lnTo>
                    <a:pt x="22022" y="498348"/>
                  </a:lnTo>
                  <a:lnTo>
                    <a:pt x="1358994" y="498348"/>
                  </a:lnTo>
                  <a:lnTo>
                    <a:pt x="1358994" y="515112"/>
                  </a:lnTo>
                  <a:lnTo>
                    <a:pt x="7620" y="515112"/>
                  </a:lnTo>
                  <a:cubicBezTo>
                    <a:pt x="4572" y="515112"/>
                    <a:pt x="3048" y="513588"/>
                    <a:pt x="1524" y="510540"/>
                  </a:cubicBezTo>
                  <a:cubicBezTo>
                    <a:pt x="0" y="507492"/>
                    <a:pt x="0" y="504444"/>
                    <a:pt x="1524" y="501396"/>
                  </a:cubicBezTo>
                  <a:lnTo>
                    <a:pt x="133579" y="262796"/>
                  </a:lnTo>
                  <a:lnTo>
                    <a:pt x="1524" y="12192"/>
                  </a:lnTo>
                  <a:cubicBezTo>
                    <a:pt x="0" y="9144"/>
                    <a:pt x="0" y="6096"/>
                    <a:pt x="1524" y="3048"/>
                  </a:cubicBezTo>
                  <a:cubicBezTo>
                    <a:pt x="3048" y="1524"/>
                    <a:pt x="6096" y="0"/>
                    <a:pt x="76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7" name="Shape 31">
              <a:extLst>
                <a:ext uri="{FF2B5EF4-FFF2-40B4-BE49-F238E27FC236}">
                  <a16:creationId xmlns:a16="http://schemas.microsoft.com/office/drawing/2014/main" id="{678DBBC0-C409-4418-963B-96851E1E972F}"/>
                </a:ext>
              </a:extLst>
            </p:cNvPr>
            <p:cNvSpPr/>
            <p:nvPr/>
          </p:nvSpPr>
          <p:spPr>
            <a:xfrm>
              <a:off x="3765391" y="2499361"/>
              <a:ext cx="1356774" cy="515113"/>
            </a:xfrm>
            <a:custGeom>
              <a:avLst/>
              <a:gdLst/>
              <a:ahLst/>
              <a:cxnLst/>
              <a:rect l="0" t="0" r="0" b="0"/>
              <a:pathLst>
                <a:path w="1356774" h="515112">
                  <a:moveTo>
                    <a:pt x="0" y="0"/>
                  </a:moveTo>
                  <a:lnTo>
                    <a:pt x="1199802" y="0"/>
                  </a:lnTo>
                  <a:cubicBezTo>
                    <a:pt x="1202850" y="0"/>
                    <a:pt x="1205898" y="1524"/>
                    <a:pt x="1207422" y="4572"/>
                  </a:cubicBezTo>
                  <a:lnTo>
                    <a:pt x="1218090" y="24384"/>
                  </a:lnTo>
                  <a:lnTo>
                    <a:pt x="1227234" y="42672"/>
                  </a:lnTo>
                  <a:lnTo>
                    <a:pt x="1236378" y="59436"/>
                  </a:lnTo>
                  <a:lnTo>
                    <a:pt x="1245522" y="74676"/>
                  </a:lnTo>
                  <a:lnTo>
                    <a:pt x="1253142" y="89916"/>
                  </a:lnTo>
                  <a:lnTo>
                    <a:pt x="1260762" y="103632"/>
                  </a:lnTo>
                  <a:lnTo>
                    <a:pt x="1277526" y="131064"/>
                  </a:lnTo>
                  <a:lnTo>
                    <a:pt x="1292766" y="158496"/>
                  </a:lnTo>
                  <a:lnTo>
                    <a:pt x="1301911" y="172212"/>
                  </a:lnTo>
                  <a:lnTo>
                    <a:pt x="1311054" y="185928"/>
                  </a:lnTo>
                  <a:lnTo>
                    <a:pt x="1320198" y="202692"/>
                  </a:lnTo>
                  <a:lnTo>
                    <a:pt x="1330866" y="217932"/>
                  </a:lnTo>
                  <a:lnTo>
                    <a:pt x="1341534" y="236220"/>
                  </a:lnTo>
                  <a:lnTo>
                    <a:pt x="1353726" y="256032"/>
                  </a:lnTo>
                  <a:cubicBezTo>
                    <a:pt x="1356774" y="257556"/>
                    <a:pt x="1356774" y="262128"/>
                    <a:pt x="1355250" y="263652"/>
                  </a:cubicBezTo>
                  <a:lnTo>
                    <a:pt x="1210470" y="510540"/>
                  </a:lnTo>
                  <a:cubicBezTo>
                    <a:pt x="1208946" y="513588"/>
                    <a:pt x="1205898" y="515112"/>
                    <a:pt x="1202850" y="515112"/>
                  </a:cubicBezTo>
                  <a:lnTo>
                    <a:pt x="0" y="515112"/>
                  </a:lnTo>
                  <a:lnTo>
                    <a:pt x="0" y="498348"/>
                  </a:lnTo>
                  <a:lnTo>
                    <a:pt x="1197029" y="498348"/>
                  </a:lnTo>
                  <a:lnTo>
                    <a:pt x="1337256" y="260700"/>
                  </a:lnTo>
                  <a:lnTo>
                    <a:pt x="1327818" y="245364"/>
                  </a:lnTo>
                  <a:lnTo>
                    <a:pt x="1317150" y="227076"/>
                  </a:lnTo>
                  <a:lnTo>
                    <a:pt x="1306482" y="210312"/>
                  </a:lnTo>
                  <a:lnTo>
                    <a:pt x="1295814" y="195072"/>
                  </a:lnTo>
                  <a:lnTo>
                    <a:pt x="1286670" y="181356"/>
                  </a:lnTo>
                  <a:lnTo>
                    <a:pt x="1279050" y="166116"/>
                  </a:lnTo>
                  <a:lnTo>
                    <a:pt x="1262286" y="138684"/>
                  </a:lnTo>
                  <a:lnTo>
                    <a:pt x="1247046" y="111252"/>
                  </a:lnTo>
                  <a:lnTo>
                    <a:pt x="1239426" y="97536"/>
                  </a:lnTo>
                  <a:lnTo>
                    <a:pt x="1230282" y="82296"/>
                  </a:lnTo>
                  <a:lnTo>
                    <a:pt x="1222662" y="67056"/>
                  </a:lnTo>
                  <a:lnTo>
                    <a:pt x="1213518" y="50292"/>
                  </a:lnTo>
                  <a:lnTo>
                    <a:pt x="1202850" y="32004"/>
                  </a:lnTo>
                  <a:lnTo>
                    <a:pt x="1194644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34">
              <a:extLst>
                <a:ext uri="{FF2B5EF4-FFF2-40B4-BE49-F238E27FC236}">
                  <a16:creationId xmlns:a16="http://schemas.microsoft.com/office/drawing/2014/main" id="{A5B4EFC3-A9EF-4AA4-A07C-6C8D613A58D2}"/>
                </a:ext>
              </a:extLst>
            </p:cNvPr>
            <p:cNvSpPr/>
            <p:nvPr/>
          </p:nvSpPr>
          <p:spPr>
            <a:xfrm>
              <a:off x="2406397" y="3017521"/>
              <a:ext cx="1280159" cy="1984249"/>
            </a:xfrm>
            <a:custGeom>
              <a:avLst/>
              <a:gdLst/>
              <a:ahLst/>
              <a:cxnLst/>
              <a:rect l="0" t="0" r="0" b="0"/>
              <a:pathLst>
                <a:path w="1280160" h="1984248">
                  <a:moveTo>
                    <a:pt x="7620" y="0"/>
                  </a:moveTo>
                  <a:lnTo>
                    <a:pt x="1280160" y="0"/>
                  </a:lnTo>
                  <a:lnTo>
                    <a:pt x="1280160" y="16764"/>
                  </a:lnTo>
                  <a:lnTo>
                    <a:pt x="16764" y="16764"/>
                  </a:lnTo>
                  <a:lnTo>
                    <a:pt x="16764" y="1967484"/>
                  </a:lnTo>
                  <a:lnTo>
                    <a:pt x="1280160" y="1967484"/>
                  </a:lnTo>
                  <a:lnTo>
                    <a:pt x="1280160" y="1984248"/>
                  </a:lnTo>
                  <a:lnTo>
                    <a:pt x="7620" y="1984248"/>
                  </a:lnTo>
                  <a:cubicBezTo>
                    <a:pt x="3048" y="1984248"/>
                    <a:pt x="0" y="1979676"/>
                    <a:pt x="0" y="1975104"/>
                  </a:cubicBezTo>
                  <a:lnTo>
                    <a:pt x="0" y="9144"/>
                  </a:lnTo>
                  <a:cubicBezTo>
                    <a:pt x="0" y="4572"/>
                    <a:pt x="3048" y="0"/>
                    <a:pt x="76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35">
              <a:extLst>
                <a:ext uri="{FF2B5EF4-FFF2-40B4-BE49-F238E27FC236}">
                  <a16:creationId xmlns:a16="http://schemas.microsoft.com/office/drawing/2014/main" id="{020DC15D-7093-41A0-94FE-D31C8BAF8567}"/>
                </a:ext>
              </a:extLst>
            </p:cNvPr>
            <p:cNvSpPr/>
            <p:nvPr/>
          </p:nvSpPr>
          <p:spPr>
            <a:xfrm>
              <a:off x="3686556" y="3017521"/>
              <a:ext cx="1280159" cy="1984249"/>
            </a:xfrm>
            <a:custGeom>
              <a:avLst/>
              <a:gdLst/>
              <a:ahLst/>
              <a:cxnLst/>
              <a:rect l="0" t="0" r="0" b="0"/>
              <a:pathLst>
                <a:path w="1280160" h="1984248">
                  <a:moveTo>
                    <a:pt x="0" y="0"/>
                  </a:moveTo>
                  <a:lnTo>
                    <a:pt x="1271016" y="0"/>
                  </a:lnTo>
                  <a:cubicBezTo>
                    <a:pt x="1275588" y="0"/>
                    <a:pt x="1280160" y="4572"/>
                    <a:pt x="1280160" y="9144"/>
                  </a:cubicBezTo>
                  <a:lnTo>
                    <a:pt x="1280160" y="1975104"/>
                  </a:lnTo>
                  <a:cubicBezTo>
                    <a:pt x="1280160" y="1979676"/>
                    <a:pt x="1275588" y="1984248"/>
                    <a:pt x="1271016" y="1984248"/>
                  </a:cubicBezTo>
                  <a:lnTo>
                    <a:pt x="0" y="1984248"/>
                  </a:lnTo>
                  <a:lnTo>
                    <a:pt x="0" y="1967484"/>
                  </a:lnTo>
                  <a:lnTo>
                    <a:pt x="1263396" y="1967484"/>
                  </a:lnTo>
                  <a:lnTo>
                    <a:pt x="1263396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0" name="Shape 50">
              <a:extLst>
                <a:ext uri="{FF2B5EF4-FFF2-40B4-BE49-F238E27FC236}">
                  <a16:creationId xmlns:a16="http://schemas.microsoft.com/office/drawing/2014/main" id="{DCF815EB-3435-428B-A0B8-1F6AF43768AA}"/>
                </a:ext>
              </a:extLst>
            </p:cNvPr>
            <p:cNvSpPr/>
            <p:nvPr/>
          </p:nvSpPr>
          <p:spPr>
            <a:xfrm>
              <a:off x="5029201" y="2510029"/>
              <a:ext cx="2645663" cy="495300"/>
            </a:xfrm>
            <a:custGeom>
              <a:avLst/>
              <a:gdLst/>
              <a:ahLst/>
              <a:cxnLst/>
              <a:rect l="0" t="0" r="0" b="0"/>
              <a:pathLst>
                <a:path w="2645664" h="495300">
                  <a:moveTo>
                    <a:pt x="0" y="0"/>
                  </a:moveTo>
                  <a:lnTo>
                    <a:pt x="2500884" y="0"/>
                  </a:lnTo>
                  <a:cubicBezTo>
                    <a:pt x="2558797" y="109728"/>
                    <a:pt x="2577084" y="144780"/>
                    <a:pt x="2645664" y="251460"/>
                  </a:cubicBezTo>
                  <a:lnTo>
                    <a:pt x="2503932" y="495300"/>
                  </a:lnTo>
                  <a:lnTo>
                    <a:pt x="0" y="495300"/>
                  </a:lnTo>
                  <a:lnTo>
                    <a:pt x="150876" y="25298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11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1" name="Shape 51">
              <a:extLst>
                <a:ext uri="{FF2B5EF4-FFF2-40B4-BE49-F238E27FC236}">
                  <a16:creationId xmlns:a16="http://schemas.microsoft.com/office/drawing/2014/main" id="{6EE09338-8096-4D7F-818C-6BDF3C421299}"/>
                </a:ext>
              </a:extLst>
            </p:cNvPr>
            <p:cNvSpPr/>
            <p:nvPr/>
          </p:nvSpPr>
          <p:spPr>
            <a:xfrm>
              <a:off x="5020056" y="2502409"/>
              <a:ext cx="1334781" cy="512064"/>
            </a:xfrm>
            <a:custGeom>
              <a:avLst/>
              <a:gdLst/>
              <a:ahLst/>
              <a:cxnLst/>
              <a:rect l="0" t="0" r="0" b="0"/>
              <a:pathLst>
                <a:path w="1334781" h="512064">
                  <a:moveTo>
                    <a:pt x="9144" y="0"/>
                  </a:moveTo>
                  <a:lnTo>
                    <a:pt x="1334781" y="0"/>
                  </a:lnTo>
                  <a:lnTo>
                    <a:pt x="1334781" y="16764"/>
                  </a:lnTo>
                  <a:lnTo>
                    <a:pt x="24895" y="16764"/>
                  </a:lnTo>
                  <a:lnTo>
                    <a:pt x="167640" y="257556"/>
                  </a:lnTo>
                  <a:cubicBezTo>
                    <a:pt x="169164" y="259080"/>
                    <a:pt x="169164" y="263652"/>
                    <a:pt x="167640" y="265176"/>
                  </a:cubicBezTo>
                  <a:lnTo>
                    <a:pt x="24355" y="495300"/>
                  </a:lnTo>
                  <a:lnTo>
                    <a:pt x="1334781" y="495300"/>
                  </a:lnTo>
                  <a:lnTo>
                    <a:pt x="1334781" y="512064"/>
                  </a:lnTo>
                  <a:lnTo>
                    <a:pt x="9144" y="512064"/>
                  </a:lnTo>
                  <a:cubicBezTo>
                    <a:pt x="6096" y="512064"/>
                    <a:pt x="3048" y="510540"/>
                    <a:pt x="1524" y="507492"/>
                  </a:cubicBezTo>
                  <a:cubicBezTo>
                    <a:pt x="0" y="504444"/>
                    <a:pt x="0" y="501396"/>
                    <a:pt x="1524" y="498348"/>
                  </a:cubicBezTo>
                  <a:lnTo>
                    <a:pt x="150071" y="261272"/>
                  </a:lnTo>
                  <a:lnTo>
                    <a:pt x="1524" y="12192"/>
                  </a:lnTo>
                  <a:cubicBezTo>
                    <a:pt x="0" y="9144"/>
                    <a:pt x="0" y="6096"/>
                    <a:pt x="1524" y="3048"/>
                  </a:cubicBezTo>
                  <a:cubicBezTo>
                    <a:pt x="3048" y="1524"/>
                    <a:pt x="6096" y="0"/>
                    <a:pt x="91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11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52">
              <a:extLst>
                <a:ext uri="{FF2B5EF4-FFF2-40B4-BE49-F238E27FC236}">
                  <a16:creationId xmlns:a16="http://schemas.microsoft.com/office/drawing/2014/main" id="{13FEEA8E-6D37-4CD5-9A7E-9309861CF473}"/>
                </a:ext>
              </a:extLst>
            </p:cNvPr>
            <p:cNvSpPr/>
            <p:nvPr/>
          </p:nvSpPr>
          <p:spPr>
            <a:xfrm>
              <a:off x="6354837" y="2502409"/>
              <a:ext cx="1329172" cy="512064"/>
            </a:xfrm>
            <a:custGeom>
              <a:avLst/>
              <a:gdLst/>
              <a:ahLst/>
              <a:cxnLst/>
              <a:rect l="0" t="0" r="0" b="0"/>
              <a:pathLst>
                <a:path w="1329172" h="512064">
                  <a:moveTo>
                    <a:pt x="0" y="0"/>
                  </a:moveTo>
                  <a:lnTo>
                    <a:pt x="1175248" y="0"/>
                  </a:lnTo>
                  <a:cubicBezTo>
                    <a:pt x="1178296" y="0"/>
                    <a:pt x="1181343" y="1524"/>
                    <a:pt x="1182867" y="4572"/>
                  </a:cubicBezTo>
                  <a:lnTo>
                    <a:pt x="1193535" y="22860"/>
                  </a:lnTo>
                  <a:lnTo>
                    <a:pt x="1202679" y="41148"/>
                  </a:lnTo>
                  <a:lnTo>
                    <a:pt x="1211824" y="57912"/>
                  </a:lnTo>
                  <a:lnTo>
                    <a:pt x="1220967" y="74676"/>
                  </a:lnTo>
                  <a:lnTo>
                    <a:pt x="1228587" y="88392"/>
                  </a:lnTo>
                  <a:lnTo>
                    <a:pt x="1236208" y="103632"/>
                  </a:lnTo>
                  <a:lnTo>
                    <a:pt x="1251448" y="129540"/>
                  </a:lnTo>
                  <a:lnTo>
                    <a:pt x="1266687" y="156972"/>
                  </a:lnTo>
                  <a:lnTo>
                    <a:pt x="1275831" y="170688"/>
                  </a:lnTo>
                  <a:lnTo>
                    <a:pt x="1283452" y="185928"/>
                  </a:lnTo>
                  <a:lnTo>
                    <a:pt x="1294120" y="201168"/>
                  </a:lnTo>
                  <a:lnTo>
                    <a:pt x="1303263" y="216408"/>
                  </a:lnTo>
                  <a:lnTo>
                    <a:pt x="1315455" y="234696"/>
                  </a:lnTo>
                  <a:lnTo>
                    <a:pt x="1327648" y="254508"/>
                  </a:lnTo>
                  <a:cubicBezTo>
                    <a:pt x="1329172" y="256032"/>
                    <a:pt x="1329172" y="260604"/>
                    <a:pt x="1327648" y="262128"/>
                  </a:cubicBezTo>
                  <a:lnTo>
                    <a:pt x="1185915" y="507492"/>
                  </a:lnTo>
                  <a:cubicBezTo>
                    <a:pt x="1184391" y="510540"/>
                    <a:pt x="1181343" y="512064"/>
                    <a:pt x="1178296" y="512064"/>
                  </a:cubicBezTo>
                  <a:lnTo>
                    <a:pt x="0" y="512064"/>
                  </a:lnTo>
                  <a:lnTo>
                    <a:pt x="0" y="495300"/>
                  </a:lnTo>
                  <a:lnTo>
                    <a:pt x="1173952" y="495300"/>
                  </a:lnTo>
                  <a:lnTo>
                    <a:pt x="1310426" y="257955"/>
                  </a:lnTo>
                  <a:lnTo>
                    <a:pt x="1301739" y="243840"/>
                  </a:lnTo>
                  <a:lnTo>
                    <a:pt x="1289548" y="225552"/>
                  </a:lnTo>
                  <a:lnTo>
                    <a:pt x="1278879" y="208788"/>
                  </a:lnTo>
                  <a:lnTo>
                    <a:pt x="1269735" y="193548"/>
                  </a:lnTo>
                  <a:lnTo>
                    <a:pt x="1260591" y="179832"/>
                  </a:lnTo>
                  <a:lnTo>
                    <a:pt x="1252972" y="164592"/>
                  </a:lnTo>
                  <a:lnTo>
                    <a:pt x="1236208" y="138684"/>
                  </a:lnTo>
                  <a:lnTo>
                    <a:pt x="1220967" y="111252"/>
                  </a:lnTo>
                  <a:lnTo>
                    <a:pt x="1213348" y="97536"/>
                  </a:lnTo>
                  <a:lnTo>
                    <a:pt x="1205727" y="82296"/>
                  </a:lnTo>
                  <a:lnTo>
                    <a:pt x="1196584" y="65532"/>
                  </a:lnTo>
                  <a:lnTo>
                    <a:pt x="1188963" y="48768"/>
                  </a:lnTo>
                  <a:lnTo>
                    <a:pt x="1178296" y="32004"/>
                  </a:lnTo>
                  <a:lnTo>
                    <a:pt x="1171262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11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55">
              <a:extLst>
                <a:ext uri="{FF2B5EF4-FFF2-40B4-BE49-F238E27FC236}">
                  <a16:creationId xmlns:a16="http://schemas.microsoft.com/office/drawing/2014/main" id="{FA7FDFA8-42BB-4189-B1AF-1B43E18BEACA}"/>
                </a:ext>
              </a:extLst>
            </p:cNvPr>
            <p:cNvSpPr/>
            <p:nvPr/>
          </p:nvSpPr>
          <p:spPr>
            <a:xfrm>
              <a:off x="5020055" y="3005329"/>
              <a:ext cx="1257300" cy="1984249"/>
            </a:xfrm>
            <a:custGeom>
              <a:avLst/>
              <a:gdLst/>
              <a:ahLst/>
              <a:cxnLst/>
              <a:rect l="0" t="0" r="0" b="0"/>
              <a:pathLst>
                <a:path w="1257300" h="1984248">
                  <a:moveTo>
                    <a:pt x="9144" y="0"/>
                  </a:moveTo>
                  <a:lnTo>
                    <a:pt x="1257300" y="0"/>
                  </a:lnTo>
                  <a:lnTo>
                    <a:pt x="1257300" y="16764"/>
                  </a:lnTo>
                  <a:lnTo>
                    <a:pt x="16764" y="16764"/>
                  </a:lnTo>
                  <a:lnTo>
                    <a:pt x="16764" y="1967484"/>
                  </a:lnTo>
                  <a:lnTo>
                    <a:pt x="1257300" y="1967484"/>
                  </a:lnTo>
                  <a:lnTo>
                    <a:pt x="1257300" y="1984248"/>
                  </a:lnTo>
                  <a:lnTo>
                    <a:pt x="9144" y="1984248"/>
                  </a:lnTo>
                  <a:cubicBezTo>
                    <a:pt x="4572" y="1984248"/>
                    <a:pt x="0" y="1981200"/>
                    <a:pt x="0" y="1976628"/>
                  </a:cubicBezTo>
                  <a:lnTo>
                    <a:pt x="0" y="9144"/>
                  </a:lnTo>
                  <a:cubicBezTo>
                    <a:pt x="0" y="4572"/>
                    <a:pt x="4572" y="0"/>
                    <a:pt x="91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11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56">
              <a:extLst>
                <a:ext uri="{FF2B5EF4-FFF2-40B4-BE49-F238E27FC236}">
                  <a16:creationId xmlns:a16="http://schemas.microsoft.com/office/drawing/2014/main" id="{A95ECA42-0AC9-435D-ACAB-7617A181BC04}"/>
                </a:ext>
              </a:extLst>
            </p:cNvPr>
            <p:cNvSpPr/>
            <p:nvPr/>
          </p:nvSpPr>
          <p:spPr>
            <a:xfrm>
              <a:off x="6277353" y="3005329"/>
              <a:ext cx="1257300" cy="1984248"/>
            </a:xfrm>
            <a:custGeom>
              <a:avLst/>
              <a:gdLst/>
              <a:ahLst/>
              <a:cxnLst/>
              <a:rect l="0" t="0" r="0" b="0"/>
              <a:pathLst>
                <a:path w="1257300" h="1984248">
                  <a:moveTo>
                    <a:pt x="0" y="0"/>
                  </a:moveTo>
                  <a:lnTo>
                    <a:pt x="1248156" y="0"/>
                  </a:lnTo>
                  <a:cubicBezTo>
                    <a:pt x="1254252" y="0"/>
                    <a:pt x="1257300" y="4572"/>
                    <a:pt x="1257300" y="9144"/>
                  </a:cubicBezTo>
                  <a:lnTo>
                    <a:pt x="1257300" y="1976628"/>
                  </a:lnTo>
                  <a:cubicBezTo>
                    <a:pt x="1257300" y="1981200"/>
                    <a:pt x="1254252" y="1984248"/>
                    <a:pt x="1248156" y="1984248"/>
                  </a:cubicBezTo>
                  <a:lnTo>
                    <a:pt x="0" y="1984248"/>
                  </a:lnTo>
                  <a:lnTo>
                    <a:pt x="0" y="1967484"/>
                  </a:lnTo>
                  <a:lnTo>
                    <a:pt x="1240536" y="1967484"/>
                  </a:lnTo>
                  <a:lnTo>
                    <a:pt x="1240536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11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100">
              <a:extLst>
                <a:ext uri="{FF2B5EF4-FFF2-40B4-BE49-F238E27FC236}">
                  <a16:creationId xmlns:a16="http://schemas.microsoft.com/office/drawing/2014/main" id="{202BF58F-73A6-41BF-A754-3530B99B1954}"/>
                </a:ext>
              </a:extLst>
            </p:cNvPr>
            <p:cNvSpPr/>
            <p:nvPr/>
          </p:nvSpPr>
          <p:spPr>
            <a:xfrm>
              <a:off x="7591041" y="2506981"/>
              <a:ext cx="2647187" cy="495300"/>
            </a:xfrm>
            <a:custGeom>
              <a:avLst/>
              <a:gdLst/>
              <a:ahLst/>
              <a:cxnLst/>
              <a:rect l="0" t="0" r="0" b="0"/>
              <a:pathLst>
                <a:path w="2647188" h="495300">
                  <a:moveTo>
                    <a:pt x="0" y="0"/>
                  </a:moveTo>
                  <a:lnTo>
                    <a:pt x="2502408" y="0"/>
                  </a:lnTo>
                  <a:cubicBezTo>
                    <a:pt x="2558797" y="109728"/>
                    <a:pt x="2578608" y="144780"/>
                    <a:pt x="2647188" y="251460"/>
                  </a:cubicBezTo>
                  <a:lnTo>
                    <a:pt x="2505456" y="495300"/>
                  </a:lnTo>
                  <a:lnTo>
                    <a:pt x="0" y="495300"/>
                  </a:lnTo>
                  <a:lnTo>
                    <a:pt x="150876" y="25450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101">
              <a:extLst>
                <a:ext uri="{FF2B5EF4-FFF2-40B4-BE49-F238E27FC236}">
                  <a16:creationId xmlns:a16="http://schemas.microsoft.com/office/drawing/2014/main" id="{CF5B95D9-601C-4015-843C-AC1AA2C84E1B}"/>
                </a:ext>
              </a:extLst>
            </p:cNvPr>
            <p:cNvSpPr/>
            <p:nvPr/>
          </p:nvSpPr>
          <p:spPr>
            <a:xfrm>
              <a:off x="7581895" y="2499361"/>
              <a:ext cx="1335194" cy="512064"/>
            </a:xfrm>
            <a:custGeom>
              <a:avLst/>
              <a:gdLst/>
              <a:ahLst/>
              <a:cxnLst/>
              <a:rect l="0" t="0" r="0" b="0"/>
              <a:pathLst>
                <a:path w="1335195" h="512064">
                  <a:moveTo>
                    <a:pt x="9144" y="0"/>
                  </a:moveTo>
                  <a:lnTo>
                    <a:pt x="1335195" y="0"/>
                  </a:lnTo>
                  <a:lnTo>
                    <a:pt x="1335195" y="16764"/>
                  </a:lnTo>
                  <a:lnTo>
                    <a:pt x="24895" y="16764"/>
                  </a:lnTo>
                  <a:lnTo>
                    <a:pt x="167640" y="257556"/>
                  </a:lnTo>
                  <a:cubicBezTo>
                    <a:pt x="169164" y="260604"/>
                    <a:pt x="169164" y="263652"/>
                    <a:pt x="167640" y="266700"/>
                  </a:cubicBezTo>
                  <a:lnTo>
                    <a:pt x="24403" y="495300"/>
                  </a:lnTo>
                  <a:lnTo>
                    <a:pt x="1335195" y="495300"/>
                  </a:lnTo>
                  <a:lnTo>
                    <a:pt x="1335195" y="512064"/>
                  </a:lnTo>
                  <a:lnTo>
                    <a:pt x="9144" y="512064"/>
                  </a:lnTo>
                  <a:cubicBezTo>
                    <a:pt x="6096" y="512064"/>
                    <a:pt x="3048" y="510540"/>
                    <a:pt x="1524" y="507492"/>
                  </a:cubicBezTo>
                  <a:cubicBezTo>
                    <a:pt x="0" y="504444"/>
                    <a:pt x="1524" y="501396"/>
                    <a:pt x="3048" y="498348"/>
                  </a:cubicBezTo>
                  <a:lnTo>
                    <a:pt x="151595" y="261272"/>
                  </a:lnTo>
                  <a:lnTo>
                    <a:pt x="3048" y="12192"/>
                  </a:lnTo>
                  <a:cubicBezTo>
                    <a:pt x="1524" y="9144"/>
                    <a:pt x="1524" y="6096"/>
                    <a:pt x="1524" y="4572"/>
                  </a:cubicBezTo>
                  <a:cubicBezTo>
                    <a:pt x="3048" y="1524"/>
                    <a:pt x="6096" y="0"/>
                    <a:pt x="914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102">
              <a:extLst>
                <a:ext uri="{FF2B5EF4-FFF2-40B4-BE49-F238E27FC236}">
                  <a16:creationId xmlns:a16="http://schemas.microsoft.com/office/drawing/2014/main" id="{38802E66-4180-4200-8211-18B6479D1269}"/>
                </a:ext>
              </a:extLst>
            </p:cNvPr>
            <p:cNvSpPr/>
            <p:nvPr/>
          </p:nvSpPr>
          <p:spPr>
            <a:xfrm>
              <a:off x="8917089" y="2499360"/>
              <a:ext cx="1328757" cy="512064"/>
            </a:xfrm>
            <a:custGeom>
              <a:avLst/>
              <a:gdLst/>
              <a:ahLst/>
              <a:cxnLst/>
              <a:rect l="0" t="0" r="0" b="0"/>
              <a:pathLst>
                <a:path w="1328757" h="512064">
                  <a:moveTo>
                    <a:pt x="0" y="0"/>
                  </a:moveTo>
                  <a:lnTo>
                    <a:pt x="1176357" y="0"/>
                  </a:lnTo>
                  <a:cubicBezTo>
                    <a:pt x="1179405" y="0"/>
                    <a:pt x="1182453" y="1524"/>
                    <a:pt x="1183977" y="4572"/>
                  </a:cubicBezTo>
                  <a:lnTo>
                    <a:pt x="1193120" y="24384"/>
                  </a:lnTo>
                  <a:lnTo>
                    <a:pt x="1203789" y="42672"/>
                  </a:lnTo>
                  <a:lnTo>
                    <a:pt x="1212933" y="59436"/>
                  </a:lnTo>
                  <a:lnTo>
                    <a:pt x="1220553" y="74676"/>
                  </a:lnTo>
                  <a:lnTo>
                    <a:pt x="1228172" y="89916"/>
                  </a:lnTo>
                  <a:lnTo>
                    <a:pt x="1235793" y="103632"/>
                  </a:lnTo>
                  <a:lnTo>
                    <a:pt x="1251033" y="131064"/>
                  </a:lnTo>
                  <a:lnTo>
                    <a:pt x="1267796" y="156972"/>
                  </a:lnTo>
                  <a:lnTo>
                    <a:pt x="1275417" y="170688"/>
                  </a:lnTo>
                  <a:lnTo>
                    <a:pt x="1284561" y="185928"/>
                  </a:lnTo>
                  <a:lnTo>
                    <a:pt x="1293705" y="201168"/>
                  </a:lnTo>
                  <a:lnTo>
                    <a:pt x="1304372" y="217932"/>
                  </a:lnTo>
                  <a:lnTo>
                    <a:pt x="1315041" y="234696"/>
                  </a:lnTo>
                  <a:lnTo>
                    <a:pt x="1327233" y="254508"/>
                  </a:lnTo>
                  <a:cubicBezTo>
                    <a:pt x="1328757" y="257556"/>
                    <a:pt x="1328757" y="260604"/>
                    <a:pt x="1327233" y="263652"/>
                  </a:cubicBezTo>
                  <a:lnTo>
                    <a:pt x="1185501" y="507492"/>
                  </a:lnTo>
                  <a:cubicBezTo>
                    <a:pt x="1183977" y="510540"/>
                    <a:pt x="1182453" y="512064"/>
                    <a:pt x="1179405" y="512064"/>
                  </a:cubicBezTo>
                  <a:lnTo>
                    <a:pt x="0" y="512064"/>
                  </a:lnTo>
                  <a:lnTo>
                    <a:pt x="0" y="495300"/>
                  </a:lnTo>
                  <a:lnTo>
                    <a:pt x="1174426" y="495300"/>
                  </a:lnTo>
                  <a:lnTo>
                    <a:pt x="1310792" y="259224"/>
                  </a:lnTo>
                  <a:lnTo>
                    <a:pt x="1301325" y="243840"/>
                  </a:lnTo>
                  <a:lnTo>
                    <a:pt x="1290657" y="225552"/>
                  </a:lnTo>
                  <a:lnTo>
                    <a:pt x="1279989" y="210312"/>
                  </a:lnTo>
                  <a:lnTo>
                    <a:pt x="1270844" y="195072"/>
                  </a:lnTo>
                  <a:lnTo>
                    <a:pt x="1261701" y="179832"/>
                  </a:lnTo>
                  <a:lnTo>
                    <a:pt x="1252557" y="166116"/>
                  </a:lnTo>
                  <a:lnTo>
                    <a:pt x="1237317" y="138684"/>
                  </a:lnTo>
                  <a:lnTo>
                    <a:pt x="1222077" y="111252"/>
                  </a:lnTo>
                  <a:lnTo>
                    <a:pt x="1214457" y="97536"/>
                  </a:lnTo>
                  <a:lnTo>
                    <a:pt x="1205313" y="82296"/>
                  </a:lnTo>
                  <a:lnTo>
                    <a:pt x="1197693" y="67056"/>
                  </a:lnTo>
                  <a:lnTo>
                    <a:pt x="1188548" y="50292"/>
                  </a:lnTo>
                  <a:lnTo>
                    <a:pt x="1179405" y="32004"/>
                  </a:lnTo>
                  <a:lnTo>
                    <a:pt x="1171198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105">
              <a:extLst>
                <a:ext uri="{FF2B5EF4-FFF2-40B4-BE49-F238E27FC236}">
                  <a16:creationId xmlns:a16="http://schemas.microsoft.com/office/drawing/2014/main" id="{ABF3C8B5-1326-4740-B920-85030A276EDC}"/>
                </a:ext>
              </a:extLst>
            </p:cNvPr>
            <p:cNvSpPr/>
            <p:nvPr/>
          </p:nvSpPr>
          <p:spPr>
            <a:xfrm>
              <a:off x="7583422" y="3002280"/>
              <a:ext cx="1256537" cy="1984248"/>
            </a:xfrm>
            <a:custGeom>
              <a:avLst/>
              <a:gdLst/>
              <a:ahLst/>
              <a:cxnLst/>
              <a:rect l="0" t="0" r="0" b="0"/>
              <a:pathLst>
                <a:path w="1256538" h="1984248">
                  <a:moveTo>
                    <a:pt x="7620" y="0"/>
                  </a:moveTo>
                  <a:lnTo>
                    <a:pt x="1256538" y="0"/>
                  </a:lnTo>
                  <a:lnTo>
                    <a:pt x="1256538" y="16764"/>
                  </a:lnTo>
                  <a:lnTo>
                    <a:pt x="16764" y="16764"/>
                  </a:lnTo>
                  <a:lnTo>
                    <a:pt x="16764" y="1967484"/>
                  </a:lnTo>
                  <a:lnTo>
                    <a:pt x="1256538" y="1967484"/>
                  </a:lnTo>
                  <a:lnTo>
                    <a:pt x="1256538" y="1984248"/>
                  </a:lnTo>
                  <a:lnTo>
                    <a:pt x="7620" y="1984248"/>
                  </a:lnTo>
                  <a:cubicBezTo>
                    <a:pt x="3048" y="1984248"/>
                    <a:pt x="0" y="1981200"/>
                    <a:pt x="0" y="1976628"/>
                  </a:cubicBezTo>
                  <a:lnTo>
                    <a:pt x="0" y="9144"/>
                  </a:lnTo>
                  <a:cubicBezTo>
                    <a:pt x="0" y="4572"/>
                    <a:pt x="3048" y="0"/>
                    <a:pt x="76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106">
              <a:extLst>
                <a:ext uri="{FF2B5EF4-FFF2-40B4-BE49-F238E27FC236}">
                  <a16:creationId xmlns:a16="http://schemas.microsoft.com/office/drawing/2014/main" id="{D2484FF9-1499-4652-A13A-10B361D93A43}"/>
                </a:ext>
              </a:extLst>
            </p:cNvPr>
            <p:cNvSpPr/>
            <p:nvPr/>
          </p:nvSpPr>
          <p:spPr>
            <a:xfrm>
              <a:off x="8839963" y="3002280"/>
              <a:ext cx="1256537" cy="1984248"/>
            </a:xfrm>
            <a:custGeom>
              <a:avLst/>
              <a:gdLst/>
              <a:ahLst/>
              <a:cxnLst/>
              <a:rect l="0" t="0" r="0" b="0"/>
              <a:pathLst>
                <a:path w="1256538" h="1984248">
                  <a:moveTo>
                    <a:pt x="0" y="0"/>
                  </a:moveTo>
                  <a:lnTo>
                    <a:pt x="1248918" y="0"/>
                  </a:lnTo>
                  <a:cubicBezTo>
                    <a:pt x="1253490" y="0"/>
                    <a:pt x="1256538" y="4572"/>
                    <a:pt x="1256538" y="9144"/>
                  </a:cubicBezTo>
                  <a:lnTo>
                    <a:pt x="1256538" y="1976628"/>
                  </a:lnTo>
                  <a:cubicBezTo>
                    <a:pt x="1256538" y="1981200"/>
                    <a:pt x="1253490" y="1984248"/>
                    <a:pt x="1248918" y="1984248"/>
                  </a:cubicBezTo>
                  <a:lnTo>
                    <a:pt x="0" y="1984248"/>
                  </a:lnTo>
                  <a:lnTo>
                    <a:pt x="0" y="1967484"/>
                  </a:lnTo>
                  <a:lnTo>
                    <a:pt x="1239774" y="1967484"/>
                  </a:lnTo>
                  <a:lnTo>
                    <a:pt x="1239774" y="16764"/>
                  </a:lnTo>
                  <a:lnTo>
                    <a:pt x="0" y="167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7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1D9597A8-9C77-46F2-9DEE-71EE53828EB4}"/>
              </a:ext>
            </a:extLst>
          </p:cNvPr>
          <p:cNvSpPr txBox="1">
            <a:spLocks noChangeAspect="1"/>
          </p:cNvSpPr>
          <p:nvPr/>
        </p:nvSpPr>
        <p:spPr>
          <a:xfrm>
            <a:off x="374979" y="4013735"/>
            <a:ext cx="2060719" cy="19641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342900" marR="38100" lvl="0" indent="-342900" algn="just" fontAlgn="base">
              <a:lnSpc>
                <a:spcPct val="105000"/>
              </a:lnSpc>
              <a:spcAft>
                <a:spcPts val="5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Probability of negative prices is low</a:t>
            </a:r>
            <a:endParaRPr lang="ru-RU" sz="1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Black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model is used</a:t>
            </a:r>
            <a:endParaRPr lang="en-US" sz="1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NCC applies standard monitoring procedures</a:t>
            </a:r>
            <a:endParaRPr lang="ru-RU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BE2BE225-AB45-4BCF-BED3-18A32FB0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D628293-D79F-418C-AA6C-70B5FB0CE606}"/>
              </a:ext>
            </a:extLst>
          </p:cNvPr>
          <p:cNvSpPr txBox="1">
            <a:spLocks noChangeAspect="1"/>
          </p:cNvSpPr>
          <p:nvPr/>
        </p:nvSpPr>
        <p:spPr>
          <a:xfrm>
            <a:off x="2587994" y="4015409"/>
            <a:ext cx="2255494" cy="1952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342900" marR="38100" lvl="0" indent="-342900" algn="just" fontAlgn="base">
              <a:lnSpc>
                <a:spcPct val="105000"/>
              </a:lnSpc>
              <a:spcAft>
                <a:spcPts val="5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Probability of negative prices is moderate</a:t>
            </a:r>
            <a:endParaRPr lang="ru-RU" sz="1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switch to </a:t>
            </a:r>
            <a:r>
              <a:rPr lang="en-US" sz="1200" b="1" u="none" strike="noStrike" dirty="0" err="1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Bachelier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i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possible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if NCC decides so</a:t>
            </a:r>
            <a:endParaRPr lang="en-US" sz="1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NCC notifies clearing members </a:t>
            </a:r>
            <a:r>
              <a:rPr lang="en-US" sz="1200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decision to </a:t>
            </a:r>
            <a:r>
              <a:rPr lang="en-US" sz="1200" b="1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 to </a:t>
            </a:r>
            <a:r>
              <a:rPr lang="en-US" sz="1200" b="1" dirty="0" err="1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Bachelier</a:t>
            </a:r>
            <a:r>
              <a:rPr lang="en-US" sz="1200" b="1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 made</a:t>
            </a:r>
            <a:endParaRPr lang="ru-RU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27E60B-10A7-420C-85EF-6C0ECE35350B}"/>
              </a:ext>
            </a:extLst>
          </p:cNvPr>
          <p:cNvSpPr txBox="1">
            <a:spLocks noChangeAspect="1"/>
          </p:cNvSpPr>
          <p:nvPr/>
        </p:nvSpPr>
        <p:spPr>
          <a:xfrm>
            <a:off x="5045682" y="4013735"/>
            <a:ext cx="2255494" cy="19537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342900" marR="38100" lvl="0" indent="-342900" algn="just" fontAlgn="base">
              <a:lnSpc>
                <a:spcPct val="105000"/>
              </a:lnSpc>
              <a:spcAft>
                <a:spcPts val="5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Probability of negative prices is </a:t>
            </a:r>
            <a:r>
              <a:rPr lang="en-US" sz="1200" dirty="0">
                <a:solidFill>
                  <a:srgbClr val="595959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high</a:t>
            </a:r>
            <a:endParaRPr lang="ru-RU" sz="12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switch to </a:t>
            </a:r>
            <a:r>
              <a:rPr lang="en-US" sz="1200" b="1" u="none" strike="noStrike" dirty="0" err="1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Bachelier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i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mandatory </a:t>
            </a:r>
            <a:r>
              <a:rPr lang="en-US" sz="1200" b="1" i="1" dirty="0">
                <a:solidFill>
                  <a:srgbClr val="595959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 the next clearing</a:t>
            </a:r>
            <a:endParaRPr lang="en-US" sz="1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NCC notifies clearing members of the </a:t>
            </a:r>
            <a:r>
              <a:rPr lang="en-US" sz="1200" b="1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 to </a:t>
            </a:r>
            <a:r>
              <a:rPr lang="en-US" sz="1200" b="1" dirty="0" err="1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Bachelier</a:t>
            </a:r>
            <a:r>
              <a:rPr lang="en-US" sz="1200" b="1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CB0CA-0E9F-446B-AB4D-BB74BAAAAB67}"/>
              </a:ext>
            </a:extLst>
          </p:cNvPr>
          <p:cNvSpPr txBox="1">
            <a:spLocks noChangeAspect="1"/>
          </p:cNvSpPr>
          <p:nvPr/>
        </p:nvSpPr>
        <p:spPr>
          <a:xfrm>
            <a:off x="7421043" y="4003308"/>
            <a:ext cx="2255494" cy="19520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switch back to the 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Black model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sz="1200" b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b="1" i="1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possible </a:t>
            </a:r>
            <a:r>
              <a:rPr lang="en-US" sz="1200" u="none" strike="noStrike" dirty="0">
                <a:solidFill>
                  <a:srgbClr val="595959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if NCC decides so</a:t>
            </a:r>
            <a:endParaRPr lang="en-US" sz="12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38100" lvl="0" indent="-342900" algn="just" fontAlgn="base">
              <a:lnSpc>
                <a:spcPct val="105000"/>
              </a:lnSpc>
              <a:spcAft>
                <a:spcPts val="30"/>
              </a:spcAft>
              <a:buClr>
                <a:srgbClr val="5D4F4B"/>
              </a:buClr>
              <a:buSzPts val="1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NCC notifies clearing members </a:t>
            </a:r>
            <a:r>
              <a:rPr lang="en-US" sz="1200" dirty="0">
                <a:solidFill>
                  <a:srgbClr val="595959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decision to </a:t>
            </a:r>
            <a:r>
              <a:rPr lang="en-US" sz="1200" b="1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switch back to the Black model </a:t>
            </a:r>
            <a:r>
              <a:rPr lang="en-US" sz="1200" dirty="0">
                <a:solidFill>
                  <a:srgbClr val="59595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 made</a:t>
            </a:r>
            <a:endParaRPr lang="ru-RU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37B9F-048E-4639-8145-6C8E07BE8D41}"/>
              </a:ext>
            </a:extLst>
          </p:cNvPr>
          <p:cNvSpPr txBox="1"/>
          <p:nvPr/>
        </p:nvSpPr>
        <p:spPr>
          <a:xfrm>
            <a:off x="350785" y="3589819"/>
            <a:ext cx="2156085" cy="2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indent="-416560">
              <a:lnSpc>
                <a:spcPct val="105000"/>
              </a:lnSpc>
              <a:spcAft>
                <a:spcPts val="1305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𝐹 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clearing 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$𝟒𝟎.𝟓</a:t>
            </a: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543E85-092D-449C-BD55-15420DD8C0EE}"/>
              </a:ext>
            </a:extLst>
          </p:cNvPr>
          <p:cNvSpPr txBox="1"/>
          <p:nvPr/>
        </p:nvSpPr>
        <p:spPr>
          <a:xfrm>
            <a:off x="2698106" y="3589574"/>
            <a:ext cx="2156085" cy="2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indent="-416560">
              <a:lnSpc>
                <a:spcPct val="105000"/>
              </a:lnSpc>
              <a:spcAft>
                <a:spcPts val="1305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𝐹 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clearing 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17303C-7EEC-4D63-ADC2-D921432F4FD0}"/>
              </a:ext>
            </a:extLst>
          </p:cNvPr>
          <p:cNvSpPr txBox="1"/>
          <p:nvPr/>
        </p:nvSpPr>
        <p:spPr>
          <a:xfrm>
            <a:off x="5194341" y="3589574"/>
            <a:ext cx="2156085" cy="2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indent="-416560">
              <a:lnSpc>
                <a:spcPct val="105000"/>
              </a:lnSpc>
              <a:spcAft>
                <a:spcPts val="1305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𝐹 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clearing 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𝟎.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6F75A7-90A8-4BDF-A46D-3BD50425246E}"/>
              </a:ext>
            </a:extLst>
          </p:cNvPr>
          <p:cNvSpPr txBox="1"/>
          <p:nvPr/>
        </p:nvSpPr>
        <p:spPr>
          <a:xfrm>
            <a:off x="7536033" y="3591858"/>
            <a:ext cx="2156085" cy="246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0" indent="-416560">
              <a:lnSpc>
                <a:spcPct val="105000"/>
              </a:lnSpc>
              <a:spcAft>
                <a:spcPts val="1305"/>
              </a:spcAft>
            </a:pP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𝐹 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clearing </a:t>
            </a:r>
            <a:r>
              <a:rPr lang="en-US" sz="1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$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F7260F-429E-4BC4-9643-5FF89792D826}"/>
              </a:ext>
            </a:extLst>
          </p:cNvPr>
          <p:cNvSpPr txBox="1"/>
          <p:nvPr/>
        </p:nvSpPr>
        <p:spPr>
          <a:xfrm>
            <a:off x="667507" y="2896354"/>
            <a:ext cx="2030599" cy="532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0855" marR="280035" indent="-635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Example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 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Green zone</a:t>
            </a:r>
            <a:endParaRPr lang="ru-RU" sz="1400" b="1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3F3C86-238E-4EB7-8DD8-5D891FBA200D}"/>
              </a:ext>
            </a:extLst>
          </p:cNvPr>
          <p:cNvSpPr txBox="1"/>
          <p:nvPr/>
        </p:nvSpPr>
        <p:spPr>
          <a:xfrm>
            <a:off x="2583701" y="2897126"/>
            <a:ext cx="2081267" cy="532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0855" marR="280035" indent="-635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Example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Yellow zone</a:t>
            </a:r>
            <a:endParaRPr lang="ru-RU" sz="1400" b="1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F1028C-0EFD-4413-8D2D-0D15D4A61B4C}"/>
              </a:ext>
            </a:extLst>
          </p:cNvPr>
          <p:cNvSpPr txBox="1"/>
          <p:nvPr/>
        </p:nvSpPr>
        <p:spPr>
          <a:xfrm>
            <a:off x="4943050" y="2898830"/>
            <a:ext cx="2081267" cy="532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0855" marR="280035" indent="-635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Example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Red zone</a:t>
            </a:r>
            <a:endParaRPr lang="ru-RU" sz="1400" b="1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090E4E-786F-4C3C-ABB9-6076F9873C79}"/>
              </a:ext>
            </a:extLst>
          </p:cNvPr>
          <p:cNvSpPr txBox="1"/>
          <p:nvPr/>
        </p:nvSpPr>
        <p:spPr>
          <a:xfrm>
            <a:off x="6581163" y="2888947"/>
            <a:ext cx="3324838" cy="532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0855" marR="280035" indent="-635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Example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ru-RU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br>
              <a:rPr lang="en-US" sz="1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1400" b="1" kern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Switch back to green</a:t>
            </a:r>
            <a:r>
              <a:rPr lang="en-US" sz="14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zone</a:t>
            </a:r>
            <a:endParaRPr lang="ru-RU" sz="1400" b="1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50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резентация_eng_adapt">
  <a:themeElements>
    <a:clrScheme name="Корпоративный красный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C8102E"/>
      </a:accent1>
      <a:accent2>
        <a:srgbClr val="CF7F7F"/>
      </a:accent2>
      <a:accent3>
        <a:srgbClr val="616365"/>
      </a:accent3>
      <a:accent4>
        <a:srgbClr val="51626F"/>
      </a:accent4>
      <a:accent5>
        <a:srgbClr val="6D6F64"/>
      </a:accent5>
      <a:accent6>
        <a:srgbClr val="5D4F4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ME_presentation_RU</Template>
  <TotalTime>136261</TotalTime>
  <Words>268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Verdana</vt:lpstr>
      <vt:lpstr>Wingdings</vt:lpstr>
      <vt:lpstr>Презентация_eng_adapt</vt:lpstr>
      <vt:lpstr>1_Презентация_eng_adapt</vt:lpstr>
      <vt:lpstr>think-cell Slide</vt:lpstr>
      <vt:lpstr>Switch to Bachelier as an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in Spectra 6.0</dc:title>
  <dc:creator>Luis Antonio Barron G. Vicente</dc:creator>
  <cp:lastModifiedBy>Силаева Светлана Викторовна</cp:lastModifiedBy>
  <cp:revision>2790</cp:revision>
  <cp:lastPrinted>2023-06-15T08:26:33Z</cp:lastPrinted>
  <dcterms:created xsi:type="dcterms:W3CDTF">2011-10-14T09:30:22Z</dcterms:created>
  <dcterms:modified xsi:type="dcterms:W3CDTF">2023-06-15T08:49:45Z</dcterms:modified>
</cp:coreProperties>
</file>