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tmp"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7" r:id="rId2"/>
  </p:sldMasterIdLst>
  <p:notesMasterIdLst>
    <p:notesMasterId r:id="rId16"/>
  </p:notesMasterIdLst>
  <p:sldIdLst>
    <p:sldId id="291" r:id="rId3"/>
    <p:sldId id="2147378844" r:id="rId4"/>
    <p:sldId id="2147378858" r:id="rId5"/>
    <p:sldId id="265" r:id="rId6"/>
    <p:sldId id="2147378845" r:id="rId7"/>
    <p:sldId id="2147378857" r:id="rId8"/>
    <p:sldId id="2147378850" r:id="rId9"/>
    <p:sldId id="2147378856" r:id="rId10"/>
    <p:sldId id="2147378853" r:id="rId11"/>
    <p:sldId id="2147378854" r:id="rId12"/>
    <p:sldId id="2147378855" r:id="rId13"/>
    <p:sldId id="2147378843" r:id="rId14"/>
    <p:sldId id="295" r:id="rId15"/>
  </p:sldIdLst>
  <p:sldSz cx="12192000" cy="6858000"/>
  <p:notesSz cx="68580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9758F09-2262-466A-8F79-3D8C69535FB1}">
          <p14:sldIdLst>
            <p14:sldId id="291"/>
            <p14:sldId id="2147378844"/>
            <p14:sldId id="2147378858"/>
            <p14:sldId id="265"/>
            <p14:sldId id="2147378845"/>
            <p14:sldId id="2147378857"/>
            <p14:sldId id="2147378850"/>
            <p14:sldId id="2147378856"/>
            <p14:sldId id="2147378853"/>
            <p14:sldId id="2147378854"/>
            <p14:sldId id="2147378855"/>
            <p14:sldId id="2147378843"/>
            <p14:sldId id="295"/>
          </p14:sldIdLst>
        </p14:section>
      </p14:sectionLst>
    </p:ext>
    <p:ext uri="{EFAFB233-063F-42B5-8137-9DF3F51BA10A}">
      <p15:sldGuideLst xmlns:p15="http://schemas.microsoft.com/office/powerpoint/2012/main">
        <p15:guide id="2" pos="393" userDrawn="1">
          <p15:clr>
            <a:srgbClr val="A4A3A4"/>
          </p15:clr>
        </p15:guide>
        <p15:guide id="3" orient="horz" pos="25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Ожегова Елена Владимировна" initials="ОЕВ" lastIdx="4" clrIdx="0">
    <p:extLst>
      <p:ext uri="{19B8F6BF-5375-455C-9EA6-DF929625EA0E}">
        <p15:presenceInfo xmlns:p15="http://schemas.microsoft.com/office/powerpoint/2012/main" userId="S::Elena.Ozhegova@moex.com::dd89731a-d9cb-42fe-980c-b10b90e6dd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0E2D"/>
    <a:srgbClr val="C00000"/>
    <a:srgbClr val="70AD47"/>
    <a:srgbClr val="CCCCCC"/>
    <a:srgbClr val="FFC000"/>
    <a:srgbClr val="EBAEAE"/>
    <a:srgbClr val="F2CCCC"/>
    <a:srgbClr val="F2F2F2"/>
    <a:srgbClr val="FEC30F"/>
    <a:srgbClr val="E1E1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79" autoAdjust="0"/>
    <p:restoredTop sz="96357" autoAdjust="0"/>
  </p:normalViewPr>
  <p:slideViewPr>
    <p:cSldViewPr snapToGrid="0" showGuides="1">
      <p:cViewPr varScale="1">
        <p:scale>
          <a:sx n="99" d="100"/>
          <a:sy n="99" d="100"/>
        </p:scale>
        <p:origin x="312" y="91"/>
      </p:cViewPr>
      <p:guideLst>
        <p:guide pos="393"/>
        <p:guide orient="horz" pos="25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975657024012097"/>
          <c:y val="6.2499848052026984E-2"/>
          <c:w val="0.68048685951975796"/>
          <c:h val="0.87500030389594607"/>
        </c:manualLayout>
      </c:layout>
      <c:doughnutChart>
        <c:varyColors val="1"/>
        <c:ser>
          <c:idx val="0"/>
          <c:order val="0"/>
          <c:tx>
            <c:strRef>
              <c:f>Лист1!$B$1</c:f>
              <c:strCache>
                <c:ptCount val="1"/>
                <c:pt idx="0">
                  <c:v>Доля</c:v>
                </c:pt>
              </c:strCache>
            </c:strRef>
          </c:tx>
          <c:spPr>
            <a:solidFill>
              <a:srgbClr val="E59696"/>
            </a:solidFill>
            <a:ln>
              <a:noFill/>
            </a:ln>
          </c:spPr>
          <c:dPt>
            <c:idx val="0"/>
            <c:bubble3D val="0"/>
            <c:spPr>
              <a:solidFill>
                <a:srgbClr val="C00000"/>
              </a:solidFill>
              <a:ln w="19050">
                <a:noFill/>
              </a:ln>
              <a:effectLst/>
            </c:spPr>
            <c:extLst>
              <c:ext xmlns:c16="http://schemas.microsoft.com/office/drawing/2014/chart" uri="{C3380CC4-5D6E-409C-BE32-E72D297353CC}">
                <c16:uniqueId val="{00000001-CD42-4001-8D03-8AEC970E5F9B}"/>
              </c:ext>
            </c:extLst>
          </c:dPt>
          <c:dPt>
            <c:idx val="1"/>
            <c:bubble3D val="0"/>
            <c:spPr>
              <a:solidFill>
                <a:schemeClr val="bg1">
                  <a:lumMod val="85000"/>
                </a:schemeClr>
              </a:solidFill>
              <a:ln w="19050">
                <a:noFill/>
              </a:ln>
              <a:effectLst/>
            </c:spPr>
            <c:extLst>
              <c:ext xmlns:c16="http://schemas.microsoft.com/office/drawing/2014/chart" uri="{C3380CC4-5D6E-409C-BE32-E72D297353CC}">
                <c16:uniqueId val="{00000003-CD42-4001-8D03-8AEC970E5F9B}"/>
              </c:ext>
            </c:extLst>
          </c:dPt>
          <c:dPt>
            <c:idx val="2"/>
            <c:bubble3D val="0"/>
            <c:spPr>
              <a:solidFill>
                <a:srgbClr val="E59696"/>
              </a:solidFill>
              <a:ln w="19050">
                <a:noFill/>
              </a:ln>
              <a:effectLst/>
            </c:spPr>
            <c:extLst>
              <c:ext xmlns:c16="http://schemas.microsoft.com/office/drawing/2014/chart" uri="{C3380CC4-5D6E-409C-BE32-E72D297353CC}">
                <c16:uniqueId val="{00000005-CD42-4001-8D03-8AEC970E5F9B}"/>
              </c:ext>
            </c:extLst>
          </c:dPt>
          <c:dLbls>
            <c:dLbl>
              <c:idx val="0"/>
              <c:delete val="1"/>
              <c:extLst>
                <c:ext xmlns:c15="http://schemas.microsoft.com/office/drawing/2012/chart" uri="{CE6537A1-D6FC-4f65-9D91-7224C49458BB}"/>
                <c:ext xmlns:c16="http://schemas.microsoft.com/office/drawing/2014/chart" uri="{C3380CC4-5D6E-409C-BE32-E72D297353CC}">
                  <c16:uniqueId val="{00000001-CD42-4001-8D03-8AEC970E5F9B}"/>
                </c:ext>
              </c:extLst>
            </c:dLbl>
            <c:dLbl>
              <c:idx val="1"/>
              <c:layout>
                <c:manualLayout>
                  <c:x val="0.17062724242873351"/>
                  <c:y val="3.4388084175100843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ru-RU"/>
                </a:p>
              </c:txPr>
              <c:showLegendKey val="0"/>
              <c:showVal val="1"/>
              <c:showCatName val="1"/>
              <c:showSerName val="0"/>
              <c:showPercent val="0"/>
              <c:showBubbleSize val="0"/>
              <c:separator>
</c:separator>
              <c:extLst>
                <c:ext xmlns:c15="http://schemas.microsoft.com/office/drawing/2012/chart" uri="{CE6537A1-D6FC-4f65-9D91-7224C49458BB}">
                  <c15:layout>
                    <c:manualLayout>
                      <c:w val="0.30235332232726619"/>
                      <c:h val="0.43580499754536117"/>
                    </c:manualLayout>
                  </c15:layout>
                </c:ext>
                <c:ext xmlns:c16="http://schemas.microsoft.com/office/drawing/2014/chart" uri="{C3380CC4-5D6E-409C-BE32-E72D297353CC}">
                  <c16:uniqueId val="{00000003-CD42-4001-8D03-8AEC970E5F9B}"/>
                </c:ext>
              </c:extLst>
            </c:dLbl>
            <c:dLbl>
              <c:idx val="2"/>
              <c:layout>
                <c:manualLayout>
                  <c:x val="-0.11200270211585321"/>
                  <c:y val="-0.18638670010044459"/>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ru-RU"/>
                </a:p>
              </c:txPr>
              <c:showLegendKey val="0"/>
              <c:showVal val="1"/>
              <c:showCatName val="1"/>
              <c:showSerName val="0"/>
              <c:showPercent val="0"/>
              <c:showBubbleSize val="0"/>
              <c:separator>
</c:separator>
              <c:extLst>
                <c:ext xmlns:c15="http://schemas.microsoft.com/office/drawing/2012/chart" uri="{CE6537A1-D6FC-4f65-9D91-7224C49458BB}">
                  <c15:layout>
                    <c:manualLayout>
                      <c:w val="0.30608945942640187"/>
                      <c:h val="0.46923238011029145"/>
                    </c:manualLayout>
                  </c15:layout>
                </c:ext>
                <c:ext xmlns:c16="http://schemas.microsoft.com/office/drawing/2014/chart" uri="{C3380CC4-5D6E-409C-BE32-E72D297353CC}">
                  <c16:uniqueId val="{00000005-CD42-4001-8D03-8AEC970E5F9B}"/>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E59696"/>
                    </a:solidFill>
                    <a:latin typeface="+mn-lt"/>
                    <a:ea typeface="+mn-ea"/>
                    <a:cs typeface="+mn-cs"/>
                  </a:defRPr>
                </a:pPr>
                <a:endParaRPr lang="ru-RU"/>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Лист1!$A$2:$A$4</c:f>
              <c:strCache>
                <c:ptCount val="3"/>
                <c:pt idx="0">
                  <c:v>Утренняя сессия
6:50-9:50
(3ч)</c:v>
                </c:pt>
                <c:pt idx="1">
                  <c:v>Основная сессия
9:50-19:00
(9ч10м)</c:v>
                </c:pt>
                <c:pt idx="2">
                  <c:v>Вечечрняя сессия
19:00-23:50
(4ч50м)</c:v>
                </c:pt>
              </c:strCache>
            </c:strRef>
          </c:cat>
          <c:val>
            <c:numRef>
              <c:f>Лист1!$B$2:$B$4</c:f>
              <c:numCache>
                <c:formatCode>0%</c:formatCode>
                <c:ptCount val="3"/>
                <c:pt idx="0">
                  <c:v>7.0000000000000007E-2</c:v>
                </c:pt>
                <c:pt idx="1">
                  <c:v>0.61</c:v>
                </c:pt>
                <c:pt idx="2">
                  <c:v>0.32</c:v>
                </c:pt>
              </c:numCache>
            </c:numRef>
          </c:val>
          <c:extLst>
            <c:ext xmlns:c16="http://schemas.microsoft.com/office/drawing/2014/chart" uri="{C3380CC4-5D6E-409C-BE32-E72D297353CC}">
              <c16:uniqueId val="{00000006-CD42-4001-8D03-8AEC970E5F9B}"/>
            </c:ext>
          </c:extLst>
        </c:ser>
        <c:dLbls>
          <c:showLegendKey val="0"/>
          <c:showVal val="0"/>
          <c:showCatName val="0"/>
          <c:showSerName val="0"/>
          <c:showPercent val="0"/>
          <c:showBubbleSize val="0"/>
          <c:showLeaderLines val="0"/>
        </c:dLbls>
        <c:firstSliceAng val="347"/>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11A97CB6-FFCC-4A1E-8F5A-87AB4BC7D65E}" type="datetimeFigureOut">
              <a:rPr lang="ru-RU" smtClean="0"/>
              <a:t>20.01.2025</a:t>
            </a:fld>
            <a:endParaRPr lang="ru-RU"/>
          </a:p>
        </p:txBody>
      </p:sp>
      <p:sp>
        <p:nvSpPr>
          <p:cNvPr id="4" name="Образ слайда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45F5753E-9F4C-460F-B046-6BCABC70B51D}" type="slidenum">
              <a:rPr lang="ru-RU" smtClean="0"/>
              <a:t>‹#›</a:t>
            </a:fld>
            <a:endParaRPr lang="ru-RU"/>
          </a:p>
        </p:txBody>
      </p:sp>
    </p:spTree>
    <p:extLst>
      <p:ext uri="{BB962C8B-B14F-4D97-AF65-F5344CB8AC3E}">
        <p14:creationId xmlns:p14="http://schemas.microsoft.com/office/powerpoint/2010/main" val="1990008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CA6D22-91D0-49EE-8540-8806E92513E8}" type="slidenum">
              <a:rPr kumimoji="0" lang="ru-R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ru-R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3553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tags" Target="../tags/tag3.xml"/><Relationship Id="rId7" Type="http://schemas.openxmlformats.org/officeDocument/2006/relationships/image" Target="../media/image5.png"/><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4.jpeg"/><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D5C4B4-8D19-41E6-8AE8-BA15076B0F7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A517F18D-8D3F-4D9A-B15B-CF21437E3A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434E55DE-413B-4461-9AB9-157B636B95D0}"/>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5" name="Нижний колонтитул 4">
            <a:extLst>
              <a:ext uri="{FF2B5EF4-FFF2-40B4-BE49-F238E27FC236}">
                <a16:creationId xmlns:a16="http://schemas.microsoft.com/office/drawing/2014/main" id="{4B248108-C13C-4397-91C2-7114B64B28C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A716640-8BCB-4DA0-A8FE-B2079E78E6AE}"/>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245392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3CA3E3-73A0-48F3-BF5B-5B4EFB671AB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BACB74E3-2744-4E56-A751-7155258409D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3F1F40D-5E77-4B0B-9837-9AD73638E043}"/>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5" name="Нижний колонтитул 4">
            <a:extLst>
              <a:ext uri="{FF2B5EF4-FFF2-40B4-BE49-F238E27FC236}">
                <a16:creationId xmlns:a16="http://schemas.microsoft.com/office/drawing/2014/main" id="{7A87DF70-00CD-41CE-BA5B-B90A4CC9886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CA44140-7CBF-4B2F-9C5C-FECD1A78814E}"/>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3162455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B83B91E-7C5A-4D59-B8BD-244CA0048B07}"/>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ED82495C-2633-41E1-AD5A-31DBBBB2313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5A8C75F-E843-4C63-8E15-7D4AEDA129DB}"/>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5" name="Нижний колонтитул 4">
            <a:extLst>
              <a:ext uri="{FF2B5EF4-FFF2-40B4-BE49-F238E27FC236}">
                <a16:creationId xmlns:a16="http://schemas.microsoft.com/office/drawing/2014/main" id="{AC9FF47E-EC5F-4E24-A1AC-6F6F9FC3B7C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98FC582-CC13-4FB7-8A26-65B62DE2C4C6}"/>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1896858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id="{9AAF9719-96DC-4C05-9243-535F9610715D}"/>
              </a:ext>
            </a:extLst>
          </p:cNvPr>
          <p:cNvSpPr/>
          <p:nvPr userDrawn="1"/>
        </p:nvSpPr>
        <p:spPr>
          <a:xfrm flipV="1">
            <a:off x="2763" y="5498757"/>
            <a:ext cx="5112933" cy="1346200"/>
          </a:xfrm>
          <a:prstGeom prst="rect">
            <a:avLst/>
          </a:prstGeom>
          <a:gradFill flip="none" rotWithShape="1">
            <a:gsLst>
              <a:gs pos="12000">
                <a:srgbClr val="140F17">
                  <a:alpha val="47000"/>
                </a:srgbClr>
              </a:gs>
              <a:gs pos="97000">
                <a:srgbClr val="140F17">
                  <a:alpha val="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Picture 17">
            <a:extLst>
              <a:ext uri="{FF2B5EF4-FFF2-40B4-BE49-F238E27FC236}">
                <a16:creationId xmlns:a16="http://schemas.microsoft.com/office/drawing/2014/main" id="{4403B607-4D6C-134A-9408-A318E155468D}"/>
              </a:ext>
            </a:extLst>
          </p:cNvPr>
          <p:cNvPicPr>
            <a:picLocks noChangeAspect="1"/>
          </p:cNvPicPr>
          <p:nvPr userDrawn="1"/>
        </p:nvPicPr>
        <p:blipFill>
          <a:blip r:embed="rId3"/>
          <a:stretch>
            <a:fillRect/>
          </a:stretch>
        </p:blipFill>
        <p:spPr>
          <a:xfrm>
            <a:off x="5035550" y="2159000"/>
            <a:ext cx="7162800" cy="4699000"/>
          </a:xfrm>
          <a:prstGeom prst="rect">
            <a:avLst/>
          </a:prstGeom>
        </p:spPr>
      </p:pic>
      <p:sp>
        <p:nvSpPr>
          <p:cNvPr id="3" name="Text Placeholder 2">
            <a:extLst>
              <a:ext uri="{FF2B5EF4-FFF2-40B4-BE49-F238E27FC236}">
                <a16:creationId xmlns:a16="http://schemas.microsoft.com/office/drawing/2014/main" id="{D4BE5F3F-7F70-6F49-AA71-2DCF6A025254}"/>
              </a:ext>
            </a:extLst>
          </p:cNvPr>
          <p:cNvSpPr>
            <a:spLocks noGrp="1"/>
          </p:cNvSpPr>
          <p:nvPr>
            <p:ph type="body" sz="quarter" idx="10" hasCustomPrompt="1"/>
          </p:nvPr>
        </p:nvSpPr>
        <p:spPr>
          <a:xfrm>
            <a:off x="5250007" y="3257549"/>
            <a:ext cx="6621319" cy="3060215"/>
          </a:xfrm>
        </p:spPr>
        <p:txBody>
          <a:bodyPr lIns="90000">
            <a:noAutofit/>
          </a:bodyPr>
          <a:lstStyle>
            <a:lvl1pPr marL="0" indent="0">
              <a:spcBef>
                <a:spcPts val="0"/>
              </a:spcBef>
              <a:buNone/>
              <a:defRPr sz="5500" b="0" i="0" spc="70" baseline="0">
                <a:solidFill>
                  <a:schemeClr val="bg1"/>
                </a:solidFill>
                <a:latin typeface="Arial" panose="020B0604020202020204" pitchFamily="34" charset="0"/>
                <a:ea typeface="Favorit Pro" panose="02000006030000020004" pitchFamily="2" charset="0"/>
                <a:cs typeface="Arial" panose="020B0604020202020204" pitchFamily="34" charset="0"/>
              </a:defRPr>
            </a:lvl1pPr>
            <a:lvl2pPr>
              <a:buNone/>
              <a:defRPr b="0" i="0">
                <a:latin typeface="Favorit Pro" panose="02000006030000020004" pitchFamily="2" charset="0"/>
                <a:ea typeface="Favorit Pro" panose="02000006030000020004" pitchFamily="2" charset="0"/>
              </a:defRPr>
            </a:lvl2pPr>
            <a:lvl3pPr>
              <a:buNone/>
              <a:defRPr b="0" i="0">
                <a:latin typeface="Favorit Pro" panose="02000006030000020004" pitchFamily="2" charset="0"/>
                <a:ea typeface="Favorit Pro" panose="02000006030000020004" pitchFamily="2" charset="0"/>
              </a:defRPr>
            </a:lvl3pPr>
            <a:lvl4pPr>
              <a:buNone/>
              <a:defRPr b="0" i="0">
                <a:latin typeface="Favorit Pro" panose="02000006030000020004" pitchFamily="2" charset="0"/>
                <a:ea typeface="Favorit Pro" panose="02000006030000020004" pitchFamily="2" charset="0"/>
              </a:defRPr>
            </a:lvl4pPr>
            <a:lvl5pPr>
              <a:buNone/>
              <a:defRPr b="0" i="0">
                <a:latin typeface="Favorit Pro" panose="02000006030000020004" pitchFamily="2" charset="0"/>
                <a:ea typeface="Favorit Pro" panose="02000006030000020004" pitchFamily="2" charset="0"/>
              </a:defRPr>
            </a:lvl5pPr>
          </a:lstStyle>
          <a:p>
            <a:pPr lvl="0"/>
            <a:r>
              <a:rPr lang="en-GB" dirty="0"/>
              <a:t>CLICK TO EDIT MASTER TEXT STYLES</a:t>
            </a:r>
            <a:endParaRPr lang="en-RU" dirty="0"/>
          </a:p>
        </p:txBody>
      </p:sp>
      <p:sp>
        <p:nvSpPr>
          <p:cNvPr id="8" name="Text Placeholder 4">
            <a:extLst>
              <a:ext uri="{FF2B5EF4-FFF2-40B4-BE49-F238E27FC236}">
                <a16:creationId xmlns:a16="http://schemas.microsoft.com/office/drawing/2014/main" id="{7015D2D7-614D-8F45-9DE9-9BA9C3A4899F}"/>
              </a:ext>
            </a:extLst>
          </p:cNvPr>
          <p:cNvSpPr>
            <a:spLocks noGrp="1"/>
          </p:cNvSpPr>
          <p:nvPr>
            <p:ph type="body" sz="quarter" idx="11" hasCustomPrompt="1"/>
          </p:nvPr>
        </p:nvSpPr>
        <p:spPr>
          <a:xfrm>
            <a:off x="9709150" y="6317765"/>
            <a:ext cx="2261221" cy="348147"/>
          </a:xfrm>
          <a:noFill/>
        </p:spPr>
        <p:txBody>
          <a:bodyPr anchor="b">
            <a:noAutofit/>
          </a:bodyPr>
          <a:lstStyle>
            <a:lvl1pPr marL="0" indent="0" algn="r">
              <a:spcBef>
                <a:spcPts val="0"/>
              </a:spcBef>
              <a:buNone/>
              <a:defRPr sz="1300" b="0" i="0">
                <a:solidFill>
                  <a:schemeClr val="bg1"/>
                </a:solidFill>
                <a:latin typeface="Arial" panose="020B0604020202020204" pitchFamily="34" charset="0"/>
                <a:ea typeface="Favorit Pro Book" panose="02000006030000020004" pitchFamily="2" charset="0"/>
                <a:cs typeface="Arial" panose="020B0604020202020204" pitchFamily="34" charset="0"/>
              </a:defRPr>
            </a:lvl1pPr>
            <a:lvl2pPr indent="0">
              <a:buNone/>
              <a:defRPr sz="2100">
                <a:solidFill>
                  <a:schemeClr val="tx2"/>
                </a:solidFill>
                <a:latin typeface="Favorit Pro" panose="02000006030000020004" pitchFamily="2" charset="0"/>
                <a:ea typeface="Favorit Pro" panose="02000006030000020004" pitchFamily="2" charset="0"/>
              </a:defRPr>
            </a:lvl2pPr>
            <a:lvl3pPr indent="0">
              <a:buNone/>
              <a:defRPr sz="2100">
                <a:solidFill>
                  <a:schemeClr val="tx2"/>
                </a:solidFill>
                <a:latin typeface="Favorit Pro" panose="02000006030000020004" pitchFamily="2" charset="0"/>
                <a:ea typeface="Favorit Pro" panose="02000006030000020004" pitchFamily="2" charset="0"/>
              </a:defRPr>
            </a:lvl3pPr>
            <a:lvl4pPr indent="0">
              <a:buNone/>
              <a:defRPr sz="2100">
                <a:solidFill>
                  <a:schemeClr val="tx2"/>
                </a:solidFill>
                <a:latin typeface="Favorit Pro" panose="02000006030000020004" pitchFamily="2" charset="0"/>
                <a:ea typeface="Favorit Pro" panose="02000006030000020004" pitchFamily="2" charset="0"/>
              </a:defRPr>
            </a:lvl4pPr>
            <a:lvl5pPr indent="0">
              <a:buNone/>
              <a:defRPr sz="2100">
                <a:solidFill>
                  <a:schemeClr val="tx2"/>
                </a:solidFill>
                <a:latin typeface="Favorit Pro" panose="02000006030000020004" pitchFamily="2" charset="0"/>
                <a:ea typeface="Favorit Pro" panose="02000006030000020004" pitchFamily="2" charset="0"/>
              </a:defRPr>
            </a:lvl5pPr>
          </a:lstStyle>
          <a:p>
            <a:pPr lvl="0"/>
            <a:r>
              <a:rPr lang="en-GB" dirty="0"/>
              <a:t>21/12/2021</a:t>
            </a:r>
            <a:endParaRPr lang="en-RU" dirty="0"/>
          </a:p>
        </p:txBody>
      </p:sp>
      <p:sp>
        <p:nvSpPr>
          <p:cNvPr id="12" name="Text Placeholder 4">
            <a:extLst>
              <a:ext uri="{FF2B5EF4-FFF2-40B4-BE49-F238E27FC236}">
                <a16:creationId xmlns:a16="http://schemas.microsoft.com/office/drawing/2014/main" id="{743C0EBB-70D8-DB47-AA86-989E928F972F}"/>
              </a:ext>
            </a:extLst>
          </p:cNvPr>
          <p:cNvSpPr>
            <a:spLocks noGrp="1"/>
          </p:cNvSpPr>
          <p:nvPr>
            <p:ph type="body" sz="quarter" idx="14" hasCustomPrompt="1"/>
          </p:nvPr>
        </p:nvSpPr>
        <p:spPr>
          <a:xfrm>
            <a:off x="201468" y="6032500"/>
            <a:ext cx="4612453" cy="685802"/>
          </a:xfrm>
          <a:noFill/>
        </p:spPr>
        <p:txBody>
          <a:bodyPr anchor="t">
            <a:normAutofit/>
          </a:bodyPr>
          <a:lstStyle>
            <a:lvl1pPr marL="0" indent="0" algn="l">
              <a:spcBef>
                <a:spcPts val="0"/>
              </a:spcBef>
              <a:buNone/>
              <a:defRPr sz="1300" b="0" i="0" spc="50" baseline="0">
                <a:solidFill>
                  <a:schemeClr val="bg1"/>
                </a:solidFill>
                <a:latin typeface="Arial" panose="020B0604020202020204" pitchFamily="34" charset="0"/>
                <a:ea typeface="Favorit Pro Book" panose="02000006030000020004" pitchFamily="2" charset="0"/>
                <a:cs typeface="Arial" panose="020B0604020202020204" pitchFamily="34" charset="0"/>
              </a:defRPr>
            </a:lvl1pPr>
            <a:lvl2pPr indent="0">
              <a:buNone/>
              <a:defRPr sz="2100">
                <a:solidFill>
                  <a:schemeClr val="tx2"/>
                </a:solidFill>
                <a:latin typeface="Favorit Pro" panose="02000006030000020004" pitchFamily="2" charset="0"/>
                <a:ea typeface="Favorit Pro" panose="02000006030000020004" pitchFamily="2" charset="0"/>
              </a:defRPr>
            </a:lvl2pPr>
            <a:lvl3pPr indent="0">
              <a:buNone/>
              <a:defRPr sz="2100">
                <a:solidFill>
                  <a:schemeClr val="tx2"/>
                </a:solidFill>
                <a:latin typeface="Favorit Pro" panose="02000006030000020004" pitchFamily="2" charset="0"/>
                <a:ea typeface="Favorit Pro" panose="02000006030000020004" pitchFamily="2" charset="0"/>
              </a:defRPr>
            </a:lvl3pPr>
            <a:lvl4pPr indent="0">
              <a:buNone/>
              <a:defRPr sz="2100">
                <a:solidFill>
                  <a:schemeClr val="tx2"/>
                </a:solidFill>
                <a:latin typeface="Favorit Pro" panose="02000006030000020004" pitchFamily="2" charset="0"/>
                <a:ea typeface="Favorit Pro" panose="02000006030000020004" pitchFamily="2" charset="0"/>
              </a:defRPr>
            </a:lvl4pPr>
            <a:lvl5pPr indent="0">
              <a:buNone/>
              <a:defRPr sz="2100">
                <a:solidFill>
                  <a:schemeClr val="tx2"/>
                </a:solidFill>
                <a:latin typeface="Favorit Pro" panose="02000006030000020004" pitchFamily="2" charset="0"/>
                <a:ea typeface="Favorit Pro" panose="02000006030000020004" pitchFamily="2" charset="0"/>
              </a:defRPr>
            </a:lvl5pPr>
          </a:lstStyle>
          <a:p>
            <a:pPr lvl="0"/>
            <a:r>
              <a:rPr lang="ru-RU" dirty="0"/>
              <a:t>ПОДГОТОВЛЕНО: ЕВГЕНИЯ ХЛУДЕНЦОВА</a:t>
            </a:r>
            <a:r>
              <a:rPr lang="en-US" dirty="0"/>
              <a:t> </a:t>
            </a:r>
            <a:endParaRPr lang="ru-RU" dirty="0"/>
          </a:p>
          <a:p>
            <a:pPr lvl="0"/>
            <a:r>
              <a:rPr lang="ru-RU" dirty="0"/>
              <a:t>НАЧАЛЬНИК УПРАВЛЕНИЯ</a:t>
            </a:r>
            <a:r>
              <a:rPr lang="en-US" dirty="0"/>
              <a:t> </a:t>
            </a:r>
            <a:r>
              <a:rPr lang="ru-RU" dirty="0"/>
              <a:t>ПО</a:t>
            </a:r>
            <a:r>
              <a:rPr lang="en-US" dirty="0"/>
              <a:t> </a:t>
            </a:r>
            <a:r>
              <a:rPr lang="ru-RU" dirty="0"/>
              <a:t>СТРАТЕГИЧЕСКОМУ</a:t>
            </a:r>
            <a:r>
              <a:rPr lang="en-US" dirty="0"/>
              <a:t> </a:t>
            </a:r>
            <a:endParaRPr lang="ru-RU" dirty="0"/>
          </a:p>
          <a:p>
            <a:pPr lvl="0"/>
            <a:r>
              <a:rPr lang="ru-RU" dirty="0"/>
              <a:t>МАРКЕТИНГУ И</a:t>
            </a:r>
            <a:r>
              <a:rPr lang="en-US" dirty="0"/>
              <a:t> </a:t>
            </a:r>
            <a:r>
              <a:rPr lang="ru-RU" dirty="0"/>
              <a:t>БРЕНД</a:t>
            </a:r>
            <a:r>
              <a:rPr lang="en-US" dirty="0"/>
              <a:t> </a:t>
            </a:r>
            <a:r>
              <a:rPr lang="ru-RU" dirty="0"/>
              <a:t>КОММУНИКАЦИЯМ</a:t>
            </a:r>
          </a:p>
        </p:txBody>
      </p:sp>
    </p:spTree>
    <p:extLst>
      <p:ext uri="{BB962C8B-B14F-4D97-AF65-F5344CB8AC3E}">
        <p14:creationId xmlns:p14="http://schemas.microsoft.com/office/powerpoint/2010/main" val="1991786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 Слайд с текстом и таблицей">
    <p:spTree>
      <p:nvGrpSpPr>
        <p:cNvPr id="1" name=""/>
        <p:cNvGrpSpPr/>
        <p:nvPr/>
      </p:nvGrpSpPr>
      <p:grpSpPr>
        <a:xfrm>
          <a:off x="0" y="0"/>
          <a:ext cx="0" cy="0"/>
          <a:chOff x="0" y="0"/>
          <a:chExt cx="0" cy="0"/>
        </a:xfrm>
      </p:grpSpPr>
      <p:graphicFrame>
        <p:nvGraphicFramePr>
          <p:cNvPr id="2" name="Объект 1" hidden="1"/>
          <p:cNvGraphicFramePr>
            <a:graphicFrameLocks noChangeAspect="1"/>
          </p:cNvGraphicFramePr>
          <p:nvPr userDrawn="1">
            <p:custDataLst>
              <p:tags r:id="rId2"/>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73804" name="Слайд think-cell" r:id="rId4" imgW="270" imgH="270" progId="TCLayout.ActiveDocument.1">
                  <p:embed/>
                </p:oleObj>
              </mc:Choice>
              <mc:Fallback>
                <p:oleObj name="Слайд think-cell" r:id="rId4" imgW="270" imgH="270" progId="TCLayout.ActiveDocument.1">
                  <p:embed/>
                  <p:pic>
                    <p:nvPicPr>
                      <p:cNvPr id="2" name="Объект 1" hidden="1"/>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8" name="Прямоугольник 7"/>
          <p:cNvSpPr/>
          <p:nvPr/>
        </p:nvSpPr>
        <p:spPr>
          <a:xfrm>
            <a:off x="359833" y="269875"/>
            <a:ext cx="863600" cy="631825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prstClr val="white"/>
              </a:solidFill>
            </a:endParaRPr>
          </a:p>
        </p:txBody>
      </p:sp>
      <p:sp>
        <p:nvSpPr>
          <p:cNvPr id="10" name="Заголовок 1"/>
          <p:cNvSpPr>
            <a:spLocks noGrp="1"/>
          </p:cNvSpPr>
          <p:nvPr>
            <p:ph type="title" hasCustomPrompt="1"/>
          </p:nvPr>
        </p:nvSpPr>
        <p:spPr>
          <a:xfrm>
            <a:off x="1536000" y="288000"/>
            <a:ext cx="10656000" cy="756000"/>
          </a:xfrm>
          <a:prstGeom prst="rect">
            <a:avLst/>
          </a:prstGeom>
        </p:spPr>
        <p:txBody>
          <a:bodyPr anchor="t" anchorCtr="0">
            <a:noAutofit/>
          </a:bodyPr>
          <a:lstStyle>
            <a:lvl1pPr algn="l">
              <a:defRPr sz="2000" baseline="0">
                <a:latin typeface="+mj-lt"/>
                <a:ea typeface="Verdana" pitchFamily="34" charset="0"/>
                <a:cs typeface="Verdana" pitchFamily="34" charset="0"/>
              </a:defRPr>
            </a:lvl1pPr>
          </a:lstStyle>
          <a:p>
            <a:r>
              <a:rPr lang="en-US" dirty="0"/>
              <a:t>SLIDE TITLE GOES HERE: TAHOMA 22 PT LIGHT + BOLD FOR THE TAIL!</a:t>
            </a:r>
            <a:endParaRPr lang="ru-RU" dirty="0"/>
          </a:p>
        </p:txBody>
      </p:sp>
      <p:sp>
        <p:nvSpPr>
          <p:cNvPr id="4" name="Номер слайда 3"/>
          <p:cNvSpPr>
            <a:spLocks noGrp="1"/>
          </p:cNvSpPr>
          <p:nvPr>
            <p:ph type="sldNum" sz="quarter" idx="12"/>
          </p:nvPr>
        </p:nvSpPr>
        <p:spPr>
          <a:xfrm>
            <a:off x="11242476" y="6265888"/>
            <a:ext cx="576064" cy="365125"/>
          </a:xfrm>
        </p:spPr>
        <p:txBody>
          <a:bodyPr/>
          <a:lstStyle/>
          <a:p>
            <a:fld id="{DF84216E-DF9B-440D-87FE-D1027DC01F67}" type="slidenum">
              <a:rPr lang="ru-RU" smtClean="0">
                <a:solidFill>
                  <a:srgbClr val="000000">
                    <a:tint val="75000"/>
                  </a:srgbClr>
                </a:solidFill>
              </a:rPr>
              <a:pPr/>
              <a:t>‹#›</a:t>
            </a:fld>
            <a:endParaRPr lang="ru-RU" dirty="0">
              <a:solidFill>
                <a:srgbClr val="000000">
                  <a:tint val="75000"/>
                </a:srgbClr>
              </a:solidFill>
            </a:endParaRPr>
          </a:p>
        </p:txBody>
      </p:sp>
      <p:pic>
        <p:nvPicPr>
          <p:cNvPr id="7" name="Picture 3" descr="\\atlas-old\Департамент_по_коммуникациям\Отдел_управления_брендом\Фирменный стиль\Шаблон презентаций\LOGO.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60967" y="6134248"/>
            <a:ext cx="1908000" cy="453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919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AB6BF23-6550-2A41-8118-F0968992ABB5}"/>
              </a:ext>
            </a:extLst>
          </p:cNvPr>
          <p:cNvSpPr txBox="1"/>
          <p:nvPr userDrawn="1"/>
        </p:nvSpPr>
        <p:spPr>
          <a:xfrm>
            <a:off x="198576" y="6355326"/>
            <a:ext cx="1800225" cy="292388"/>
          </a:xfrm>
          <a:prstGeom prst="rect">
            <a:avLst/>
          </a:prstGeom>
          <a:noFill/>
        </p:spPr>
        <p:txBody>
          <a:bodyPr wrap="square" rtlCol="0" anchor="b">
            <a:spAutoFit/>
          </a:bodyPr>
          <a:lstStyle/>
          <a:p>
            <a:pPr algn="l"/>
            <a:r>
              <a:rPr lang="en-GB" sz="1300" b="0" i="0" spc="30" baseline="0" dirty="0">
                <a:solidFill>
                  <a:schemeClr val="tx2"/>
                </a:solidFill>
                <a:latin typeface="Arial" panose="020B0604020202020204" pitchFamily="34" charset="0"/>
                <a:ea typeface="Favorit Pro" panose="02000006030000020004" pitchFamily="2" charset="0"/>
                <a:cs typeface="Arial" panose="020B0604020202020204" pitchFamily="34" charset="0"/>
              </a:rPr>
              <a:t>M</a:t>
            </a:r>
            <a:r>
              <a:rPr lang="en-RU" sz="1300" b="0" i="0" spc="30" baseline="0">
                <a:solidFill>
                  <a:schemeClr val="tx2"/>
                </a:solidFill>
                <a:latin typeface="Arial" panose="020B0604020202020204" pitchFamily="34" charset="0"/>
                <a:ea typeface="Favorit Pro" panose="02000006030000020004" pitchFamily="2" charset="0"/>
                <a:cs typeface="Arial" panose="020B0604020202020204" pitchFamily="34" charset="0"/>
              </a:rPr>
              <a:t>OEX.COM</a:t>
            </a:r>
          </a:p>
        </p:txBody>
      </p:sp>
      <p:sp>
        <p:nvSpPr>
          <p:cNvPr id="12" name="TextBox 11">
            <a:extLst>
              <a:ext uri="{FF2B5EF4-FFF2-40B4-BE49-F238E27FC236}">
                <a16:creationId xmlns:a16="http://schemas.microsoft.com/office/drawing/2014/main" id="{0AF5389F-D091-B948-A2FD-2A22A295C687}"/>
              </a:ext>
            </a:extLst>
          </p:cNvPr>
          <p:cNvSpPr txBox="1"/>
          <p:nvPr userDrawn="1"/>
        </p:nvSpPr>
        <p:spPr>
          <a:xfrm>
            <a:off x="11136313" y="6355326"/>
            <a:ext cx="821359" cy="292388"/>
          </a:xfrm>
          <a:prstGeom prst="rect">
            <a:avLst/>
          </a:prstGeom>
          <a:noFill/>
        </p:spPr>
        <p:txBody>
          <a:bodyPr wrap="square" rtlCol="0" anchor="b">
            <a:spAutoFit/>
          </a:bodyPr>
          <a:lstStyle/>
          <a:p>
            <a:pPr algn="r"/>
            <a:fld id="{7305ED0D-605C-6543-841D-BAD4B4459F6B}" type="slidenum">
              <a:rPr lang="en-GB" sz="1300" b="0" i="0" smtClean="0">
                <a:solidFill>
                  <a:schemeClr val="tx2"/>
                </a:solidFill>
                <a:latin typeface="Arial" panose="020B0604020202020204" pitchFamily="34" charset="0"/>
                <a:ea typeface="Favorit Pro" panose="02000006030000020004" pitchFamily="2" charset="0"/>
                <a:cs typeface="Arial" panose="020B0604020202020204" pitchFamily="34" charset="0"/>
              </a:rPr>
              <a:t>‹#›</a:t>
            </a:fld>
            <a:endParaRPr lang="en-RU" sz="1300" b="0" i="0">
              <a:solidFill>
                <a:schemeClr val="tx2"/>
              </a:solidFill>
              <a:latin typeface="Arial" panose="020B0604020202020204" pitchFamily="34" charset="0"/>
              <a:ea typeface="Favorit Pro" panose="02000006030000020004" pitchFamily="2" charset="0"/>
              <a:cs typeface="Arial" panose="020B0604020202020204" pitchFamily="34" charset="0"/>
            </a:endParaRPr>
          </a:p>
        </p:txBody>
      </p:sp>
      <p:sp>
        <p:nvSpPr>
          <p:cNvPr id="15" name="Text Placeholder 2">
            <a:extLst>
              <a:ext uri="{FF2B5EF4-FFF2-40B4-BE49-F238E27FC236}">
                <a16:creationId xmlns:a16="http://schemas.microsoft.com/office/drawing/2014/main" id="{7E9C6E7E-67D9-674C-A59F-1AC9E822FF28}"/>
              </a:ext>
            </a:extLst>
          </p:cNvPr>
          <p:cNvSpPr>
            <a:spLocks noGrp="1"/>
          </p:cNvSpPr>
          <p:nvPr>
            <p:ph type="body" sz="quarter" idx="10" hasCustomPrompt="1"/>
          </p:nvPr>
        </p:nvSpPr>
        <p:spPr>
          <a:xfrm>
            <a:off x="194434" y="179219"/>
            <a:ext cx="8422516" cy="4153295"/>
          </a:xfrm>
        </p:spPr>
        <p:txBody>
          <a:bodyPr lIns="90000">
            <a:noAutofit/>
          </a:bodyPr>
          <a:lstStyle>
            <a:lvl1pPr marL="0" indent="0">
              <a:spcBef>
                <a:spcPts val="0"/>
              </a:spcBef>
              <a:buNone/>
              <a:defRPr sz="5500" b="0" i="0" spc="70" baseline="0">
                <a:solidFill>
                  <a:srgbClr val="FF0000"/>
                </a:solidFill>
                <a:latin typeface="Arial" panose="020B0604020202020204" pitchFamily="34" charset="0"/>
                <a:ea typeface="Favorit Pro" panose="02000006030000020004" pitchFamily="2" charset="0"/>
                <a:cs typeface="Arial" panose="020B0604020202020204" pitchFamily="34" charset="0"/>
              </a:defRPr>
            </a:lvl1pPr>
            <a:lvl2pPr>
              <a:buNone/>
              <a:defRPr b="0" i="0">
                <a:latin typeface="Favorit Pro" panose="02000006030000020004" pitchFamily="2" charset="0"/>
                <a:ea typeface="Favorit Pro" panose="02000006030000020004" pitchFamily="2" charset="0"/>
              </a:defRPr>
            </a:lvl2pPr>
            <a:lvl3pPr>
              <a:buNone/>
              <a:defRPr b="0" i="0">
                <a:latin typeface="Favorit Pro" panose="02000006030000020004" pitchFamily="2" charset="0"/>
                <a:ea typeface="Favorit Pro" panose="02000006030000020004" pitchFamily="2" charset="0"/>
              </a:defRPr>
            </a:lvl3pPr>
            <a:lvl4pPr>
              <a:buNone/>
              <a:defRPr b="0" i="0">
                <a:latin typeface="Favorit Pro" panose="02000006030000020004" pitchFamily="2" charset="0"/>
                <a:ea typeface="Favorit Pro" panose="02000006030000020004" pitchFamily="2" charset="0"/>
              </a:defRPr>
            </a:lvl4pPr>
            <a:lvl5pPr>
              <a:buNone/>
              <a:defRPr b="0" i="0">
                <a:latin typeface="Favorit Pro" panose="02000006030000020004" pitchFamily="2" charset="0"/>
                <a:ea typeface="Favorit Pro" panose="02000006030000020004" pitchFamily="2" charset="0"/>
              </a:defRPr>
            </a:lvl5pPr>
          </a:lstStyle>
          <a:p>
            <a:pPr lvl="0"/>
            <a:r>
              <a:rPr lang="ru-RU" dirty="0"/>
              <a:t>КЛЮЧЕВОЕ ВЫСКАЗЫВАНИЕ КРУПНО НА НЕСКОЛЬКО СТРОК</a:t>
            </a:r>
            <a:endParaRPr lang="en-RU" dirty="0"/>
          </a:p>
        </p:txBody>
      </p:sp>
      <p:sp>
        <p:nvSpPr>
          <p:cNvPr id="17" name="Text Placeholder 2">
            <a:extLst>
              <a:ext uri="{FF2B5EF4-FFF2-40B4-BE49-F238E27FC236}">
                <a16:creationId xmlns:a16="http://schemas.microsoft.com/office/drawing/2014/main" id="{BB30BB06-CDB2-154D-980B-2C0B0CE123B0}"/>
              </a:ext>
            </a:extLst>
          </p:cNvPr>
          <p:cNvSpPr>
            <a:spLocks noGrp="1"/>
          </p:cNvSpPr>
          <p:nvPr>
            <p:ph type="body" sz="quarter" idx="16" hasCustomPrompt="1"/>
          </p:nvPr>
        </p:nvSpPr>
        <p:spPr>
          <a:xfrm>
            <a:off x="6369313" y="4689475"/>
            <a:ext cx="2515011" cy="1439863"/>
          </a:xfrm>
        </p:spPr>
        <p:txBody>
          <a:bodyPr lIns="90000">
            <a:noAutofit/>
          </a:bodyPr>
          <a:lstStyle>
            <a:lvl1pPr marL="0" indent="0">
              <a:lnSpc>
                <a:spcPct val="100000"/>
              </a:lnSpc>
              <a:spcBef>
                <a:spcPts val="0"/>
              </a:spcBef>
              <a:buNone/>
              <a:defRPr sz="1300" b="0" i="0">
                <a:solidFill>
                  <a:schemeClr val="tx1"/>
                </a:solidFill>
                <a:latin typeface="Arial" panose="020B0604020202020204" pitchFamily="34" charset="0"/>
                <a:ea typeface="Favorit Pro Book" panose="02000006030000020004" pitchFamily="2" charset="0"/>
                <a:cs typeface="Arial" panose="020B0604020202020204" pitchFamily="34" charset="0"/>
              </a:defRPr>
            </a:lvl1pPr>
            <a:lvl2pPr>
              <a:buNone/>
              <a:defRPr b="0" i="0">
                <a:latin typeface="Favorit Pro" panose="02000006030000020004" pitchFamily="2" charset="0"/>
                <a:ea typeface="Favorit Pro" panose="02000006030000020004" pitchFamily="2" charset="0"/>
              </a:defRPr>
            </a:lvl2pPr>
            <a:lvl3pPr>
              <a:buNone/>
              <a:defRPr b="0" i="0">
                <a:latin typeface="Favorit Pro" panose="02000006030000020004" pitchFamily="2" charset="0"/>
                <a:ea typeface="Favorit Pro" panose="02000006030000020004" pitchFamily="2" charset="0"/>
              </a:defRPr>
            </a:lvl3pPr>
            <a:lvl4pPr>
              <a:buNone/>
              <a:defRPr b="0" i="0">
                <a:latin typeface="Favorit Pro" panose="02000006030000020004" pitchFamily="2" charset="0"/>
                <a:ea typeface="Favorit Pro" panose="02000006030000020004" pitchFamily="2" charset="0"/>
              </a:defRPr>
            </a:lvl4pPr>
            <a:lvl5pPr>
              <a:buNone/>
              <a:defRPr b="0" i="0">
                <a:latin typeface="Favorit Pro" panose="02000006030000020004" pitchFamily="2" charset="0"/>
                <a:ea typeface="Favorit Pro" panose="02000006030000020004" pitchFamily="2" charset="0"/>
              </a:defRPr>
            </a:lvl5pPr>
          </a:lstStyle>
          <a:p>
            <a:pPr lvl="0"/>
            <a:r>
              <a:rPr lang="ru-RU" dirty="0"/>
              <a:t>подтверждающие доводы, разъяснения, дополнительные комментарии</a:t>
            </a:r>
            <a:endParaRPr lang="en-GB" dirty="0"/>
          </a:p>
        </p:txBody>
      </p:sp>
      <p:sp>
        <p:nvSpPr>
          <p:cNvPr id="19" name="Text Placeholder 2">
            <a:extLst>
              <a:ext uri="{FF2B5EF4-FFF2-40B4-BE49-F238E27FC236}">
                <a16:creationId xmlns:a16="http://schemas.microsoft.com/office/drawing/2014/main" id="{38F6D0CB-2E20-E54D-9C7D-B3D8B581EEE7}"/>
              </a:ext>
            </a:extLst>
          </p:cNvPr>
          <p:cNvSpPr>
            <a:spLocks noGrp="1"/>
          </p:cNvSpPr>
          <p:nvPr>
            <p:ph type="body" sz="quarter" idx="17" hasCustomPrompt="1"/>
          </p:nvPr>
        </p:nvSpPr>
        <p:spPr>
          <a:xfrm>
            <a:off x="9271539" y="4689475"/>
            <a:ext cx="2515011" cy="1439863"/>
          </a:xfrm>
        </p:spPr>
        <p:txBody>
          <a:bodyPr lIns="90000">
            <a:noAutofit/>
          </a:bodyPr>
          <a:lstStyle>
            <a:lvl1pPr marL="0" indent="0">
              <a:lnSpc>
                <a:spcPct val="100000"/>
              </a:lnSpc>
              <a:spcBef>
                <a:spcPts val="0"/>
              </a:spcBef>
              <a:buNone/>
              <a:defRPr sz="1300" b="0" i="0">
                <a:solidFill>
                  <a:schemeClr val="tx1"/>
                </a:solidFill>
                <a:latin typeface="Arial" panose="020B0604020202020204" pitchFamily="34" charset="0"/>
                <a:ea typeface="Favorit Pro Book" panose="02000006030000020004" pitchFamily="2" charset="0"/>
                <a:cs typeface="Arial" panose="020B0604020202020204" pitchFamily="34" charset="0"/>
              </a:defRPr>
            </a:lvl1pPr>
            <a:lvl2pPr>
              <a:buNone/>
              <a:defRPr b="0" i="0">
                <a:latin typeface="Favorit Pro" panose="02000006030000020004" pitchFamily="2" charset="0"/>
                <a:ea typeface="Favorit Pro" panose="02000006030000020004" pitchFamily="2" charset="0"/>
              </a:defRPr>
            </a:lvl2pPr>
            <a:lvl3pPr>
              <a:buNone/>
              <a:defRPr b="0" i="0">
                <a:latin typeface="Favorit Pro" panose="02000006030000020004" pitchFamily="2" charset="0"/>
                <a:ea typeface="Favorit Pro" panose="02000006030000020004" pitchFamily="2" charset="0"/>
              </a:defRPr>
            </a:lvl3pPr>
            <a:lvl4pPr>
              <a:buNone/>
              <a:defRPr b="0" i="0">
                <a:latin typeface="Favorit Pro" panose="02000006030000020004" pitchFamily="2" charset="0"/>
                <a:ea typeface="Favorit Pro" panose="02000006030000020004" pitchFamily="2" charset="0"/>
              </a:defRPr>
            </a:lvl4pPr>
            <a:lvl5pPr>
              <a:buNone/>
              <a:defRPr b="0" i="0">
                <a:latin typeface="Favorit Pro" panose="02000006030000020004" pitchFamily="2" charset="0"/>
                <a:ea typeface="Favorit Pro" panose="02000006030000020004" pitchFamily="2" charset="0"/>
              </a:defRPr>
            </a:lvl5pPr>
          </a:lstStyle>
          <a:p>
            <a:pPr lvl="0"/>
            <a:r>
              <a:rPr lang="ru-RU" dirty="0"/>
              <a:t>подтверждающие доводы, разъяснения, дополнительные комментарии</a:t>
            </a:r>
            <a:endParaRPr lang="en-GB" dirty="0"/>
          </a:p>
        </p:txBody>
      </p:sp>
      <p:sp>
        <p:nvSpPr>
          <p:cNvPr id="21" name="Text Placeholder 2">
            <a:extLst>
              <a:ext uri="{FF2B5EF4-FFF2-40B4-BE49-F238E27FC236}">
                <a16:creationId xmlns:a16="http://schemas.microsoft.com/office/drawing/2014/main" id="{5EA5F54B-659D-7744-A1E7-E4BC6FFB6BBA}"/>
              </a:ext>
            </a:extLst>
          </p:cNvPr>
          <p:cNvSpPr>
            <a:spLocks noGrp="1"/>
          </p:cNvSpPr>
          <p:nvPr>
            <p:ph type="body" sz="quarter" idx="20" hasCustomPrompt="1"/>
          </p:nvPr>
        </p:nvSpPr>
        <p:spPr>
          <a:xfrm>
            <a:off x="6369313" y="4417737"/>
            <a:ext cx="2515010" cy="271738"/>
          </a:xfrm>
        </p:spPr>
        <p:txBody>
          <a:bodyPr lIns="90000">
            <a:noAutofit/>
          </a:bodyPr>
          <a:lstStyle>
            <a:lvl1pPr marL="0" indent="0">
              <a:lnSpc>
                <a:spcPct val="100000"/>
              </a:lnSpc>
              <a:spcBef>
                <a:spcPts val="0"/>
              </a:spcBef>
              <a:buNone/>
              <a:defRPr sz="1300" b="0" i="0">
                <a:solidFill>
                  <a:schemeClr val="tx2"/>
                </a:solidFill>
                <a:latin typeface="Arial" panose="020B0604020202020204" pitchFamily="34" charset="0"/>
                <a:ea typeface="Favorit Pro Book" panose="02000006030000020004" pitchFamily="2" charset="0"/>
                <a:cs typeface="Arial" panose="020B0604020202020204" pitchFamily="34" charset="0"/>
              </a:defRPr>
            </a:lvl1pPr>
            <a:lvl2pPr>
              <a:buNone/>
              <a:defRPr b="0" i="0">
                <a:latin typeface="Favorit Pro" panose="02000006030000020004" pitchFamily="2" charset="0"/>
                <a:ea typeface="Favorit Pro" panose="02000006030000020004" pitchFamily="2" charset="0"/>
              </a:defRPr>
            </a:lvl2pPr>
            <a:lvl3pPr>
              <a:buNone/>
              <a:defRPr b="0" i="0">
                <a:latin typeface="Favorit Pro" panose="02000006030000020004" pitchFamily="2" charset="0"/>
                <a:ea typeface="Favorit Pro" panose="02000006030000020004" pitchFamily="2" charset="0"/>
              </a:defRPr>
            </a:lvl3pPr>
            <a:lvl4pPr>
              <a:buNone/>
              <a:defRPr b="0" i="0">
                <a:latin typeface="Favorit Pro" panose="02000006030000020004" pitchFamily="2" charset="0"/>
                <a:ea typeface="Favorit Pro" panose="02000006030000020004" pitchFamily="2" charset="0"/>
              </a:defRPr>
            </a:lvl4pPr>
            <a:lvl5pPr>
              <a:buNone/>
              <a:defRPr b="0" i="0">
                <a:latin typeface="Favorit Pro" panose="02000006030000020004" pitchFamily="2" charset="0"/>
                <a:ea typeface="Favorit Pro" panose="02000006030000020004" pitchFamily="2" charset="0"/>
              </a:defRPr>
            </a:lvl5pPr>
          </a:lstStyle>
          <a:p>
            <a:pPr lvl="0"/>
            <a:r>
              <a:rPr lang="en-GB" dirty="0"/>
              <a:t>0</a:t>
            </a:r>
            <a:r>
              <a:rPr lang="ru-RU" dirty="0"/>
              <a:t>2</a:t>
            </a:r>
            <a:endParaRPr lang="en-GB" dirty="0"/>
          </a:p>
        </p:txBody>
      </p:sp>
      <p:sp>
        <p:nvSpPr>
          <p:cNvPr id="22" name="Text Placeholder 2">
            <a:extLst>
              <a:ext uri="{FF2B5EF4-FFF2-40B4-BE49-F238E27FC236}">
                <a16:creationId xmlns:a16="http://schemas.microsoft.com/office/drawing/2014/main" id="{F15C1A9B-2C97-374E-A3E2-08C7FA850759}"/>
              </a:ext>
            </a:extLst>
          </p:cNvPr>
          <p:cNvSpPr>
            <a:spLocks noGrp="1"/>
          </p:cNvSpPr>
          <p:nvPr>
            <p:ph type="body" sz="quarter" idx="21" hasCustomPrompt="1"/>
          </p:nvPr>
        </p:nvSpPr>
        <p:spPr>
          <a:xfrm>
            <a:off x="9271539" y="4417737"/>
            <a:ext cx="2515010" cy="271738"/>
          </a:xfrm>
        </p:spPr>
        <p:txBody>
          <a:bodyPr lIns="90000">
            <a:noAutofit/>
          </a:bodyPr>
          <a:lstStyle>
            <a:lvl1pPr marL="0" indent="0">
              <a:lnSpc>
                <a:spcPct val="100000"/>
              </a:lnSpc>
              <a:spcBef>
                <a:spcPts val="0"/>
              </a:spcBef>
              <a:buNone/>
              <a:defRPr sz="1300" b="0" i="0">
                <a:solidFill>
                  <a:schemeClr val="tx2"/>
                </a:solidFill>
                <a:latin typeface="Arial" panose="020B0604020202020204" pitchFamily="34" charset="0"/>
                <a:ea typeface="Favorit Pro Book" panose="02000006030000020004" pitchFamily="2" charset="0"/>
                <a:cs typeface="Arial" panose="020B0604020202020204" pitchFamily="34" charset="0"/>
              </a:defRPr>
            </a:lvl1pPr>
            <a:lvl2pPr>
              <a:buNone/>
              <a:defRPr b="0" i="0">
                <a:latin typeface="Favorit Pro" panose="02000006030000020004" pitchFamily="2" charset="0"/>
                <a:ea typeface="Favorit Pro" panose="02000006030000020004" pitchFamily="2" charset="0"/>
              </a:defRPr>
            </a:lvl2pPr>
            <a:lvl3pPr>
              <a:buNone/>
              <a:defRPr b="0" i="0">
                <a:latin typeface="Favorit Pro" panose="02000006030000020004" pitchFamily="2" charset="0"/>
                <a:ea typeface="Favorit Pro" panose="02000006030000020004" pitchFamily="2" charset="0"/>
              </a:defRPr>
            </a:lvl3pPr>
            <a:lvl4pPr>
              <a:buNone/>
              <a:defRPr b="0" i="0">
                <a:latin typeface="Favorit Pro" panose="02000006030000020004" pitchFamily="2" charset="0"/>
                <a:ea typeface="Favorit Pro" panose="02000006030000020004" pitchFamily="2" charset="0"/>
              </a:defRPr>
            </a:lvl4pPr>
            <a:lvl5pPr>
              <a:buNone/>
              <a:defRPr b="0" i="0">
                <a:latin typeface="Favorit Pro" panose="02000006030000020004" pitchFamily="2" charset="0"/>
                <a:ea typeface="Favorit Pro" panose="02000006030000020004" pitchFamily="2" charset="0"/>
              </a:defRPr>
            </a:lvl5pPr>
          </a:lstStyle>
          <a:p>
            <a:pPr lvl="0"/>
            <a:r>
              <a:rPr lang="ru-RU" dirty="0"/>
              <a:t>03</a:t>
            </a:r>
            <a:endParaRPr lang="en-GB" dirty="0"/>
          </a:p>
        </p:txBody>
      </p:sp>
      <p:sp>
        <p:nvSpPr>
          <p:cNvPr id="10" name="Text Placeholder 4">
            <a:extLst>
              <a:ext uri="{FF2B5EF4-FFF2-40B4-BE49-F238E27FC236}">
                <a16:creationId xmlns:a16="http://schemas.microsoft.com/office/drawing/2014/main" id="{6134854E-5613-4B40-B9C2-A569B256CB56}"/>
              </a:ext>
            </a:extLst>
          </p:cNvPr>
          <p:cNvSpPr>
            <a:spLocks noGrp="1"/>
          </p:cNvSpPr>
          <p:nvPr>
            <p:ph type="body" sz="quarter" idx="12" hasCustomPrompt="1"/>
          </p:nvPr>
        </p:nvSpPr>
        <p:spPr>
          <a:xfrm>
            <a:off x="8975725" y="236524"/>
            <a:ext cx="2981947" cy="756424"/>
          </a:xfrm>
          <a:noFill/>
        </p:spPr>
        <p:txBody>
          <a:bodyPr anchor="t">
            <a:noAutofit/>
          </a:bodyPr>
          <a:lstStyle>
            <a:lvl1pPr marL="0" indent="0" algn="r">
              <a:spcBef>
                <a:spcPts val="0"/>
              </a:spcBef>
              <a:buNone/>
              <a:defRPr sz="1300" b="0" i="0" spc="50" baseline="0">
                <a:solidFill>
                  <a:schemeClr val="tx2"/>
                </a:solidFill>
                <a:latin typeface="Arial" panose="020B0604020202020204" pitchFamily="34" charset="0"/>
                <a:ea typeface="Favorit Pro Book" panose="02000006030000020004" pitchFamily="2" charset="0"/>
                <a:cs typeface="Arial" panose="020B0604020202020204" pitchFamily="34" charset="0"/>
              </a:defRPr>
            </a:lvl1pPr>
            <a:lvl2pPr indent="0">
              <a:buNone/>
              <a:defRPr sz="2100">
                <a:solidFill>
                  <a:schemeClr val="tx2"/>
                </a:solidFill>
                <a:latin typeface="Favorit Pro" panose="02000006030000020004" pitchFamily="2" charset="0"/>
                <a:ea typeface="Favorit Pro" panose="02000006030000020004" pitchFamily="2" charset="0"/>
              </a:defRPr>
            </a:lvl2pPr>
            <a:lvl3pPr indent="0">
              <a:buNone/>
              <a:defRPr sz="2100">
                <a:solidFill>
                  <a:schemeClr val="tx2"/>
                </a:solidFill>
                <a:latin typeface="Favorit Pro" panose="02000006030000020004" pitchFamily="2" charset="0"/>
                <a:ea typeface="Favorit Pro" panose="02000006030000020004" pitchFamily="2" charset="0"/>
              </a:defRPr>
            </a:lvl3pPr>
            <a:lvl4pPr indent="0">
              <a:buNone/>
              <a:defRPr sz="2100">
                <a:solidFill>
                  <a:schemeClr val="tx2"/>
                </a:solidFill>
                <a:latin typeface="Favorit Pro" panose="02000006030000020004" pitchFamily="2" charset="0"/>
                <a:ea typeface="Favorit Pro" panose="02000006030000020004" pitchFamily="2" charset="0"/>
              </a:defRPr>
            </a:lvl4pPr>
            <a:lvl5pPr indent="0">
              <a:buNone/>
              <a:defRPr sz="2100">
                <a:solidFill>
                  <a:schemeClr val="tx2"/>
                </a:solidFill>
                <a:latin typeface="Favorit Pro" panose="02000006030000020004" pitchFamily="2" charset="0"/>
                <a:ea typeface="Favorit Pro" panose="02000006030000020004" pitchFamily="2" charset="0"/>
              </a:defRPr>
            </a:lvl5pPr>
          </a:lstStyle>
          <a:p>
            <a:pPr lvl="0"/>
            <a:r>
              <a:rPr lang="ru-RU" dirty="0"/>
              <a:t>НАЗВАНИЕ РАЗДЕЛА В НЕСКОЛЬКО СТРОК</a:t>
            </a:r>
            <a:endParaRPr lang="en-RU" dirty="0"/>
          </a:p>
        </p:txBody>
      </p:sp>
      <p:sp>
        <p:nvSpPr>
          <p:cNvPr id="13" name="Text Placeholder 2">
            <a:extLst>
              <a:ext uri="{FF2B5EF4-FFF2-40B4-BE49-F238E27FC236}">
                <a16:creationId xmlns:a16="http://schemas.microsoft.com/office/drawing/2014/main" id="{C450EA4C-5C7B-D646-967E-565E06CBF4DF}"/>
              </a:ext>
            </a:extLst>
          </p:cNvPr>
          <p:cNvSpPr>
            <a:spLocks noGrp="1"/>
          </p:cNvSpPr>
          <p:nvPr>
            <p:ph type="body" sz="quarter" idx="22" hasCustomPrompt="1"/>
          </p:nvPr>
        </p:nvSpPr>
        <p:spPr>
          <a:xfrm>
            <a:off x="3487869" y="4689475"/>
            <a:ext cx="2515011" cy="1439863"/>
          </a:xfrm>
        </p:spPr>
        <p:txBody>
          <a:bodyPr lIns="90000">
            <a:noAutofit/>
          </a:bodyPr>
          <a:lstStyle>
            <a:lvl1pPr marL="0" indent="0">
              <a:lnSpc>
                <a:spcPct val="100000"/>
              </a:lnSpc>
              <a:spcBef>
                <a:spcPts val="0"/>
              </a:spcBef>
              <a:buNone/>
              <a:defRPr sz="1300" b="0" i="0">
                <a:solidFill>
                  <a:schemeClr val="tx1"/>
                </a:solidFill>
                <a:latin typeface="Arial" panose="020B0604020202020204" pitchFamily="34" charset="0"/>
                <a:ea typeface="Favorit Pro Book" panose="02000006030000020004" pitchFamily="2" charset="0"/>
                <a:cs typeface="Arial" panose="020B0604020202020204" pitchFamily="34" charset="0"/>
              </a:defRPr>
            </a:lvl1pPr>
            <a:lvl2pPr>
              <a:buNone/>
              <a:defRPr b="0" i="0">
                <a:latin typeface="Favorit Pro" panose="02000006030000020004" pitchFamily="2" charset="0"/>
                <a:ea typeface="Favorit Pro" panose="02000006030000020004" pitchFamily="2" charset="0"/>
              </a:defRPr>
            </a:lvl2pPr>
            <a:lvl3pPr>
              <a:buNone/>
              <a:defRPr b="0" i="0">
                <a:latin typeface="Favorit Pro" panose="02000006030000020004" pitchFamily="2" charset="0"/>
                <a:ea typeface="Favorit Pro" panose="02000006030000020004" pitchFamily="2" charset="0"/>
              </a:defRPr>
            </a:lvl3pPr>
            <a:lvl4pPr>
              <a:buNone/>
              <a:defRPr b="0" i="0">
                <a:latin typeface="Favorit Pro" panose="02000006030000020004" pitchFamily="2" charset="0"/>
                <a:ea typeface="Favorit Pro" panose="02000006030000020004" pitchFamily="2" charset="0"/>
              </a:defRPr>
            </a:lvl4pPr>
            <a:lvl5pPr>
              <a:buNone/>
              <a:defRPr b="0" i="0">
                <a:latin typeface="Favorit Pro" panose="02000006030000020004" pitchFamily="2" charset="0"/>
                <a:ea typeface="Favorit Pro" panose="02000006030000020004" pitchFamily="2" charset="0"/>
              </a:defRPr>
            </a:lvl5pPr>
          </a:lstStyle>
          <a:p>
            <a:pPr lvl="0"/>
            <a:r>
              <a:rPr lang="ru-RU" dirty="0"/>
              <a:t>подтверждающие доводы, разъяснения, дополнительные комментарии</a:t>
            </a:r>
            <a:endParaRPr lang="en-GB" dirty="0"/>
          </a:p>
        </p:txBody>
      </p:sp>
      <p:sp>
        <p:nvSpPr>
          <p:cNvPr id="14" name="Text Placeholder 2">
            <a:extLst>
              <a:ext uri="{FF2B5EF4-FFF2-40B4-BE49-F238E27FC236}">
                <a16:creationId xmlns:a16="http://schemas.microsoft.com/office/drawing/2014/main" id="{E4C62883-6B8B-C744-8194-0C5DB9A1E1EE}"/>
              </a:ext>
            </a:extLst>
          </p:cNvPr>
          <p:cNvSpPr>
            <a:spLocks noGrp="1"/>
          </p:cNvSpPr>
          <p:nvPr>
            <p:ph type="body" sz="quarter" idx="23" hasCustomPrompt="1"/>
          </p:nvPr>
        </p:nvSpPr>
        <p:spPr>
          <a:xfrm>
            <a:off x="3487869" y="4417737"/>
            <a:ext cx="2515010" cy="271738"/>
          </a:xfrm>
        </p:spPr>
        <p:txBody>
          <a:bodyPr lIns="90000">
            <a:noAutofit/>
          </a:bodyPr>
          <a:lstStyle>
            <a:lvl1pPr marL="0" indent="0">
              <a:lnSpc>
                <a:spcPct val="100000"/>
              </a:lnSpc>
              <a:spcBef>
                <a:spcPts val="0"/>
              </a:spcBef>
              <a:buNone/>
              <a:defRPr sz="1300" b="0" i="0">
                <a:solidFill>
                  <a:schemeClr val="tx2"/>
                </a:solidFill>
                <a:latin typeface="Arial" panose="020B0604020202020204" pitchFamily="34" charset="0"/>
                <a:ea typeface="Favorit Pro Book" panose="02000006030000020004" pitchFamily="2" charset="0"/>
                <a:cs typeface="Arial" panose="020B0604020202020204" pitchFamily="34" charset="0"/>
              </a:defRPr>
            </a:lvl1pPr>
            <a:lvl2pPr>
              <a:buNone/>
              <a:defRPr b="0" i="0">
                <a:latin typeface="Favorit Pro" panose="02000006030000020004" pitchFamily="2" charset="0"/>
                <a:ea typeface="Favorit Pro" panose="02000006030000020004" pitchFamily="2" charset="0"/>
              </a:defRPr>
            </a:lvl2pPr>
            <a:lvl3pPr>
              <a:buNone/>
              <a:defRPr b="0" i="0">
                <a:latin typeface="Favorit Pro" panose="02000006030000020004" pitchFamily="2" charset="0"/>
                <a:ea typeface="Favorit Pro" panose="02000006030000020004" pitchFamily="2" charset="0"/>
              </a:defRPr>
            </a:lvl3pPr>
            <a:lvl4pPr>
              <a:buNone/>
              <a:defRPr b="0" i="0">
                <a:latin typeface="Favorit Pro" panose="02000006030000020004" pitchFamily="2" charset="0"/>
                <a:ea typeface="Favorit Pro" panose="02000006030000020004" pitchFamily="2" charset="0"/>
              </a:defRPr>
            </a:lvl4pPr>
            <a:lvl5pPr>
              <a:buNone/>
              <a:defRPr b="0" i="0">
                <a:latin typeface="Favorit Pro" panose="02000006030000020004" pitchFamily="2" charset="0"/>
                <a:ea typeface="Favorit Pro" panose="02000006030000020004" pitchFamily="2" charset="0"/>
              </a:defRPr>
            </a:lvl5pPr>
          </a:lstStyle>
          <a:p>
            <a:pPr lvl="0"/>
            <a:r>
              <a:rPr lang="en-GB" dirty="0"/>
              <a:t>0</a:t>
            </a:r>
            <a:r>
              <a:rPr lang="ru-RU" dirty="0"/>
              <a:t>1</a:t>
            </a:r>
            <a:endParaRPr lang="en-GB" dirty="0"/>
          </a:p>
        </p:txBody>
      </p:sp>
    </p:spTree>
    <p:extLst>
      <p:ext uri="{BB962C8B-B14F-4D97-AF65-F5344CB8AC3E}">
        <p14:creationId xmlns:p14="http://schemas.microsoft.com/office/powerpoint/2010/main" val="2606851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3B1CB3-B238-4F98-BB74-F1996A50A88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2F9124AC-BCF4-456F-B1C2-8D2AB518A2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44A54D4C-B1D5-4F49-B75B-E85C616B0D84}"/>
              </a:ext>
            </a:extLst>
          </p:cNvPr>
          <p:cNvSpPr>
            <a:spLocks noGrp="1"/>
          </p:cNvSpPr>
          <p:nvPr>
            <p:ph type="dt" sz="half" idx="10"/>
          </p:nvPr>
        </p:nvSpPr>
        <p:spPr/>
        <p:txBody>
          <a:bodyPr/>
          <a:lstStyle/>
          <a:p>
            <a:endParaRPr lang="ru-RU"/>
          </a:p>
        </p:txBody>
      </p:sp>
      <p:sp>
        <p:nvSpPr>
          <p:cNvPr id="5" name="Нижний колонтитул 4">
            <a:extLst>
              <a:ext uri="{FF2B5EF4-FFF2-40B4-BE49-F238E27FC236}">
                <a16:creationId xmlns:a16="http://schemas.microsoft.com/office/drawing/2014/main" id="{D13C94E1-59D8-42F2-80EF-C0FA8ED7445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8B7C0F0-1DE9-4867-B88D-293A33F68164}"/>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2762946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61EBCF-253C-4B82-9153-39A1818AF5E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8340897-EFED-4E0E-87E7-611DC6F9BBBC}"/>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C9F16FA-6877-471D-940B-1A6EC8B080A0}"/>
              </a:ext>
            </a:extLst>
          </p:cNvPr>
          <p:cNvSpPr>
            <a:spLocks noGrp="1"/>
          </p:cNvSpPr>
          <p:nvPr>
            <p:ph type="dt" sz="half" idx="10"/>
          </p:nvPr>
        </p:nvSpPr>
        <p:spPr/>
        <p:txBody>
          <a:bodyPr/>
          <a:lstStyle/>
          <a:p>
            <a:endParaRPr lang="ru-RU"/>
          </a:p>
        </p:txBody>
      </p:sp>
      <p:sp>
        <p:nvSpPr>
          <p:cNvPr id="5" name="Нижний колонтитул 4">
            <a:extLst>
              <a:ext uri="{FF2B5EF4-FFF2-40B4-BE49-F238E27FC236}">
                <a16:creationId xmlns:a16="http://schemas.microsoft.com/office/drawing/2014/main" id="{0CB9F344-6BA3-4D08-AE65-A1729B232B9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5A1E212-BE6A-4035-AFEF-BB7E8C783A2F}"/>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2250541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680BC7-B58D-4E1C-955D-64C461A4611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730F410-DF36-4370-9CEE-F32014B926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781B60B-010E-459E-8E82-97B381923C7C}"/>
              </a:ext>
            </a:extLst>
          </p:cNvPr>
          <p:cNvSpPr>
            <a:spLocks noGrp="1"/>
          </p:cNvSpPr>
          <p:nvPr>
            <p:ph type="dt" sz="half" idx="10"/>
          </p:nvPr>
        </p:nvSpPr>
        <p:spPr/>
        <p:txBody>
          <a:bodyPr/>
          <a:lstStyle/>
          <a:p>
            <a:endParaRPr lang="ru-RU"/>
          </a:p>
        </p:txBody>
      </p:sp>
      <p:sp>
        <p:nvSpPr>
          <p:cNvPr id="5" name="Нижний колонтитул 4">
            <a:extLst>
              <a:ext uri="{FF2B5EF4-FFF2-40B4-BE49-F238E27FC236}">
                <a16:creationId xmlns:a16="http://schemas.microsoft.com/office/drawing/2014/main" id="{F5FB7E9A-24EC-40B1-A274-D625387B9F9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ADE19AF-2985-4635-92EE-0BF3BF1271D8}"/>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39296693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749A4D-847B-4787-985A-8368FBF8503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8F26432-568F-4942-A6E1-562A39ECB1F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4217B8B-ED25-4FD0-AA08-230FC732A9E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8A1E7DA-F137-408C-9F9D-E46DBD7D0F38}"/>
              </a:ext>
            </a:extLst>
          </p:cNvPr>
          <p:cNvSpPr>
            <a:spLocks noGrp="1"/>
          </p:cNvSpPr>
          <p:nvPr>
            <p:ph type="dt" sz="half" idx="10"/>
          </p:nvPr>
        </p:nvSpPr>
        <p:spPr/>
        <p:txBody>
          <a:bodyPr/>
          <a:lstStyle/>
          <a:p>
            <a:endParaRPr lang="ru-RU"/>
          </a:p>
        </p:txBody>
      </p:sp>
      <p:sp>
        <p:nvSpPr>
          <p:cNvPr id="6" name="Нижний колонтитул 5">
            <a:extLst>
              <a:ext uri="{FF2B5EF4-FFF2-40B4-BE49-F238E27FC236}">
                <a16:creationId xmlns:a16="http://schemas.microsoft.com/office/drawing/2014/main" id="{6E6DA442-3ACB-4725-87E1-AC2E19DA5C6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2B886C9-BC2C-498E-94F4-59B1E15A4947}"/>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4292178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F2BD52-7C97-4958-9C9E-5B0F3114BDC2}"/>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B403FA2-49C0-4085-BBDF-CAA1671FA9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EFCBCA0-3F6E-40A9-8B0A-69B5E648508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51A8B755-51E9-46EF-96E0-2BA0EE0B1D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DA92441-8742-46A4-B54A-24A13F4B7D3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1B758C5-5D65-4CF3-B7D3-EEAE15A96FE0}"/>
              </a:ext>
            </a:extLst>
          </p:cNvPr>
          <p:cNvSpPr>
            <a:spLocks noGrp="1"/>
          </p:cNvSpPr>
          <p:nvPr>
            <p:ph type="dt" sz="half" idx="10"/>
          </p:nvPr>
        </p:nvSpPr>
        <p:spPr/>
        <p:txBody>
          <a:bodyPr/>
          <a:lstStyle/>
          <a:p>
            <a:endParaRPr lang="ru-RU"/>
          </a:p>
        </p:txBody>
      </p:sp>
      <p:sp>
        <p:nvSpPr>
          <p:cNvPr id="8" name="Нижний колонтитул 7">
            <a:extLst>
              <a:ext uri="{FF2B5EF4-FFF2-40B4-BE49-F238E27FC236}">
                <a16:creationId xmlns:a16="http://schemas.microsoft.com/office/drawing/2014/main" id="{C575E0FF-0A37-46B4-A0BF-C0BCE5E6BD71}"/>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931CEAC5-0937-40C0-85BF-DF33ACE72661}"/>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2815219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06FB42-ADD9-48CC-8CD5-9C1FDDA6795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32F4FDD-ADF5-4C32-97ED-780630C36F0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79B1F00-5410-4B5E-873E-618B79A23D1B}"/>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5" name="Нижний колонтитул 4">
            <a:extLst>
              <a:ext uri="{FF2B5EF4-FFF2-40B4-BE49-F238E27FC236}">
                <a16:creationId xmlns:a16="http://schemas.microsoft.com/office/drawing/2014/main" id="{6EB22296-3F3E-498F-8670-AC047459792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36BCC0B-BEFF-4D6D-B063-15EC97089065}"/>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31472859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078313-C665-45E2-8CD1-B26ECE33021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66B2BF39-CA51-4461-BBB6-01622723803E}"/>
              </a:ext>
            </a:extLst>
          </p:cNvPr>
          <p:cNvSpPr>
            <a:spLocks noGrp="1"/>
          </p:cNvSpPr>
          <p:nvPr>
            <p:ph type="dt" sz="half" idx="10"/>
          </p:nvPr>
        </p:nvSpPr>
        <p:spPr/>
        <p:txBody>
          <a:bodyPr/>
          <a:lstStyle/>
          <a:p>
            <a:endParaRPr lang="ru-RU"/>
          </a:p>
        </p:txBody>
      </p:sp>
      <p:sp>
        <p:nvSpPr>
          <p:cNvPr id="4" name="Нижний колонтитул 3">
            <a:extLst>
              <a:ext uri="{FF2B5EF4-FFF2-40B4-BE49-F238E27FC236}">
                <a16:creationId xmlns:a16="http://schemas.microsoft.com/office/drawing/2014/main" id="{25774F1D-24E5-46C4-B366-9090D2448211}"/>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54A1FA38-349A-4997-8FBD-5DD708C418BC}"/>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24245171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FCE4912E-8D17-480B-94D1-3C74D06BC2AC}"/>
              </a:ext>
            </a:extLst>
          </p:cNvPr>
          <p:cNvSpPr>
            <a:spLocks noGrp="1"/>
          </p:cNvSpPr>
          <p:nvPr>
            <p:ph type="dt" sz="half" idx="10"/>
          </p:nvPr>
        </p:nvSpPr>
        <p:spPr/>
        <p:txBody>
          <a:bodyPr/>
          <a:lstStyle/>
          <a:p>
            <a:endParaRPr lang="ru-RU"/>
          </a:p>
        </p:txBody>
      </p:sp>
      <p:sp>
        <p:nvSpPr>
          <p:cNvPr id="3" name="Нижний колонтитул 2">
            <a:extLst>
              <a:ext uri="{FF2B5EF4-FFF2-40B4-BE49-F238E27FC236}">
                <a16:creationId xmlns:a16="http://schemas.microsoft.com/office/drawing/2014/main" id="{08E5A622-76C0-41CB-AADD-99DF460181A6}"/>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2525734-315D-4040-B8E3-585D58D19B2E}"/>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33831677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5DEA43-0791-41A9-A3A5-85F5D9D034B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E9C8AD9F-0093-4917-97E9-5DE2BB5AE9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3C0D2A0F-7ED5-4990-9124-A922524B0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27F0905-4033-4980-8F61-2B9A28148E96}"/>
              </a:ext>
            </a:extLst>
          </p:cNvPr>
          <p:cNvSpPr>
            <a:spLocks noGrp="1"/>
          </p:cNvSpPr>
          <p:nvPr>
            <p:ph type="dt" sz="half" idx="10"/>
          </p:nvPr>
        </p:nvSpPr>
        <p:spPr/>
        <p:txBody>
          <a:bodyPr/>
          <a:lstStyle/>
          <a:p>
            <a:endParaRPr lang="ru-RU"/>
          </a:p>
        </p:txBody>
      </p:sp>
      <p:sp>
        <p:nvSpPr>
          <p:cNvPr id="6" name="Нижний колонтитул 5">
            <a:extLst>
              <a:ext uri="{FF2B5EF4-FFF2-40B4-BE49-F238E27FC236}">
                <a16:creationId xmlns:a16="http://schemas.microsoft.com/office/drawing/2014/main" id="{0E519146-2242-4003-81FB-1B9AA160111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A8FC558-5AD7-4CD0-AE61-5A0B9EE087CF}"/>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31067220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170793-BAF9-4F75-905A-611E768729A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465ADD4B-D63C-4CC4-86F2-769E6ACE2C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5BED994-6D9C-4225-BD6F-A687FB1645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DAFF31E-77F6-4CA5-9CBE-2F9FFCA8FAFB}"/>
              </a:ext>
            </a:extLst>
          </p:cNvPr>
          <p:cNvSpPr>
            <a:spLocks noGrp="1"/>
          </p:cNvSpPr>
          <p:nvPr>
            <p:ph type="dt" sz="half" idx="10"/>
          </p:nvPr>
        </p:nvSpPr>
        <p:spPr/>
        <p:txBody>
          <a:bodyPr/>
          <a:lstStyle/>
          <a:p>
            <a:endParaRPr lang="ru-RU"/>
          </a:p>
        </p:txBody>
      </p:sp>
      <p:sp>
        <p:nvSpPr>
          <p:cNvPr id="6" name="Нижний колонтитул 5">
            <a:extLst>
              <a:ext uri="{FF2B5EF4-FFF2-40B4-BE49-F238E27FC236}">
                <a16:creationId xmlns:a16="http://schemas.microsoft.com/office/drawing/2014/main" id="{04AC8212-2118-43D5-AD7D-0EB8DE5EDB1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C00FCA5-7085-4E0C-8271-67713C275B47}"/>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15311347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03B8BA-22EA-46A9-9F59-816740BAE4E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31BFBD08-A716-45B6-88B5-B73883F94BA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2B9A875-EB53-41D5-AA75-4BF9FFFF88FD}"/>
              </a:ext>
            </a:extLst>
          </p:cNvPr>
          <p:cNvSpPr>
            <a:spLocks noGrp="1"/>
          </p:cNvSpPr>
          <p:nvPr>
            <p:ph type="dt" sz="half" idx="10"/>
          </p:nvPr>
        </p:nvSpPr>
        <p:spPr/>
        <p:txBody>
          <a:bodyPr/>
          <a:lstStyle/>
          <a:p>
            <a:endParaRPr lang="ru-RU"/>
          </a:p>
        </p:txBody>
      </p:sp>
      <p:sp>
        <p:nvSpPr>
          <p:cNvPr id="5" name="Нижний колонтитул 4">
            <a:extLst>
              <a:ext uri="{FF2B5EF4-FFF2-40B4-BE49-F238E27FC236}">
                <a16:creationId xmlns:a16="http://schemas.microsoft.com/office/drawing/2014/main" id="{BD1200FD-BBA6-4381-8E7D-30EB85C6B2D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1D15FAC-E7BB-4D44-89A2-F169492E01C8}"/>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21128144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9605B00-21ED-46C8-861D-0BB3B1D50083}"/>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61C679B7-7F12-44F1-8B6D-ACD98419086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052EDB1-09C2-4607-A426-1A06EE761229}"/>
              </a:ext>
            </a:extLst>
          </p:cNvPr>
          <p:cNvSpPr>
            <a:spLocks noGrp="1"/>
          </p:cNvSpPr>
          <p:nvPr>
            <p:ph type="dt" sz="half" idx="10"/>
          </p:nvPr>
        </p:nvSpPr>
        <p:spPr/>
        <p:txBody>
          <a:bodyPr/>
          <a:lstStyle/>
          <a:p>
            <a:endParaRPr lang="ru-RU"/>
          </a:p>
        </p:txBody>
      </p:sp>
      <p:sp>
        <p:nvSpPr>
          <p:cNvPr id="5" name="Нижний колонтитул 4">
            <a:extLst>
              <a:ext uri="{FF2B5EF4-FFF2-40B4-BE49-F238E27FC236}">
                <a16:creationId xmlns:a16="http://schemas.microsoft.com/office/drawing/2014/main" id="{C61DFAAF-3964-4887-91BE-C0764489491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264AFE8-F757-4C69-9172-44FC74ED22C3}"/>
              </a:ext>
            </a:extLst>
          </p:cNvPr>
          <p:cNvSpPr>
            <a:spLocks noGrp="1"/>
          </p:cNvSpPr>
          <p:nvPr>
            <p:ph type="sldNum" sz="quarter" idx="12"/>
          </p:nvPr>
        </p:nvSpPr>
        <p:spPr/>
        <p:txBody>
          <a:bodyPr/>
          <a:lstStyle/>
          <a:p>
            <a:fld id="{0A9C75BC-9CA7-4FCA-9A57-C794DFCB9293}" type="slidenum">
              <a:rPr lang="ru-RU" smtClean="0"/>
              <a:t>‹#›</a:t>
            </a:fld>
            <a:endParaRPr lang="ru-RU"/>
          </a:p>
        </p:txBody>
      </p:sp>
    </p:spTree>
    <p:extLst>
      <p:ext uri="{BB962C8B-B14F-4D97-AF65-F5344CB8AC3E}">
        <p14:creationId xmlns:p14="http://schemas.microsoft.com/office/powerpoint/2010/main" val="12580803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07_ Слайд с текстом и таблицей">
    <p:spTree>
      <p:nvGrpSpPr>
        <p:cNvPr id="1" name=""/>
        <p:cNvGrpSpPr/>
        <p:nvPr/>
      </p:nvGrpSpPr>
      <p:grpSpPr>
        <a:xfrm>
          <a:off x="0" y="0"/>
          <a:ext cx="0" cy="0"/>
          <a:chOff x="0" y="0"/>
          <a:chExt cx="0" cy="0"/>
        </a:xfrm>
      </p:grpSpPr>
      <p:graphicFrame>
        <p:nvGraphicFramePr>
          <p:cNvPr id="2" name="Объект 1" hidden="1"/>
          <p:cNvGraphicFramePr>
            <a:graphicFrameLocks noChangeAspect="1"/>
          </p:cNvGraphicFramePr>
          <p:nvPr userDrawn="1">
            <p:custDataLst>
              <p:tags r:id="rId2"/>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78885" name="Слайд think-cell" r:id="rId5" imgW="270" imgH="270" progId="TCLayout.ActiveDocument.1">
                  <p:embed/>
                </p:oleObj>
              </mc:Choice>
              <mc:Fallback>
                <p:oleObj name="Слайд think-cell" r:id="rId5" imgW="270" imgH="270" progId="TCLayout.ActiveDocument.1">
                  <p:embed/>
                  <p:pic>
                    <p:nvPicPr>
                      <p:cNvPr id="2" name="Объект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3" name="Прямоугольник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eaLnBrk="1"/>
            <a:endParaRPr lang="ru-RU" sz="2000" b="0" i="0" baseline="0" dirty="0">
              <a:latin typeface="Tahoma" panose="020B0604030504040204" pitchFamily="34" charset="0"/>
              <a:ea typeface="Verdana" panose="020B0604030504040204" pitchFamily="34" charset="0"/>
              <a:sym typeface="Tahoma" panose="020B0604030504040204" pitchFamily="34" charset="0"/>
            </a:endParaRPr>
          </a:p>
        </p:txBody>
      </p:sp>
      <p:sp>
        <p:nvSpPr>
          <p:cNvPr id="10" name="Заголовок 1"/>
          <p:cNvSpPr>
            <a:spLocks noGrp="1"/>
          </p:cNvSpPr>
          <p:nvPr>
            <p:ph type="title" hasCustomPrompt="1"/>
          </p:nvPr>
        </p:nvSpPr>
        <p:spPr>
          <a:xfrm>
            <a:off x="436977" y="167233"/>
            <a:ext cx="10728000" cy="756000"/>
          </a:xfrm>
          <a:prstGeom prst="rect">
            <a:avLst/>
          </a:prstGeom>
        </p:spPr>
        <p:txBody>
          <a:bodyPr vert="horz" anchor="t" anchorCtr="0">
            <a:noAutofit/>
          </a:bodyPr>
          <a:lstStyle>
            <a:lvl1pPr algn="l">
              <a:defRPr sz="2000" baseline="0">
                <a:latin typeface="+mj-lt"/>
                <a:ea typeface="Verdana" pitchFamily="34" charset="0"/>
                <a:cs typeface="Verdana" pitchFamily="34" charset="0"/>
              </a:defRPr>
            </a:lvl1pPr>
          </a:lstStyle>
          <a:p>
            <a:r>
              <a:rPr lang="ru-RU" dirty="0"/>
              <a:t>ЗАГОЛОВОК: </a:t>
            </a:r>
            <a:r>
              <a:rPr lang="en-US" dirty="0"/>
              <a:t>TAHOMA </a:t>
            </a:r>
            <a:r>
              <a:rPr lang="ru-RU" dirty="0"/>
              <a:t>20 ПТ ОБЫЧНЫЙ, ОКОНЧАНИЕ − ПОЛУЖИРНЫЙ!</a:t>
            </a:r>
          </a:p>
        </p:txBody>
      </p:sp>
      <p:sp>
        <p:nvSpPr>
          <p:cNvPr id="4" name="Номер слайда 3"/>
          <p:cNvSpPr>
            <a:spLocks noGrp="1"/>
          </p:cNvSpPr>
          <p:nvPr>
            <p:ph type="sldNum" sz="quarter" idx="12"/>
          </p:nvPr>
        </p:nvSpPr>
        <p:spPr>
          <a:xfrm>
            <a:off x="8880000" y="6264001"/>
            <a:ext cx="2844800" cy="365125"/>
          </a:xfrm>
        </p:spPr>
        <p:txBody>
          <a:bodyPr/>
          <a:lstStyle/>
          <a:p>
            <a:fld id="{DF84216E-DF9B-440D-87FE-D1027DC01F67}" type="slidenum">
              <a:rPr lang="ru-RU" smtClean="0">
                <a:solidFill>
                  <a:srgbClr val="000000">
                    <a:tint val="75000"/>
                  </a:srgbClr>
                </a:solidFill>
              </a:rPr>
              <a:pPr/>
              <a:t>‹#›</a:t>
            </a:fld>
            <a:endParaRPr lang="ru-RU" dirty="0">
              <a:solidFill>
                <a:srgbClr val="000000">
                  <a:tint val="75000"/>
                </a:srgbClr>
              </a:solidFill>
            </a:endParaRPr>
          </a:p>
        </p:txBody>
      </p:sp>
      <p:pic>
        <p:nvPicPr>
          <p:cNvPr id="9" name="Рисунок 8">
            <a:extLst>
              <a:ext uri="{FF2B5EF4-FFF2-40B4-BE49-F238E27FC236}">
                <a16:creationId xmlns:a16="http://schemas.microsoft.com/office/drawing/2014/main" id="{AA03112C-D7A6-4EAA-BE47-5B3234948BB7}"/>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037517" y="103648"/>
            <a:ext cx="1791763" cy="748178"/>
          </a:xfrm>
          <a:prstGeom prst="rect">
            <a:avLst/>
          </a:prstGeom>
        </p:spPr>
      </p:pic>
    </p:spTree>
    <p:extLst>
      <p:ext uri="{BB962C8B-B14F-4D97-AF65-F5344CB8AC3E}">
        <p14:creationId xmlns:p14="http://schemas.microsoft.com/office/powerpoint/2010/main" val="1986566423"/>
      </p:ext>
    </p:extLst>
  </p:cSld>
  <p:clrMapOvr>
    <a:masterClrMapping/>
  </p:clrMapOvr>
  <p:extLst>
    <p:ext uri="{DCECCB84-F9BA-43D5-87BE-67443E8EF086}">
      <p15:sldGuideLst xmlns:p15="http://schemas.microsoft.com/office/powerpoint/2012/main">
        <p15:guide id="1" pos="325">
          <p15:clr>
            <a:srgbClr val="FBAE40"/>
          </p15:clr>
        </p15:guide>
        <p15:guide id="2" orient="horz" pos="164">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8_ Слайд с текстом и таблицей">
    <p:spTree>
      <p:nvGrpSpPr>
        <p:cNvPr id="1" name=""/>
        <p:cNvGrpSpPr/>
        <p:nvPr/>
      </p:nvGrpSpPr>
      <p:grpSpPr>
        <a:xfrm>
          <a:off x="0" y="0"/>
          <a:ext cx="0" cy="0"/>
          <a:chOff x="0" y="0"/>
          <a:chExt cx="0" cy="0"/>
        </a:xfrm>
      </p:grpSpPr>
      <p:graphicFrame>
        <p:nvGraphicFramePr>
          <p:cNvPr id="2" name="Объект 1" hidden="1"/>
          <p:cNvGraphicFramePr>
            <a:graphicFrameLocks noChangeAspect="1"/>
          </p:cNvGraphicFramePr>
          <p:nvPr userDrawn="1">
            <p:custDataLst>
              <p:tags r:id="rId2"/>
            </p:custData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79909" name="Слайд think-cell" r:id="rId4" imgW="270" imgH="270" progId="TCLayout.ActiveDocument.1">
                  <p:embed/>
                </p:oleObj>
              </mc:Choice>
              <mc:Fallback>
                <p:oleObj name="Слайд think-cell" r:id="rId4" imgW="270" imgH="270" progId="TCLayout.ActiveDocument.1">
                  <p:embed/>
                  <p:pic>
                    <p:nvPicPr>
                      <p:cNvPr id="2" name="Объект 1" hidden="1"/>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8" name="Прямоугольник 7"/>
          <p:cNvSpPr/>
          <p:nvPr/>
        </p:nvSpPr>
        <p:spPr>
          <a:xfrm>
            <a:off x="359833" y="269875"/>
            <a:ext cx="863600" cy="631825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prstClr val="white"/>
              </a:solidFill>
            </a:endParaRPr>
          </a:p>
        </p:txBody>
      </p:sp>
      <p:sp>
        <p:nvSpPr>
          <p:cNvPr id="10" name="Заголовок 1"/>
          <p:cNvSpPr>
            <a:spLocks noGrp="1"/>
          </p:cNvSpPr>
          <p:nvPr>
            <p:ph type="title" hasCustomPrompt="1"/>
          </p:nvPr>
        </p:nvSpPr>
        <p:spPr>
          <a:xfrm>
            <a:off x="1536000" y="288000"/>
            <a:ext cx="10656000" cy="756000"/>
          </a:xfrm>
          <a:prstGeom prst="rect">
            <a:avLst/>
          </a:prstGeom>
        </p:spPr>
        <p:txBody>
          <a:bodyPr anchor="t" anchorCtr="0">
            <a:noAutofit/>
          </a:bodyPr>
          <a:lstStyle>
            <a:lvl1pPr algn="l">
              <a:defRPr sz="2000" baseline="0">
                <a:latin typeface="+mj-lt"/>
                <a:ea typeface="Verdana" pitchFamily="34" charset="0"/>
                <a:cs typeface="Verdana" pitchFamily="34" charset="0"/>
              </a:defRPr>
            </a:lvl1pPr>
          </a:lstStyle>
          <a:p>
            <a:r>
              <a:rPr lang="en-US" dirty="0"/>
              <a:t>SLIDE TITLE GOES HERE: TAHOMA 22 PT LIGHT + BOLD FOR THE TAIL!</a:t>
            </a:r>
            <a:endParaRPr lang="ru-RU" dirty="0"/>
          </a:p>
        </p:txBody>
      </p:sp>
      <p:sp>
        <p:nvSpPr>
          <p:cNvPr id="4" name="Номер слайда 3"/>
          <p:cNvSpPr>
            <a:spLocks noGrp="1"/>
          </p:cNvSpPr>
          <p:nvPr>
            <p:ph type="sldNum" sz="quarter" idx="12"/>
          </p:nvPr>
        </p:nvSpPr>
        <p:spPr>
          <a:xfrm>
            <a:off x="11242476" y="6265888"/>
            <a:ext cx="576064" cy="365125"/>
          </a:xfrm>
        </p:spPr>
        <p:txBody>
          <a:bodyPr/>
          <a:lstStyle/>
          <a:p>
            <a:fld id="{DF84216E-DF9B-440D-87FE-D1027DC01F67}" type="slidenum">
              <a:rPr lang="ru-RU" smtClean="0">
                <a:solidFill>
                  <a:srgbClr val="000000">
                    <a:tint val="75000"/>
                  </a:srgbClr>
                </a:solidFill>
              </a:rPr>
              <a:pPr/>
              <a:t>‹#›</a:t>
            </a:fld>
            <a:endParaRPr lang="ru-RU" dirty="0">
              <a:solidFill>
                <a:srgbClr val="000000">
                  <a:tint val="75000"/>
                </a:srgbClr>
              </a:solidFill>
            </a:endParaRPr>
          </a:p>
        </p:txBody>
      </p:sp>
      <p:pic>
        <p:nvPicPr>
          <p:cNvPr id="7" name="Picture 3" descr="\\atlas-old\Департамент_по_коммуникациям\Отдел_управления_брендом\Фирменный стиль\Шаблон презентаций\LOGO.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60967" y="6134248"/>
            <a:ext cx="1908000" cy="453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85403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04_ Слайд с текстом">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1223433" y="269875"/>
            <a:ext cx="9888000" cy="1123200"/>
          </a:xfrm>
          <a:prstGeom prst="rect">
            <a:avLst/>
          </a:prstGeom>
        </p:spPr>
        <p:txBody>
          <a:bodyPr anchor="t" anchorCtr="0">
            <a:noAutofit/>
          </a:bodyPr>
          <a:lstStyle>
            <a:lvl1pPr algn="l">
              <a:defRPr sz="2200" baseline="0">
                <a:latin typeface="+mj-lt"/>
                <a:ea typeface="Verdana" pitchFamily="34" charset="0"/>
                <a:cs typeface="Verdana" pitchFamily="34" charset="0"/>
              </a:defRPr>
            </a:lvl1pPr>
          </a:lstStyle>
          <a:p>
            <a:r>
              <a:rPr lang="ru-RU" dirty="0"/>
              <a:t>ЗАГОЛОВОК</a:t>
            </a:r>
          </a:p>
        </p:txBody>
      </p:sp>
      <p:sp>
        <p:nvSpPr>
          <p:cNvPr id="6" name="Номер слайда 5"/>
          <p:cNvSpPr>
            <a:spLocks noGrp="1"/>
          </p:cNvSpPr>
          <p:nvPr>
            <p:ph type="sldNum" sz="quarter" idx="12"/>
          </p:nvPr>
        </p:nvSpPr>
        <p:spPr>
          <a:xfrm>
            <a:off x="11184000" y="6192000"/>
            <a:ext cx="480000" cy="360000"/>
          </a:xfrm>
          <a:prstGeom prst="rect">
            <a:avLst/>
          </a:prstGeom>
        </p:spPr>
        <p:txBody>
          <a:bodyPr rIns="0" bIns="0"/>
          <a:lstStyle>
            <a:lvl1pPr algn="r">
              <a:defRPr>
                <a:latin typeface="+mj-lt"/>
                <a:ea typeface="Verdana" pitchFamily="34" charset="0"/>
                <a:cs typeface="Verdana" pitchFamily="34" charset="0"/>
              </a:defRPr>
            </a:lvl1pPr>
          </a:lstStyle>
          <a:p>
            <a:fld id="{0B2168FF-E0F3-4EBC-BB0C-0137755BE67C}" type="slidenum">
              <a:rPr lang="ru-RU" smtClean="0">
                <a:solidFill>
                  <a:srgbClr val="000000">
                    <a:tint val="75000"/>
                  </a:srgbClr>
                </a:solidFill>
              </a:rPr>
              <a:pPr/>
              <a:t>‹#›</a:t>
            </a:fld>
            <a:endParaRPr lang="ru-RU">
              <a:solidFill>
                <a:srgbClr val="000000">
                  <a:tint val="75000"/>
                </a:srgbClr>
              </a:solidFill>
            </a:endParaRPr>
          </a:p>
        </p:txBody>
      </p:sp>
      <p:sp>
        <p:nvSpPr>
          <p:cNvPr id="8" name="Прямоугольник 7"/>
          <p:cNvSpPr/>
          <p:nvPr/>
        </p:nvSpPr>
        <p:spPr>
          <a:xfrm>
            <a:off x="359833" y="269875"/>
            <a:ext cx="863600" cy="6318250"/>
          </a:xfrm>
          <a:prstGeom prst="rect">
            <a:avLst/>
          </a:prstGeom>
          <a:solidFill>
            <a:srgbClr val="CCCCC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rgbClr val="FFFFFF"/>
              </a:solidFill>
            </a:endParaRPr>
          </a:p>
        </p:txBody>
      </p:sp>
      <p:sp>
        <p:nvSpPr>
          <p:cNvPr id="9" name="Прямоугольник 10"/>
          <p:cNvSpPr>
            <a:spLocks noChangeArrowheads="1"/>
          </p:cNvSpPr>
          <p:nvPr userDrawn="1"/>
        </p:nvSpPr>
        <p:spPr bwMode="auto">
          <a:xfrm>
            <a:off x="359833" y="269875"/>
            <a:ext cx="863600" cy="6318250"/>
          </a:xfrm>
          <a:prstGeom prst="rect">
            <a:avLst/>
          </a:prstGeom>
          <a:solidFill>
            <a:srgbClr val="E6E6E6"/>
          </a:solidFill>
          <a:ln>
            <a:noFill/>
          </a:ln>
        </p:spPr>
        <p:txBody>
          <a:bodyPr anchor="ctr"/>
          <a:lstStyle/>
          <a:p>
            <a:pPr algn="ctr" fontAlgn="base">
              <a:spcBef>
                <a:spcPct val="0"/>
              </a:spcBef>
              <a:spcAft>
                <a:spcPct val="0"/>
              </a:spcAft>
            </a:pPr>
            <a:endParaRPr lang="ru-RU">
              <a:solidFill>
                <a:srgbClr val="FFFFFF"/>
              </a:solidFill>
              <a:latin typeface="Calibri"/>
              <a:cs typeface="Arial" charset="0"/>
            </a:endParaRPr>
          </a:p>
        </p:txBody>
      </p:sp>
      <p:pic>
        <p:nvPicPr>
          <p:cNvPr id="10" name="Picture 4" descr="H:\Moscow Exchange (ex-Micex-RTS) brandbook\MSCW_XCHNG_Master_Logo_Folder\PNG\RUSSIAN\MSCW_XCHNG_RGB_RUS.png">
            <a:extLst>
              <a:ext uri="{FF2B5EF4-FFF2-40B4-BE49-F238E27FC236}">
                <a16:creationId xmlns:a16="http://schemas.microsoft.com/office/drawing/2014/main" id="{F614F41B-4D00-4BF7-A4D6-0F666C0DC8F2}"/>
              </a:ext>
            </a:extLst>
          </p:cNvPr>
          <p:cNvPicPr>
            <a:picLocks noChangeAspect="1" noChangeArrowheads="1"/>
          </p:cNvPicPr>
          <p:nvPr userDrawn="1"/>
        </p:nvPicPr>
        <p:blipFill>
          <a:blip r:embed="rId2" cstate="print"/>
          <a:srcRect/>
          <a:stretch>
            <a:fillRect/>
          </a:stretch>
        </p:blipFill>
        <p:spPr bwMode="auto">
          <a:xfrm>
            <a:off x="985907" y="6191253"/>
            <a:ext cx="1725082" cy="396875"/>
          </a:xfrm>
          <a:prstGeom prst="rect">
            <a:avLst/>
          </a:prstGeom>
          <a:noFill/>
          <a:ln w="9525">
            <a:noFill/>
            <a:miter lim="800000"/>
            <a:headEnd/>
            <a:tailEnd/>
          </a:ln>
        </p:spPr>
      </p:pic>
    </p:spTree>
    <p:extLst>
      <p:ext uri="{BB962C8B-B14F-4D97-AF65-F5344CB8AC3E}">
        <p14:creationId xmlns:p14="http://schemas.microsoft.com/office/powerpoint/2010/main" val="3316053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1708AA-4CE9-4346-A14E-FEE4EC4F8ACC}"/>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EA88375-A7D6-4BDA-AB00-5069BB469E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989791E-F21D-4E39-8353-5EE2F0A1C167}"/>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5" name="Нижний колонтитул 4">
            <a:extLst>
              <a:ext uri="{FF2B5EF4-FFF2-40B4-BE49-F238E27FC236}">
                <a16:creationId xmlns:a16="http://schemas.microsoft.com/office/drawing/2014/main" id="{17DF4560-8FBC-4A6C-B1FD-312AEDE91FE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1C24692-EF8E-4F10-B2F0-D579AA2DD50B}"/>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1936979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A76531-85B7-409A-9261-086484304B6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2E160FA-04E5-4906-A56D-3E5B3956278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22D1CC88-2B50-48EF-BD34-CF5AFA89CC5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C1D563FB-8649-487E-9298-456D3C232742}"/>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6" name="Нижний колонтитул 5">
            <a:extLst>
              <a:ext uri="{FF2B5EF4-FFF2-40B4-BE49-F238E27FC236}">
                <a16:creationId xmlns:a16="http://schemas.microsoft.com/office/drawing/2014/main" id="{C468F7EB-E874-49E1-A336-A1E965F3BAB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7BF735B-7CBC-4ED6-A2C8-F9583D7AF719}"/>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2827802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C59E68-1524-4ABD-B25C-42FDE477989B}"/>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7D22B63B-A65F-418C-BA18-8792AADCE1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D3D22720-FC52-4675-9756-00E8249BA8C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7D8D18C5-158E-4336-BDDB-345DA2C487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3D9A990-9224-4C2D-8798-D62021E1944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5B00462-FD68-45E9-B2DF-F75E7966E042}"/>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8" name="Нижний колонтитул 7">
            <a:extLst>
              <a:ext uri="{FF2B5EF4-FFF2-40B4-BE49-F238E27FC236}">
                <a16:creationId xmlns:a16="http://schemas.microsoft.com/office/drawing/2014/main" id="{DEFBFD9C-22E5-4687-9667-93FD4640CDA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37F73B61-9D7E-4E30-80F9-93A27B6B1561}"/>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1475816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77857C-E8BC-4CB6-9FFA-F09A6393C699}"/>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CF2FB04-23C7-4FCB-8F31-0E6D35F77EF5}"/>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4" name="Нижний колонтитул 3">
            <a:extLst>
              <a:ext uri="{FF2B5EF4-FFF2-40B4-BE49-F238E27FC236}">
                <a16:creationId xmlns:a16="http://schemas.microsoft.com/office/drawing/2014/main" id="{0EBFCC85-C737-4C4E-BFB1-93DA1DF60CD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20933D3F-0D57-46F6-BC95-922B7915B6F3}"/>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83033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9666431-67FC-4026-9DF1-D4EAF8FAA90D}"/>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3" name="Нижний колонтитул 2">
            <a:extLst>
              <a:ext uri="{FF2B5EF4-FFF2-40B4-BE49-F238E27FC236}">
                <a16:creationId xmlns:a16="http://schemas.microsoft.com/office/drawing/2014/main" id="{916FD99C-79D5-4C47-8698-F88D7A0954A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6EF4E562-F702-4FDD-918D-A91FE6ACE26E}"/>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219309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417533-EA0F-4337-BBEF-76A9FD96756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0AF90477-EBFA-4ED9-B57A-BF8DEBB8C9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2AB134A9-8F76-4C76-BBA9-6F757EAC80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91296A0-C417-4EBC-BAEB-EA5051E54FE9}"/>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6" name="Нижний колонтитул 5">
            <a:extLst>
              <a:ext uri="{FF2B5EF4-FFF2-40B4-BE49-F238E27FC236}">
                <a16:creationId xmlns:a16="http://schemas.microsoft.com/office/drawing/2014/main" id="{CB65E96F-C35E-46D6-BA10-438B292A87E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5307A26-24C9-4D5A-A57C-8700D1C2BE13}"/>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184181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AC7EA7-5AA7-4557-A075-D3FAA8E939C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28040E83-106D-460B-A3E6-5E7BBA757A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39B277A2-C952-4053-AA89-2C64A17FE7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C8846BA-94E1-48B8-9755-A69CEAA39CE4}"/>
              </a:ext>
            </a:extLst>
          </p:cNvPr>
          <p:cNvSpPr>
            <a:spLocks noGrp="1"/>
          </p:cNvSpPr>
          <p:nvPr>
            <p:ph type="dt" sz="half" idx="10"/>
          </p:nvPr>
        </p:nvSpPr>
        <p:spPr/>
        <p:txBody>
          <a:bodyPr/>
          <a:lstStyle/>
          <a:p>
            <a:fld id="{018ABB87-145D-4B77-8245-65C6848816B1}" type="datetimeFigureOut">
              <a:rPr lang="ru-RU" smtClean="0"/>
              <a:t>20.01.2025</a:t>
            </a:fld>
            <a:endParaRPr lang="ru-RU"/>
          </a:p>
        </p:txBody>
      </p:sp>
      <p:sp>
        <p:nvSpPr>
          <p:cNvPr id="6" name="Нижний колонтитул 5">
            <a:extLst>
              <a:ext uri="{FF2B5EF4-FFF2-40B4-BE49-F238E27FC236}">
                <a16:creationId xmlns:a16="http://schemas.microsoft.com/office/drawing/2014/main" id="{3109E342-719C-4FFD-B06C-DBA74B3A32B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B53F9C4-4336-411F-8D71-D0499BB9A776}"/>
              </a:ext>
            </a:extLst>
          </p:cNvPr>
          <p:cNvSpPr>
            <a:spLocks noGrp="1"/>
          </p:cNvSpPr>
          <p:nvPr>
            <p:ph type="sldNum" sz="quarter" idx="12"/>
          </p:nvPr>
        </p:nvSpPr>
        <p:spPr/>
        <p:txBody>
          <a:bodyPr/>
          <a:lstStyle/>
          <a:p>
            <a:fld id="{E1491EFD-952A-47F6-AEA1-97DE37569588}" type="slidenum">
              <a:rPr lang="ru-RU" smtClean="0"/>
              <a:t>‹#›</a:t>
            </a:fld>
            <a:endParaRPr lang="ru-RU"/>
          </a:p>
        </p:txBody>
      </p:sp>
    </p:spTree>
    <p:extLst>
      <p:ext uri="{BB962C8B-B14F-4D97-AF65-F5344CB8AC3E}">
        <p14:creationId xmlns:p14="http://schemas.microsoft.com/office/powerpoint/2010/main" val="317457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0C2C91-F602-472B-9C35-DAFEBC4904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EF099332-2DA6-4C42-95DD-6497BCB9C5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198C6D8-CD57-4F69-A240-F89E442508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ABB87-145D-4B77-8245-65C6848816B1}" type="datetimeFigureOut">
              <a:rPr lang="ru-RU" smtClean="0"/>
              <a:t>20.01.2025</a:t>
            </a:fld>
            <a:endParaRPr lang="ru-RU"/>
          </a:p>
        </p:txBody>
      </p:sp>
      <p:sp>
        <p:nvSpPr>
          <p:cNvPr id="5" name="Нижний колонтитул 4">
            <a:extLst>
              <a:ext uri="{FF2B5EF4-FFF2-40B4-BE49-F238E27FC236}">
                <a16:creationId xmlns:a16="http://schemas.microsoft.com/office/drawing/2014/main" id="{261BB9A6-7C81-41CD-AAA4-5E3107D572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4E78D6A-AA94-4BEC-81BB-698151D996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91EFD-952A-47F6-AEA1-97DE37569588}" type="slidenum">
              <a:rPr lang="ru-RU" smtClean="0"/>
              <a:t>‹#›</a:t>
            </a:fld>
            <a:endParaRPr lang="ru-RU"/>
          </a:p>
        </p:txBody>
      </p:sp>
    </p:spTree>
    <p:extLst>
      <p:ext uri="{BB962C8B-B14F-4D97-AF65-F5344CB8AC3E}">
        <p14:creationId xmlns:p14="http://schemas.microsoft.com/office/powerpoint/2010/main" val="2429259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5" r:id="rId13"/>
    <p:sldLayoutId id="2147483666"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69DEB4-B874-4B0F-B41B-0B9B2B478B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86C9CD1A-DB23-49AB-9FF1-C77DC07E0E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C3E6116-8A66-4831-A16F-39159D0B6E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ru-RU"/>
          </a:p>
        </p:txBody>
      </p:sp>
      <p:sp>
        <p:nvSpPr>
          <p:cNvPr id="5" name="Нижний колонтитул 4">
            <a:extLst>
              <a:ext uri="{FF2B5EF4-FFF2-40B4-BE49-F238E27FC236}">
                <a16:creationId xmlns:a16="http://schemas.microsoft.com/office/drawing/2014/main" id="{59C5899C-1418-4063-8995-479882A5F2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DD49D878-E43C-4C96-854D-85328EF811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C75BC-9CA7-4FCA-9A57-C794DFCB9293}" type="slidenum">
              <a:rPr lang="ru-RU" smtClean="0"/>
              <a:t>‹#›</a:t>
            </a:fld>
            <a:endParaRPr lang="ru-RU"/>
          </a:p>
        </p:txBody>
      </p:sp>
    </p:spTree>
    <p:extLst>
      <p:ext uri="{BB962C8B-B14F-4D97-AF65-F5344CB8AC3E}">
        <p14:creationId xmlns:p14="http://schemas.microsoft.com/office/powerpoint/2010/main" val="176357600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fs.moex.com/files/7762" TargetMode="External"/><Relationship Id="rId2" Type="http://schemas.openxmlformats.org/officeDocument/2006/relationships/hyperlink" Target="https://www.moex.com/s182" TargetMode="External"/><Relationship Id="rId1" Type="http://schemas.openxmlformats.org/officeDocument/2006/relationships/slideLayout" Target="../slideLayouts/slideLayout1.xml"/><Relationship Id="rId4" Type="http://schemas.openxmlformats.org/officeDocument/2006/relationships/hyperlink" Target="https://lkk.moex.com/lku/senddocuments/send_docs"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chart" Target="../charts/chart1.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Текст 7">
            <a:extLst>
              <a:ext uri="{FF2B5EF4-FFF2-40B4-BE49-F238E27FC236}">
                <a16:creationId xmlns:a16="http://schemas.microsoft.com/office/drawing/2014/main" id="{025192C1-7E9C-4F88-AB2B-A137C208030D}"/>
              </a:ext>
            </a:extLst>
          </p:cNvPr>
          <p:cNvSpPr>
            <a:spLocks noGrp="1"/>
          </p:cNvSpPr>
          <p:nvPr>
            <p:ph type="body" sz="quarter" idx="10"/>
          </p:nvPr>
        </p:nvSpPr>
        <p:spPr>
          <a:xfrm>
            <a:off x="5168974" y="3564181"/>
            <a:ext cx="6814097" cy="2283784"/>
          </a:xfrm>
        </p:spPr>
        <p:txBody>
          <a:bodyPr/>
          <a:lstStyle/>
          <a:p>
            <a:r>
              <a:rPr lang="ru-RU" sz="3200" b="1" dirty="0"/>
              <a:t>Утренняя (дополнительная) </a:t>
            </a:r>
            <a:br>
              <a:rPr lang="ru-RU" sz="3200" b="1" dirty="0"/>
            </a:br>
            <a:r>
              <a:rPr lang="ru-RU" sz="3200" b="1" dirty="0"/>
              <a:t>торговая сессия </a:t>
            </a:r>
            <a:br>
              <a:rPr lang="ru-RU" sz="3200" b="1" dirty="0"/>
            </a:br>
            <a:r>
              <a:rPr lang="ru-RU" sz="3200" b="1" dirty="0"/>
              <a:t>на рынке облигаций</a:t>
            </a:r>
          </a:p>
        </p:txBody>
      </p:sp>
      <p:pic>
        <p:nvPicPr>
          <p:cNvPr id="13" name="Picture 10">
            <a:extLst>
              <a:ext uri="{FF2B5EF4-FFF2-40B4-BE49-F238E27FC236}">
                <a16:creationId xmlns:a16="http://schemas.microsoft.com/office/drawing/2014/main" id="{A3BF8B42-AC81-45EF-B80D-4B5B850EBFFE}"/>
              </a:ext>
            </a:extLst>
          </p:cNvPr>
          <p:cNvPicPr>
            <a:picLocks noChangeAspect="1"/>
          </p:cNvPicPr>
          <p:nvPr/>
        </p:nvPicPr>
        <p:blipFill>
          <a:blip r:embed="rId2"/>
          <a:stretch>
            <a:fillRect/>
          </a:stretch>
        </p:blipFill>
        <p:spPr>
          <a:xfrm>
            <a:off x="302360" y="292100"/>
            <a:ext cx="2365426" cy="670277"/>
          </a:xfrm>
          <a:prstGeom prst="rect">
            <a:avLst/>
          </a:prstGeom>
        </p:spPr>
      </p:pic>
      <p:sp>
        <p:nvSpPr>
          <p:cNvPr id="14" name="TextBox 13">
            <a:extLst>
              <a:ext uri="{FF2B5EF4-FFF2-40B4-BE49-F238E27FC236}">
                <a16:creationId xmlns:a16="http://schemas.microsoft.com/office/drawing/2014/main" id="{1B1C45DE-263B-4EC2-B5D7-5F500D700DF8}"/>
              </a:ext>
            </a:extLst>
          </p:cNvPr>
          <p:cNvSpPr txBox="1"/>
          <p:nvPr/>
        </p:nvSpPr>
        <p:spPr>
          <a:xfrm>
            <a:off x="10182846" y="201135"/>
            <a:ext cx="1800225" cy="292388"/>
          </a:xfrm>
          <a:prstGeom prst="rect">
            <a:avLst/>
          </a:prstGeom>
          <a:noFill/>
        </p:spPr>
        <p:txBody>
          <a:bodyPr wrap="square" rtlCol="0">
            <a:spAutoFit/>
          </a:bodyPr>
          <a:lstStyle/>
          <a:p>
            <a:pPr algn="r"/>
            <a:r>
              <a:rPr lang="en-GB" sz="1300" b="0" i="0" spc="30" baseline="0" dirty="0">
                <a:solidFill>
                  <a:schemeClr val="bg1"/>
                </a:solidFill>
                <a:latin typeface="Tahoma" panose="020B0604030504040204" pitchFamily="34" charset="0"/>
                <a:ea typeface="Tahoma" panose="020B0604030504040204" pitchFamily="34" charset="0"/>
                <a:cs typeface="Tahoma" panose="020B0604030504040204" pitchFamily="34" charset="0"/>
              </a:rPr>
              <a:t>M</a:t>
            </a:r>
            <a:r>
              <a:rPr lang="en-RU" sz="1300" b="0" i="0" spc="30" baseline="0" dirty="0">
                <a:solidFill>
                  <a:schemeClr val="bg1"/>
                </a:solidFill>
                <a:latin typeface="Tahoma" panose="020B0604030504040204" pitchFamily="34" charset="0"/>
                <a:ea typeface="Tahoma" panose="020B0604030504040204" pitchFamily="34" charset="0"/>
                <a:cs typeface="Tahoma" panose="020B0604030504040204" pitchFamily="34" charset="0"/>
              </a:rPr>
              <a:t>OEX.COM</a:t>
            </a:r>
          </a:p>
        </p:txBody>
      </p:sp>
    </p:spTree>
    <p:extLst>
      <p:ext uri="{BB962C8B-B14F-4D97-AF65-F5344CB8AC3E}">
        <p14:creationId xmlns:p14="http://schemas.microsoft.com/office/powerpoint/2010/main" val="2002919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491146" y="262810"/>
            <a:ext cx="10911314" cy="256480"/>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dirty="0"/>
              <a:t>Биржевая информация в таблице «Финансовые инструменты»</a:t>
            </a:r>
          </a:p>
        </p:txBody>
      </p:sp>
      <p:graphicFrame>
        <p:nvGraphicFramePr>
          <p:cNvPr id="12" name="Таблица 11">
            <a:extLst>
              <a:ext uri="{FF2B5EF4-FFF2-40B4-BE49-F238E27FC236}">
                <a16:creationId xmlns:a16="http://schemas.microsoft.com/office/drawing/2014/main" id="{F775E8F3-3056-4399-A4F9-2881605602C5}"/>
              </a:ext>
            </a:extLst>
          </p:cNvPr>
          <p:cNvGraphicFramePr>
            <a:graphicFrameLocks noGrp="1"/>
          </p:cNvGraphicFramePr>
          <p:nvPr>
            <p:extLst>
              <p:ext uri="{D42A27DB-BD31-4B8C-83A1-F6EECF244321}">
                <p14:modId xmlns:p14="http://schemas.microsoft.com/office/powerpoint/2010/main" val="207977266"/>
              </p:ext>
            </p:extLst>
          </p:nvPr>
        </p:nvGraphicFramePr>
        <p:xfrm>
          <a:off x="509619" y="939422"/>
          <a:ext cx="9808783" cy="4350870"/>
        </p:xfrm>
        <a:graphic>
          <a:graphicData uri="http://schemas.openxmlformats.org/drawingml/2006/table">
            <a:tbl>
              <a:tblPr firstRow="1" firstCol="1" bandRow="1"/>
              <a:tblGrid>
                <a:gridCol w="3040698">
                  <a:extLst>
                    <a:ext uri="{9D8B030D-6E8A-4147-A177-3AD203B41FA5}">
                      <a16:colId xmlns:a16="http://schemas.microsoft.com/office/drawing/2014/main" val="255628707"/>
                    </a:ext>
                  </a:extLst>
                </a:gridCol>
                <a:gridCol w="2255337">
                  <a:extLst>
                    <a:ext uri="{9D8B030D-6E8A-4147-A177-3AD203B41FA5}">
                      <a16:colId xmlns:a16="http://schemas.microsoft.com/office/drawing/2014/main" val="4033431224"/>
                    </a:ext>
                  </a:extLst>
                </a:gridCol>
                <a:gridCol w="2256374">
                  <a:extLst>
                    <a:ext uri="{9D8B030D-6E8A-4147-A177-3AD203B41FA5}">
                      <a16:colId xmlns:a16="http://schemas.microsoft.com/office/drawing/2014/main" val="1699515295"/>
                    </a:ext>
                  </a:extLst>
                </a:gridCol>
                <a:gridCol w="2256374">
                  <a:extLst>
                    <a:ext uri="{9D8B030D-6E8A-4147-A177-3AD203B41FA5}">
                      <a16:colId xmlns:a16="http://schemas.microsoft.com/office/drawing/2014/main" val="3021023014"/>
                    </a:ext>
                  </a:extLst>
                </a:gridCol>
              </a:tblGrid>
              <a:tr h="866144">
                <a:tc>
                  <a:txBody>
                    <a:bodyPr/>
                    <a:lstStyle/>
                    <a:p>
                      <a:pPr algn="ctr">
                        <a:lnSpc>
                          <a:spcPct val="115000"/>
                        </a:lnSpc>
                        <a:spcAft>
                          <a:spcPts val="1000"/>
                        </a:spcAft>
                      </a:pPr>
                      <a:r>
                        <a:rPr lang="ru-RU" sz="1200" b="1" dirty="0">
                          <a:effectLst/>
                          <a:latin typeface="Tahoma" panose="020B0604030504040204" pitchFamily="34" charset="0"/>
                          <a:ea typeface="Tahoma" panose="020B0604030504040204" pitchFamily="34" charset="0"/>
                          <a:cs typeface="Tahoma" panose="020B0604030504040204" pitchFamily="34" charset="0"/>
                        </a:rPr>
                        <a:t>Показатель</a:t>
                      </a:r>
                      <a:endParaRPr lang="ru-RU" sz="12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200" b="1" dirty="0">
                          <a:effectLst/>
                          <a:latin typeface="Tahoma" panose="020B0604030504040204" pitchFamily="34" charset="0"/>
                          <a:ea typeface="Tahoma" panose="020B0604030504040204" pitchFamily="34" charset="0"/>
                          <a:cs typeface="Tahoma" panose="020B0604030504040204" pitchFamily="34" charset="0"/>
                        </a:rPr>
                        <a:t>Утренняя </a:t>
                      </a:r>
                      <a:br>
                        <a:rPr lang="en-US" sz="1200" b="1" dirty="0">
                          <a:effectLst/>
                          <a:latin typeface="Tahoma" panose="020B0604030504040204" pitchFamily="34" charset="0"/>
                          <a:ea typeface="Tahoma" panose="020B0604030504040204" pitchFamily="34" charset="0"/>
                          <a:cs typeface="Tahoma" panose="020B0604030504040204" pitchFamily="34" charset="0"/>
                        </a:rPr>
                      </a:br>
                      <a:r>
                        <a:rPr lang="ru-RU" sz="1200" b="1" dirty="0">
                          <a:effectLst/>
                          <a:latin typeface="Tahoma" panose="020B0604030504040204" pitchFamily="34" charset="0"/>
                          <a:ea typeface="Tahoma" panose="020B0604030504040204" pitchFamily="34" charset="0"/>
                          <a:cs typeface="Tahoma" panose="020B0604030504040204" pitchFamily="34" charset="0"/>
                        </a:rPr>
                        <a:t>дополнительная</a:t>
                      </a:r>
                      <a:br>
                        <a:rPr lang="en-US" sz="1200" b="1" dirty="0">
                          <a:effectLst/>
                          <a:latin typeface="Tahoma" panose="020B0604030504040204" pitchFamily="34" charset="0"/>
                          <a:ea typeface="Tahoma" panose="020B0604030504040204" pitchFamily="34" charset="0"/>
                          <a:cs typeface="Tahoma" panose="020B0604030504040204" pitchFamily="34" charset="0"/>
                        </a:rPr>
                      </a:br>
                      <a:r>
                        <a:rPr lang="ru-RU" sz="1200" b="1" dirty="0">
                          <a:effectLst/>
                          <a:latin typeface="Tahoma" panose="020B0604030504040204" pitchFamily="34" charset="0"/>
                          <a:ea typeface="Tahoma" panose="020B0604030504040204" pitchFamily="34" charset="0"/>
                          <a:cs typeface="Tahoma" panose="020B0604030504040204" pitchFamily="34" charset="0"/>
                        </a:rPr>
                        <a:t>сессия </a:t>
                      </a:r>
                      <a:endParaRPr lang="en-US" sz="1200" b="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0000"/>
                        </a:lnSpc>
                        <a:spcAft>
                          <a:spcPts val="0"/>
                        </a:spcAft>
                      </a:pPr>
                      <a:r>
                        <a:rPr lang="en-US" sz="1200" b="1" dirty="0">
                          <a:effectLst/>
                          <a:latin typeface="Tahoma" panose="020B0604030504040204" pitchFamily="34" charset="0"/>
                          <a:ea typeface="Tahoma" panose="020B0604030504040204" pitchFamily="34" charset="0"/>
                          <a:cs typeface="Tahoma" panose="020B0604030504040204" pitchFamily="34" charset="0"/>
                        </a:rPr>
                        <a:t>(</a:t>
                      </a:r>
                      <a:r>
                        <a:rPr lang="ru-RU" sz="1200" b="1" dirty="0">
                          <a:effectLst/>
                          <a:latin typeface="Tahoma" panose="020B0604030504040204" pitchFamily="34" charset="0"/>
                          <a:ea typeface="Tahoma" panose="020B0604030504040204" pitchFamily="34" charset="0"/>
                          <a:cs typeface="Tahoma" panose="020B0604030504040204" pitchFamily="34" charset="0"/>
                        </a:rPr>
                        <a:t>с 8:50 до 9:50</a:t>
                      </a:r>
                      <a:r>
                        <a:rPr lang="en-US" sz="1200" b="1" dirty="0">
                          <a:effectLst/>
                          <a:latin typeface="Tahoma" panose="020B0604030504040204" pitchFamily="34" charset="0"/>
                          <a:ea typeface="Tahoma" panose="020B0604030504040204" pitchFamily="34" charset="0"/>
                          <a:cs typeface="Tahoma" panose="020B0604030504040204" pitchFamily="34" charset="0"/>
                        </a:rPr>
                        <a:t>)</a:t>
                      </a:r>
                      <a:endParaRPr lang="ru-RU" sz="12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200" b="1" dirty="0">
                          <a:effectLst/>
                          <a:latin typeface="Tahoma" panose="020B0604030504040204" pitchFamily="34" charset="0"/>
                          <a:ea typeface="Tahoma" panose="020B0604030504040204" pitchFamily="34" charset="0"/>
                          <a:cs typeface="Tahoma" panose="020B0604030504040204" pitchFamily="34" charset="0"/>
                        </a:rPr>
                        <a:t>Основная </a:t>
                      </a:r>
                      <a:br>
                        <a:rPr lang="en-US" sz="1200" b="1" dirty="0">
                          <a:effectLst/>
                          <a:latin typeface="Tahoma" panose="020B0604030504040204" pitchFamily="34" charset="0"/>
                          <a:ea typeface="Tahoma" panose="020B0604030504040204" pitchFamily="34" charset="0"/>
                          <a:cs typeface="Tahoma" panose="020B0604030504040204" pitchFamily="34" charset="0"/>
                        </a:rPr>
                      </a:br>
                      <a:r>
                        <a:rPr lang="ru-RU" sz="1200" b="1" dirty="0">
                          <a:effectLst/>
                          <a:latin typeface="Tahoma" panose="020B0604030504040204" pitchFamily="34" charset="0"/>
                          <a:ea typeface="Tahoma" panose="020B0604030504040204" pitchFamily="34" charset="0"/>
                          <a:cs typeface="Tahoma" panose="020B0604030504040204" pitchFamily="34" charset="0"/>
                        </a:rPr>
                        <a:t>сессия</a:t>
                      </a:r>
                      <a:endParaRPr lang="en-US" sz="1200" b="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0000"/>
                        </a:lnSpc>
                        <a:spcAft>
                          <a:spcPts val="0"/>
                        </a:spcAft>
                      </a:pPr>
                      <a:r>
                        <a:rPr lang="en-US" sz="1200" b="1" dirty="0">
                          <a:effectLst/>
                          <a:latin typeface="Tahoma" panose="020B0604030504040204" pitchFamily="34" charset="0"/>
                          <a:ea typeface="Tahoma" panose="020B0604030504040204" pitchFamily="34" charset="0"/>
                          <a:cs typeface="Tahoma" panose="020B0604030504040204" pitchFamily="34" charset="0"/>
                        </a:rPr>
                        <a:t>(</a:t>
                      </a:r>
                      <a:r>
                        <a:rPr lang="ru-RU" sz="1200" b="1" dirty="0">
                          <a:effectLst/>
                          <a:latin typeface="Tahoma" panose="020B0604030504040204" pitchFamily="34" charset="0"/>
                          <a:ea typeface="Tahoma" panose="020B0604030504040204" pitchFamily="34" charset="0"/>
                          <a:cs typeface="Tahoma" panose="020B0604030504040204" pitchFamily="34" charset="0"/>
                        </a:rPr>
                        <a:t>с 9:50 до 19:00</a:t>
                      </a:r>
                      <a:r>
                        <a:rPr lang="en-US" sz="1200" b="1" dirty="0">
                          <a:effectLst/>
                          <a:latin typeface="Tahoma" panose="020B0604030504040204" pitchFamily="34" charset="0"/>
                          <a:ea typeface="Tahoma" panose="020B0604030504040204" pitchFamily="34" charset="0"/>
                          <a:cs typeface="Tahoma" panose="020B0604030504040204" pitchFamily="34" charset="0"/>
                        </a:rPr>
                        <a:t>)</a:t>
                      </a:r>
                      <a:endParaRPr lang="ru-RU" sz="12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200" b="1" dirty="0">
                          <a:effectLst/>
                          <a:latin typeface="Tahoma" panose="020B0604030504040204" pitchFamily="34" charset="0"/>
                          <a:ea typeface="Tahoma" panose="020B0604030504040204" pitchFamily="34" charset="0"/>
                          <a:cs typeface="Tahoma" panose="020B0604030504040204" pitchFamily="34" charset="0"/>
                        </a:rPr>
                        <a:t>Вечерняя </a:t>
                      </a:r>
                      <a:br>
                        <a:rPr lang="en-US" sz="1200" b="1" dirty="0">
                          <a:effectLst/>
                          <a:latin typeface="Tahoma" panose="020B0604030504040204" pitchFamily="34" charset="0"/>
                          <a:ea typeface="Tahoma" panose="020B0604030504040204" pitchFamily="34" charset="0"/>
                          <a:cs typeface="Tahoma" panose="020B0604030504040204" pitchFamily="34" charset="0"/>
                        </a:rPr>
                      </a:br>
                      <a:r>
                        <a:rPr lang="ru-RU" sz="1200" b="1" dirty="0">
                          <a:effectLst/>
                          <a:latin typeface="Tahoma" panose="020B0604030504040204" pitchFamily="34" charset="0"/>
                          <a:ea typeface="Tahoma" panose="020B0604030504040204" pitchFamily="34" charset="0"/>
                          <a:cs typeface="Tahoma" panose="020B0604030504040204" pitchFamily="34" charset="0"/>
                        </a:rPr>
                        <a:t>дополнительная </a:t>
                      </a:r>
                      <a:br>
                        <a:rPr lang="en-US" sz="1200" b="1" dirty="0">
                          <a:effectLst/>
                          <a:latin typeface="Tahoma" panose="020B0604030504040204" pitchFamily="34" charset="0"/>
                          <a:ea typeface="Tahoma" panose="020B0604030504040204" pitchFamily="34" charset="0"/>
                          <a:cs typeface="Tahoma" panose="020B0604030504040204" pitchFamily="34" charset="0"/>
                        </a:rPr>
                      </a:br>
                      <a:r>
                        <a:rPr lang="ru-RU" sz="1200" b="1" dirty="0">
                          <a:effectLst/>
                          <a:latin typeface="Tahoma" panose="020B0604030504040204" pitchFamily="34" charset="0"/>
                          <a:ea typeface="Tahoma" panose="020B0604030504040204" pitchFamily="34" charset="0"/>
                          <a:cs typeface="Tahoma" panose="020B0604030504040204" pitchFamily="34" charset="0"/>
                        </a:rPr>
                        <a:t>сессия </a:t>
                      </a:r>
                      <a:endParaRPr lang="ru-RU" sz="1200" dirty="0">
                        <a:effectLst/>
                        <a:latin typeface="Tahoma" panose="020B0604030504040204" pitchFamily="34" charset="0"/>
                        <a:ea typeface="Tahoma" panose="020B0604030504040204" pitchFamily="34" charset="0"/>
                        <a:cs typeface="Tahoma" panose="020B0604030504040204" pitchFamily="34" charset="0"/>
                      </a:endParaRPr>
                    </a:p>
                    <a:p>
                      <a:pPr algn="ctr">
                        <a:lnSpc>
                          <a:spcPct val="100000"/>
                        </a:lnSpc>
                        <a:spcAft>
                          <a:spcPts val="0"/>
                        </a:spcAft>
                      </a:pPr>
                      <a:r>
                        <a:rPr lang="en-US" sz="1200" b="1" dirty="0">
                          <a:effectLst/>
                          <a:latin typeface="Tahoma" panose="020B0604030504040204" pitchFamily="34" charset="0"/>
                          <a:ea typeface="Tahoma" panose="020B0604030504040204" pitchFamily="34" charset="0"/>
                          <a:cs typeface="Tahoma" panose="020B0604030504040204" pitchFamily="34" charset="0"/>
                        </a:rPr>
                        <a:t>(</a:t>
                      </a:r>
                      <a:r>
                        <a:rPr lang="ru-RU" sz="1200" b="1" dirty="0">
                          <a:effectLst/>
                          <a:latin typeface="Tahoma" panose="020B0604030504040204" pitchFamily="34" charset="0"/>
                          <a:ea typeface="Tahoma" panose="020B0604030504040204" pitchFamily="34" charset="0"/>
                          <a:cs typeface="Tahoma" panose="020B0604030504040204" pitchFamily="34" charset="0"/>
                        </a:rPr>
                        <a:t>с 19:00 по 23:50</a:t>
                      </a:r>
                      <a:r>
                        <a:rPr lang="en-US" sz="1200" b="1" dirty="0">
                          <a:effectLst/>
                          <a:latin typeface="Tahoma" panose="020B0604030504040204" pitchFamily="34" charset="0"/>
                          <a:ea typeface="Tahoma" panose="020B0604030504040204" pitchFamily="34" charset="0"/>
                          <a:cs typeface="Tahoma" panose="020B0604030504040204" pitchFamily="34" charset="0"/>
                        </a:rPr>
                        <a:t>)</a:t>
                      </a:r>
                      <a:endParaRPr lang="ru-RU" sz="12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2208899"/>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Количество сделок за день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УДС+ОС+ВДС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114029545"/>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Сумма сделок за день (в валюте торгов)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a:effectLst/>
                          <a:latin typeface="Tahoma" panose="020B0604030504040204" pitchFamily="34" charset="0"/>
                          <a:ea typeface="Tahoma" panose="020B0604030504040204" pitchFamily="34" charset="0"/>
                          <a:cs typeface="Tahoma" panose="020B0604030504040204" pitchFamily="34" charset="0"/>
                        </a:rPr>
                        <a:t>УДС+ОС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УДС+ОС+ВДС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9164369"/>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Объем сделок за день (в штуках)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УДС+ОС+ВДС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96603389"/>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Максимальная цена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УДС+ОС+ВДС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424209"/>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Минимальная цена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УДС+ОС+ВДС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422991756"/>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Текущая цена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УДС+ОС+ВДС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043257"/>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Средневзвешенная цена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УДС+ОС+ВДС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198948998"/>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Цена закрытия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a:effectLst/>
                          <a:latin typeface="Tahoma" panose="020B0604030504040204" pitchFamily="34" charset="0"/>
                          <a:ea typeface="Tahoma" panose="020B0604030504040204" pitchFamily="34" charset="0"/>
                          <a:cs typeface="Tahom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045818"/>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Рыночная цена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50035944"/>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Рыночная цена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a:effectLst/>
                          <a:latin typeface="Tahoma" panose="020B0604030504040204" pitchFamily="34" charset="0"/>
                          <a:ea typeface="Tahoma" panose="020B0604030504040204" pitchFamily="34" charset="0"/>
                          <a:cs typeface="Tahom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9467365"/>
                  </a:ext>
                </a:extLst>
              </a:tr>
              <a:tr h="223829">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Признаваемая котировка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819482141"/>
                  </a:ext>
                </a:extLst>
              </a:tr>
              <a:tr h="1022607">
                <a:tc>
                  <a:txBody>
                    <a:bodyPr/>
                    <a:lstStyle/>
                    <a:p>
                      <a:pPr algn="l">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Цены первой и последней сделок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a:t>
                      </a:r>
                    </a:p>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(первая – УДС,</a:t>
                      </a:r>
                    </a:p>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последняя – УДС)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a:t>
                      </a:r>
                    </a:p>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(первая – УДС,</a:t>
                      </a:r>
                    </a:p>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последняя – ОС)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УДС+ОС+ВДС</a:t>
                      </a:r>
                    </a:p>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(первая – УДС,</a:t>
                      </a:r>
                    </a:p>
                    <a:p>
                      <a:pPr algn="ctr">
                        <a:lnSpc>
                          <a:spcPct val="115000"/>
                        </a:lnSpc>
                        <a:spcAft>
                          <a:spcPts val="1000"/>
                        </a:spcAft>
                      </a:pPr>
                      <a:r>
                        <a:rPr lang="ru-RU" sz="1200" dirty="0">
                          <a:effectLst/>
                          <a:latin typeface="Tahoma" panose="020B0604030504040204" pitchFamily="34" charset="0"/>
                          <a:ea typeface="Tahoma" panose="020B0604030504040204" pitchFamily="34" charset="0"/>
                          <a:cs typeface="Tahoma" panose="020B0604030504040204" pitchFamily="34" charset="0"/>
                        </a:rPr>
                        <a:t>последняя – ВДС)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429030"/>
                  </a:ext>
                </a:extLst>
              </a:tr>
            </a:tbl>
          </a:graphicData>
        </a:graphic>
      </p:graphicFrame>
    </p:spTree>
    <p:extLst>
      <p:ext uri="{BB962C8B-B14F-4D97-AF65-F5344CB8AC3E}">
        <p14:creationId xmlns:p14="http://schemas.microsoft.com/office/powerpoint/2010/main" val="3444728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491146" y="262810"/>
            <a:ext cx="10911314" cy="256480"/>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dirty="0"/>
              <a:t>Итоги торгов</a:t>
            </a:r>
          </a:p>
        </p:txBody>
      </p:sp>
      <p:sp>
        <p:nvSpPr>
          <p:cNvPr id="4" name="Скругленный прямоугольник 22">
            <a:extLst>
              <a:ext uri="{FF2B5EF4-FFF2-40B4-BE49-F238E27FC236}">
                <a16:creationId xmlns:a16="http://schemas.microsoft.com/office/drawing/2014/main" id="{3A057F33-C699-46C1-8479-6EED86AA363C}"/>
              </a:ext>
            </a:extLst>
          </p:cNvPr>
          <p:cNvSpPr/>
          <p:nvPr/>
        </p:nvSpPr>
        <p:spPr>
          <a:xfrm>
            <a:off x="4672042" y="1485759"/>
            <a:ext cx="1289232" cy="753236"/>
          </a:xfrm>
          <a:prstGeom prst="roundRect">
            <a:avLst/>
          </a:prstGeom>
          <a:no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400" b="0" i="1" u="none" strike="noStrike" kern="1200" cap="none" spc="0" normalizeH="0" baseline="0" noProof="0" dirty="0">
                <a:ln>
                  <a:noFill/>
                </a:ln>
                <a:solidFill>
                  <a:srgbClr val="000000"/>
                </a:solidFill>
                <a:effectLst/>
                <a:uLnTx/>
                <a:uFillTx/>
                <a:latin typeface="Tahoma"/>
                <a:ea typeface="+mn-ea"/>
                <a:cs typeface="+mn-cs"/>
              </a:rPr>
              <a:t>Файловый архив</a:t>
            </a:r>
          </a:p>
        </p:txBody>
      </p:sp>
      <p:sp>
        <p:nvSpPr>
          <p:cNvPr id="5" name="Скругленный прямоугольник 23">
            <a:extLst>
              <a:ext uri="{FF2B5EF4-FFF2-40B4-BE49-F238E27FC236}">
                <a16:creationId xmlns:a16="http://schemas.microsoft.com/office/drawing/2014/main" id="{7DDF027C-DBC5-4FA2-B9DD-B9A4E088A0E4}"/>
              </a:ext>
            </a:extLst>
          </p:cNvPr>
          <p:cNvSpPr/>
          <p:nvPr/>
        </p:nvSpPr>
        <p:spPr>
          <a:xfrm>
            <a:off x="2832810" y="2930106"/>
            <a:ext cx="1048837" cy="827314"/>
          </a:xfrm>
          <a:prstGeom prst="roundRect">
            <a:avLst/>
          </a:prstGeom>
          <a:no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dirty="0">
                <a:ln>
                  <a:noFill/>
                </a:ln>
                <a:solidFill>
                  <a:srgbClr val="C00000"/>
                </a:solidFill>
                <a:effectLst/>
                <a:uLnTx/>
                <a:uFillTx/>
                <a:latin typeface="Tahoma"/>
                <a:ea typeface="+mn-ea"/>
                <a:cs typeface="+mn-cs"/>
              </a:rPr>
              <a:t>Итоги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dirty="0">
                <a:ln>
                  <a:noFill/>
                </a:ln>
                <a:solidFill>
                  <a:srgbClr val="C00000"/>
                </a:solidFill>
                <a:effectLst/>
                <a:uLnTx/>
                <a:uFillTx/>
                <a:latin typeface="Tahoma"/>
                <a:ea typeface="+mn-ea"/>
                <a:cs typeface="+mn-cs"/>
              </a:rPr>
              <a:t>УДС и ОС</a:t>
            </a:r>
          </a:p>
        </p:txBody>
      </p:sp>
      <p:sp>
        <p:nvSpPr>
          <p:cNvPr id="7" name="Скругленный прямоугольник 24">
            <a:extLst>
              <a:ext uri="{FF2B5EF4-FFF2-40B4-BE49-F238E27FC236}">
                <a16:creationId xmlns:a16="http://schemas.microsoft.com/office/drawing/2014/main" id="{3DBB3FBE-8A0B-4287-A796-B0DD7EE4F130}"/>
              </a:ext>
            </a:extLst>
          </p:cNvPr>
          <p:cNvSpPr/>
          <p:nvPr/>
        </p:nvSpPr>
        <p:spPr>
          <a:xfrm>
            <a:off x="4167229" y="2921757"/>
            <a:ext cx="1048837" cy="827314"/>
          </a:xfrm>
          <a:prstGeom prst="roundRect">
            <a:avLst/>
          </a:prstGeom>
          <a:no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dirty="0">
                <a:ln>
                  <a:noFill/>
                </a:ln>
                <a:solidFill>
                  <a:srgbClr val="000000"/>
                </a:solidFill>
                <a:effectLst/>
                <a:uLnTx/>
                <a:uFillTx/>
                <a:latin typeface="Tahoma"/>
                <a:ea typeface="+mn-ea"/>
                <a:cs typeface="+mn-cs"/>
              </a:rPr>
              <a:t>Итоги ВДС</a:t>
            </a:r>
          </a:p>
        </p:txBody>
      </p:sp>
      <p:sp>
        <p:nvSpPr>
          <p:cNvPr id="8" name="Скругленный прямоугольник 25">
            <a:extLst>
              <a:ext uri="{FF2B5EF4-FFF2-40B4-BE49-F238E27FC236}">
                <a16:creationId xmlns:a16="http://schemas.microsoft.com/office/drawing/2014/main" id="{6BB27AAF-4045-4067-82CA-6F9DC3A670C2}"/>
              </a:ext>
            </a:extLst>
          </p:cNvPr>
          <p:cNvSpPr/>
          <p:nvPr/>
        </p:nvSpPr>
        <p:spPr>
          <a:xfrm>
            <a:off x="5501648" y="2930106"/>
            <a:ext cx="1048837" cy="827314"/>
          </a:xfrm>
          <a:prstGeom prst="roundRect">
            <a:avLst/>
          </a:prstGeom>
          <a:no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dirty="0">
                <a:ln>
                  <a:noFill/>
                </a:ln>
                <a:solidFill>
                  <a:srgbClr val="000000"/>
                </a:solidFill>
                <a:effectLst/>
                <a:uLnTx/>
                <a:uFillTx/>
                <a:latin typeface="Tahoma"/>
                <a:ea typeface="+mn-ea"/>
                <a:cs typeface="+mn-cs"/>
              </a:rPr>
              <a:t>Итоги за торговый день</a:t>
            </a:r>
          </a:p>
        </p:txBody>
      </p:sp>
      <p:sp>
        <p:nvSpPr>
          <p:cNvPr id="9" name="Скругленный прямоугольник 26">
            <a:extLst>
              <a:ext uri="{FF2B5EF4-FFF2-40B4-BE49-F238E27FC236}">
                <a16:creationId xmlns:a16="http://schemas.microsoft.com/office/drawing/2014/main" id="{80C516E8-0AFA-43A0-9977-A6D97480AC7C}"/>
              </a:ext>
            </a:extLst>
          </p:cNvPr>
          <p:cNvSpPr/>
          <p:nvPr/>
        </p:nvSpPr>
        <p:spPr>
          <a:xfrm>
            <a:off x="6836067" y="2921757"/>
            <a:ext cx="1048837" cy="827314"/>
          </a:xfrm>
          <a:prstGeom prst="roundRect">
            <a:avLst/>
          </a:prstGeom>
          <a:no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dirty="0">
                <a:ln>
                  <a:noFill/>
                </a:ln>
                <a:solidFill>
                  <a:srgbClr val="000000"/>
                </a:solidFill>
                <a:effectLst/>
                <a:uLnTx/>
                <a:uFillTx/>
                <a:latin typeface="Tahoma"/>
                <a:ea typeface="+mn-ea"/>
                <a:cs typeface="+mn-cs"/>
              </a:rPr>
              <a:t>Реестр сделок за торговый день</a:t>
            </a:r>
            <a:endParaRPr kumimoji="0" lang="ru-RU" sz="1000" b="1" i="0" u="none" strike="noStrike" kern="1200" cap="none" spc="0" normalizeH="0" baseline="0" noProof="0" dirty="0">
              <a:ln>
                <a:noFill/>
              </a:ln>
              <a:solidFill>
                <a:srgbClr val="000000"/>
              </a:solidFill>
              <a:effectLst/>
              <a:uLnTx/>
              <a:uFillTx/>
              <a:latin typeface="Tahoma"/>
              <a:ea typeface="+mn-ea"/>
              <a:cs typeface="+mn-cs"/>
            </a:endParaRPr>
          </a:p>
        </p:txBody>
      </p:sp>
      <p:sp>
        <p:nvSpPr>
          <p:cNvPr id="10" name="Правая фигурная скобка 9">
            <a:extLst>
              <a:ext uri="{FF2B5EF4-FFF2-40B4-BE49-F238E27FC236}">
                <a16:creationId xmlns:a16="http://schemas.microsoft.com/office/drawing/2014/main" id="{121F923E-DDE3-43FF-95E4-0FFD96CCBA42}"/>
              </a:ext>
            </a:extLst>
          </p:cNvPr>
          <p:cNvSpPr/>
          <p:nvPr/>
        </p:nvSpPr>
        <p:spPr>
          <a:xfrm rot="5400000">
            <a:off x="5770231" y="2233449"/>
            <a:ext cx="547370" cy="3717675"/>
          </a:xfrm>
          <a:prstGeom prst="rightBrace">
            <a:avLst/>
          </a:prstGeom>
          <a:ln w="15875">
            <a:solidFill>
              <a:schemeClr val="bg1">
                <a:lumMod val="50000"/>
              </a:schemeClr>
            </a:solidFill>
            <a:prstDash val="sysDash"/>
          </a:ln>
        </p:spPr>
        <p:style>
          <a:lnRef idx="1">
            <a:schemeClr val="accent3"/>
          </a:lnRef>
          <a:fillRef idx="0">
            <a:schemeClr val="accent3"/>
          </a:fillRef>
          <a:effectRef idx="0">
            <a:schemeClr val="accent3"/>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000000"/>
              </a:solidFill>
              <a:effectLst/>
              <a:uLnTx/>
              <a:uFillTx/>
              <a:latin typeface="Tahoma"/>
              <a:ea typeface="+mn-ea"/>
              <a:cs typeface="+mn-cs"/>
            </a:endParaRPr>
          </a:p>
        </p:txBody>
      </p:sp>
      <p:sp>
        <p:nvSpPr>
          <p:cNvPr id="11" name="TextBox 10">
            <a:extLst>
              <a:ext uri="{FF2B5EF4-FFF2-40B4-BE49-F238E27FC236}">
                <a16:creationId xmlns:a16="http://schemas.microsoft.com/office/drawing/2014/main" id="{5167252A-CB3A-4F82-A67C-56ED12CAEDE6}"/>
              </a:ext>
            </a:extLst>
          </p:cNvPr>
          <p:cNvSpPr txBox="1"/>
          <p:nvPr/>
        </p:nvSpPr>
        <p:spPr>
          <a:xfrm>
            <a:off x="5141243" y="4681067"/>
            <a:ext cx="176964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dirty="0">
                <a:ln>
                  <a:noFill/>
                </a:ln>
                <a:solidFill>
                  <a:srgbClr val="000000"/>
                </a:solidFill>
                <a:effectLst/>
                <a:uLnTx/>
                <a:uFillTx/>
                <a:latin typeface="Tahoma"/>
                <a:ea typeface="+mn-ea"/>
                <a:cs typeface="+mn-cs"/>
              </a:rPr>
              <a:t>23:50 — 00:30 </a:t>
            </a:r>
            <a:endParaRPr kumimoji="0" lang="ru-RU" sz="1600" b="1" i="0" u="none" strike="noStrike" kern="1200" cap="none" spc="0" normalizeH="0" baseline="0" noProof="0" dirty="0">
              <a:ln>
                <a:noFill/>
              </a:ln>
              <a:solidFill>
                <a:srgbClr val="000000"/>
              </a:solidFill>
              <a:effectLst/>
              <a:uLnTx/>
              <a:uFillTx/>
              <a:latin typeface="Tahoma"/>
              <a:ea typeface="+mn-ea"/>
              <a:cs typeface="+mn-cs"/>
            </a:endParaRPr>
          </a:p>
        </p:txBody>
      </p:sp>
      <p:cxnSp>
        <p:nvCxnSpPr>
          <p:cNvPr id="13" name="Прямая со стрелкой 12">
            <a:extLst>
              <a:ext uri="{FF2B5EF4-FFF2-40B4-BE49-F238E27FC236}">
                <a16:creationId xmlns:a16="http://schemas.microsoft.com/office/drawing/2014/main" id="{1E467361-D93F-4BDA-A4F7-03FDCC1C0044}"/>
              </a:ext>
            </a:extLst>
          </p:cNvPr>
          <p:cNvCxnSpPr>
            <a:cxnSpLocks/>
          </p:cNvCxnSpPr>
          <p:nvPr/>
        </p:nvCxnSpPr>
        <p:spPr>
          <a:xfrm flipH="1">
            <a:off x="3360549" y="3853699"/>
            <a:ext cx="1" cy="440875"/>
          </a:xfrm>
          <a:prstGeom prst="straightConnector1">
            <a:avLst/>
          </a:prstGeom>
          <a:ln w="15875">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0F17BD25-7ACF-4B85-A8EE-FAFB889322F9}"/>
              </a:ext>
            </a:extLst>
          </p:cNvPr>
          <p:cNvSpPr txBox="1"/>
          <p:nvPr/>
        </p:nvSpPr>
        <p:spPr>
          <a:xfrm>
            <a:off x="2774234" y="4667353"/>
            <a:ext cx="1334417"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dirty="0">
                <a:ln>
                  <a:noFill/>
                </a:ln>
                <a:solidFill>
                  <a:srgbClr val="000000"/>
                </a:solidFill>
                <a:effectLst/>
                <a:uLnTx/>
                <a:uFillTx/>
                <a:latin typeface="Tahoma"/>
                <a:ea typeface="+mn-ea"/>
                <a:cs typeface="+mn-cs"/>
              </a:rPr>
              <a:t>19:00 — </a:t>
            </a:r>
            <a:r>
              <a:rPr kumimoji="0" lang="en-US" sz="1200" b="1" i="0" u="none" strike="noStrike" kern="1200" cap="none" spc="0" normalizeH="0" baseline="0" noProof="0" dirty="0">
                <a:ln>
                  <a:noFill/>
                </a:ln>
                <a:solidFill>
                  <a:srgbClr val="000000"/>
                </a:solidFill>
                <a:effectLst/>
                <a:uLnTx/>
                <a:uFillTx/>
                <a:latin typeface="Tahoma"/>
                <a:ea typeface="+mn-ea"/>
                <a:cs typeface="+mn-cs"/>
              </a:rPr>
              <a:t>20</a:t>
            </a:r>
            <a:r>
              <a:rPr kumimoji="0" lang="ru-RU" sz="1200" b="1" i="0" u="none" strike="noStrike" kern="1200" cap="none" spc="0" normalizeH="0" baseline="0" noProof="0" dirty="0">
                <a:ln>
                  <a:noFill/>
                </a:ln>
                <a:solidFill>
                  <a:srgbClr val="000000"/>
                </a:solidFill>
                <a:effectLst/>
                <a:uLnTx/>
                <a:uFillTx/>
                <a:latin typeface="Tahoma"/>
                <a:ea typeface="+mn-ea"/>
                <a:cs typeface="+mn-cs"/>
              </a:rPr>
              <a:t>:</a:t>
            </a:r>
            <a:r>
              <a:rPr kumimoji="0" lang="en-US" sz="1200" b="1" i="0" u="none" strike="noStrike" kern="1200" cap="none" spc="0" normalizeH="0" baseline="0" noProof="0" dirty="0">
                <a:ln>
                  <a:noFill/>
                </a:ln>
                <a:solidFill>
                  <a:srgbClr val="000000"/>
                </a:solidFill>
                <a:effectLst/>
                <a:uLnTx/>
                <a:uFillTx/>
                <a:latin typeface="Tahoma"/>
                <a:ea typeface="+mn-ea"/>
                <a:cs typeface="+mn-cs"/>
              </a:rPr>
              <a:t>00</a:t>
            </a:r>
            <a:endParaRPr kumimoji="0" lang="ru-RU" sz="1200" b="1" i="0" u="none" strike="noStrike" kern="1200" cap="none" spc="0" normalizeH="0" baseline="0" noProof="0" dirty="0">
              <a:ln>
                <a:noFill/>
              </a:ln>
              <a:solidFill>
                <a:srgbClr val="000000"/>
              </a:solidFill>
              <a:effectLst/>
              <a:uLnTx/>
              <a:uFillTx/>
              <a:latin typeface="Tahoma"/>
              <a:ea typeface="+mn-ea"/>
              <a:cs typeface="+mn-cs"/>
            </a:endParaRPr>
          </a:p>
        </p:txBody>
      </p:sp>
      <p:cxnSp>
        <p:nvCxnSpPr>
          <p:cNvPr id="15" name="Прямая со стрелкой 14">
            <a:extLst>
              <a:ext uri="{FF2B5EF4-FFF2-40B4-BE49-F238E27FC236}">
                <a16:creationId xmlns:a16="http://schemas.microsoft.com/office/drawing/2014/main" id="{E7B81695-D89D-4F9F-9948-2B1AE49E1196}"/>
              </a:ext>
            </a:extLst>
          </p:cNvPr>
          <p:cNvCxnSpPr/>
          <p:nvPr/>
        </p:nvCxnSpPr>
        <p:spPr>
          <a:xfrm flipH="1">
            <a:off x="3357228" y="2189413"/>
            <a:ext cx="1267457" cy="711728"/>
          </a:xfrm>
          <a:prstGeom prst="straightConnector1">
            <a:avLst/>
          </a:prstGeom>
          <a:ln w="15875">
            <a:solidFill>
              <a:schemeClr val="bg1">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a:extLst>
              <a:ext uri="{FF2B5EF4-FFF2-40B4-BE49-F238E27FC236}">
                <a16:creationId xmlns:a16="http://schemas.microsoft.com/office/drawing/2014/main" id="{82435A12-99D0-4645-9BFB-5F3BBE182D6B}"/>
              </a:ext>
            </a:extLst>
          </p:cNvPr>
          <p:cNvCxnSpPr>
            <a:stCxn id="4" idx="2"/>
            <a:endCxn id="7" idx="0"/>
          </p:cNvCxnSpPr>
          <p:nvPr/>
        </p:nvCxnSpPr>
        <p:spPr>
          <a:xfrm flipH="1">
            <a:off x="4691648" y="2238995"/>
            <a:ext cx="625010" cy="682762"/>
          </a:xfrm>
          <a:prstGeom prst="straightConnector1">
            <a:avLst/>
          </a:prstGeom>
          <a:ln w="15875">
            <a:solidFill>
              <a:schemeClr val="bg1">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a:extLst>
              <a:ext uri="{FF2B5EF4-FFF2-40B4-BE49-F238E27FC236}">
                <a16:creationId xmlns:a16="http://schemas.microsoft.com/office/drawing/2014/main" id="{15AF1FD6-25FB-4BEC-8B0A-632EB4E2F250}"/>
              </a:ext>
            </a:extLst>
          </p:cNvPr>
          <p:cNvCxnSpPr>
            <a:stCxn id="4" idx="2"/>
            <a:endCxn id="8" idx="0"/>
          </p:cNvCxnSpPr>
          <p:nvPr/>
        </p:nvCxnSpPr>
        <p:spPr>
          <a:xfrm>
            <a:off x="5316658" y="2238995"/>
            <a:ext cx="709409" cy="691111"/>
          </a:xfrm>
          <a:prstGeom prst="straightConnector1">
            <a:avLst/>
          </a:prstGeom>
          <a:ln w="15875">
            <a:solidFill>
              <a:schemeClr val="bg1">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a:extLst>
              <a:ext uri="{FF2B5EF4-FFF2-40B4-BE49-F238E27FC236}">
                <a16:creationId xmlns:a16="http://schemas.microsoft.com/office/drawing/2014/main" id="{5718E4A7-7087-4F0D-A51A-9F2EE7FCB9DF}"/>
              </a:ext>
            </a:extLst>
          </p:cNvPr>
          <p:cNvCxnSpPr>
            <a:endCxn id="9" idx="0"/>
          </p:cNvCxnSpPr>
          <p:nvPr/>
        </p:nvCxnSpPr>
        <p:spPr>
          <a:xfrm>
            <a:off x="5961274" y="2216134"/>
            <a:ext cx="1399212" cy="705623"/>
          </a:xfrm>
          <a:prstGeom prst="straightConnector1">
            <a:avLst/>
          </a:prstGeom>
          <a:ln w="15875">
            <a:solidFill>
              <a:schemeClr val="bg1">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15F5DEF-10C7-4024-844E-D53301BA5060}"/>
              </a:ext>
            </a:extLst>
          </p:cNvPr>
          <p:cNvSpPr txBox="1"/>
          <p:nvPr/>
        </p:nvSpPr>
        <p:spPr>
          <a:xfrm>
            <a:off x="2781779" y="4408518"/>
            <a:ext cx="1534249"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050" b="0" i="0" u="none" strike="noStrike" kern="1200" cap="none" spc="0" normalizeH="0" baseline="0" noProof="0" dirty="0">
                <a:ln>
                  <a:noFill/>
                </a:ln>
                <a:solidFill>
                  <a:srgbClr val="000000"/>
                </a:solidFill>
                <a:effectLst/>
                <a:uLnTx/>
                <a:uFillTx/>
                <a:latin typeface="Tahoma"/>
                <a:ea typeface="+mn-ea"/>
                <a:cs typeface="+mn-cs"/>
              </a:rPr>
              <a:t>Время размещения</a:t>
            </a:r>
          </a:p>
        </p:txBody>
      </p:sp>
      <p:sp>
        <p:nvSpPr>
          <p:cNvPr id="20" name="TextBox 19">
            <a:extLst>
              <a:ext uri="{FF2B5EF4-FFF2-40B4-BE49-F238E27FC236}">
                <a16:creationId xmlns:a16="http://schemas.microsoft.com/office/drawing/2014/main" id="{0A8CD62E-AE35-4349-BFA3-9F74BB7588A7}"/>
              </a:ext>
            </a:extLst>
          </p:cNvPr>
          <p:cNvSpPr txBox="1"/>
          <p:nvPr/>
        </p:nvSpPr>
        <p:spPr>
          <a:xfrm>
            <a:off x="5319559" y="4423405"/>
            <a:ext cx="1534249"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050" b="0" i="0" u="none" strike="noStrike" kern="1200" cap="none" spc="0" normalizeH="0" baseline="0" noProof="0" dirty="0">
                <a:ln>
                  <a:noFill/>
                </a:ln>
                <a:solidFill>
                  <a:srgbClr val="000000"/>
                </a:solidFill>
                <a:effectLst/>
                <a:uLnTx/>
                <a:uFillTx/>
                <a:latin typeface="Tahoma"/>
                <a:ea typeface="+mn-ea"/>
                <a:cs typeface="+mn-cs"/>
              </a:rPr>
              <a:t>Время размещения</a:t>
            </a:r>
          </a:p>
        </p:txBody>
      </p:sp>
      <p:sp>
        <p:nvSpPr>
          <p:cNvPr id="21" name="TextBox 20">
            <a:extLst>
              <a:ext uri="{FF2B5EF4-FFF2-40B4-BE49-F238E27FC236}">
                <a16:creationId xmlns:a16="http://schemas.microsoft.com/office/drawing/2014/main" id="{70A3C86C-FBE9-4882-8F6A-68B63991AA9E}"/>
              </a:ext>
            </a:extLst>
          </p:cNvPr>
          <p:cNvSpPr txBox="1"/>
          <p:nvPr/>
        </p:nvSpPr>
        <p:spPr>
          <a:xfrm>
            <a:off x="412160" y="597264"/>
            <a:ext cx="1031417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srgbClr val="000000"/>
                </a:solidFill>
                <a:effectLst/>
                <a:uLnTx/>
                <a:uFillTx/>
                <a:latin typeface="Tahoma"/>
                <a:ea typeface="+mn-ea"/>
                <a:cs typeface="+mn-cs"/>
              </a:rPr>
              <a:t>Файловый архив на сайте</a:t>
            </a:r>
          </a:p>
        </p:txBody>
      </p:sp>
    </p:spTree>
    <p:extLst>
      <p:ext uri="{BB962C8B-B14F-4D97-AF65-F5344CB8AC3E}">
        <p14:creationId xmlns:p14="http://schemas.microsoft.com/office/powerpoint/2010/main" val="73808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410602" y="221246"/>
            <a:ext cx="10911314" cy="512961"/>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dirty="0"/>
              <a:t>Участник торгов не планирует совершать операции в утренней сессии на ФР, какие действия для этого потребуются?</a:t>
            </a:r>
            <a:endParaRPr lang="en-US" b="1" dirty="0">
              <a:solidFill>
                <a:srgbClr val="CE0E2D"/>
              </a:solidFill>
            </a:endParaRPr>
          </a:p>
        </p:txBody>
      </p:sp>
      <p:sp>
        <p:nvSpPr>
          <p:cNvPr id="25" name="Прямоугольник 24">
            <a:extLst>
              <a:ext uri="{FF2B5EF4-FFF2-40B4-BE49-F238E27FC236}">
                <a16:creationId xmlns:a16="http://schemas.microsoft.com/office/drawing/2014/main" id="{B727DA90-68BB-4487-B5F3-13AE9190C95D}"/>
              </a:ext>
            </a:extLst>
          </p:cNvPr>
          <p:cNvSpPr/>
          <p:nvPr/>
        </p:nvSpPr>
        <p:spPr>
          <a:xfrm>
            <a:off x="410602" y="993863"/>
            <a:ext cx="11110838" cy="4185761"/>
          </a:xfrm>
          <a:prstGeom prst="rect">
            <a:avLst/>
          </a:prstGeom>
        </p:spPr>
        <p:txBody>
          <a:bodyPr wrap="square">
            <a:spAutoFit/>
          </a:bodyPr>
          <a:lstStyle/>
          <a:p>
            <a:r>
              <a:rPr lang="ru-RU" sz="1400" dirty="0">
                <a:latin typeface="Tahoma" panose="020B0604030504040204" pitchFamily="34" charset="0"/>
                <a:ea typeface="Tahoma" panose="020B0604030504040204" pitchFamily="34" charset="0"/>
                <a:cs typeface="Tahoma" panose="020B0604030504040204" pitchFamily="34" charset="0"/>
              </a:rPr>
              <a:t>В случае, если Участник торгов не планирует совершать в утреннюю сессию операции ни с собственных счетов, ни с клиентских счетов (полностью по всему Идентификатору Участника торгов </a:t>
            </a:r>
            <a:r>
              <a:rPr lang="ru-RU" sz="1400" dirty="0" err="1">
                <a:latin typeface="Tahoma" panose="020B0604030504040204" pitchFamily="34" charset="0"/>
                <a:ea typeface="Tahoma" panose="020B0604030504040204" pitchFamily="34" charset="0"/>
                <a:cs typeface="Tahoma" panose="020B0604030504040204" pitchFamily="34" charset="0"/>
              </a:rPr>
              <a:t>FirmID</a:t>
            </a:r>
            <a:r>
              <a:rPr lang="ru-RU" sz="1400" dirty="0">
                <a:latin typeface="Tahoma" panose="020B0604030504040204" pitchFamily="34" charset="0"/>
                <a:ea typeface="Tahoma" panose="020B0604030504040204" pitchFamily="34" charset="0"/>
                <a:cs typeface="Tahoma" panose="020B0604030504040204" pitchFamily="34" charset="0"/>
              </a:rPr>
              <a:t>), то такому Участнику необходимо будет предоставить Заявление об отказе в допуске к участию в торгах в ходе Утренней дополнительной торговой сессии фондового рынка.</a:t>
            </a:r>
          </a:p>
          <a:p>
            <a:endParaRPr lang="ru-RU" sz="1400" dirty="0">
              <a:latin typeface="Tahoma" panose="020B0604030504040204" pitchFamily="34" charset="0"/>
              <a:ea typeface="Tahoma" panose="020B0604030504040204" pitchFamily="34" charset="0"/>
              <a:cs typeface="Tahoma" panose="020B0604030504040204" pitchFamily="34" charset="0"/>
            </a:endParaRPr>
          </a:p>
          <a:p>
            <a:r>
              <a:rPr lang="ru-RU" sz="1400" dirty="0">
                <a:latin typeface="Tahoma" panose="020B0604030504040204" pitchFamily="34" charset="0"/>
                <a:ea typeface="Tahoma" panose="020B0604030504040204" pitchFamily="34" charset="0"/>
                <a:cs typeface="Tahoma" panose="020B0604030504040204" pitchFamily="34" charset="0"/>
              </a:rPr>
              <a:t>Заявление можно предоставить:</a:t>
            </a:r>
          </a:p>
          <a:p>
            <a:pPr marL="285750" indent="-285750">
              <a:buFont typeface="Arial" panose="020B0604020202020204" pitchFamily="34" charset="0"/>
              <a:buChar char="•"/>
            </a:pPr>
            <a:r>
              <a:rPr lang="ru-RU" sz="1400" b="1" dirty="0">
                <a:latin typeface="Tahoma" panose="020B0604030504040204" pitchFamily="34" charset="0"/>
                <a:ea typeface="Tahoma" panose="020B0604030504040204" pitchFamily="34" charset="0"/>
                <a:cs typeface="Tahoma" panose="020B0604030504040204" pitchFamily="34" charset="0"/>
              </a:rPr>
              <a:t>на бумажном носителе</a:t>
            </a:r>
            <a:r>
              <a:rPr lang="ru-RU" sz="1400" dirty="0">
                <a:latin typeface="Tahoma" panose="020B0604030504040204" pitchFamily="34" charset="0"/>
                <a:ea typeface="Tahoma" panose="020B0604030504040204" pitchFamily="34" charset="0"/>
                <a:cs typeface="Tahoma" panose="020B0604030504040204" pitchFamily="34" charset="0"/>
              </a:rPr>
              <a:t> </a:t>
            </a:r>
          </a:p>
          <a:p>
            <a:endParaRPr lang="ru-RU" sz="1400" dirty="0">
              <a:latin typeface="Tahoma" panose="020B0604030504040204" pitchFamily="34" charset="0"/>
              <a:ea typeface="Tahoma" panose="020B0604030504040204" pitchFamily="34" charset="0"/>
              <a:cs typeface="Tahoma" panose="020B0604030504040204" pitchFamily="34" charset="0"/>
            </a:endParaRPr>
          </a:p>
          <a:p>
            <a:pPr marL="263525"/>
            <a:r>
              <a:rPr lang="ru-RU" sz="1400" dirty="0">
                <a:latin typeface="Tahoma" panose="020B0604030504040204" pitchFamily="34" charset="0"/>
                <a:ea typeface="Tahoma" panose="020B0604030504040204" pitchFamily="34" charset="0"/>
                <a:cs typeface="Tahoma" panose="020B0604030504040204" pitchFamily="34" charset="0"/>
              </a:rPr>
              <a:t>Форма расположена на сайте Московской Биржи: </a:t>
            </a:r>
            <a:r>
              <a:rPr lang="en-US" sz="1400" dirty="0">
                <a:latin typeface="Tahoma" panose="020B0604030504040204" pitchFamily="34" charset="0"/>
                <a:ea typeface="Tahoma" panose="020B0604030504040204" pitchFamily="34" charset="0"/>
                <a:cs typeface="Tahoma" panose="020B0604030504040204" pitchFamily="34" charset="0"/>
                <a:hlinkClick r:id="rId2"/>
              </a:rPr>
              <a:t>https://www.moex.com/s182</a:t>
            </a:r>
            <a:r>
              <a:rPr lang="ru-RU" sz="1400" dirty="0">
                <a:latin typeface="Tahoma" panose="020B0604030504040204" pitchFamily="34" charset="0"/>
                <a:ea typeface="Tahoma" panose="020B0604030504040204" pitchFamily="34" charset="0"/>
                <a:cs typeface="Tahoma" panose="020B0604030504040204" pitchFamily="34" charset="0"/>
              </a:rPr>
              <a:t> в составе документа: «Формы документов, предоставляемых Кандидатами/Участниками торгов в соответствии с Правилами организованных торгов ПАО Московская Биржа», Пункт 8.5. (</a:t>
            </a:r>
            <a:r>
              <a:rPr lang="en-US" sz="1400" dirty="0">
                <a:latin typeface="Tahoma" panose="020B0604030504040204" pitchFamily="34" charset="0"/>
                <a:ea typeface="Tahoma" panose="020B0604030504040204" pitchFamily="34" charset="0"/>
                <a:cs typeface="Tahoma" panose="020B0604030504040204" pitchFamily="34" charset="0"/>
                <a:hlinkClick r:id="rId3"/>
              </a:rPr>
              <a:t>https://fs.moex.com/files/7762</a:t>
            </a:r>
            <a:r>
              <a:rPr lang="ru-RU" sz="1400" dirty="0">
                <a:latin typeface="Tahoma" panose="020B0604030504040204" pitchFamily="34" charset="0"/>
                <a:ea typeface="Tahoma" panose="020B0604030504040204" pitchFamily="34" charset="0"/>
                <a:cs typeface="Tahoma" panose="020B0604030504040204" pitchFamily="34" charset="0"/>
              </a:rPr>
              <a:t> )</a:t>
            </a:r>
          </a:p>
          <a:p>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ru-RU" sz="1400" b="1" dirty="0">
                <a:latin typeface="Tahoma" panose="020B0604030504040204" pitchFamily="34" charset="0"/>
                <a:ea typeface="Tahoma" panose="020B0604030504040204" pitchFamily="34" charset="0"/>
                <a:cs typeface="Tahoma" panose="020B0604030504040204" pitchFamily="34" charset="0"/>
              </a:rPr>
              <a:t>по ЭДО через ЛКУ с электронной подписью уполномоченного сотрудника.</a:t>
            </a:r>
          </a:p>
          <a:p>
            <a:pPr marL="263525"/>
            <a:r>
              <a:rPr lang="ru-RU" sz="1400" dirty="0">
                <a:latin typeface="Tahoma" panose="020B0604030504040204" pitchFamily="34" charset="0"/>
                <a:ea typeface="Tahoma" panose="020B0604030504040204" pitchFamily="34" charset="0"/>
                <a:cs typeface="Tahoma" panose="020B0604030504040204" pitchFamily="34" charset="0"/>
              </a:rPr>
              <a:t>Как отправлять документы через ЛКУ (вход </a:t>
            </a:r>
            <a:r>
              <a:rPr lang="ru-RU" sz="1400" dirty="0">
                <a:latin typeface="Tahoma" panose="020B0604030504040204" pitchFamily="34" charset="0"/>
                <a:ea typeface="Tahoma" panose="020B0604030504040204" pitchFamily="34" charset="0"/>
                <a:cs typeface="Tahoma" panose="020B0604030504040204" pitchFamily="34" charset="0"/>
                <a:hlinkClick r:id="rId4"/>
              </a:rPr>
              <a:t>по ссылке</a:t>
            </a:r>
            <a:r>
              <a:rPr lang="ru-RU" sz="1400" dirty="0">
                <a:latin typeface="Tahoma" panose="020B0604030504040204" pitchFamily="34" charset="0"/>
                <a:ea typeface="Tahoma" panose="020B0604030504040204" pitchFamily="34" charset="0"/>
                <a:cs typeface="Tahoma" panose="020B0604030504040204" pitchFamily="34" charset="0"/>
              </a:rPr>
              <a:t>):</a:t>
            </a:r>
          </a:p>
          <a:p>
            <a:pPr marL="263525"/>
            <a:endParaRPr lang="en-US" sz="1400" dirty="0">
              <a:latin typeface="Tahoma" panose="020B0604030504040204" pitchFamily="34" charset="0"/>
              <a:ea typeface="Tahoma" panose="020B0604030504040204" pitchFamily="34" charset="0"/>
              <a:cs typeface="Tahoma" panose="020B0604030504040204" pitchFamily="34" charset="0"/>
            </a:endParaRPr>
          </a:p>
          <a:p>
            <a:pPr marL="263525"/>
            <a:r>
              <a:rPr lang="ru-RU" sz="1400" dirty="0">
                <a:latin typeface="Tahoma" panose="020B0604030504040204" pitchFamily="34" charset="0"/>
                <a:ea typeface="Tahoma" panose="020B0604030504040204" pitchFamily="34" charset="0"/>
                <a:cs typeface="Tahoma" panose="020B0604030504040204" pitchFamily="34" charset="0"/>
              </a:rPr>
              <a:t>Для отправки документа через ЛКУ необходимо зайти в ПОРУЧЕНИЯ </a:t>
            </a:r>
            <a:r>
              <a:rPr lang="en-US" sz="1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a:t>
            </a:r>
            <a:r>
              <a:rPr lang="ru-RU" sz="14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a:t>
            </a:r>
            <a:r>
              <a:rPr lang="ru-RU" sz="1400" dirty="0">
                <a:latin typeface="Tahoma" panose="020B0604030504040204" pitchFamily="34" charset="0"/>
                <a:ea typeface="Tahoma" panose="020B0604030504040204" pitchFamily="34" charset="0"/>
                <a:cs typeface="Tahoma" panose="020B0604030504040204" pitchFamily="34" charset="0"/>
              </a:rPr>
              <a:t>Отправка сообщений/документов заполнить обязательные поля (*) и прикрепить документ, предварительно подписанный ЭЦП (опция «Отправить документ») или, подписав установленной на ПК ЭЦП при отправке (опция «Подписать и отправить документ»).</a:t>
            </a:r>
          </a:p>
          <a:p>
            <a:endParaRPr lang="ru-RU" sz="1400" dirty="0">
              <a:latin typeface="Tahoma" panose="020B0604030504040204" pitchFamily="34" charset="0"/>
              <a:ea typeface="Tahoma" panose="020B0604030504040204" pitchFamily="34" charset="0"/>
              <a:cs typeface="Tahoma" panose="020B0604030504040204" pitchFamily="34" charset="0"/>
            </a:endParaRPr>
          </a:p>
          <a:p>
            <a:endParaRPr lang="en-US" sz="1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63907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a:extLst>
              <a:ext uri="{FF2B5EF4-FFF2-40B4-BE49-F238E27FC236}">
                <a16:creationId xmlns:a16="http://schemas.microsoft.com/office/drawing/2014/main" id="{E335D61D-7669-468B-A459-73EBD5AFC2C2}"/>
              </a:ext>
            </a:extLst>
          </p:cNvPr>
          <p:cNvSpPr txBox="1">
            <a:spLocks/>
          </p:cNvSpPr>
          <p:nvPr/>
        </p:nvSpPr>
        <p:spPr>
          <a:xfrm>
            <a:off x="361554" y="426952"/>
            <a:ext cx="7416000" cy="27397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1800" b="1" dirty="0">
                <a:solidFill>
                  <a:srgbClr val="000000"/>
                </a:solidFill>
              </a:rPr>
              <a:t>РАСКРЫТИЕ ИНФОРМАЦИИ</a:t>
            </a:r>
            <a:endParaRPr lang="en-US" sz="1800" b="1" dirty="0">
              <a:solidFill>
                <a:srgbClr val="000000"/>
              </a:solidFill>
            </a:endParaRPr>
          </a:p>
        </p:txBody>
      </p:sp>
      <p:sp>
        <p:nvSpPr>
          <p:cNvPr id="5" name="TextBox 4">
            <a:extLst>
              <a:ext uri="{FF2B5EF4-FFF2-40B4-BE49-F238E27FC236}">
                <a16:creationId xmlns:a16="http://schemas.microsoft.com/office/drawing/2014/main" id="{6F1F298F-3698-4EA2-9D46-CC2C4929ADAF}"/>
              </a:ext>
            </a:extLst>
          </p:cNvPr>
          <p:cNvSpPr txBox="1">
            <a:spLocks noChangeAspect="1"/>
          </p:cNvSpPr>
          <p:nvPr/>
        </p:nvSpPr>
        <p:spPr>
          <a:xfrm>
            <a:off x="191750" y="824471"/>
            <a:ext cx="11638696" cy="5632311"/>
          </a:xfrm>
          <a:prstGeom prst="rect">
            <a:avLst/>
          </a:prstGeom>
          <a:noFill/>
          <a:ln w="28575">
            <a:noFill/>
            <a:round/>
          </a:ln>
        </p:spPr>
        <p:txBody>
          <a:bodyPr wrap="square" numCol="2">
            <a:spAutoFit/>
          </a:bodyPr>
          <a:lstStyle/>
          <a:p>
            <a:pPr marL="179388" marR="0" lvl="0" indent="0" algn="just" defTabSz="914400"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Настоящая презентация была подготовлена и выпущена ПАО Московская Биржа (далее – «Компания»). Если нет какой-либо оговорки об ином, то Компания считается источником всей информации, изложенной в настоящем документе. Данная информация предоставляется по состоянию на дату настоящего документа и может быть изменена без какого-либо уведомления. </a:t>
            </a:r>
          </a:p>
          <a:p>
            <a:pPr marL="179388" marR="0" lvl="0" indent="0" algn="just"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79388" marR="0" lvl="0" indent="0" algn="just" defTabSz="914400"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Данный документ не является, не формирует и не должен рассматриваться в качестве предложения или же приглашения для продажи или участия в подписке, или же, как побуждение к приобретению или же к подписке на какие-либо ценные бумаги, а также этот документ или его часть или же факт его распространения не являются основанием и на них нельзя полагаться в связи с каким-либо предложением, договором, обязательством или же инвестиционным решением, связанными с ним, равно как и он не является рекомендацией относительно ценных бумаг компании. </a:t>
            </a:r>
          </a:p>
          <a:p>
            <a:pPr marL="179388" marR="0" lvl="0" indent="0" algn="just"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79388" marR="0" lvl="0" indent="0" algn="just" defTabSz="914400"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Изложенная в данном документе информация не являлась предметом независимой проверки. В нем также не содержится каких-либо заверений или гарантий, сформулированных или подразумеваемых и никто не должен полагаться на достоверность, точность и полноту информации или мнения, изложенного здесь. Никто из Компании или каких-либо ее дочерних обществ или аффилированных лиц или их директоров, сотрудников или работников, консультантов или их представителей не принимает какой-либо ответственности (независимо от того, возникла ли она в результате халатности или чего-то другого), прямо или косвенно связанной с использованием этого документа или иным образом возникшей из него. </a:t>
            </a:r>
          </a:p>
          <a:p>
            <a:pPr marL="179388" marR="0" lvl="0" indent="0" algn="just"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79388" marR="0" lvl="0" indent="0" algn="just" defTabSz="914400"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Данная презентация содержит прогнозные заявления. Все включенные в настоящую презентацию заявления, за исключением заявлений об исторических фактах, включая, но, не ограничиваясь, заявлениями, относящимися к нашему финансовому положению, бизнес-стратегии, планам менеджмента и целям по будущим операциям являются прогнозными заявлениями. </a:t>
            </a:r>
            <a:endPar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79388" marR="0" lvl="0" indent="0" algn="just"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79388" marR="0" lvl="0" indent="0" algn="just" defTabSz="914400"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Эти прогнозные заявления включают в себя известные и неизвестные риски, факторы неопределенности и иные факторы, которые могут стать причиной того, что наши нынешние </a:t>
            </a:r>
          </a:p>
          <a:p>
            <a:pPr marL="179388" marR="0" lvl="0" indent="0" algn="just" defTabSz="914400" rtl="0" eaLnBrk="1" fontAlgn="auto" latinLnBrk="0" hangingPunct="1">
              <a:lnSpc>
                <a:spcPct val="100000"/>
              </a:lnSpc>
              <a:spcBef>
                <a:spcPts val="0"/>
              </a:spcBef>
              <a:spcAft>
                <a:spcPts val="0"/>
              </a:spcAft>
              <a:buClrTx/>
              <a:buSzTx/>
              <a:buFontTx/>
              <a:buNone/>
              <a:tabLst/>
              <a:defRPr/>
            </a:pPr>
            <a:endPar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79388" marR="0" lvl="0" indent="0" algn="just" defTabSz="914400" rtl="0" eaLnBrk="1" fontAlgn="auto" latinLnBrk="0" hangingPunct="1">
              <a:lnSpc>
                <a:spcPct val="100000"/>
              </a:lnSpc>
              <a:spcBef>
                <a:spcPts val="0"/>
              </a:spcBef>
              <a:spcAft>
                <a:spcPts val="0"/>
              </a:spcAft>
              <a:buClrTx/>
              <a:buSzTx/>
              <a:buFontTx/>
              <a:buNone/>
              <a:tabLst/>
              <a:defRPr/>
            </a:pPr>
            <a:endPar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79388" marR="0" lvl="0" indent="0" algn="just" defTabSz="914400"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показатели, достижения, свершения или же производственные показатели, будут существенно отличаться от тех, которые сформулированы или подразумеваются под этими прогнозными заявлениями. Данные прогнозные заявления основаны на многочисленных презумпциях относительно нашей нынешней и будущей бизнес-стратегии и среды, в которой мы ожидаем осуществлять свою деятельность в будущем. </a:t>
            </a:r>
          </a:p>
          <a:p>
            <a:pPr marL="179388" marR="0" lvl="0" indent="0" algn="just"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79388" marR="0" lvl="0" indent="0" algn="just" defTabSz="914400"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Важнейшими факторами, которые могут повлиять на наши нынешние показатели, достижения, свершения или же производственные показатели, которые могут существенно отличаться от тех, которые сформулированы или подразумеваются этими прогнозными заявлениями являются, помимо иных факторов, следующие:</a:t>
            </a:r>
          </a:p>
          <a:p>
            <a:pPr marL="179388"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восприятие рыночных услуг, предоставляемых Компанией и ее дочерними обществами;</a:t>
            </a:r>
          </a:p>
          <a:p>
            <a:pPr marL="179388"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волатильность (а) Российской экономики и рынка ценных бумаг и (</a:t>
            </a: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a:t>
            </a: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секторов с высоким уровнем конкуренции, в которых Компания и ее дочерние общества осуществляют свою деятельность;</a:t>
            </a:r>
          </a:p>
          <a:p>
            <a:pPr marL="179388"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изменения в (</a:t>
            </a: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a:t>
            </a: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отечественном и международном законодательстве и налоговом регулировании и (</a:t>
            </a:r>
            <a:r>
              <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a:t>
            </a: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государственных программах, относящихся к финансовым рынкам и рынкам ценных бумаг;</a:t>
            </a:r>
          </a:p>
          <a:p>
            <a:pPr marL="179388"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ростом уровня конкуренции со стороны новых игроков на рынке России;</a:t>
            </a:r>
          </a:p>
          <a:p>
            <a:pPr marL="179388"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способность успевать за быстрыми изменениями в научно-технической среде, включая способность использовать расширенные функциональные возможности, которые популярны среди клиентов Компании и ее дочерних обществ;</a:t>
            </a:r>
          </a:p>
          <a:p>
            <a:pPr marL="179388"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способность сохранять преемственность процесса внедрения новых конкурентных продуктов и услуг, равно как и поддержка конкурентоспособности;</a:t>
            </a:r>
          </a:p>
          <a:p>
            <a:pPr marL="179388"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способность привлекать новых клиентов на отечественный рынок и в зарубежных юрисдикциях;</a:t>
            </a:r>
          </a:p>
          <a:p>
            <a:pPr marL="179388" marR="0" lvl="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способность увеличивать предложение продукции в зарубежных юрисдикциях.</a:t>
            </a:r>
          </a:p>
          <a:p>
            <a:pPr marL="179388" marR="0" lvl="0" indent="0" algn="just"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79388" marR="0" lvl="0" indent="0" algn="just" defTabSz="914400" rtl="0" eaLnBrk="1" fontAlgn="auto" latinLnBrk="0" hangingPunct="1">
              <a:lnSpc>
                <a:spcPct val="100000"/>
              </a:lnSpc>
              <a:spcBef>
                <a:spcPts val="0"/>
              </a:spcBef>
              <a:spcAft>
                <a:spcPts val="0"/>
              </a:spcAft>
              <a:buClrTx/>
              <a:buSzTx/>
              <a:buFontTx/>
              <a:buNone/>
              <a:tabLst/>
              <a:defRPr/>
            </a:pPr>
            <a:r>
              <a:rPr kumimoji="0" lang="ru-RU" sz="1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Прогнозные заявления делаются только на дату настоящей презентации, и мы точно отрицаем наличие любых обязательств по обновлению или пересмотру прогнозных заявлений в настоящей презентации в связи с изменениями наших ожиданий, или перемен в условиях или обстоятельствах, на которых основаны эти прогнозные заявления.  </a:t>
            </a:r>
          </a:p>
        </p:txBody>
      </p:sp>
      <p:pic>
        <p:nvPicPr>
          <p:cNvPr id="8" name="Picture 11">
            <a:extLst>
              <a:ext uri="{FF2B5EF4-FFF2-40B4-BE49-F238E27FC236}">
                <a16:creationId xmlns:a16="http://schemas.microsoft.com/office/drawing/2014/main" id="{A4567AAA-05EC-4F4A-83EB-A5F49958EC4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9739" y="84124"/>
            <a:ext cx="2180707" cy="616805"/>
          </a:xfrm>
          <a:prstGeom prst="rect">
            <a:avLst/>
          </a:prstGeom>
        </p:spPr>
      </p:pic>
    </p:spTree>
    <p:extLst>
      <p:ext uri="{BB962C8B-B14F-4D97-AF65-F5344CB8AC3E}">
        <p14:creationId xmlns:p14="http://schemas.microsoft.com/office/powerpoint/2010/main" val="3496055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491146" y="262810"/>
            <a:ext cx="10911314" cy="256480"/>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dirty="0"/>
              <a:t>УТРЕННЯЯ (ДОПОЛНИТЕЛЬНАЯ) ТОРГОВАЯ СЕССИЯ НА РЫНКЕ ОБЛИГАЦИЙ</a:t>
            </a:r>
            <a:endParaRPr lang="en-US" b="1" dirty="0">
              <a:solidFill>
                <a:srgbClr val="CE0E2D"/>
              </a:solidFill>
            </a:endParaRPr>
          </a:p>
        </p:txBody>
      </p:sp>
      <p:graphicFrame>
        <p:nvGraphicFramePr>
          <p:cNvPr id="19" name="Диаграмма 18">
            <a:extLst>
              <a:ext uri="{FF2B5EF4-FFF2-40B4-BE49-F238E27FC236}">
                <a16:creationId xmlns:a16="http://schemas.microsoft.com/office/drawing/2014/main" id="{C61733FB-D34C-47E6-9197-00379220D10F}"/>
              </a:ext>
            </a:extLst>
          </p:cNvPr>
          <p:cNvGraphicFramePr/>
          <p:nvPr>
            <p:extLst>
              <p:ext uri="{D42A27DB-BD31-4B8C-83A1-F6EECF244321}">
                <p14:modId xmlns:p14="http://schemas.microsoft.com/office/powerpoint/2010/main" val="3327342008"/>
              </p:ext>
            </p:extLst>
          </p:nvPr>
        </p:nvGraphicFramePr>
        <p:xfrm>
          <a:off x="660836" y="1709006"/>
          <a:ext cx="3652545" cy="2290338"/>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20">
            <a:extLst>
              <a:ext uri="{FF2B5EF4-FFF2-40B4-BE49-F238E27FC236}">
                <a16:creationId xmlns:a16="http://schemas.microsoft.com/office/drawing/2014/main" id="{6B400890-1535-4D3A-AA5B-6AF1110F1833}"/>
              </a:ext>
            </a:extLst>
          </p:cNvPr>
          <p:cNvSpPr txBox="1"/>
          <p:nvPr/>
        </p:nvSpPr>
        <p:spPr>
          <a:xfrm>
            <a:off x="1877343" y="2286921"/>
            <a:ext cx="1245855" cy="98488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44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15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часов в день</a:t>
            </a:r>
          </a:p>
        </p:txBody>
      </p:sp>
      <p:sp>
        <p:nvSpPr>
          <p:cNvPr id="24" name="TextBox 23">
            <a:extLst>
              <a:ext uri="{FF2B5EF4-FFF2-40B4-BE49-F238E27FC236}">
                <a16:creationId xmlns:a16="http://schemas.microsoft.com/office/drawing/2014/main" id="{EBB5670C-7CCF-47AE-B2A3-B6FA2E6BEB7B}"/>
              </a:ext>
            </a:extLst>
          </p:cNvPr>
          <p:cNvSpPr txBox="1"/>
          <p:nvPr/>
        </p:nvSpPr>
        <p:spPr>
          <a:xfrm>
            <a:off x="1587608" y="911608"/>
            <a:ext cx="1825324" cy="1233351"/>
          </a:xfrm>
          <a:prstGeom prst="rect">
            <a:avLst/>
          </a:prstGeom>
          <a:noFill/>
          <a:ln w="12700">
            <a:noFill/>
          </a:ln>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ru-RU" sz="14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Утренняя сессия</a:t>
            </a:r>
            <a:br>
              <a:rPr kumimoji="0" lang="ru-RU" sz="1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lang="ru-RU" sz="1400" b="1" dirty="0">
                <a:solidFill>
                  <a:srgbClr val="C00000"/>
                </a:solidFill>
                <a:latin typeface="Tahoma" panose="020B0604030504040204" pitchFamily="34" charset="0"/>
                <a:ea typeface="Tahoma" panose="020B0604030504040204" pitchFamily="34" charset="0"/>
                <a:cs typeface="Tahoma" panose="020B0604030504040204" pitchFamily="34" charset="0"/>
              </a:rPr>
              <a:t>8</a:t>
            </a:r>
            <a:r>
              <a:rPr kumimoji="0" lang="ru-RU" sz="1400" b="1"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rPr>
              <a:t>:50-9:50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rPr>
              <a:t>(1ч)</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ru-RU" sz="1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7</a:t>
            </a:r>
            <a:r>
              <a:rPr kumimoji="0" lang="ru-RU" sz="9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2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28" name="Picture 9" descr="http://www.zpu-center.ru/iekc/rcu/map.jpg">
            <a:extLst>
              <a:ext uri="{FF2B5EF4-FFF2-40B4-BE49-F238E27FC236}">
                <a16:creationId xmlns:a16="http://schemas.microsoft.com/office/drawing/2014/main" id="{B65EEBD7-EB14-4F81-822A-61BF1F90F1A0}"/>
              </a:ext>
            </a:extLst>
          </p:cNvPr>
          <p:cNvPicPr>
            <a:picLocks noChangeAspect="1" noChangeArrowheads="1"/>
          </p:cNvPicPr>
          <p:nvPr/>
        </p:nvPicPr>
        <p:blipFill>
          <a:blip r:embed="rId3">
            <a:duotone>
              <a:schemeClr val="bg2">
                <a:shade val="45000"/>
                <a:satMod val="135000"/>
              </a:schemeClr>
              <a:prstClr val="white"/>
            </a:duoton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840000" y="898580"/>
            <a:ext cx="6222242" cy="3601997"/>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graphicFrame>
        <p:nvGraphicFramePr>
          <p:cNvPr id="29" name="Таблица 28">
            <a:extLst>
              <a:ext uri="{FF2B5EF4-FFF2-40B4-BE49-F238E27FC236}">
                <a16:creationId xmlns:a16="http://schemas.microsoft.com/office/drawing/2014/main" id="{9EF43875-982C-415E-B36F-01941C24392B}"/>
              </a:ext>
            </a:extLst>
          </p:cNvPr>
          <p:cNvGraphicFramePr>
            <a:graphicFrameLocks noGrp="1"/>
          </p:cNvGraphicFramePr>
          <p:nvPr>
            <p:extLst>
              <p:ext uri="{D42A27DB-BD31-4B8C-83A1-F6EECF244321}">
                <p14:modId xmlns:p14="http://schemas.microsoft.com/office/powerpoint/2010/main" val="1320547368"/>
              </p:ext>
            </p:extLst>
          </p:nvPr>
        </p:nvGraphicFramePr>
        <p:xfrm>
          <a:off x="5409891" y="1407763"/>
          <a:ext cx="5082461" cy="2743200"/>
        </p:xfrm>
        <a:graphic>
          <a:graphicData uri="http://schemas.openxmlformats.org/drawingml/2006/table">
            <a:tbl>
              <a:tblPr bandRow="1">
                <a:tableStyleId>{5C22544A-7EE6-4342-B048-85BDC9FD1C3A}</a:tableStyleId>
              </a:tblPr>
              <a:tblGrid>
                <a:gridCol w="2732405">
                  <a:extLst>
                    <a:ext uri="{9D8B030D-6E8A-4147-A177-3AD203B41FA5}">
                      <a16:colId xmlns:a16="http://schemas.microsoft.com/office/drawing/2014/main" val="2784352663"/>
                    </a:ext>
                  </a:extLst>
                </a:gridCol>
                <a:gridCol w="783352">
                  <a:extLst>
                    <a:ext uri="{9D8B030D-6E8A-4147-A177-3AD203B41FA5}">
                      <a16:colId xmlns:a16="http://schemas.microsoft.com/office/drawing/2014/main" val="4103303216"/>
                    </a:ext>
                  </a:extLst>
                </a:gridCol>
                <a:gridCol w="783352">
                  <a:extLst>
                    <a:ext uri="{9D8B030D-6E8A-4147-A177-3AD203B41FA5}">
                      <a16:colId xmlns:a16="http://schemas.microsoft.com/office/drawing/2014/main" val="1636640681"/>
                    </a:ext>
                  </a:extLst>
                </a:gridCol>
                <a:gridCol w="783352">
                  <a:extLst>
                    <a:ext uri="{9D8B030D-6E8A-4147-A177-3AD203B41FA5}">
                      <a16:colId xmlns:a16="http://schemas.microsoft.com/office/drawing/2014/main" val="2203486839"/>
                    </a:ext>
                  </a:extLst>
                </a:gridCol>
              </a:tblGrid>
              <a:tr h="182880">
                <a:tc>
                  <a:txBody>
                    <a:bodyPr/>
                    <a:lstStyle/>
                    <a:p>
                      <a:pPr algn="l" fontAlgn="b"/>
                      <a:r>
                        <a:rPr lang="ru-RU" sz="1200" b="1" u="none" strike="noStrike">
                          <a:effectLst/>
                        </a:rPr>
                        <a:t>Москва</a:t>
                      </a:r>
                      <a:endParaRPr lang="ru-RU" sz="1200" b="1"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b="1" u="none" strike="noStrike" dirty="0">
                          <a:effectLst/>
                        </a:rPr>
                        <a:t>8:50</a:t>
                      </a:r>
                      <a:endParaRPr lang="ru-RU" sz="1200" b="1"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b="1" u="none" strike="noStrike">
                          <a:effectLst/>
                        </a:rPr>
                        <a:t>9:50</a:t>
                      </a:r>
                      <a:endParaRPr lang="ru-RU" sz="1200" b="1"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ru-RU" sz="1200" b="1"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5998288"/>
                  </a:ext>
                </a:extLst>
              </a:tr>
              <a:tr h="182880">
                <a:tc>
                  <a:txBody>
                    <a:bodyPr/>
                    <a:lstStyle/>
                    <a:p>
                      <a:pPr algn="l" fontAlgn="b"/>
                      <a:r>
                        <a:rPr lang="ru-RU" sz="1200" u="none" strike="noStrike" dirty="0">
                          <a:effectLst/>
                        </a:rPr>
                        <a:t>Самара, Саратов</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9:50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10:50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200" u="none" strike="noStrike" dirty="0">
                          <a:effectLst/>
                        </a:rPr>
                        <a:t>мск+1</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369456"/>
                  </a:ext>
                </a:extLst>
              </a:tr>
              <a:tr h="182880">
                <a:tc>
                  <a:txBody>
                    <a:bodyPr/>
                    <a:lstStyle/>
                    <a:p>
                      <a:pPr algn="l" fontAlgn="b"/>
                      <a:r>
                        <a:rPr lang="ru-RU" sz="1200" u="none" strike="noStrike" dirty="0">
                          <a:effectLst/>
                        </a:rPr>
                        <a:t>Екатеринбург, Тюмень, Ханты-Мансийск</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10:50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a:effectLst/>
                        </a:rPr>
                        <a:t>11:50</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200" u="none" strike="noStrike" dirty="0">
                          <a:effectLst/>
                        </a:rPr>
                        <a:t>мск+2</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9368015"/>
                  </a:ext>
                </a:extLst>
              </a:tr>
              <a:tr h="182880">
                <a:tc>
                  <a:txBody>
                    <a:bodyPr/>
                    <a:lstStyle/>
                    <a:p>
                      <a:pPr algn="l" fontAlgn="b"/>
                      <a:r>
                        <a:rPr lang="ru-RU" sz="1200" u="none" strike="noStrike">
                          <a:effectLst/>
                        </a:rPr>
                        <a:t>Омск</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11:50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12:50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200" u="none" strike="noStrike" dirty="0">
                          <a:effectLst/>
                        </a:rPr>
                        <a:t>мск+3</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043872"/>
                  </a:ext>
                </a:extLst>
              </a:tr>
              <a:tr h="182880">
                <a:tc>
                  <a:txBody>
                    <a:bodyPr/>
                    <a:lstStyle/>
                    <a:p>
                      <a:pPr algn="l" fontAlgn="b"/>
                      <a:r>
                        <a:rPr lang="ru-RU" sz="1200" u="none" strike="noStrike">
                          <a:effectLst/>
                        </a:rPr>
                        <a:t>Красноярск, Новосибирск</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12:50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a:effectLst/>
                        </a:rPr>
                        <a:t>13:50</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200" u="none" strike="noStrike" dirty="0">
                          <a:effectLst/>
                        </a:rPr>
                        <a:t>мск+4</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4818336"/>
                  </a:ext>
                </a:extLst>
              </a:tr>
              <a:tr h="182880">
                <a:tc>
                  <a:txBody>
                    <a:bodyPr/>
                    <a:lstStyle/>
                    <a:p>
                      <a:pPr algn="l" fontAlgn="b"/>
                      <a:r>
                        <a:rPr lang="ru-RU" sz="1200" u="none" strike="noStrike" dirty="0">
                          <a:effectLst/>
                        </a:rPr>
                        <a:t>Иркутск, Улан-Удэ</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13:50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a:effectLst/>
                        </a:rPr>
                        <a:t>14:50</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200" u="none" strike="noStrike" dirty="0">
                          <a:effectLst/>
                        </a:rPr>
                        <a:t>мск+5</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1655005"/>
                  </a:ext>
                </a:extLst>
              </a:tr>
              <a:tr h="182880">
                <a:tc>
                  <a:txBody>
                    <a:bodyPr/>
                    <a:lstStyle/>
                    <a:p>
                      <a:pPr algn="l" fontAlgn="b"/>
                      <a:r>
                        <a:rPr lang="ru-RU" sz="1200" u="none" strike="noStrike">
                          <a:effectLst/>
                        </a:rPr>
                        <a:t>Благовещенск, Чита, Якутск</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14:50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a:effectLst/>
                        </a:rPr>
                        <a:t>15:50</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200" u="none" strike="noStrike" dirty="0">
                          <a:effectLst/>
                        </a:rPr>
                        <a:t>мск+6</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3718568"/>
                  </a:ext>
                </a:extLst>
              </a:tr>
              <a:tr h="182880">
                <a:tc>
                  <a:txBody>
                    <a:bodyPr/>
                    <a:lstStyle/>
                    <a:p>
                      <a:pPr algn="l" fontAlgn="b"/>
                      <a:r>
                        <a:rPr lang="ru-RU" sz="1200" u="none" strike="noStrike">
                          <a:effectLst/>
                        </a:rPr>
                        <a:t>Хабаровск, Владивосток</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15:50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a:effectLst/>
                        </a:rPr>
                        <a:t>16:50</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200" u="none" strike="noStrike" dirty="0">
                          <a:effectLst/>
                        </a:rPr>
                        <a:t>мск+7</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3573623"/>
                  </a:ext>
                </a:extLst>
              </a:tr>
              <a:tr h="182880">
                <a:tc>
                  <a:txBody>
                    <a:bodyPr/>
                    <a:lstStyle/>
                    <a:p>
                      <a:pPr algn="l" fontAlgn="b"/>
                      <a:r>
                        <a:rPr lang="ru-RU" sz="1200" u="none" strike="noStrike">
                          <a:effectLst/>
                        </a:rPr>
                        <a:t>Магадан, Южно-Сахалинск</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16:50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a:effectLst/>
                        </a:rPr>
                        <a:t>17:50</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200" u="none" strike="noStrike" dirty="0">
                          <a:effectLst/>
                        </a:rPr>
                        <a:t>мск+8</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8351818"/>
                  </a:ext>
                </a:extLst>
              </a:tr>
              <a:tr h="182880">
                <a:tc>
                  <a:txBody>
                    <a:bodyPr/>
                    <a:lstStyle/>
                    <a:p>
                      <a:pPr algn="l" fontAlgn="b"/>
                      <a:r>
                        <a:rPr lang="ru-RU" sz="1200" u="none" strike="noStrike">
                          <a:effectLst/>
                        </a:rPr>
                        <a:t>Анадырь, Петропавловск-Камчатский.</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dirty="0">
                          <a:effectLst/>
                        </a:rPr>
                        <a:t>17:50</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ru-RU" sz="1200" u="none" strike="noStrike">
                          <a:effectLst/>
                        </a:rPr>
                        <a:t>18:50</a:t>
                      </a:r>
                      <a:endParaRPr lang="ru-RU" sz="1200" b="0" i="0" u="none" strike="noStrike">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200" u="none" strike="noStrike" dirty="0">
                          <a:effectLst/>
                        </a:rPr>
                        <a:t>мск+9</a:t>
                      </a:r>
                      <a:endParaRPr lang="ru-RU" sz="1200" b="0" i="0" u="none" strike="noStrike" dirty="0">
                        <a:solidFill>
                          <a:srgbClr val="000000"/>
                        </a:solidFill>
                        <a:effectLst/>
                        <a:latin typeface="Calibri" panose="020F0502020204030204" pitchFamily="34" charset="0"/>
                      </a:endParaRPr>
                    </a:p>
                  </a:txBody>
                  <a:tcPr marL="45720" marR="4572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9625512"/>
                  </a:ext>
                </a:extLst>
              </a:tr>
            </a:tbl>
          </a:graphicData>
        </a:graphic>
      </p:graphicFrame>
      <p:sp>
        <p:nvSpPr>
          <p:cNvPr id="30" name="TextBox 29">
            <a:extLst>
              <a:ext uri="{FF2B5EF4-FFF2-40B4-BE49-F238E27FC236}">
                <a16:creationId xmlns:a16="http://schemas.microsoft.com/office/drawing/2014/main" id="{658F6F56-3DA7-4C68-94A6-D9E91752BB75}"/>
              </a:ext>
            </a:extLst>
          </p:cNvPr>
          <p:cNvSpPr txBox="1"/>
          <p:nvPr/>
        </p:nvSpPr>
        <p:spPr>
          <a:xfrm>
            <a:off x="5012573" y="978387"/>
            <a:ext cx="5877099" cy="307777"/>
          </a:xfrm>
          <a:prstGeom prst="rect">
            <a:avLst/>
          </a:prstGeom>
          <a:noFill/>
        </p:spPr>
        <p:txBody>
          <a:bodyPr wrap="square" rtlCol="0">
            <a:spAutoFit/>
          </a:bodyPr>
          <a:lstStyle/>
          <a:p>
            <a:r>
              <a:rPr lang="ru-RU" sz="1400" b="1" dirty="0">
                <a:solidFill>
                  <a:prstClr val="black"/>
                </a:solidFill>
                <a:latin typeface="Tahoma" panose="020B0604030504040204" pitchFamily="34" charset="0"/>
                <a:ea typeface="Tahoma" panose="020B0604030504040204" pitchFamily="34" charset="0"/>
                <a:cs typeface="Tahoma" panose="020B0604030504040204" pitchFamily="34" charset="0"/>
              </a:rPr>
              <a:t>Проведение утренней сессии в восточных регионах России</a:t>
            </a:r>
            <a:endParaRPr lang="ru-RU" dirty="0"/>
          </a:p>
        </p:txBody>
      </p:sp>
      <p:sp>
        <p:nvSpPr>
          <p:cNvPr id="31" name="TextBox 30">
            <a:extLst>
              <a:ext uri="{FF2B5EF4-FFF2-40B4-BE49-F238E27FC236}">
                <a16:creationId xmlns:a16="http://schemas.microsoft.com/office/drawing/2014/main" id="{3771680F-A193-4A0D-A150-CCD6297DBFF0}"/>
              </a:ext>
            </a:extLst>
          </p:cNvPr>
          <p:cNvSpPr txBox="1"/>
          <p:nvPr/>
        </p:nvSpPr>
        <p:spPr>
          <a:xfrm>
            <a:off x="491146" y="4307215"/>
            <a:ext cx="4715164" cy="307777"/>
          </a:xfrm>
          <a:prstGeom prst="rect">
            <a:avLst/>
          </a:prstGeom>
          <a:noFill/>
        </p:spPr>
        <p:txBody>
          <a:bodyPr wrap="square" rtlCol="0">
            <a:spAutoFit/>
          </a:bodyPr>
          <a:lstStyle/>
          <a:p>
            <a:r>
              <a:rPr lang="ru-RU" sz="1400" b="1" dirty="0">
                <a:solidFill>
                  <a:prstClr val="black"/>
                </a:solidFill>
                <a:latin typeface="Tahoma" panose="020B0604030504040204" pitchFamily="34" charset="0"/>
                <a:ea typeface="Tahoma" panose="020B0604030504040204" pitchFamily="34" charset="0"/>
                <a:cs typeface="Tahoma" panose="020B0604030504040204" pitchFamily="34" charset="0"/>
              </a:rPr>
              <a:t>Предыстория вопроса:</a:t>
            </a:r>
            <a:endParaRPr lang="ru-RU" dirty="0"/>
          </a:p>
        </p:txBody>
      </p:sp>
      <p:graphicFrame>
        <p:nvGraphicFramePr>
          <p:cNvPr id="32" name="Таблица 31">
            <a:extLst>
              <a:ext uri="{FF2B5EF4-FFF2-40B4-BE49-F238E27FC236}">
                <a16:creationId xmlns:a16="http://schemas.microsoft.com/office/drawing/2014/main" id="{D54FCCAE-2448-453B-8AD5-6BB7F204A33F}"/>
              </a:ext>
            </a:extLst>
          </p:cNvPr>
          <p:cNvGraphicFramePr>
            <a:graphicFrameLocks noGrp="1"/>
          </p:cNvGraphicFramePr>
          <p:nvPr>
            <p:extLst>
              <p:ext uri="{D42A27DB-BD31-4B8C-83A1-F6EECF244321}">
                <p14:modId xmlns:p14="http://schemas.microsoft.com/office/powerpoint/2010/main" val="1531229124"/>
              </p:ext>
            </p:extLst>
          </p:nvPr>
        </p:nvGraphicFramePr>
        <p:xfrm>
          <a:off x="573446" y="4707955"/>
          <a:ext cx="10316226" cy="1524000"/>
        </p:xfrm>
        <a:graphic>
          <a:graphicData uri="http://schemas.openxmlformats.org/drawingml/2006/table">
            <a:tbl>
              <a:tblPr firstCol="1" bandRow="1">
                <a:tableStyleId>{C083E6E3-FA7D-4D7B-A595-EF9225AFEA82}</a:tableStyleId>
              </a:tblPr>
              <a:tblGrid>
                <a:gridCol w="1043400">
                  <a:extLst>
                    <a:ext uri="{9D8B030D-6E8A-4147-A177-3AD203B41FA5}">
                      <a16:colId xmlns:a16="http://schemas.microsoft.com/office/drawing/2014/main" val="3111206950"/>
                    </a:ext>
                  </a:extLst>
                </a:gridCol>
                <a:gridCol w="9272826">
                  <a:extLst>
                    <a:ext uri="{9D8B030D-6E8A-4147-A177-3AD203B41FA5}">
                      <a16:colId xmlns:a16="http://schemas.microsoft.com/office/drawing/2014/main" val="4219446023"/>
                    </a:ext>
                  </a:extLst>
                </a:gridCol>
              </a:tblGrid>
              <a:tr h="300829">
                <a:tc>
                  <a:txBody>
                    <a:bodyPr/>
                    <a:lstStyle/>
                    <a:p>
                      <a:r>
                        <a:rPr lang="ru-RU" sz="1400" b="1" dirty="0">
                          <a:solidFill>
                            <a:srgbClr val="00B050"/>
                          </a:solidFill>
                        </a:rPr>
                        <a:t>27.01.25</a:t>
                      </a:r>
                    </a:p>
                  </a:txBody>
                  <a:tcPr>
                    <a:lnL>
                      <a:noFill/>
                    </a:lnL>
                    <a:lnR>
                      <a:noFill/>
                    </a:lnR>
                    <a:lnT w="12700" cmpd="sng">
                      <a:noFill/>
                    </a:lnT>
                    <a:lnB>
                      <a:noFill/>
                    </a:lnB>
                    <a:lnTlToBr w="12700" cmpd="sng">
                      <a:noFill/>
                      <a:prstDash val="solid"/>
                    </a:lnTlToBr>
                    <a:lnBlToTr w="12700" cmpd="sng">
                      <a:noFill/>
                      <a:prstDash val="solid"/>
                    </a:lnBlToTr>
                  </a:tcPr>
                </a:tc>
                <a:tc>
                  <a:txBody>
                    <a:bodyPr/>
                    <a:lstStyle/>
                    <a:p>
                      <a:r>
                        <a:rPr lang="ru-RU" sz="1400" b="1" dirty="0">
                          <a:solidFill>
                            <a:srgbClr val="00B050"/>
                          </a:solidFill>
                        </a:rPr>
                        <a:t>ЗАПУСК УТРЕННЕЙ ТОРГОВОЙ СЕССИИ НА РЫНКЕ ОБЛИГАЦИЙ</a:t>
                      </a:r>
                    </a:p>
                  </a:txBody>
                  <a:tcP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918222076"/>
                  </a:ext>
                </a:extLst>
              </a:tr>
              <a:tr h="300829">
                <a:tc>
                  <a:txBody>
                    <a:bodyPr/>
                    <a:lstStyle/>
                    <a:p>
                      <a:endParaRPr lang="ru-RU" sz="1400" dirty="0"/>
                    </a:p>
                  </a:txBody>
                  <a:tcPr>
                    <a:lnL>
                      <a:noFill/>
                    </a:lnL>
                    <a:lnR>
                      <a:noFill/>
                    </a:lnR>
                    <a:lnT>
                      <a:noFill/>
                    </a:lnT>
                    <a:lnB>
                      <a:noFill/>
                    </a:lnB>
                    <a:lnTlToBr w="12700" cmpd="sng">
                      <a:noFill/>
                      <a:prstDash val="solid"/>
                    </a:lnTlToBr>
                    <a:lnBlToTr w="12700" cmpd="sng">
                      <a:noFill/>
                      <a:prstDash val="solid"/>
                    </a:lnBlToTr>
                  </a:tcPr>
                </a:tc>
                <a:tc>
                  <a:txBody>
                    <a:bodyPr/>
                    <a:lstStyle/>
                    <a:p>
                      <a:r>
                        <a:rPr lang="ru-RU" sz="1400" dirty="0"/>
                        <a:t>…</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532542840"/>
                  </a:ext>
                </a:extLst>
              </a:tr>
              <a:tr h="300829">
                <a:tc>
                  <a:txBody>
                    <a:bodyPr/>
                    <a:lstStyle/>
                    <a:p>
                      <a:r>
                        <a:rPr lang="ru-RU" sz="1400" dirty="0"/>
                        <a:t>25.03.22</a:t>
                      </a:r>
                    </a:p>
                  </a:txBody>
                  <a:tcPr>
                    <a:lnL>
                      <a:noFill/>
                    </a:lnL>
                    <a:lnR>
                      <a:noFill/>
                    </a:lnR>
                    <a:lnT>
                      <a:noFill/>
                    </a:lnT>
                    <a:lnB>
                      <a:noFill/>
                    </a:lnB>
                    <a:lnTlToBr w="12700" cmpd="sng">
                      <a:noFill/>
                      <a:prstDash val="solid"/>
                    </a:lnTlToBr>
                    <a:lnBlToTr w="12700" cmpd="sng">
                      <a:noFill/>
                      <a:prstDash val="solid"/>
                    </a:lnBlToTr>
                  </a:tcPr>
                </a:tc>
                <a:tc>
                  <a:txBody>
                    <a:bodyPr/>
                    <a:lstStyle/>
                    <a:p>
                      <a:r>
                        <a:rPr lang="ru-RU" sz="1400" dirty="0"/>
                        <a:t>Утренняя сессия на Фондовом и Срочном рынка не проводится</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682908659"/>
                  </a:ext>
                </a:extLst>
              </a:tr>
              <a:tr h="300829">
                <a:tc>
                  <a:txBody>
                    <a:bodyPr/>
                    <a:lstStyle/>
                    <a:p>
                      <a:r>
                        <a:rPr lang="ru-RU" sz="1400" dirty="0"/>
                        <a:t>06.12.21</a:t>
                      </a:r>
                    </a:p>
                  </a:txBody>
                  <a:tcPr>
                    <a:lnL>
                      <a:noFill/>
                    </a:lnL>
                    <a:lnR>
                      <a:noFill/>
                    </a:lnR>
                    <a:lnT>
                      <a:noFill/>
                    </a:lnT>
                    <a:lnB>
                      <a:noFill/>
                    </a:lnB>
                    <a:lnTlToBr w="12700" cmpd="sng">
                      <a:noFill/>
                      <a:prstDash val="solid"/>
                    </a:lnTlToBr>
                    <a:lnBlToTr w="12700" cmpd="sng">
                      <a:noFill/>
                      <a:prstDash val="solid"/>
                    </a:lnBlToTr>
                  </a:tcPr>
                </a:tc>
                <a:tc>
                  <a:txBody>
                    <a:bodyPr/>
                    <a:lstStyle/>
                    <a:p>
                      <a:r>
                        <a:rPr lang="ru-RU" sz="1400" dirty="0"/>
                        <a:t>Старт утренней сессии на рынке акций (добавлены ликвидные российские и иностранные акции)</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924713503"/>
                  </a:ext>
                </a:extLst>
              </a:tr>
              <a:tr h="300829">
                <a:tc>
                  <a:txBody>
                    <a:bodyPr/>
                    <a:lstStyle/>
                    <a:p>
                      <a:r>
                        <a:rPr lang="ru-RU" sz="1400" dirty="0"/>
                        <a:t>01.03.21</a:t>
                      </a:r>
                    </a:p>
                  </a:txBody>
                  <a:tcPr>
                    <a:lnL>
                      <a:noFill/>
                    </a:lnL>
                    <a:lnR>
                      <a:noFill/>
                    </a:lnR>
                    <a:lnT>
                      <a:noFill/>
                    </a:lnT>
                    <a:lnB w="12700" cmpd="sng">
                      <a:noFill/>
                    </a:lnB>
                    <a:lnTlToBr w="12700" cmpd="sng">
                      <a:noFill/>
                      <a:prstDash val="solid"/>
                    </a:lnTlToBr>
                    <a:lnBlToTr w="12700" cmpd="sng">
                      <a:noFill/>
                      <a:prstDash val="solid"/>
                    </a:lnBlToTr>
                  </a:tcPr>
                </a:tc>
                <a:tc>
                  <a:txBody>
                    <a:bodyPr/>
                    <a:lstStyle/>
                    <a:p>
                      <a:r>
                        <a:rPr lang="ru-RU" sz="1400" dirty="0"/>
                        <a:t>Старт утренней сессии на Срочном рынке</a:t>
                      </a:r>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27049183"/>
                  </a:ext>
                </a:extLst>
              </a:tr>
            </a:tbl>
          </a:graphicData>
        </a:graphic>
      </p:graphicFrame>
      <p:sp>
        <p:nvSpPr>
          <p:cNvPr id="33" name="TextBox 32">
            <a:extLst>
              <a:ext uri="{FF2B5EF4-FFF2-40B4-BE49-F238E27FC236}">
                <a16:creationId xmlns:a16="http://schemas.microsoft.com/office/drawing/2014/main" id="{DC9F99BD-4E27-4CAA-B2E1-6346F05241EB}"/>
              </a:ext>
            </a:extLst>
          </p:cNvPr>
          <p:cNvSpPr txBox="1"/>
          <p:nvPr/>
        </p:nvSpPr>
        <p:spPr>
          <a:xfrm>
            <a:off x="406400" y="536858"/>
            <a:ext cx="8608291" cy="369332"/>
          </a:xfrm>
          <a:prstGeom prst="rect">
            <a:avLst/>
          </a:prstGeom>
          <a:noFill/>
        </p:spPr>
        <p:txBody>
          <a:bodyPr wrap="square" rtlCol="0">
            <a:spAutoFit/>
          </a:bodyPr>
          <a:lstStyle/>
          <a:p>
            <a:r>
              <a:rPr lang="ru-RU" b="1" dirty="0">
                <a:solidFill>
                  <a:schemeClr val="accent1">
                    <a:lumMod val="75000"/>
                  </a:schemeClr>
                </a:solidFill>
                <a:highlight>
                  <a:srgbClr val="FFFF00"/>
                </a:highlight>
                <a:latin typeface="Tahoma" panose="020B0604030504040204" pitchFamily="34" charset="0"/>
                <a:ea typeface="Tahoma" panose="020B0604030504040204" pitchFamily="34" charset="0"/>
                <a:cs typeface="Tahoma" panose="020B0604030504040204" pitchFamily="34" charset="0"/>
              </a:rPr>
              <a:t>27.01.2025 – ЗАПУСК ТОРГОВ НА УТРЕННЕЙ СЕССИИ</a:t>
            </a:r>
          </a:p>
        </p:txBody>
      </p:sp>
    </p:spTree>
    <p:extLst>
      <p:ext uri="{BB962C8B-B14F-4D97-AF65-F5344CB8AC3E}">
        <p14:creationId xmlns:p14="http://schemas.microsoft.com/office/powerpoint/2010/main" val="1347950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491146" y="262810"/>
            <a:ext cx="10911314" cy="256480"/>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dirty="0"/>
              <a:t>Инструменты. Утренняя сессия на рынке облигаций</a:t>
            </a:r>
            <a:endParaRPr lang="en-US" b="1" dirty="0">
              <a:solidFill>
                <a:srgbClr val="CE0E2D"/>
              </a:solidFill>
            </a:endParaRPr>
          </a:p>
        </p:txBody>
      </p:sp>
      <p:sp>
        <p:nvSpPr>
          <p:cNvPr id="2" name="Rectangle 1">
            <a:extLst>
              <a:ext uri="{FF2B5EF4-FFF2-40B4-BE49-F238E27FC236}">
                <a16:creationId xmlns:a16="http://schemas.microsoft.com/office/drawing/2014/main" id="{534127DA-D4D7-4F2B-ABC2-DD588A927C10}"/>
              </a:ext>
            </a:extLst>
          </p:cNvPr>
          <p:cNvSpPr>
            <a:spLocks noChangeArrowheads="1"/>
          </p:cNvSpPr>
          <p:nvPr/>
        </p:nvSpPr>
        <p:spPr bwMode="auto">
          <a:xfrm>
            <a:off x="452582" y="1031440"/>
            <a:ext cx="112482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ru-RU" altLang="ru-RU" sz="1400" dirty="0">
                <a:latin typeface="Tahoma" panose="020B0604030504040204" pitchFamily="34" charset="0"/>
                <a:ea typeface="Tahoma" panose="020B0604030504040204" pitchFamily="34" charset="0"/>
                <a:cs typeface="Tahoma" panose="020B0604030504040204" pitchFamily="34" charset="0"/>
              </a:rPr>
              <a:t>На фондовом рынке в утренние часы инвесторы смогут совершать сделки с наиболее ликвидными облигациями федерального займа (ОФЗ).</a:t>
            </a:r>
          </a:p>
          <a:p>
            <a:pPr lvl="0" eaLnBrk="0" fontAlgn="base" hangingPunct="0">
              <a:spcBef>
                <a:spcPct val="0"/>
              </a:spcBef>
              <a:spcAft>
                <a:spcPct val="0"/>
              </a:spcAft>
            </a:pPr>
            <a:endParaRPr lang="en-US" altLang="ru-RU" sz="1400" dirty="0">
              <a:latin typeface="Tahoma" panose="020B0604030504040204" pitchFamily="34" charset="0"/>
              <a:ea typeface="Tahoma" panose="020B0604030504040204" pitchFamily="34" charset="0"/>
              <a:cs typeface="Tahoma" panose="020B0604030504040204" pitchFamily="34" charset="0"/>
            </a:endParaRPr>
          </a:p>
          <a:p>
            <a:pPr lvl="0" eaLnBrk="0" fontAlgn="base" hangingPunct="0">
              <a:spcBef>
                <a:spcPct val="0"/>
              </a:spcBef>
              <a:spcAft>
                <a:spcPct val="0"/>
              </a:spcAft>
            </a:pPr>
            <a:endParaRPr lang="ru-RU" altLang="ru-RU" sz="1400" dirty="0">
              <a:latin typeface="Tahoma" panose="020B0604030504040204" pitchFamily="34" charset="0"/>
              <a:ea typeface="Tahoma" panose="020B0604030504040204" pitchFamily="34" charset="0"/>
              <a:cs typeface="Tahoma" panose="020B0604030504040204" pitchFamily="34" charset="0"/>
            </a:endParaRPr>
          </a:p>
          <a:p>
            <a:pPr lvl="0" eaLnBrk="0" fontAlgn="base" hangingPunct="0">
              <a:spcBef>
                <a:spcPct val="0"/>
              </a:spcBef>
              <a:spcAft>
                <a:spcPct val="0"/>
              </a:spcAft>
            </a:pPr>
            <a:r>
              <a:rPr lang="ru-RU" altLang="ru-RU" sz="1400" dirty="0">
                <a:latin typeface="Tahoma" panose="020B0604030504040204" pitchFamily="34" charset="0"/>
                <a:ea typeface="Tahoma" panose="020B0604030504040204" pitchFamily="34" charset="0"/>
                <a:cs typeface="Tahoma" panose="020B0604030504040204" pitchFamily="34" charset="0"/>
              </a:rPr>
              <a:t>Полный перечень бумаг, доступных на утренних торгах, будет размещен на сайте биржи и будет расширяться.</a:t>
            </a:r>
          </a:p>
          <a:p>
            <a:pPr lvl="0" eaLnBrk="0" fontAlgn="base" hangingPunct="0">
              <a:spcBef>
                <a:spcPct val="0"/>
              </a:spcBef>
              <a:spcAft>
                <a:spcPct val="0"/>
              </a:spcAft>
            </a:pPr>
            <a:endParaRPr kumimoji="0" lang="ru-RU" altLang="ru-RU" sz="14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lvl="0" eaLnBrk="0" fontAlgn="base" hangingPunct="0">
              <a:spcBef>
                <a:spcPct val="0"/>
              </a:spcBef>
              <a:spcAft>
                <a:spcPct val="0"/>
              </a:spcAft>
            </a:pPr>
            <a:endParaRPr kumimoji="0" lang="ru-RU" altLang="ru-RU" sz="14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pPr lvl="0" eaLnBrk="0" fontAlgn="base" hangingPunct="0">
              <a:spcBef>
                <a:spcPct val="0"/>
              </a:spcBef>
              <a:spcAft>
                <a:spcPct val="0"/>
              </a:spcAft>
            </a:pPr>
            <a:r>
              <a:rPr lang="ru-RU" altLang="ru-RU" sz="1400" dirty="0">
                <a:latin typeface="Tahoma" panose="020B0604030504040204" pitchFamily="34" charset="0"/>
                <a:ea typeface="Tahoma" panose="020B0604030504040204" pitchFamily="34" charset="0"/>
                <a:cs typeface="Tahoma" panose="020B0604030504040204" pitchFamily="34" charset="0"/>
              </a:rPr>
              <a:t>Ликвидность по инструментам в утренние часы будет поддерживаться маркетмейкерами.</a:t>
            </a:r>
          </a:p>
        </p:txBody>
      </p:sp>
    </p:spTree>
    <p:extLst>
      <p:ext uri="{BB962C8B-B14F-4D97-AF65-F5344CB8AC3E}">
        <p14:creationId xmlns:p14="http://schemas.microsoft.com/office/powerpoint/2010/main" val="2963064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6977" y="167233"/>
            <a:ext cx="8882514" cy="756000"/>
          </a:xfrm>
        </p:spPr>
        <p:txBody>
          <a:bodyPr/>
          <a:lstStyle/>
          <a:p>
            <a:r>
              <a:rPr lang="ru-RU" b="1" dirty="0">
                <a:solidFill>
                  <a:srgbClr val="CE0E2D"/>
                </a:solidFill>
                <a:latin typeface="Tahoma" panose="020B0604030504040204" pitchFamily="34" charset="0"/>
                <a:ea typeface="Tahoma" panose="020B0604030504040204" pitchFamily="34" charset="0"/>
                <a:cs typeface="Tahoma" panose="020B0604030504040204" pitchFamily="34" charset="0"/>
              </a:rPr>
              <a:t>Трансляция признака «допущена/не допущена бумага к торгам на утренней торговой сессии»</a:t>
            </a:r>
          </a:p>
        </p:txBody>
      </p:sp>
      <p:sp>
        <p:nvSpPr>
          <p:cNvPr id="3" name="Номер слайда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2168FF-E0F3-4EBC-BB0C-0137755BE67C}" type="slidenum">
              <a:rPr kumimoji="0" lang="ru-RU" sz="1200" b="0" i="0" u="none" strike="noStrike" kern="1200" cap="none" spc="0" normalizeH="0" baseline="0" noProof="0" smtClean="0">
                <a:ln>
                  <a:noFill/>
                </a:ln>
                <a:solidFill>
                  <a:srgbClr val="000000">
                    <a:tint val="75000"/>
                  </a:srgbClr>
                </a:solidFill>
                <a:effectLst/>
                <a:uLnTx/>
                <a:uFillTx/>
                <a:latin typeface="Tahoma"/>
                <a:ea typeface="Verdana" pitchFamily="34"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ru-RU" sz="1200" b="0" i="0" u="none" strike="noStrike" kern="1200" cap="none" spc="0" normalizeH="0" baseline="0" noProof="0">
              <a:ln>
                <a:noFill/>
              </a:ln>
              <a:solidFill>
                <a:srgbClr val="000000">
                  <a:tint val="75000"/>
                </a:srgbClr>
              </a:solidFill>
              <a:effectLst/>
              <a:uLnTx/>
              <a:uFillTx/>
              <a:latin typeface="Tahoma"/>
              <a:ea typeface="Verdana" pitchFamily="34" charset="0"/>
              <a:cs typeface="+mn-cs"/>
            </a:endParaRPr>
          </a:p>
        </p:txBody>
      </p:sp>
      <p:pic>
        <p:nvPicPr>
          <p:cNvPr id="8" name="Рисунок 7">
            <a:extLst>
              <a:ext uri="{FF2B5EF4-FFF2-40B4-BE49-F238E27FC236}">
                <a16:creationId xmlns:a16="http://schemas.microsoft.com/office/drawing/2014/main" id="{E0C2FA2A-4EB1-42CE-93A8-DC389DC432F8}"/>
              </a:ext>
            </a:extLst>
          </p:cNvPr>
          <p:cNvPicPr>
            <a:picLocks noChangeAspect="1"/>
          </p:cNvPicPr>
          <p:nvPr/>
        </p:nvPicPr>
        <p:blipFill rotWithShape="1">
          <a:blip r:embed="rId3">
            <a:extLst>
              <a:ext uri="{28A0092B-C50C-407E-A947-70E740481C1C}">
                <a14:useLocalDpi xmlns:a14="http://schemas.microsoft.com/office/drawing/2010/main" val="0"/>
              </a:ext>
            </a:extLst>
          </a:blip>
          <a:srcRect r="33146"/>
          <a:stretch/>
        </p:blipFill>
        <p:spPr>
          <a:xfrm>
            <a:off x="5874328" y="1559310"/>
            <a:ext cx="5352474" cy="4436726"/>
          </a:xfrm>
          <a:prstGeom prst="rect">
            <a:avLst/>
          </a:prstGeom>
        </p:spPr>
      </p:pic>
      <p:sp>
        <p:nvSpPr>
          <p:cNvPr id="9" name="Прямоугольник 8">
            <a:extLst>
              <a:ext uri="{FF2B5EF4-FFF2-40B4-BE49-F238E27FC236}">
                <a16:creationId xmlns:a16="http://schemas.microsoft.com/office/drawing/2014/main" id="{B094C931-E5F3-45BB-A4B6-0C9543F8B91E}"/>
              </a:ext>
            </a:extLst>
          </p:cNvPr>
          <p:cNvSpPr/>
          <p:nvPr/>
        </p:nvSpPr>
        <p:spPr>
          <a:xfrm>
            <a:off x="8519782" y="3886816"/>
            <a:ext cx="2707020" cy="452581"/>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extLst>
              <a:ext uri="{FF2B5EF4-FFF2-40B4-BE49-F238E27FC236}">
                <a16:creationId xmlns:a16="http://schemas.microsoft.com/office/drawing/2014/main" id="{E02A2F8C-A496-438E-A617-4671D1B01723}"/>
              </a:ext>
            </a:extLst>
          </p:cNvPr>
          <p:cNvSpPr/>
          <p:nvPr/>
        </p:nvSpPr>
        <p:spPr>
          <a:xfrm>
            <a:off x="436977" y="1230854"/>
            <a:ext cx="4761347" cy="3108543"/>
          </a:xfrm>
          <a:prstGeom prst="rect">
            <a:avLst/>
          </a:prstGeom>
        </p:spPr>
        <p:txBody>
          <a:bodyPr wrap="square">
            <a:spAutoFit/>
          </a:bodyPr>
          <a:lstStyle/>
          <a:p>
            <a:r>
              <a:rPr lang="ru-RU" sz="1400" dirty="0">
                <a:latin typeface="Tahoma" panose="020B0604030504040204" pitchFamily="34" charset="0"/>
                <a:ea typeface="Tahoma" panose="020B0604030504040204" pitchFamily="34" charset="0"/>
                <a:cs typeface="Tahoma" panose="020B0604030504040204" pitchFamily="34" charset="0"/>
              </a:rPr>
              <a:t>Информацию о статусе допуска бумаги к торгам на Утренней торговой сессии можно будет найти:</a:t>
            </a:r>
          </a:p>
          <a:p>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ru-RU" sz="1400" dirty="0">
                <a:latin typeface="Tahoma" panose="020B0604030504040204" pitchFamily="34" charset="0"/>
                <a:ea typeface="Tahoma" panose="020B0604030504040204" pitchFamily="34" charset="0"/>
                <a:cs typeface="Tahoma" panose="020B0604030504040204" pitchFamily="34" charset="0"/>
              </a:rPr>
              <a:t>На сайте МБ (www.moex.com) в карточке инструмента</a:t>
            </a:r>
          </a:p>
          <a:p>
            <a:pPr marL="285750" indent="-285750">
              <a:buFont typeface="Arial" panose="020B0604020202020204" pitchFamily="34" charset="0"/>
              <a:buChar char="•"/>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ru-RU" sz="1400" dirty="0">
                <a:latin typeface="Tahoma" panose="020B0604030504040204" pitchFamily="34" charset="0"/>
                <a:ea typeface="Tahoma" panose="020B0604030504040204" pitchFamily="34" charset="0"/>
                <a:cs typeface="Tahoma" panose="020B0604030504040204" pitchFamily="34" charset="0"/>
              </a:rPr>
              <a:t>Через шлюзовой интерфейс в таблице «</a:t>
            </a:r>
            <a:r>
              <a:rPr lang="ru-RU" sz="1400" dirty="0" err="1">
                <a:latin typeface="Tahoma" panose="020B0604030504040204" pitchFamily="34" charset="0"/>
                <a:ea typeface="Tahoma" panose="020B0604030504040204" pitchFamily="34" charset="0"/>
                <a:cs typeface="Tahoma" panose="020B0604030504040204" pitchFamily="34" charset="0"/>
              </a:rPr>
              <a:t>Securities</a:t>
            </a:r>
            <a:r>
              <a:rPr lang="ru-RU" sz="1400" dirty="0">
                <a:latin typeface="Tahoma" panose="020B0604030504040204" pitchFamily="34" charset="0"/>
                <a:ea typeface="Tahoma" panose="020B0604030504040204" pitchFamily="34" charset="0"/>
                <a:cs typeface="Tahoma" panose="020B0604030504040204" pitchFamily="34" charset="0"/>
              </a:rPr>
              <a:t>», которая будет дополнена соответствующим полем</a:t>
            </a:r>
          </a:p>
          <a:p>
            <a:pPr marL="285750" indent="-285750">
              <a:buFont typeface="Arial" panose="020B0604020202020204" pitchFamily="34" charset="0"/>
              <a:buChar char="•"/>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ru-RU" sz="1400" dirty="0">
                <a:latin typeface="Tahoma" panose="020B0604030504040204" pitchFamily="34" charset="0"/>
                <a:ea typeface="Tahoma" panose="020B0604030504040204" pitchFamily="34" charset="0"/>
                <a:cs typeface="Tahoma" panose="020B0604030504040204" pitchFamily="34" charset="0"/>
              </a:rPr>
              <a:t>В таблице соответствия торгуемых ценных бумаг по режимам торгов (https://www.moex.com/s1467) </a:t>
            </a:r>
          </a:p>
          <a:p>
            <a:pPr marL="285750" indent="-285750">
              <a:buFont typeface="Arial" panose="020B0604020202020204" pitchFamily="34" charset="0"/>
              <a:buChar char="•"/>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pPr>
            <a:r>
              <a:rPr lang="ru-RU" sz="1400" dirty="0">
                <a:latin typeface="Tahoma" panose="020B0604030504040204" pitchFamily="34" charset="0"/>
                <a:ea typeface="Tahoma" panose="020B0604030504040204" pitchFamily="34" charset="0"/>
                <a:cs typeface="Tahoma" panose="020B0604030504040204" pitchFamily="34" charset="0"/>
              </a:rPr>
              <a:t>С помощью API ИСС</a:t>
            </a:r>
          </a:p>
          <a:p>
            <a:endParaRPr lang="ru-RU" sz="1400" dirty="0">
              <a:latin typeface="Tahoma" panose="020B0604030504040204" pitchFamily="34" charset="0"/>
              <a:ea typeface="Tahoma" panose="020B0604030504040204" pitchFamily="34" charset="0"/>
              <a:cs typeface="Tahoma" panose="020B0604030504040204" pitchFamily="34" charset="0"/>
            </a:endParaRPr>
          </a:p>
        </p:txBody>
      </p:sp>
      <p:sp>
        <p:nvSpPr>
          <p:cNvPr id="16" name="Прямоугольник 15">
            <a:extLst>
              <a:ext uri="{FF2B5EF4-FFF2-40B4-BE49-F238E27FC236}">
                <a16:creationId xmlns:a16="http://schemas.microsoft.com/office/drawing/2014/main" id="{255C0AEB-2252-447E-AAA6-EB07AFDB6FEC}"/>
              </a:ext>
            </a:extLst>
          </p:cNvPr>
          <p:cNvSpPr/>
          <p:nvPr/>
        </p:nvSpPr>
        <p:spPr>
          <a:xfrm>
            <a:off x="5936672" y="1230854"/>
            <a:ext cx="4761347" cy="523220"/>
          </a:xfrm>
          <a:prstGeom prst="rect">
            <a:avLst/>
          </a:prstGeom>
        </p:spPr>
        <p:txBody>
          <a:bodyPr wrap="square">
            <a:spAutoFit/>
          </a:bodyPr>
          <a:lstStyle/>
          <a:p>
            <a:r>
              <a:rPr lang="ru-RU" sz="1400" b="1" dirty="0">
                <a:latin typeface="Tahoma" panose="020B0604030504040204" pitchFamily="34" charset="0"/>
                <a:ea typeface="Tahoma" panose="020B0604030504040204" pitchFamily="34" charset="0"/>
                <a:cs typeface="Tahoma" panose="020B0604030504040204" pitchFamily="34" charset="0"/>
              </a:rPr>
              <a:t>Карточка инструмента:</a:t>
            </a:r>
          </a:p>
          <a:p>
            <a:endParaRPr lang="ru-RU" sz="14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36732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168834" y="146648"/>
            <a:ext cx="10911314" cy="256480"/>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dirty="0"/>
              <a:t>Расписание. Утренняя торговая сессия на рынке облигаций</a:t>
            </a:r>
            <a:endParaRPr lang="en-US" b="1" dirty="0">
              <a:solidFill>
                <a:srgbClr val="CE0E2D"/>
              </a:solidFill>
            </a:endParaRPr>
          </a:p>
        </p:txBody>
      </p:sp>
      <p:graphicFrame>
        <p:nvGraphicFramePr>
          <p:cNvPr id="4" name="Таблица 3">
            <a:extLst>
              <a:ext uri="{FF2B5EF4-FFF2-40B4-BE49-F238E27FC236}">
                <a16:creationId xmlns:a16="http://schemas.microsoft.com/office/drawing/2014/main" id="{DBE62F20-9965-4AFB-A76C-DAC1121D28AD}"/>
              </a:ext>
            </a:extLst>
          </p:cNvPr>
          <p:cNvGraphicFramePr>
            <a:graphicFrameLocks noGrp="1"/>
          </p:cNvGraphicFramePr>
          <p:nvPr>
            <p:extLst>
              <p:ext uri="{D42A27DB-BD31-4B8C-83A1-F6EECF244321}">
                <p14:modId xmlns:p14="http://schemas.microsoft.com/office/powerpoint/2010/main" val="289660235"/>
              </p:ext>
            </p:extLst>
          </p:nvPr>
        </p:nvGraphicFramePr>
        <p:xfrm>
          <a:off x="2135219" y="803109"/>
          <a:ext cx="9642329" cy="1793935"/>
        </p:xfrm>
        <a:graphic>
          <a:graphicData uri="http://schemas.openxmlformats.org/drawingml/2006/table">
            <a:tbl>
              <a:tblPr firstRow="1" bandRow="1">
                <a:tableStyleId>{284E427A-3D55-4303-BF80-6455036E1DE7}</a:tableStyleId>
              </a:tblPr>
              <a:tblGrid>
                <a:gridCol w="950538">
                  <a:extLst>
                    <a:ext uri="{9D8B030D-6E8A-4147-A177-3AD203B41FA5}">
                      <a16:colId xmlns:a16="http://schemas.microsoft.com/office/drawing/2014/main" val="140466673"/>
                    </a:ext>
                  </a:extLst>
                </a:gridCol>
                <a:gridCol w="1597079">
                  <a:extLst>
                    <a:ext uri="{9D8B030D-6E8A-4147-A177-3AD203B41FA5}">
                      <a16:colId xmlns:a16="http://schemas.microsoft.com/office/drawing/2014/main" val="1293611478"/>
                    </a:ext>
                  </a:extLst>
                </a:gridCol>
                <a:gridCol w="1209964">
                  <a:extLst>
                    <a:ext uri="{9D8B030D-6E8A-4147-A177-3AD203B41FA5}">
                      <a16:colId xmlns:a16="http://schemas.microsoft.com/office/drawing/2014/main" val="853478321"/>
                    </a:ext>
                  </a:extLst>
                </a:gridCol>
                <a:gridCol w="1487055">
                  <a:extLst>
                    <a:ext uri="{9D8B030D-6E8A-4147-A177-3AD203B41FA5}">
                      <a16:colId xmlns:a16="http://schemas.microsoft.com/office/drawing/2014/main" val="3846234925"/>
                    </a:ext>
                  </a:extLst>
                </a:gridCol>
                <a:gridCol w="1071418">
                  <a:extLst>
                    <a:ext uri="{9D8B030D-6E8A-4147-A177-3AD203B41FA5}">
                      <a16:colId xmlns:a16="http://schemas.microsoft.com/office/drawing/2014/main" val="3671802452"/>
                    </a:ext>
                  </a:extLst>
                </a:gridCol>
                <a:gridCol w="858982">
                  <a:extLst>
                    <a:ext uri="{9D8B030D-6E8A-4147-A177-3AD203B41FA5}">
                      <a16:colId xmlns:a16="http://schemas.microsoft.com/office/drawing/2014/main" val="1728319873"/>
                    </a:ext>
                  </a:extLst>
                </a:gridCol>
                <a:gridCol w="997527">
                  <a:extLst>
                    <a:ext uri="{9D8B030D-6E8A-4147-A177-3AD203B41FA5}">
                      <a16:colId xmlns:a16="http://schemas.microsoft.com/office/drawing/2014/main" val="2604003569"/>
                    </a:ext>
                  </a:extLst>
                </a:gridCol>
                <a:gridCol w="1469766">
                  <a:extLst>
                    <a:ext uri="{9D8B030D-6E8A-4147-A177-3AD203B41FA5}">
                      <a16:colId xmlns:a16="http://schemas.microsoft.com/office/drawing/2014/main" val="2981486284"/>
                    </a:ext>
                  </a:extLst>
                </a:gridCol>
              </a:tblGrid>
              <a:tr h="222417">
                <a:tc gridSpan="2">
                  <a:txBody>
                    <a:bodyPr/>
                    <a:lstStyle/>
                    <a:p>
                      <a:pPr algn="ctr"/>
                      <a:r>
                        <a:rPr lang="ru-RU" sz="1000" dirty="0">
                          <a:solidFill>
                            <a:schemeClr val="bg1"/>
                          </a:solidFill>
                          <a:latin typeface="Tahoma" panose="020B0604030504040204" pitchFamily="34" charset="0"/>
                          <a:ea typeface="Tahoma" panose="020B0604030504040204" pitchFamily="34" charset="0"/>
                          <a:cs typeface="Tahoma" panose="020B0604030504040204" pitchFamily="34" charset="0"/>
                        </a:rPr>
                        <a:t>Утренняя (доп.) сессия</a:t>
                      </a:r>
                    </a:p>
                    <a:p>
                      <a:pPr algn="ctr"/>
                      <a:r>
                        <a:rPr lang="en-US" sz="1000">
                          <a:solidFill>
                            <a:schemeClr val="bg1"/>
                          </a:solidFill>
                          <a:latin typeface="Tahoma" panose="020B0604030504040204" pitchFamily="34" charset="0"/>
                          <a:ea typeface="Tahoma" panose="020B0604030504040204" pitchFamily="34" charset="0"/>
                          <a:cs typeface="Tahoma" panose="020B0604030504040204" pitchFamily="34" charset="0"/>
                        </a:rPr>
                        <a:t>8</a:t>
                      </a:r>
                      <a:r>
                        <a:rPr lang="ru-RU" sz="1000">
                          <a:solidFill>
                            <a:schemeClr val="bg1"/>
                          </a:solidFill>
                          <a:latin typeface="Tahoma" panose="020B0604030504040204" pitchFamily="34" charset="0"/>
                          <a:ea typeface="Tahoma" panose="020B0604030504040204" pitchFamily="34" charset="0"/>
                          <a:cs typeface="Tahoma" panose="020B0604030504040204" pitchFamily="34" charset="0"/>
                        </a:rPr>
                        <a:t>:50 </a:t>
                      </a:r>
                      <a:r>
                        <a:rPr lang="ru-RU" sz="1000" dirty="0">
                          <a:solidFill>
                            <a:schemeClr val="bg1"/>
                          </a:solidFill>
                          <a:latin typeface="Tahoma" panose="020B0604030504040204" pitchFamily="34" charset="0"/>
                          <a:ea typeface="Tahoma" panose="020B0604030504040204" pitchFamily="34" charset="0"/>
                          <a:cs typeface="Tahoma" panose="020B0604030504040204" pitchFamily="34" charset="0"/>
                        </a:rPr>
                        <a:t>– 9:50</a:t>
                      </a: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C00000"/>
                    </a:solidFill>
                  </a:tcPr>
                </a:tc>
                <a:tc hMerge="1">
                  <a:txBody>
                    <a:bodyPr/>
                    <a:lstStyle/>
                    <a:p>
                      <a:pPr algn="ctr"/>
                      <a:endParaRPr lang="ru-RU" sz="9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b="1" kern="1200" dirty="0">
                          <a:solidFill>
                            <a:schemeClr val="bg1"/>
                          </a:solidFill>
                          <a:latin typeface="Tahoma" panose="020B0604030504040204" pitchFamily="34" charset="0"/>
                          <a:ea typeface="Tahoma" panose="020B0604030504040204" pitchFamily="34" charset="0"/>
                          <a:cs typeface="Tahoma" panose="020B0604030504040204" pitchFamily="34" charset="0"/>
                        </a:rPr>
                        <a:t>Основная сессия</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b="1" kern="1200" dirty="0">
                          <a:solidFill>
                            <a:schemeClr val="bg1"/>
                          </a:solidFill>
                          <a:latin typeface="Tahoma" panose="020B0604030504040204" pitchFamily="34" charset="0"/>
                          <a:ea typeface="Tahoma" panose="020B0604030504040204" pitchFamily="34" charset="0"/>
                          <a:cs typeface="Tahoma" panose="020B0604030504040204" pitchFamily="34" charset="0"/>
                        </a:rPr>
                        <a:t>9:50 – 19:00</a:t>
                      </a:r>
                      <a:endParaRPr lang="en-US" sz="100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C0000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b="1" kern="1200" dirty="0">
                          <a:solidFill>
                            <a:schemeClr val="bg1"/>
                          </a:solidFill>
                          <a:latin typeface="Tahoma" panose="020B0604030504040204" pitchFamily="34" charset="0"/>
                          <a:ea typeface="Tahoma" panose="020B0604030504040204" pitchFamily="34" charset="0"/>
                          <a:cs typeface="Tahoma" panose="020B0604030504040204" pitchFamily="34" charset="0"/>
                        </a:rPr>
                        <a:t>Вечерняя (доп.) сессия</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b="1" kern="1200" dirty="0">
                          <a:solidFill>
                            <a:schemeClr val="bg1"/>
                          </a:solidFill>
                          <a:latin typeface="Tahoma" panose="020B0604030504040204" pitchFamily="34" charset="0"/>
                          <a:ea typeface="Tahoma" panose="020B0604030504040204" pitchFamily="34" charset="0"/>
                          <a:cs typeface="Tahoma" panose="020B0604030504040204" pitchFamily="34" charset="0"/>
                        </a:rPr>
                        <a:t>19:00 – 23:50</a:t>
                      </a:r>
                      <a:endParaRPr lang="en-US" sz="100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C0000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0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662626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latin typeface="+mn-lt"/>
                        </a:rPr>
                        <a:t>08:50:00 – 08:59:59</a:t>
                      </a:r>
                      <a:endParaRPr lang="ru-RU" sz="1400" b="1" dirty="0">
                        <a:latin typeface="+mn-lt"/>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EBAEAE"/>
                    </a:solidFill>
                  </a:tcPr>
                </a:tc>
                <a:tc>
                  <a:txBody>
                    <a:bodyPr/>
                    <a:lstStyle>
                      <a:lvl1pPr marL="0" algn="l" defTabSz="914400" rtl="0" eaLnBrk="1" latinLnBrk="0" hangingPunct="1">
                        <a:defRPr sz="1800" b="1" kern="1200">
                          <a:solidFill>
                            <a:schemeClr val="tx1"/>
                          </a:solidFill>
                          <a:latin typeface="Tahoma"/>
                        </a:defRPr>
                      </a:lvl1pPr>
                      <a:lvl2pPr marL="457200" algn="l" defTabSz="914400" rtl="0" eaLnBrk="1" latinLnBrk="0" hangingPunct="1">
                        <a:defRPr sz="1800" b="1" kern="1200">
                          <a:solidFill>
                            <a:schemeClr val="tx1"/>
                          </a:solidFill>
                          <a:latin typeface="Tahoma"/>
                        </a:defRPr>
                      </a:lvl2pPr>
                      <a:lvl3pPr marL="914400" algn="l" defTabSz="914400" rtl="0" eaLnBrk="1" latinLnBrk="0" hangingPunct="1">
                        <a:defRPr sz="1800" b="1" kern="1200">
                          <a:solidFill>
                            <a:schemeClr val="tx1"/>
                          </a:solidFill>
                          <a:latin typeface="Tahoma"/>
                        </a:defRPr>
                      </a:lvl3pPr>
                      <a:lvl4pPr marL="1371600" algn="l" defTabSz="914400" rtl="0" eaLnBrk="1" latinLnBrk="0" hangingPunct="1">
                        <a:defRPr sz="1800" b="1" kern="1200">
                          <a:solidFill>
                            <a:schemeClr val="tx1"/>
                          </a:solidFill>
                          <a:latin typeface="Tahoma"/>
                        </a:defRPr>
                      </a:lvl4pPr>
                      <a:lvl5pPr marL="1828800" algn="l" defTabSz="914400" rtl="0" eaLnBrk="1" latinLnBrk="0" hangingPunct="1">
                        <a:defRPr sz="1800" b="1" kern="1200">
                          <a:solidFill>
                            <a:schemeClr val="tx1"/>
                          </a:solidFill>
                          <a:latin typeface="Tahoma"/>
                        </a:defRPr>
                      </a:lvl5pPr>
                      <a:lvl6pPr marL="2286000" algn="l" defTabSz="914400" rtl="0" eaLnBrk="1" latinLnBrk="0" hangingPunct="1">
                        <a:defRPr sz="1800" b="1" kern="1200">
                          <a:solidFill>
                            <a:schemeClr val="tx1"/>
                          </a:solidFill>
                          <a:latin typeface="Tahoma"/>
                        </a:defRPr>
                      </a:lvl6pPr>
                      <a:lvl7pPr marL="2743200" algn="l" defTabSz="914400" rtl="0" eaLnBrk="1" latinLnBrk="0" hangingPunct="1">
                        <a:defRPr sz="1800" b="1" kern="1200">
                          <a:solidFill>
                            <a:schemeClr val="tx1"/>
                          </a:solidFill>
                          <a:latin typeface="Tahoma"/>
                        </a:defRPr>
                      </a:lvl7pPr>
                      <a:lvl8pPr marL="3200400" algn="l" defTabSz="914400" rtl="0" eaLnBrk="1" latinLnBrk="0" hangingPunct="1">
                        <a:defRPr sz="1800" b="1" kern="1200">
                          <a:solidFill>
                            <a:schemeClr val="tx1"/>
                          </a:solidFill>
                          <a:latin typeface="Tahoma"/>
                        </a:defRPr>
                      </a:lvl8pPr>
                      <a:lvl9pPr marL="3657600" algn="l" defTabSz="914400" rtl="0" eaLnBrk="1" latinLnBrk="0" hangingPunct="1">
                        <a:defRPr sz="1800" b="1" kern="1200">
                          <a:solidFill>
                            <a:schemeClr val="tx1"/>
                          </a:solidFill>
                          <a:latin typeface="Tahoma"/>
                        </a:defRPr>
                      </a:lvl9pPr>
                    </a:lstStyle>
                    <a:p>
                      <a:pPr algn="ctr"/>
                      <a:r>
                        <a:rPr lang="ru-RU" sz="1400" b="1" dirty="0">
                          <a:latin typeface="+mn-lt"/>
                        </a:rPr>
                        <a:t>09:00:00 –</a:t>
                      </a:r>
                      <a:br>
                        <a:rPr lang="ru-RU" sz="1400" b="1" dirty="0">
                          <a:latin typeface="+mn-lt"/>
                        </a:rPr>
                      </a:br>
                      <a:r>
                        <a:rPr lang="ru-RU" sz="1400" b="1" dirty="0">
                          <a:latin typeface="+mn-lt"/>
                        </a:rPr>
                        <a:t> 09:49:59</a:t>
                      </a:r>
                      <a:endParaRPr lang="ru-RU" sz="1400" b="1" dirty="0">
                        <a:latin typeface="+mn-lt"/>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EBAEAE"/>
                    </a:solidFill>
                  </a:tcPr>
                </a:tc>
                <a:tc>
                  <a:txBody>
                    <a:bodyPr/>
                    <a:lstStyle/>
                    <a:p>
                      <a:pPr algn="ctr"/>
                      <a:r>
                        <a:rPr lang="ru-RU" sz="1400" b="1" dirty="0">
                          <a:latin typeface="+mn-lt"/>
                          <a:ea typeface="Tahoma" panose="020B0604030504040204" pitchFamily="34" charset="0"/>
                          <a:cs typeface="Tahoma" panose="020B0604030504040204" pitchFamily="34" charset="0"/>
                        </a:rPr>
                        <a:t>09:50:00 – </a:t>
                      </a:r>
                      <a:br>
                        <a:rPr lang="ru-RU" sz="1400" b="1" dirty="0">
                          <a:latin typeface="+mn-lt"/>
                          <a:ea typeface="Tahoma" panose="020B0604030504040204" pitchFamily="34" charset="0"/>
                          <a:cs typeface="Tahoma" panose="020B0604030504040204" pitchFamily="34" charset="0"/>
                        </a:rPr>
                      </a:br>
                      <a:r>
                        <a:rPr lang="ru-RU" sz="1400" b="1" dirty="0">
                          <a:latin typeface="+mn-lt"/>
                          <a:ea typeface="Tahoma" panose="020B0604030504040204" pitchFamily="34" charset="0"/>
                          <a:cs typeface="Tahoma" panose="020B0604030504040204" pitchFamily="34" charset="0"/>
                        </a:rPr>
                        <a:t>09:59:59</a:t>
                      </a: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EBAEAE"/>
                    </a:solidFill>
                  </a:tcPr>
                </a:tc>
                <a:tc>
                  <a:txBody>
                    <a:bodyPr/>
                    <a:lstStyle>
                      <a:lvl1pPr marL="0" algn="l" defTabSz="914400" rtl="0" eaLnBrk="1" latinLnBrk="0" hangingPunct="1">
                        <a:defRPr sz="1800" b="1" kern="1200">
                          <a:solidFill>
                            <a:schemeClr val="tx1"/>
                          </a:solidFill>
                          <a:latin typeface="Tahoma"/>
                        </a:defRPr>
                      </a:lvl1pPr>
                      <a:lvl2pPr marL="457200" algn="l" defTabSz="914400" rtl="0" eaLnBrk="1" latinLnBrk="0" hangingPunct="1">
                        <a:defRPr sz="1800" b="1" kern="1200">
                          <a:solidFill>
                            <a:schemeClr val="tx1"/>
                          </a:solidFill>
                          <a:latin typeface="Tahoma"/>
                        </a:defRPr>
                      </a:lvl2pPr>
                      <a:lvl3pPr marL="914400" algn="l" defTabSz="914400" rtl="0" eaLnBrk="1" latinLnBrk="0" hangingPunct="1">
                        <a:defRPr sz="1800" b="1" kern="1200">
                          <a:solidFill>
                            <a:schemeClr val="tx1"/>
                          </a:solidFill>
                          <a:latin typeface="Tahoma"/>
                        </a:defRPr>
                      </a:lvl3pPr>
                      <a:lvl4pPr marL="1371600" algn="l" defTabSz="914400" rtl="0" eaLnBrk="1" latinLnBrk="0" hangingPunct="1">
                        <a:defRPr sz="1800" b="1" kern="1200">
                          <a:solidFill>
                            <a:schemeClr val="tx1"/>
                          </a:solidFill>
                          <a:latin typeface="Tahoma"/>
                        </a:defRPr>
                      </a:lvl4pPr>
                      <a:lvl5pPr marL="1828800" algn="l" defTabSz="914400" rtl="0" eaLnBrk="1" latinLnBrk="0" hangingPunct="1">
                        <a:defRPr sz="1800" b="1" kern="1200">
                          <a:solidFill>
                            <a:schemeClr val="tx1"/>
                          </a:solidFill>
                          <a:latin typeface="Tahoma"/>
                        </a:defRPr>
                      </a:lvl5pPr>
                      <a:lvl6pPr marL="2286000" algn="l" defTabSz="914400" rtl="0" eaLnBrk="1" latinLnBrk="0" hangingPunct="1">
                        <a:defRPr sz="1800" b="1" kern="1200">
                          <a:solidFill>
                            <a:schemeClr val="tx1"/>
                          </a:solidFill>
                          <a:latin typeface="Tahoma"/>
                        </a:defRPr>
                      </a:lvl6pPr>
                      <a:lvl7pPr marL="2743200" algn="l" defTabSz="914400" rtl="0" eaLnBrk="1" latinLnBrk="0" hangingPunct="1">
                        <a:defRPr sz="1800" b="1" kern="1200">
                          <a:solidFill>
                            <a:schemeClr val="tx1"/>
                          </a:solidFill>
                          <a:latin typeface="Tahoma"/>
                        </a:defRPr>
                      </a:lvl7pPr>
                      <a:lvl8pPr marL="3200400" algn="l" defTabSz="914400" rtl="0" eaLnBrk="1" latinLnBrk="0" hangingPunct="1">
                        <a:defRPr sz="1800" b="1" kern="1200">
                          <a:solidFill>
                            <a:schemeClr val="tx1"/>
                          </a:solidFill>
                          <a:latin typeface="Tahoma"/>
                        </a:defRPr>
                      </a:lvl8pPr>
                      <a:lvl9pPr marL="3657600" algn="l" defTabSz="914400" rtl="0" eaLnBrk="1" latinLnBrk="0" hangingPunct="1">
                        <a:defRPr sz="1800" b="1" kern="1200">
                          <a:solidFill>
                            <a:schemeClr val="tx1"/>
                          </a:solidFill>
                          <a:latin typeface="Tahoma"/>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latin typeface="+mn-lt"/>
                        </a:rPr>
                        <a:t>10:00:00 –</a:t>
                      </a:r>
                      <a:br>
                        <a:rPr lang="ru-RU" sz="1400" b="1" dirty="0">
                          <a:latin typeface="+mn-lt"/>
                        </a:rPr>
                      </a:br>
                      <a:r>
                        <a:rPr lang="en-US" sz="1400" b="1" kern="1200" dirty="0">
                          <a:effectLst/>
                          <a:latin typeface="+mn-lt"/>
                        </a:rPr>
                        <a:t> </a:t>
                      </a:r>
                      <a:r>
                        <a:rPr lang="ru-RU" sz="1400" b="1" kern="1200" dirty="0">
                          <a:effectLst/>
                          <a:latin typeface="+mn-lt"/>
                        </a:rPr>
                        <a:t>18:39:59</a:t>
                      </a:r>
                      <a:endParaRPr lang="ru-RU" sz="1400" b="1" dirty="0">
                        <a:latin typeface="+mn-lt"/>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EBAEAE"/>
                    </a:solidFill>
                  </a:tcPr>
                </a:tc>
                <a:tc>
                  <a:txBody>
                    <a:bodyPr/>
                    <a:lstStyle>
                      <a:lvl1pPr marL="0" algn="l" defTabSz="914400" rtl="0" eaLnBrk="1" latinLnBrk="0" hangingPunct="1">
                        <a:defRPr sz="1800" b="1" kern="1200">
                          <a:solidFill>
                            <a:schemeClr val="tx1"/>
                          </a:solidFill>
                          <a:latin typeface="Tahoma"/>
                        </a:defRPr>
                      </a:lvl1pPr>
                      <a:lvl2pPr marL="457200" algn="l" defTabSz="914400" rtl="0" eaLnBrk="1" latinLnBrk="0" hangingPunct="1">
                        <a:defRPr sz="1800" b="1" kern="1200">
                          <a:solidFill>
                            <a:schemeClr val="tx1"/>
                          </a:solidFill>
                          <a:latin typeface="Tahoma"/>
                        </a:defRPr>
                      </a:lvl2pPr>
                      <a:lvl3pPr marL="914400" algn="l" defTabSz="914400" rtl="0" eaLnBrk="1" latinLnBrk="0" hangingPunct="1">
                        <a:defRPr sz="1800" b="1" kern="1200">
                          <a:solidFill>
                            <a:schemeClr val="tx1"/>
                          </a:solidFill>
                          <a:latin typeface="Tahoma"/>
                        </a:defRPr>
                      </a:lvl3pPr>
                      <a:lvl4pPr marL="1371600" algn="l" defTabSz="914400" rtl="0" eaLnBrk="1" latinLnBrk="0" hangingPunct="1">
                        <a:defRPr sz="1800" b="1" kern="1200">
                          <a:solidFill>
                            <a:schemeClr val="tx1"/>
                          </a:solidFill>
                          <a:latin typeface="Tahoma"/>
                        </a:defRPr>
                      </a:lvl4pPr>
                      <a:lvl5pPr marL="1828800" algn="l" defTabSz="914400" rtl="0" eaLnBrk="1" latinLnBrk="0" hangingPunct="1">
                        <a:defRPr sz="1800" b="1" kern="1200">
                          <a:solidFill>
                            <a:schemeClr val="tx1"/>
                          </a:solidFill>
                          <a:latin typeface="Tahoma"/>
                        </a:defRPr>
                      </a:lvl5pPr>
                      <a:lvl6pPr marL="2286000" algn="l" defTabSz="914400" rtl="0" eaLnBrk="1" latinLnBrk="0" hangingPunct="1">
                        <a:defRPr sz="1800" b="1" kern="1200">
                          <a:solidFill>
                            <a:schemeClr val="tx1"/>
                          </a:solidFill>
                          <a:latin typeface="Tahoma"/>
                        </a:defRPr>
                      </a:lvl6pPr>
                      <a:lvl7pPr marL="2743200" algn="l" defTabSz="914400" rtl="0" eaLnBrk="1" latinLnBrk="0" hangingPunct="1">
                        <a:defRPr sz="1800" b="1" kern="1200">
                          <a:solidFill>
                            <a:schemeClr val="tx1"/>
                          </a:solidFill>
                          <a:latin typeface="Tahoma"/>
                        </a:defRPr>
                      </a:lvl7pPr>
                      <a:lvl8pPr marL="3200400" algn="l" defTabSz="914400" rtl="0" eaLnBrk="1" latinLnBrk="0" hangingPunct="1">
                        <a:defRPr sz="1800" b="1" kern="1200">
                          <a:solidFill>
                            <a:schemeClr val="tx1"/>
                          </a:solidFill>
                          <a:latin typeface="Tahoma"/>
                        </a:defRPr>
                      </a:lvl8pPr>
                      <a:lvl9pPr marL="3657600" algn="l" defTabSz="914400" rtl="0" eaLnBrk="1" latinLnBrk="0" hangingPunct="1">
                        <a:defRPr sz="1800" b="1" kern="1200">
                          <a:solidFill>
                            <a:schemeClr val="tx1"/>
                          </a:solidFill>
                          <a:latin typeface="Tahoma"/>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dirty="0">
                          <a:latin typeface="+mn-lt"/>
                          <a:ea typeface="Tahoma" panose="020B0604030504040204" pitchFamily="34" charset="0"/>
                          <a:cs typeface="Tahoma" panose="020B0604030504040204" pitchFamily="34" charset="0"/>
                        </a:rPr>
                        <a:t>18:40:01 – </a:t>
                      </a:r>
                      <a:br>
                        <a:rPr lang="ru-RU" sz="1400" dirty="0">
                          <a:latin typeface="+mn-lt"/>
                          <a:ea typeface="Tahoma" panose="020B0604030504040204" pitchFamily="34" charset="0"/>
                          <a:cs typeface="Tahoma" panose="020B0604030504040204" pitchFamily="34" charset="0"/>
                        </a:rPr>
                      </a:br>
                      <a:r>
                        <a:rPr lang="ru-RU" sz="1400" dirty="0">
                          <a:latin typeface="+mn-lt"/>
                          <a:ea typeface="Tahoma" panose="020B0604030504040204" pitchFamily="34" charset="0"/>
                          <a:cs typeface="Tahoma" panose="020B0604030504040204" pitchFamily="34" charset="0"/>
                        </a:rPr>
                        <a:t>18:50:00</a:t>
                      </a:r>
                      <a:endParaRPr lang="ru-RU" sz="1400" b="1" dirty="0">
                        <a:latin typeface="+mn-lt"/>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EBAEAE"/>
                    </a:solidFill>
                  </a:tcPr>
                </a:tc>
                <a:tc>
                  <a:txBody>
                    <a:bodyPr/>
                    <a:lstStyle>
                      <a:lvl1pPr marL="0" algn="l" defTabSz="914400" rtl="0" eaLnBrk="1" latinLnBrk="0" hangingPunct="1">
                        <a:defRPr sz="1800" b="1" kern="1200">
                          <a:solidFill>
                            <a:schemeClr val="tx1"/>
                          </a:solidFill>
                          <a:latin typeface="Tahoma"/>
                        </a:defRPr>
                      </a:lvl1pPr>
                      <a:lvl2pPr marL="457200" algn="l" defTabSz="914400" rtl="0" eaLnBrk="1" latinLnBrk="0" hangingPunct="1">
                        <a:defRPr sz="1800" b="1" kern="1200">
                          <a:solidFill>
                            <a:schemeClr val="tx1"/>
                          </a:solidFill>
                          <a:latin typeface="Tahoma"/>
                        </a:defRPr>
                      </a:lvl2pPr>
                      <a:lvl3pPr marL="914400" algn="l" defTabSz="914400" rtl="0" eaLnBrk="1" latinLnBrk="0" hangingPunct="1">
                        <a:defRPr sz="1800" b="1" kern="1200">
                          <a:solidFill>
                            <a:schemeClr val="tx1"/>
                          </a:solidFill>
                          <a:latin typeface="Tahoma"/>
                        </a:defRPr>
                      </a:lvl3pPr>
                      <a:lvl4pPr marL="1371600" algn="l" defTabSz="914400" rtl="0" eaLnBrk="1" latinLnBrk="0" hangingPunct="1">
                        <a:defRPr sz="1800" b="1" kern="1200">
                          <a:solidFill>
                            <a:schemeClr val="tx1"/>
                          </a:solidFill>
                          <a:latin typeface="Tahoma"/>
                        </a:defRPr>
                      </a:lvl4pPr>
                      <a:lvl5pPr marL="1828800" algn="l" defTabSz="914400" rtl="0" eaLnBrk="1" latinLnBrk="0" hangingPunct="1">
                        <a:defRPr sz="1800" b="1" kern="1200">
                          <a:solidFill>
                            <a:schemeClr val="tx1"/>
                          </a:solidFill>
                          <a:latin typeface="Tahoma"/>
                        </a:defRPr>
                      </a:lvl5pPr>
                      <a:lvl6pPr marL="2286000" algn="l" defTabSz="914400" rtl="0" eaLnBrk="1" latinLnBrk="0" hangingPunct="1">
                        <a:defRPr sz="1800" b="1" kern="1200">
                          <a:solidFill>
                            <a:schemeClr val="tx1"/>
                          </a:solidFill>
                          <a:latin typeface="Tahoma"/>
                        </a:defRPr>
                      </a:lvl6pPr>
                      <a:lvl7pPr marL="2743200" algn="l" defTabSz="914400" rtl="0" eaLnBrk="1" latinLnBrk="0" hangingPunct="1">
                        <a:defRPr sz="1800" b="1" kern="1200">
                          <a:solidFill>
                            <a:schemeClr val="tx1"/>
                          </a:solidFill>
                          <a:latin typeface="Tahoma"/>
                        </a:defRPr>
                      </a:lvl7pPr>
                      <a:lvl8pPr marL="3200400" algn="l" defTabSz="914400" rtl="0" eaLnBrk="1" latinLnBrk="0" hangingPunct="1">
                        <a:defRPr sz="1800" b="1" kern="1200">
                          <a:solidFill>
                            <a:schemeClr val="tx1"/>
                          </a:solidFill>
                          <a:latin typeface="Tahoma"/>
                        </a:defRPr>
                      </a:lvl8pPr>
                      <a:lvl9pPr marL="3657600" algn="l" defTabSz="914400" rtl="0" eaLnBrk="1" latinLnBrk="0" hangingPunct="1">
                        <a:defRPr sz="1800" b="1" kern="1200">
                          <a:solidFill>
                            <a:schemeClr val="tx1"/>
                          </a:solidFill>
                          <a:latin typeface="Tahoma"/>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dirty="0">
                          <a:latin typeface="+mn-lt"/>
                          <a:ea typeface="Tahoma" panose="020B0604030504040204" pitchFamily="34" charset="0"/>
                          <a:cs typeface="Tahoma" panose="020B0604030504040204" pitchFamily="34" charset="0"/>
                        </a:rPr>
                        <a:t>18:50:00 – </a:t>
                      </a:r>
                      <a:br>
                        <a:rPr lang="ru-RU" sz="1400" dirty="0">
                          <a:latin typeface="+mn-lt"/>
                          <a:ea typeface="Tahoma" panose="020B0604030504040204" pitchFamily="34" charset="0"/>
                          <a:cs typeface="Tahoma" panose="020B0604030504040204" pitchFamily="34" charset="0"/>
                        </a:rPr>
                      </a:br>
                      <a:r>
                        <a:rPr lang="ru-RU" sz="1400" kern="1200" dirty="0">
                          <a:effectLst/>
                          <a:latin typeface="+mn-lt"/>
                          <a:ea typeface="Tahoma" panose="020B0604030504040204" pitchFamily="34" charset="0"/>
                          <a:cs typeface="Tahoma" panose="020B0604030504040204" pitchFamily="34" charset="0"/>
                        </a:rPr>
                        <a:t>18:59:59</a:t>
                      </a:r>
                      <a:endParaRPr lang="ru-RU" sz="1400" dirty="0">
                        <a:latin typeface="+mn-lt"/>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EB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kern="1200" dirty="0">
                          <a:solidFill>
                            <a:schemeClr val="tx1"/>
                          </a:solidFill>
                          <a:effectLst/>
                          <a:latin typeface="+mn-lt"/>
                          <a:ea typeface="+mn-ea"/>
                          <a:cs typeface="+mn-cs"/>
                        </a:rPr>
                        <a:t>19:00:01 – </a:t>
                      </a:r>
                      <a:br>
                        <a:rPr lang="ru-RU" sz="1400" b="1" kern="1200" dirty="0">
                          <a:solidFill>
                            <a:schemeClr val="tx1"/>
                          </a:solidFill>
                          <a:effectLst/>
                          <a:latin typeface="+mn-lt"/>
                          <a:ea typeface="+mn-ea"/>
                          <a:cs typeface="+mn-cs"/>
                        </a:rPr>
                      </a:br>
                      <a:r>
                        <a:rPr lang="ru-RU" sz="1400" b="1" kern="1200" dirty="0">
                          <a:solidFill>
                            <a:schemeClr val="tx1"/>
                          </a:solidFill>
                          <a:effectLst/>
                          <a:latin typeface="+mn-lt"/>
                          <a:ea typeface="+mn-ea"/>
                          <a:cs typeface="+mn-cs"/>
                        </a:rPr>
                        <a:t>19:04:59</a:t>
                      </a:r>
                      <a:endParaRPr lang="ru-RU" sz="1400" b="1" dirty="0">
                        <a:latin typeface="+mn-lt"/>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EBAEA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400" b="1" dirty="0">
                          <a:latin typeface="+mn-lt"/>
                          <a:ea typeface="Tahoma" panose="020B0604030504040204" pitchFamily="34" charset="0"/>
                          <a:cs typeface="Tahoma" panose="020B0604030504040204" pitchFamily="34" charset="0"/>
                        </a:rPr>
                        <a:t>19:05:00 –</a:t>
                      </a:r>
                      <a:br>
                        <a:rPr lang="ru-RU" sz="1400" b="1" dirty="0">
                          <a:latin typeface="+mn-lt"/>
                          <a:ea typeface="Tahoma" panose="020B0604030504040204" pitchFamily="34" charset="0"/>
                          <a:cs typeface="Tahoma" panose="020B0604030504040204" pitchFamily="34" charset="0"/>
                        </a:rPr>
                      </a:br>
                      <a:r>
                        <a:rPr lang="ru-RU" sz="1400" b="1" dirty="0">
                          <a:latin typeface="+mn-lt"/>
                          <a:ea typeface="Tahoma" panose="020B0604030504040204" pitchFamily="34" charset="0"/>
                          <a:cs typeface="Tahoma" panose="020B0604030504040204" pitchFamily="34" charset="0"/>
                        </a:rPr>
                        <a:t>23:49:59</a:t>
                      </a: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EBAEAE"/>
                    </a:solidFill>
                  </a:tcPr>
                </a:tc>
                <a:extLst>
                  <a:ext uri="{0D108BD9-81ED-4DB2-BD59-A6C34878D82A}">
                    <a16:rowId xmlns:a16="http://schemas.microsoft.com/office/drawing/2014/main" val="3685016371"/>
                  </a:ext>
                </a:extLst>
              </a:tr>
              <a:tr h="247075">
                <a:tc>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EBAEAE"/>
                    </a:solidFill>
                  </a:tcPr>
                </a:tc>
                <a:extLst>
                  <a:ext uri="{0D108BD9-81ED-4DB2-BD59-A6C34878D82A}">
                    <a16:rowId xmlns:a16="http://schemas.microsoft.com/office/drawing/2014/main" val="3502968978"/>
                  </a:ext>
                </a:extLst>
              </a:tr>
              <a:tr h="0">
                <a:tc gridSpan="2">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tc>
                <a:tc gridSpan="4">
                  <a:txBody>
                    <a:bodyPr/>
                    <a:lstStyle/>
                    <a:p>
                      <a:pPr algn="ctr"/>
                      <a:endParaRPr lang="ru-RU" sz="85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algn="ct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tc>
                <a:tc hMerge="1">
                  <a:txBody>
                    <a:bodyPr/>
                    <a:lstStyle/>
                    <a:p>
                      <a:endParaRPr lang="ru-RU"/>
                    </a:p>
                  </a:txBody>
                  <a:tcPr/>
                </a:tc>
                <a:tc hMerge="1">
                  <a:txBody>
                    <a:bodyPr/>
                    <a:lstStyle/>
                    <a:p>
                      <a:endParaRPr lang="ru-RU"/>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endParaRPr lang="ru-RU"/>
                    </a:p>
                  </a:txBody>
                  <a:tcPr/>
                </a:tc>
                <a:extLst>
                  <a:ext uri="{0D108BD9-81ED-4DB2-BD59-A6C34878D82A}">
                    <a16:rowId xmlns:a16="http://schemas.microsoft.com/office/drawing/2014/main" val="223331843"/>
                  </a:ext>
                </a:extLst>
              </a:tr>
            </a:tbl>
          </a:graphicData>
        </a:graphic>
      </p:graphicFrame>
      <p:sp>
        <p:nvSpPr>
          <p:cNvPr id="5" name="Пятиугольник 21">
            <a:extLst>
              <a:ext uri="{FF2B5EF4-FFF2-40B4-BE49-F238E27FC236}">
                <a16:creationId xmlns:a16="http://schemas.microsoft.com/office/drawing/2014/main" id="{4042FE62-017D-4B4F-8AA9-0B93D6CD5641}"/>
              </a:ext>
            </a:extLst>
          </p:cNvPr>
          <p:cNvSpPr/>
          <p:nvPr/>
        </p:nvSpPr>
        <p:spPr>
          <a:xfrm>
            <a:off x="2135218" y="1681704"/>
            <a:ext cx="932811" cy="230796"/>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800" b="1" i="0" u="none" strike="noStrike" kern="0" cap="none" spc="0" normalizeH="0" baseline="0" noProof="0" dirty="0">
                <a:ln>
                  <a:noFill/>
                </a:ln>
                <a:solidFill>
                  <a:srgbClr val="FFFFFF"/>
                </a:solidFill>
                <a:effectLst/>
                <a:uLnTx/>
                <a:uFillTx/>
                <a:latin typeface="Tahoma" panose="020B0604030504040204" pitchFamily="34" charset="0"/>
                <a:ea typeface="Tahoma" panose="020B0604030504040204" pitchFamily="34" charset="0"/>
                <a:cs typeface="Tahoma" panose="020B0604030504040204" pitchFamily="34" charset="0"/>
              </a:rPr>
              <a:t>АО</a:t>
            </a:r>
          </a:p>
        </p:txBody>
      </p:sp>
      <p:sp>
        <p:nvSpPr>
          <p:cNvPr id="7" name="Пятиугольник 14">
            <a:extLst>
              <a:ext uri="{FF2B5EF4-FFF2-40B4-BE49-F238E27FC236}">
                <a16:creationId xmlns:a16="http://schemas.microsoft.com/office/drawing/2014/main" id="{01DA295E-1974-46AA-A43F-B77BE4E70C9B}"/>
              </a:ext>
            </a:extLst>
          </p:cNvPr>
          <p:cNvSpPr/>
          <p:nvPr/>
        </p:nvSpPr>
        <p:spPr>
          <a:xfrm>
            <a:off x="3085550" y="1681705"/>
            <a:ext cx="1597286" cy="216036"/>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prstClr val="white"/>
                </a:solidFill>
                <a:effectLst/>
                <a:uLnTx/>
                <a:uFillTx/>
                <a:latin typeface="Tahoma"/>
                <a:ea typeface="Tahoma" panose="020B0604030504040204" pitchFamily="34" charset="0"/>
                <a:cs typeface="Tahoma" panose="020B0604030504040204" pitchFamily="34" charset="0"/>
              </a:rPr>
              <a:t>Торговый период</a:t>
            </a:r>
          </a:p>
        </p:txBody>
      </p:sp>
      <p:sp>
        <p:nvSpPr>
          <p:cNvPr id="8" name="Пятиугольник 14">
            <a:extLst>
              <a:ext uri="{FF2B5EF4-FFF2-40B4-BE49-F238E27FC236}">
                <a16:creationId xmlns:a16="http://schemas.microsoft.com/office/drawing/2014/main" id="{1680EF63-9DAB-40F6-9BEC-877CF9F3A1D3}"/>
              </a:ext>
            </a:extLst>
          </p:cNvPr>
          <p:cNvSpPr/>
          <p:nvPr/>
        </p:nvSpPr>
        <p:spPr>
          <a:xfrm>
            <a:off x="4682837" y="1681704"/>
            <a:ext cx="2687782" cy="226523"/>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prstClr val="white"/>
                </a:solidFill>
                <a:effectLst/>
                <a:uLnTx/>
                <a:uFillTx/>
                <a:latin typeface="Tahoma"/>
                <a:ea typeface="Tahoma" panose="020B0604030504040204" pitchFamily="34" charset="0"/>
                <a:cs typeface="Tahoma" panose="020B0604030504040204" pitchFamily="34" charset="0"/>
              </a:rPr>
              <a:t>Торговый период</a:t>
            </a:r>
          </a:p>
        </p:txBody>
      </p:sp>
      <p:sp>
        <p:nvSpPr>
          <p:cNvPr id="9" name="Пятиугольник 19">
            <a:extLst>
              <a:ext uri="{FF2B5EF4-FFF2-40B4-BE49-F238E27FC236}">
                <a16:creationId xmlns:a16="http://schemas.microsoft.com/office/drawing/2014/main" id="{E3D362DD-AD9B-4BDA-92EC-E774C36C932D}"/>
              </a:ext>
            </a:extLst>
          </p:cNvPr>
          <p:cNvSpPr/>
          <p:nvPr/>
        </p:nvSpPr>
        <p:spPr>
          <a:xfrm>
            <a:off x="7388140" y="1680280"/>
            <a:ext cx="1053896" cy="226523"/>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srgbClr val="FFFFFF"/>
                </a:solidFill>
                <a:effectLst/>
                <a:uLnTx/>
                <a:uFillTx/>
                <a:latin typeface="Tahoma"/>
                <a:ea typeface="Tahoma" panose="020B0604030504040204" pitchFamily="34" charset="0"/>
                <a:cs typeface="Tahoma" panose="020B0604030504040204" pitchFamily="34" charset="0"/>
              </a:rPr>
              <a:t>АЗ</a:t>
            </a:r>
          </a:p>
        </p:txBody>
      </p:sp>
      <p:sp>
        <p:nvSpPr>
          <p:cNvPr id="10" name="Пятиугольник 21">
            <a:extLst>
              <a:ext uri="{FF2B5EF4-FFF2-40B4-BE49-F238E27FC236}">
                <a16:creationId xmlns:a16="http://schemas.microsoft.com/office/drawing/2014/main" id="{49D81329-1041-4B2E-95F7-C199A7182B76}"/>
              </a:ext>
            </a:extLst>
          </p:cNvPr>
          <p:cNvSpPr/>
          <p:nvPr/>
        </p:nvSpPr>
        <p:spPr>
          <a:xfrm>
            <a:off x="9323870" y="1678857"/>
            <a:ext cx="996076" cy="227946"/>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srgbClr val="FFFFFF"/>
                </a:solidFill>
                <a:effectLst/>
                <a:uLnTx/>
                <a:uFillTx/>
                <a:latin typeface="Tahoma"/>
                <a:ea typeface="Tahoma" panose="020B0604030504040204" pitchFamily="34" charset="0"/>
                <a:cs typeface="Tahoma" panose="020B0604030504040204" pitchFamily="34" charset="0"/>
              </a:rPr>
              <a:t>АО</a:t>
            </a:r>
          </a:p>
        </p:txBody>
      </p:sp>
      <p:sp>
        <p:nvSpPr>
          <p:cNvPr id="11" name="Пятиугольник 14">
            <a:extLst>
              <a:ext uri="{FF2B5EF4-FFF2-40B4-BE49-F238E27FC236}">
                <a16:creationId xmlns:a16="http://schemas.microsoft.com/office/drawing/2014/main" id="{C6CDE092-42A2-4495-88A6-095448C6EF5C}"/>
              </a:ext>
            </a:extLst>
          </p:cNvPr>
          <p:cNvSpPr/>
          <p:nvPr/>
        </p:nvSpPr>
        <p:spPr>
          <a:xfrm>
            <a:off x="10319947" y="1678858"/>
            <a:ext cx="1457601" cy="227946"/>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prstClr val="white"/>
                </a:solidFill>
                <a:effectLst/>
                <a:uLnTx/>
                <a:uFillTx/>
                <a:latin typeface="Tahoma"/>
                <a:ea typeface="Tahoma" panose="020B0604030504040204" pitchFamily="34" charset="0"/>
                <a:cs typeface="Tahoma" panose="020B0604030504040204" pitchFamily="34" charset="0"/>
              </a:rPr>
              <a:t>Торговый период</a:t>
            </a:r>
          </a:p>
        </p:txBody>
      </p:sp>
      <p:sp>
        <p:nvSpPr>
          <p:cNvPr id="12" name="Пятиугольник 21">
            <a:extLst>
              <a:ext uri="{FF2B5EF4-FFF2-40B4-BE49-F238E27FC236}">
                <a16:creationId xmlns:a16="http://schemas.microsoft.com/office/drawing/2014/main" id="{2F47C746-5D8B-43C2-BC8E-162B8B4BA0BB}"/>
              </a:ext>
            </a:extLst>
          </p:cNvPr>
          <p:cNvSpPr/>
          <p:nvPr/>
        </p:nvSpPr>
        <p:spPr>
          <a:xfrm>
            <a:off x="2135218" y="2002789"/>
            <a:ext cx="2557723" cy="259430"/>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РПС*, РПС с ЦК</a:t>
            </a:r>
            <a:endParaRPr kumimoji="0" lang="en-US"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3" name="Пятиугольник 21">
            <a:extLst>
              <a:ext uri="{FF2B5EF4-FFF2-40B4-BE49-F238E27FC236}">
                <a16:creationId xmlns:a16="http://schemas.microsoft.com/office/drawing/2014/main" id="{8A8AA4B6-3896-4DBD-B584-4A29AFA55557}"/>
              </a:ext>
            </a:extLst>
          </p:cNvPr>
          <p:cNvSpPr/>
          <p:nvPr/>
        </p:nvSpPr>
        <p:spPr>
          <a:xfrm>
            <a:off x="9323871" y="1994853"/>
            <a:ext cx="2453678" cy="259430"/>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РПС, РПС с ЦК</a:t>
            </a:r>
            <a:endParaRPr kumimoji="0" lang="en-US"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5" name="Пятиугольник 21">
            <a:extLst>
              <a:ext uri="{FF2B5EF4-FFF2-40B4-BE49-F238E27FC236}">
                <a16:creationId xmlns:a16="http://schemas.microsoft.com/office/drawing/2014/main" id="{2DA5292B-8281-4E9C-A46C-B6CF3A1AC47C}"/>
              </a:ext>
            </a:extLst>
          </p:cNvPr>
          <p:cNvSpPr/>
          <p:nvPr/>
        </p:nvSpPr>
        <p:spPr>
          <a:xfrm>
            <a:off x="4692941" y="2002789"/>
            <a:ext cx="4630929" cy="259430"/>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РПС, РПС с ЦК</a:t>
            </a:r>
            <a:endParaRPr kumimoji="0" lang="en-US"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D9F6B737-CBE9-433C-B8FB-9F7533B35D99}"/>
              </a:ext>
            </a:extLst>
          </p:cNvPr>
          <p:cNvSpPr txBox="1"/>
          <p:nvPr/>
        </p:nvSpPr>
        <p:spPr>
          <a:xfrm>
            <a:off x="168834" y="1632677"/>
            <a:ext cx="1704410" cy="600164"/>
          </a:xfrm>
          <a:prstGeom prst="rect">
            <a:avLst/>
          </a:prstGeom>
          <a:noFill/>
        </p:spPr>
        <p:txBody>
          <a:bodyPr wrap="square" rtlCol="0">
            <a:spAutoFit/>
          </a:bodyPr>
          <a:lstStyle/>
          <a:p>
            <a:r>
              <a:rPr lang="ru-RU" sz="1100" b="1" dirty="0">
                <a:latin typeface="Tahoma" panose="020B0604030504040204" pitchFamily="34" charset="0"/>
                <a:ea typeface="Tahoma" panose="020B0604030504040204" pitchFamily="34" charset="0"/>
                <a:cs typeface="Tahoma" panose="020B0604030504040204" pitchFamily="34" charset="0"/>
              </a:rPr>
              <a:t>Для ценных бумаг, ДОПУЩЕННЫХ к утренней сессии</a:t>
            </a:r>
          </a:p>
        </p:txBody>
      </p:sp>
      <p:sp>
        <p:nvSpPr>
          <p:cNvPr id="19" name="TextBox 18">
            <a:extLst>
              <a:ext uri="{FF2B5EF4-FFF2-40B4-BE49-F238E27FC236}">
                <a16:creationId xmlns:a16="http://schemas.microsoft.com/office/drawing/2014/main" id="{72928F66-24AA-4676-AB7A-2B58EE264F66}"/>
              </a:ext>
            </a:extLst>
          </p:cNvPr>
          <p:cNvSpPr txBox="1"/>
          <p:nvPr/>
        </p:nvSpPr>
        <p:spPr>
          <a:xfrm>
            <a:off x="168834" y="2697635"/>
            <a:ext cx="1704410" cy="600164"/>
          </a:xfrm>
          <a:prstGeom prst="rect">
            <a:avLst/>
          </a:prstGeom>
          <a:noFill/>
        </p:spPr>
        <p:txBody>
          <a:bodyPr wrap="square" rtlCol="0">
            <a:spAutoFit/>
          </a:bodyPr>
          <a:lstStyle/>
          <a:p>
            <a:r>
              <a:rPr lang="ru-RU" sz="1100" b="1" dirty="0">
                <a:latin typeface="Tahoma" panose="020B0604030504040204" pitchFamily="34" charset="0"/>
                <a:ea typeface="Tahoma" panose="020B0604030504040204" pitchFamily="34" charset="0"/>
                <a:cs typeface="Tahoma" panose="020B0604030504040204" pitchFamily="34" charset="0"/>
              </a:rPr>
              <a:t>Для ценных бумаг, </a:t>
            </a:r>
            <a:r>
              <a:rPr lang="ru-RU" sz="1100" b="1" dirty="0" err="1">
                <a:solidFill>
                  <a:srgbClr val="FF0000"/>
                </a:solidFill>
                <a:latin typeface="Tahoma" panose="020B0604030504040204" pitchFamily="34" charset="0"/>
                <a:ea typeface="Tahoma" panose="020B0604030504040204" pitchFamily="34" charset="0"/>
                <a:cs typeface="Tahoma" panose="020B0604030504040204" pitchFamily="34" charset="0"/>
              </a:rPr>
              <a:t>НЕдопущенных</a:t>
            </a:r>
            <a:r>
              <a:rPr lang="ru-RU" sz="1100" b="1" dirty="0">
                <a:latin typeface="Tahoma" panose="020B0604030504040204" pitchFamily="34" charset="0"/>
                <a:ea typeface="Tahoma" panose="020B0604030504040204" pitchFamily="34" charset="0"/>
                <a:cs typeface="Tahoma" panose="020B0604030504040204" pitchFamily="34" charset="0"/>
              </a:rPr>
              <a:t> к утренней сессии</a:t>
            </a:r>
          </a:p>
        </p:txBody>
      </p:sp>
      <p:graphicFrame>
        <p:nvGraphicFramePr>
          <p:cNvPr id="21" name="Таблица 20">
            <a:extLst>
              <a:ext uri="{FF2B5EF4-FFF2-40B4-BE49-F238E27FC236}">
                <a16:creationId xmlns:a16="http://schemas.microsoft.com/office/drawing/2014/main" id="{57961EE9-DAC6-449E-B6BA-3A4972A20B90}"/>
              </a:ext>
            </a:extLst>
          </p:cNvPr>
          <p:cNvGraphicFramePr>
            <a:graphicFrameLocks noGrp="1"/>
          </p:cNvGraphicFramePr>
          <p:nvPr>
            <p:extLst>
              <p:ext uri="{D42A27DB-BD31-4B8C-83A1-F6EECF244321}">
                <p14:modId xmlns:p14="http://schemas.microsoft.com/office/powerpoint/2010/main" val="3531237350"/>
              </p:ext>
            </p:extLst>
          </p:nvPr>
        </p:nvGraphicFramePr>
        <p:xfrm>
          <a:off x="2135218" y="2740217"/>
          <a:ext cx="9642329" cy="925255"/>
        </p:xfrm>
        <a:graphic>
          <a:graphicData uri="http://schemas.openxmlformats.org/drawingml/2006/table">
            <a:tbl>
              <a:tblPr firstRow="1" bandRow="1">
                <a:tableStyleId>{284E427A-3D55-4303-BF80-6455036E1DE7}</a:tableStyleId>
              </a:tblPr>
              <a:tblGrid>
                <a:gridCol w="950538">
                  <a:extLst>
                    <a:ext uri="{9D8B030D-6E8A-4147-A177-3AD203B41FA5}">
                      <a16:colId xmlns:a16="http://schemas.microsoft.com/office/drawing/2014/main" val="140466673"/>
                    </a:ext>
                  </a:extLst>
                </a:gridCol>
                <a:gridCol w="1597079">
                  <a:extLst>
                    <a:ext uri="{9D8B030D-6E8A-4147-A177-3AD203B41FA5}">
                      <a16:colId xmlns:a16="http://schemas.microsoft.com/office/drawing/2014/main" val="1293611478"/>
                    </a:ext>
                  </a:extLst>
                </a:gridCol>
                <a:gridCol w="1209964">
                  <a:extLst>
                    <a:ext uri="{9D8B030D-6E8A-4147-A177-3AD203B41FA5}">
                      <a16:colId xmlns:a16="http://schemas.microsoft.com/office/drawing/2014/main" val="853478321"/>
                    </a:ext>
                  </a:extLst>
                </a:gridCol>
                <a:gridCol w="1487055">
                  <a:extLst>
                    <a:ext uri="{9D8B030D-6E8A-4147-A177-3AD203B41FA5}">
                      <a16:colId xmlns:a16="http://schemas.microsoft.com/office/drawing/2014/main" val="3846234925"/>
                    </a:ext>
                  </a:extLst>
                </a:gridCol>
                <a:gridCol w="1071418">
                  <a:extLst>
                    <a:ext uri="{9D8B030D-6E8A-4147-A177-3AD203B41FA5}">
                      <a16:colId xmlns:a16="http://schemas.microsoft.com/office/drawing/2014/main" val="3671802452"/>
                    </a:ext>
                  </a:extLst>
                </a:gridCol>
                <a:gridCol w="858982">
                  <a:extLst>
                    <a:ext uri="{9D8B030D-6E8A-4147-A177-3AD203B41FA5}">
                      <a16:colId xmlns:a16="http://schemas.microsoft.com/office/drawing/2014/main" val="1728319873"/>
                    </a:ext>
                  </a:extLst>
                </a:gridCol>
                <a:gridCol w="997527">
                  <a:extLst>
                    <a:ext uri="{9D8B030D-6E8A-4147-A177-3AD203B41FA5}">
                      <a16:colId xmlns:a16="http://schemas.microsoft.com/office/drawing/2014/main" val="2604003569"/>
                    </a:ext>
                  </a:extLst>
                </a:gridCol>
                <a:gridCol w="1469766">
                  <a:extLst>
                    <a:ext uri="{9D8B030D-6E8A-4147-A177-3AD203B41FA5}">
                      <a16:colId xmlns:a16="http://schemas.microsoft.com/office/drawing/2014/main" val="2981486284"/>
                    </a:ext>
                  </a:extLst>
                </a:gridCol>
              </a:tblGrid>
              <a:tr h="247075">
                <a:tc>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2968978"/>
                  </a:ext>
                </a:extLst>
              </a:tr>
              <a:tr h="370942">
                <a:tc gridSpan="2">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tc>
                <a:tc gridSpan="4">
                  <a:txBody>
                    <a:bodyPr/>
                    <a:lstStyle/>
                    <a:p>
                      <a:pPr algn="ctr"/>
                      <a:endParaRPr lang="ru-RU" sz="85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algn="ct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tc>
                <a:tc hMerge="1">
                  <a:txBody>
                    <a:bodyPr/>
                    <a:lstStyle/>
                    <a:p>
                      <a:endParaRPr lang="ru-RU"/>
                    </a:p>
                  </a:txBody>
                  <a:tcPr/>
                </a:tc>
                <a:tc hMerge="1">
                  <a:txBody>
                    <a:bodyPr/>
                    <a:lstStyle/>
                    <a:p>
                      <a:endParaRPr lang="ru-RU"/>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endParaRPr lang="ru-RU"/>
                    </a:p>
                  </a:txBody>
                  <a:tcPr/>
                </a:tc>
                <a:extLst>
                  <a:ext uri="{0D108BD9-81ED-4DB2-BD59-A6C34878D82A}">
                    <a16:rowId xmlns:a16="http://schemas.microsoft.com/office/drawing/2014/main" val="223331843"/>
                  </a:ext>
                </a:extLst>
              </a:tr>
            </a:tbl>
          </a:graphicData>
        </a:graphic>
      </p:graphicFrame>
      <p:sp>
        <p:nvSpPr>
          <p:cNvPr id="22" name="Пятиугольник 21">
            <a:extLst>
              <a:ext uri="{FF2B5EF4-FFF2-40B4-BE49-F238E27FC236}">
                <a16:creationId xmlns:a16="http://schemas.microsoft.com/office/drawing/2014/main" id="{9D5EC957-D594-4BE5-B9AD-C6AD7D2F0509}"/>
              </a:ext>
            </a:extLst>
          </p:cNvPr>
          <p:cNvSpPr/>
          <p:nvPr/>
        </p:nvSpPr>
        <p:spPr>
          <a:xfrm>
            <a:off x="4692941" y="2736399"/>
            <a:ext cx="1185101" cy="225099"/>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srgbClr val="FFFFFF"/>
                </a:solidFill>
                <a:effectLst/>
                <a:uLnTx/>
                <a:uFillTx/>
                <a:latin typeface="Tahoma"/>
                <a:ea typeface="Tahoma" panose="020B0604030504040204" pitchFamily="34" charset="0"/>
                <a:cs typeface="Tahoma" panose="020B0604030504040204" pitchFamily="34" charset="0"/>
              </a:rPr>
              <a:t>АО</a:t>
            </a:r>
          </a:p>
        </p:txBody>
      </p:sp>
      <p:sp>
        <p:nvSpPr>
          <p:cNvPr id="24" name="Пятиугольник 14">
            <a:extLst>
              <a:ext uri="{FF2B5EF4-FFF2-40B4-BE49-F238E27FC236}">
                <a16:creationId xmlns:a16="http://schemas.microsoft.com/office/drawing/2014/main" id="{701E559A-ABAC-4859-87C1-86AA6D92C037}"/>
              </a:ext>
            </a:extLst>
          </p:cNvPr>
          <p:cNvSpPr/>
          <p:nvPr/>
        </p:nvSpPr>
        <p:spPr>
          <a:xfrm>
            <a:off x="5902035" y="2739246"/>
            <a:ext cx="1476000" cy="225099"/>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prstClr val="white"/>
                </a:solidFill>
                <a:effectLst/>
                <a:uLnTx/>
                <a:uFillTx/>
                <a:latin typeface="Tahoma"/>
                <a:ea typeface="Tahoma" panose="020B0604030504040204" pitchFamily="34" charset="0"/>
                <a:cs typeface="Tahoma" panose="020B0604030504040204" pitchFamily="34" charset="0"/>
              </a:rPr>
              <a:t>Торговый период</a:t>
            </a:r>
          </a:p>
        </p:txBody>
      </p:sp>
      <p:sp>
        <p:nvSpPr>
          <p:cNvPr id="25" name="Пятиугольник 19">
            <a:extLst>
              <a:ext uri="{FF2B5EF4-FFF2-40B4-BE49-F238E27FC236}">
                <a16:creationId xmlns:a16="http://schemas.microsoft.com/office/drawing/2014/main" id="{F42E06FC-B9EC-4EF7-BFCE-665AECB6571B}"/>
              </a:ext>
            </a:extLst>
          </p:cNvPr>
          <p:cNvSpPr/>
          <p:nvPr/>
        </p:nvSpPr>
        <p:spPr>
          <a:xfrm>
            <a:off x="7388140" y="2737822"/>
            <a:ext cx="1053896" cy="226523"/>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srgbClr val="FFFFFF"/>
                </a:solidFill>
                <a:effectLst/>
                <a:uLnTx/>
                <a:uFillTx/>
                <a:latin typeface="Tahoma"/>
                <a:ea typeface="Tahoma" panose="020B0604030504040204" pitchFamily="34" charset="0"/>
                <a:cs typeface="Tahoma" panose="020B0604030504040204" pitchFamily="34" charset="0"/>
              </a:rPr>
              <a:t>АЗ</a:t>
            </a:r>
          </a:p>
        </p:txBody>
      </p:sp>
      <p:sp>
        <p:nvSpPr>
          <p:cNvPr id="26" name="Пятиугольник 21">
            <a:extLst>
              <a:ext uri="{FF2B5EF4-FFF2-40B4-BE49-F238E27FC236}">
                <a16:creationId xmlns:a16="http://schemas.microsoft.com/office/drawing/2014/main" id="{1A6187FA-8175-426D-B9A7-2DAB916D6BC0}"/>
              </a:ext>
            </a:extLst>
          </p:cNvPr>
          <p:cNvSpPr/>
          <p:nvPr/>
        </p:nvSpPr>
        <p:spPr>
          <a:xfrm>
            <a:off x="9323870" y="2736399"/>
            <a:ext cx="996076" cy="227946"/>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srgbClr val="FFFFFF"/>
                </a:solidFill>
                <a:effectLst/>
                <a:uLnTx/>
                <a:uFillTx/>
                <a:latin typeface="Tahoma"/>
                <a:ea typeface="Tahoma" panose="020B0604030504040204" pitchFamily="34" charset="0"/>
                <a:cs typeface="Tahoma" panose="020B0604030504040204" pitchFamily="34" charset="0"/>
              </a:rPr>
              <a:t>АО</a:t>
            </a:r>
          </a:p>
        </p:txBody>
      </p:sp>
      <p:sp>
        <p:nvSpPr>
          <p:cNvPr id="27" name="Пятиугольник 14">
            <a:extLst>
              <a:ext uri="{FF2B5EF4-FFF2-40B4-BE49-F238E27FC236}">
                <a16:creationId xmlns:a16="http://schemas.microsoft.com/office/drawing/2014/main" id="{4009BDC5-945D-41D9-AC11-D5F18FC4FBFD}"/>
              </a:ext>
            </a:extLst>
          </p:cNvPr>
          <p:cNvSpPr/>
          <p:nvPr/>
        </p:nvSpPr>
        <p:spPr>
          <a:xfrm>
            <a:off x="10319947" y="2736400"/>
            <a:ext cx="1457601" cy="227946"/>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685800" rtl="0" eaLnBrk="1" fontAlgn="base" latinLnBrk="0" hangingPunct="1">
              <a:lnSpc>
                <a:spcPct val="100000"/>
              </a:lnSpc>
              <a:spcBef>
                <a:spcPct val="0"/>
              </a:spcBef>
              <a:spcAft>
                <a:spcPct val="0"/>
              </a:spcAft>
              <a:buClrTx/>
              <a:buSzTx/>
              <a:buFontTx/>
              <a:buNone/>
              <a:tabLst/>
              <a:defRPr/>
            </a:pPr>
            <a:r>
              <a:rPr kumimoji="0" lang="ru-RU" sz="1000" b="1" i="0" u="none" strike="noStrike" kern="0" cap="none" spc="0" normalizeH="0" baseline="0" noProof="0" dirty="0">
                <a:ln>
                  <a:noFill/>
                </a:ln>
                <a:solidFill>
                  <a:prstClr val="white"/>
                </a:solidFill>
                <a:effectLst/>
                <a:uLnTx/>
                <a:uFillTx/>
                <a:latin typeface="Tahoma"/>
                <a:ea typeface="Tahoma" panose="020B0604030504040204" pitchFamily="34" charset="0"/>
                <a:cs typeface="Tahoma" panose="020B0604030504040204" pitchFamily="34" charset="0"/>
              </a:rPr>
              <a:t>Торговый период</a:t>
            </a:r>
          </a:p>
        </p:txBody>
      </p:sp>
      <p:sp>
        <p:nvSpPr>
          <p:cNvPr id="29" name="Пятиугольник 21">
            <a:extLst>
              <a:ext uri="{FF2B5EF4-FFF2-40B4-BE49-F238E27FC236}">
                <a16:creationId xmlns:a16="http://schemas.microsoft.com/office/drawing/2014/main" id="{B58F55CF-5122-4105-B425-220C32D80DD7}"/>
              </a:ext>
            </a:extLst>
          </p:cNvPr>
          <p:cNvSpPr/>
          <p:nvPr/>
        </p:nvSpPr>
        <p:spPr>
          <a:xfrm>
            <a:off x="9323871" y="3021529"/>
            <a:ext cx="2453678" cy="259430"/>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РПС, РПС с ЦК</a:t>
            </a:r>
            <a:endParaRPr kumimoji="0" lang="en-US"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0" name="Пятиугольник 21">
            <a:extLst>
              <a:ext uri="{FF2B5EF4-FFF2-40B4-BE49-F238E27FC236}">
                <a16:creationId xmlns:a16="http://schemas.microsoft.com/office/drawing/2014/main" id="{53630DAA-CCC4-427D-8CF6-5E57861F6D2D}"/>
              </a:ext>
            </a:extLst>
          </p:cNvPr>
          <p:cNvSpPr/>
          <p:nvPr/>
        </p:nvSpPr>
        <p:spPr>
          <a:xfrm>
            <a:off x="4692941" y="3029465"/>
            <a:ext cx="4630930" cy="259430"/>
          </a:xfrm>
          <a:prstGeom prst="homePlate">
            <a:avLst>
              <a:gd name="adj" fmla="val 30207"/>
            </a:avLst>
          </a:prstGeom>
          <a:solidFill>
            <a:srgbClr val="C00000"/>
          </a:solid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РПС, РПС с ЦК</a:t>
            </a:r>
            <a:endParaRPr kumimoji="0" lang="en-US"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1" name="Пятиугольник 21">
            <a:extLst>
              <a:ext uri="{FF2B5EF4-FFF2-40B4-BE49-F238E27FC236}">
                <a16:creationId xmlns:a16="http://schemas.microsoft.com/office/drawing/2014/main" id="{62BCB855-F431-47B3-B97A-64F147398C25}"/>
              </a:ext>
            </a:extLst>
          </p:cNvPr>
          <p:cNvSpPr/>
          <p:nvPr/>
        </p:nvSpPr>
        <p:spPr>
          <a:xfrm>
            <a:off x="3879273" y="2338545"/>
            <a:ext cx="5444598" cy="259429"/>
          </a:xfrm>
          <a:prstGeom prst="homePlate">
            <a:avLst>
              <a:gd name="adj" fmla="val 30207"/>
            </a:avLst>
          </a:prstGeom>
          <a:solidFill>
            <a:srgbClr val="7030A0"/>
          </a:solid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РЕПО, РЕПО с ЦК (</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09:30:00-18:59:59</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a:t>
            </a:r>
            <a:endPar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endParaRPr>
          </a:p>
        </p:txBody>
      </p:sp>
      <p:sp>
        <p:nvSpPr>
          <p:cNvPr id="33" name="Пятиугольник 21">
            <a:extLst>
              <a:ext uri="{FF2B5EF4-FFF2-40B4-BE49-F238E27FC236}">
                <a16:creationId xmlns:a16="http://schemas.microsoft.com/office/drawing/2014/main" id="{5AD6ACC8-743F-4142-BBC1-10FED4220F5E}"/>
              </a:ext>
            </a:extLst>
          </p:cNvPr>
          <p:cNvSpPr/>
          <p:nvPr/>
        </p:nvSpPr>
        <p:spPr>
          <a:xfrm>
            <a:off x="3879273" y="3378290"/>
            <a:ext cx="5444597" cy="259429"/>
          </a:xfrm>
          <a:prstGeom prst="homePlate">
            <a:avLst>
              <a:gd name="adj" fmla="val 30207"/>
            </a:avLst>
          </a:prstGeom>
          <a:solidFill>
            <a:srgbClr val="7030A0"/>
          </a:solid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РЕПО, РЕПО с ЦК (</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09:30:00-18:59:59</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a:t>
            </a:r>
            <a:endPar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endParaRPr>
          </a:p>
        </p:txBody>
      </p:sp>
      <p:sp>
        <p:nvSpPr>
          <p:cNvPr id="35" name="TextBox 34">
            <a:extLst>
              <a:ext uri="{FF2B5EF4-FFF2-40B4-BE49-F238E27FC236}">
                <a16:creationId xmlns:a16="http://schemas.microsoft.com/office/drawing/2014/main" id="{CA2F9EE1-35CC-4B50-AE19-2E130F099828}"/>
              </a:ext>
            </a:extLst>
          </p:cNvPr>
          <p:cNvSpPr txBox="1"/>
          <p:nvPr/>
        </p:nvSpPr>
        <p:spPr>
          <a:xfrm>
            <a:off x="168834" y="3746780"/>
            <a:ext cx="1704410" cy="261610"/>
          </a:xfrm>
          <a:prstGeom prst="rect">
            <a:avLst/>
          </a:prstGeom>
          <a:noFill/>
        </p:spPr>
        <p:txBody>
          <a:bodyPr wrap="square" rtlCol="0">
            <a:spAutoFit/>
          </a:bodyPr>
          <a:lstStyle>
            <a:defPPr>
              <a:defRPr lang="ru-RU"/>
            </a:defPPr>
            <a:lvl1pPr>
              <a:defRPr sz="1400"/>
            </a:lvl1pPr>
          </a:lstStyle>
          <a:p>
            <a:r>
              <a:rPr lang="ru-RU" sz="1100" b="1" dirty="0">
                <a:latin typeface="Tahoma" panose="020B0604030504040204" pitchFamily="34" charset="0"/>
                <a:ea typeface="Tahoma" panose="020B0604030504040204" pitchFamily="34" charset="0"/>
                <a:cs typeface="Tahoma" panose="020B0604030504040204" pitchFamily="34" charset="0"/>
              </a:rPr>
              <a:t>Расчет Индекса</a:t>
            </a:r>
          </a:p>
        </p:txBody>
      </p:sp>
      <p:graphicFrame>
        <p:nvGraphicFramePr>
          <p:cNvPr id="38" name="Таблица 37">
            <a:extLst>
              <a:ext uri="{FF2B5EF4-FFF2-40B4-BE49-F238E27FC236}">
                <a16:creationId xmlns:a16="http://schemas.microsoft.com/office/drawing/2014/main" id="{F54566E5-AAD5-405B-A76B-96BF97B5168E}"/>
              </a:ext>
            </a:extLst>
          </p:cNvPr>
          <p:cNvGraphicFramePr>
            <a:graphicFrameLocks noGrp="1"/>
          </p:cNvGraphicFramePr>
          <p:nvPr>
            <p:extLst>
              <p:ext uri="{D42A27DB-BD31-4B8C-83A1-F6EECF244321}">
                <p14:modId xmlns:p14="http://schemas.microsoft.com/office/powerpoint/2010/main" val="2162851295"/>
              </p:ext>
            </p:extLst>
          </p:nvPr>
        </p:nvGraphicFramePr>
        <p:xfrm>
          <a:off x="2135216" y="3781695"/>
          <a:ext cx="9642329" cy="295493"/>
        </p:xfrm>
        <a:graphic>
          <a:graphicData uri="http://schemas.openxmlformats.org/drawingml/2006/table">
            <a:tbl>
              <a:tblPr firstRow="1" bandRow="1">
                <a:tableStyleId>{284E427A-3D55-4303-BF80-6455036E1DE7}</a:tableStyleId>
              </a:tblPr>
              <a:tblGrid>
                <a:gridCol w="950538">
                  <a:extLst>
                    <a:ext uri="{9D8B030D-6E8A-4147-A177-3AD203B41FA5}">
                      <a16:colId xmlns:a16="http://schemas.microsoft.com/office/drawing/2014/main" val="140466673"/>
                    </a:ext>
                  </a:extLst>
                </a:gridCol>
                <a:gridCol w="1597079">
                  <a:extLst>
                    <a:ext uri="{9D8B030D-6E8A-4147-A177-3AD203B41FA5}">
                      <a16:colId xmlns:a16="http://schemas.microsoft.com/office/drawing/2014/main" val="1293611478"/>
                    </a:ext>
                  </a:extLst>
                </a:gridCol>
                <a:gridCol w="1209964">
                  <a:extLst>
                    <a:ext uri="{9D8B030D-6E8A-4147-A177-3AD203B41FA5}">
                      <a16:colId xmlns:a16="http://schemas.microsoft.com/office/drawing/2014/main" val="853478321"/>
                    </a:ext>
                  </a:extLst>
                </a:gridCol>
                <a:gridCol w="1487055">
                  <a:extLst>
                    <a:ext uri="{9D8B030D-6E8A-4147-A177-3AD203B41FA5}">
                      <a16:colId xmlns:a16="http://schemas.microsoft.com/office/drawing/2014/main" val="3846234925"/>
                    </a:ext>
                  </a:extLst>
                </a:gridCol>
                <a:gridCol w="1071418">
                  <a:extLst>
                    <a:ext uri="{9D8B030D-6E8A-4147-A177-3AD203B41FA5}">
                      <a16:colId xmlns:a16="http://schemas.microsoft.com/office/drawing/2014/main" val="3671802452"/>
                    </a:ext>
                  </a:extLst>
                </a:gridCol>
                <a:gridCol w="858982">
                  <a:extLst>
                    <a:ext uri="{9D8B030D-6E8A-4147-A177-3AD203B41FA5}">
                      <a16:colId xmlns:a16="http://schemas.microsoft.com/office/drawing/2014/main" val="1728319873"/>
                    </a:ext>
                  </a:extLst>
                </a:gridCol>
                <a:gridCol w="997527">
                  <a:extLst>
                    <a:ext uri="{9D8B030D-6E8A-4147-A177-3AD203B41FA5}">
                      <a16:colId xmlns:a16="http://schemas.microsoft.com/office/drawing/2014/main" val="2604003569"/>
                    </a:ext>
                  </a:extLst>
                </a:gridCol>
                <a:gridCol w="1469766">
                  <a:extLst>
                    <a:ext uri="{9D8B030D-6E8A-4147-A177-3AD203B41FA5}">
                      <a16:colId xmlns:a16="http://schemas.microsoft.com/office/drawing/2014/main" val="2981486284"/>
                    </a:ext>
                  </a:extLst>
                </a:gridCol>
              </a:tblGrid>
              <a:tr h="295493">
                <a:tc>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2968978"/>
                  </a:ext>
                </a:extLst>
              </a:tr>
            </a:tbl>
          </a:graphicData>
        </a:graphic>
      </p:graphicFrame>
      <p:sp>
        <p:nvSpPr>
          <p:cNvPr id="36" name="Пятиугольник 21">
            <a:extLst>
              <a:ext uri="{FF2B5EF4-FFF2-40B4-BE49-F238E27FC236}">
                <a16:creationId xmlns:a16="http://schemas.microsoft.com/office/drawing/2014/main" id="{607897B3-A607-4C67-B0E0-28432682F367}"/>
              </a:ext>
            </a:extLst>
          </p:cNvPr>
          <p:cNvSpPr/>
          <p:nvPr/>
        </p:nvSpPr>
        <p:spPr>
          <a:xfrm>
            <a:off x="4682835" y="3807326"/>
            <a:ext cx="4641035" cy="256480"/>
          </a:xfrm>
          <a:prstGeom prst="homePlate">
            <a:avLst>
              <a:gd name="adj" fmla="val 30207"/>
            </a:avLst>
          </a:prstGeom>
          <a:solidFill>
            <a:srgbClr val="CE0E2D"/>
          </a:solid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Расчет Индекса</a:t>
            </a:r>
          </a:p>
        </p:txBody>
      </p:sp>
      <p:sp>
        <p:nvSpPr>
          <p:cNvPr id="43" name="TextBox 42">
            <a:extLst>
              <a:ext uri="{FF2B5EF4-FFF2-40B4-BE49-F238E27FC236}">
                <a16:creationId xmlns:a16="http://schemas.microsoft.com/office/drawing/2014/main" id="{F663307F-BE8D-448C-A433-B10CD139A6E6}"/>
              </a:ext>
            </a:extLst>
          </p:cNvPr>
          <p:cNvSpPr txBox="1"/>
          <p:nvPr/>
        </p:nvSpPr>
        <p:spPr>
          <a:xfrm>
            <a:off x="168834" y="4562260"/>
            <a:ext cx="1872402" cy="600164"/>
          </a:xfrm>
          <a:prstGeom prst="rect">
            <a:avLst/>
          </a:prstGeom>
          <a:noFill/>
        </p:spPr>
        <p:txBody>
          <a:bodyPr wrap="square" rtlCol="0">
            <a:spAutoFit/>
          </a:bodyPr>
          <a:lstStyle>
            <a:defPPr>
              <a:defRPr lang="ru-RU"/>
            </a:defPPr>
            <a:lvl1pPr>
              <a:defRPr sz="900" b="1">
                <a:latin typeface="Tahoma" panose="020B0604030504040204" pitchFamily="34" charset="0"/>
                <a:ea typeface="Tahoma" panose="020B0604030504040204" pitchFamily="34" charset="0"/>
                <a:cs typeface="Tahoma" panose="020B0604030504040204" pitchFamily="34" charset="0"/>
              </a:defRPr>
            </a:lvl1pPr>
          </a:lstStyle>
          <a:p>
            <a:r>
              <a:rPr lang="ru-RU" dirty="0"/>
              <a:t>Доступность сервиса онлайн-регистрации клиентов</a:t>
            </a:r>
          </a:p>
        </p:txBody>
      </p:sp>
      <p:graphicFrame>
        <p:nvGraphicFramePr>
          <p:cNvPr id="44" name="Таблица 43">
            <a:extLst>
              <a:ext uri="{FF2B5EF4-FFF2-40B4-BE49-F238E27FC236}">
                <a16:creationId xmlns:a16="http://schemas.microsoft.com/office/drawing/2014/main" id="{C222002B-4B30-460E-ABA7-F04AA4C41C33}"/>
              </a:ext>
            </a:extLst>
          </p:cNvPr>
          <p:cNvGraphicFramePr>
            <a:graphicFrameLocks noGrp="1"/>
          </p:cNvGraphicFramePr>
          <p:nvPr>
            <p:extLst>
              <p:ext uri="{D42A27DB-BD31-4B8C-83A1-F6EECF244321}">
                <p14:modId xmlns:p14="http://schemas.microsoft.com/office/powerpoint/2010/main" val="2682339735"/>
              </p:ext>
            </p:extLst>
          </p:nvPr>
        </p:nvGraphicFramePr>
        <p:xfrm>
          <a:off x="2135216" y="4654704"/>
          <a:ext cx="9642329" cy="558483"/>
        </p:xfrm>
        <a:graphic>
          <a:graphicData uri="http://schemas.openxmlformats.org/drawingml/2006/table">
            <a:tbl>
              <a:tblPr firstRow="1" bandRow="1">
                <a:tableStyleId>{284E427A-3D55-4303-BF80-6455036E1DE7}</a:tableStyleId>
              </a:tblPr>
              <a:tblGrid>
                <a:gridCol w="950538">
                  <a:extLst>
                    <a:ext uri="{9D8B030D-6E8A-4147-A177-3AD203B41FA5}">
                      <a16:colId xmlns:a16="http://schemas.microsoft.com/office/drawing/2014/main" val="140466673"/>
                    </a:ext>
                  </a:extLst>
                </a:gridCol>
                <a:gridCol w="1597079">
                  <a:extLst>
                    <a:ext uri="{9D8B030D-6E8A-4147-A177-3AD203B41FA5}">
                      <a16:colId xmlns:a16="http://schemas.microsoft.com/office/drawing/2014/main" val="1293611478"/>
                    </a:ext>
                  </a:extLst>
                </a:gridCol>
                <a:gridCol w="1209964">
                  <a:extLst>
                    <a:ext uri="{9D8B030D-6E8A-4147-A177-3AD203B41FA5}">
                      <a16:colId xmlns:a16="http://schemas.microsoft.com/office/drawing/2014/main" val="853478321"/>
                    </a:ext>
                  </a:extLst>
                </a:gridCol>
                <a:gridCol w="1487055">
                  <a:extLst>
                    <a:ext uri="{9D8B030D-6E8A-4147-A177-3AD203B41FA5}">
                      <a16:colId xmlns:a16="http://schemas.microsoft.com/office/drawing/2014/main" val="3846234925"/>
                    </a:ext>
                  </a:extLst>
                </a:gridCol>
                <a:gridCol w="1071418">
                  <a:extLst>
                    <a:ext uri="{9D8B030D-6E8A-4147-A177-3AD203B41FA5}">
                      <a16:colId xmlns:a16="http://schemas.microsoft.com/office/drawing/2014/main" val="3671802452"/>
                    </a:ext>
                  </a:extLst>
                </a:gridCol>
                <a:gridCol w="858982">
                  <a:extLst>
                    <a:ext uri="{9D8B030D-6E8A-4147-A177-3AD203B41FA5}">
                      <a16:colId xmlns:a16="http://schemas.microsoft.com/office/drawing/2014/main" val="1728319873"/>
                    </a:ext>
                  </a:extLst>
                </a:gridCol>
                <a:gridCol w="997527">
                  <a:extLst>
                    <a:ext uri="{9D8B030D-6E8A-4147-A177-3AD203B41FA5}">
                      <a16:colId xmlns:a16="http://schemas.microsoft.com/office/drawing/2014/main" val="2604003569"/>
                    </a:ext>
                  </a:extLst>
                </a:gridCol>
                <a:gridCol w="1469766">
                  <a:extLst>
                    <a:ext uri="{9D8B030D-6E8A-4147-A177-3AD203B41FA5}">
                      <a16:colId xmlns:a16="http://schemas.microsoft.com/office/drawing/2014/main" val="2981486284"/>
                    </a:ext>
                  </a:extLst>
                </a:gridCol>
              </a:tblGrid>
              <a:tr h="198120">
                <a:tc>
                  <a:txBody>
                    <a:bodyPr/>
                    <a:lstStyle/>
                    <a:p>
                      <a:pPr algn="ctr"/>
                      <a:endParaRPr lang="ru-RU" sz="80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2968978"/>
                  </a:ext>
                </a:extLst>
              </a:tr>
              <a:tr h="360363">
                <a:tc gridSpan="2">
                  <a:txBody>
                    <a:bodyPr/>
                    <a:lstStyle/>
                    <a:p>
                      <a:pPr algn="ctr"/>
                      <a:endParaRPr lang="ru-RU" sz="800" dirty="0">
                        <a:latin typeface="Tahoma" panose="020B0604030504040204" pitchFamily="34" charset="0"/>
                        <a:ea typeface="Tahoma" panose="020B0604030504040204" pitchFamily="34" charset="0"/>
                        <a:cs typeface="Tahoma" panose="020B0604030504040204" pitchFamily="34" charset="0"/>
                      </a:endParaRPr>
                    </a:p>
                  </a:txBody>
                  <a:tcPr marL="34290" marR="34290" marT="31173" marB="31173">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tc>
                <a:tc gridSpan="4">
                  <a:txBody>
                    <a:bodyPr/>
                    <a:lstStyle/>
                    <a:p>
                      <a:pPr algn="ct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41564" marB="41564">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algn="ct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tc>
                <a:tc hMerge="1">
                  <a:txBody>
                    <a:bodyPr/>
                    <a:lstStyle/>
                    <a:p>
                      <a:endParaRPr lang="ru-RU"/>
                    </a:p>
                  </a:txBody>
                  <a:tcPr/>
                </a:tc>
                <a:tc hMerge="1">
                  <a:txBody>
                    <a:bodyPr/>
                    <a:lstStyle/>
                    <a:p>
                      <a:endParaRPr lang="ru-RU"/>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41564" marB="41564"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endParaRPr lang="ru-RU"/>
                    </a:p>
                  </a:txBody>
                  <a:tcPr/>
                </a:tc>
                <a:extLst>
                  <a:ext uri="{0D108BD9-81ED-4DB2-BD59-A6C34878D82A}">
                    <a16:rowId xmlns:a16="http://schemas.microsoft.com/office/drawing/2014/main" val="223331843"/>
                  </a:ext>
                </a:extLst>
              </a:tr>
            </a:tbl>
          </a:graphicData>
        </a:graphic>
      </p:graphicFrame>
      <p:sp>
        <p:nvSpPr>
          <p:cNvPr id="46" name="Пятиугольник 21">
            <a:extLst>
              <a:ext uri="{FF2B5EF4-FFF2-40B4-BE49-F238E27FC236}">
                <a16:creationId xmlns:a16="http://schemas.microsoft.com/office/drawing/2014/main" id="{EBF92252-3B31-457E-B26A-9C5FF57883A6}"/>
              </a:ext>
            </a:extLst>
          </p:cNvPr>
          <p:cNvSpPr/>
          <p:nvPr/>
        </p:nvSpPr>
        <p:spPr>
          <a:xfrm>
            <a:off x="1948873" y="4668178"/>
            <a:ext cx="9531927" cy="230796"/>
          </a:xfrm>
          <a:prstGeom prst="homePlate">
            <a:avLst>
              <a:gd name="adj" fmla="val 30207"/>
            </a:avLst>
          </a:prstGeom>
          <a:solidFill>
            <a:schemeClr val="bg2">
              <a:lumMod val="50000"/>
            </a:schemeClr>
          </a:solidFill>
          <a:ln w="3175" cap="flat" cmpd="sng" algn="ctr">
            <a:noFill/>
            <a:prstDash val="solid"/>
          </a:ln>
          <a:effectLst/>
        </p:spPr>
        <p:txBody>
          <a:bodyPr rtlCol="0" anchor="ctr"/>
          <a:lstStyle/>
          <a:p>
            <a:pPr lvl="0" algn="ctr">
              <a:defRPr/>
            </a:pP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WEB API</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 (01:30 -23:30)</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 </a:t>
            </a:r>
            <a:endPar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47" name="Пятиугольник 21">
            <a:extLst>
              <a:ext uri="{FF2B5EF4-FFF2-40B4-BE49-F238E27FC236}">
                <a16:creationId xmlns:a16="http://schemas.microsoft.com/office/drawing/2014/main" id="{77AE14C7-493B-4865-B512-2E61FC8E4727}"/>
              </a:ext>
            </a:extLst>
          </p:cNvPr>
          <p:cNvSpPr/>
          <p:nvPr/>
        </p:nvSpPr>
        <p:spPr>
          <a:xfrm>
            <a:off x="3085550" y="4929788"/>
            <a:ext cx="4126017" cy="225530"/>
          </a:xfrm>
          <a:prstGeom prst="homePlate">
            <a:avLst>
              <a:gd name="adj" fmla="val 30207"/>
            </a:avLst>
          </a:prstGeom>
          <a:solidFill>
            <a:schemeClr val="bg2">
              <a:lumMod val="50000"/>
            </a:schemeClr>
          </a:solidFill>
          <a:ln w="3175" cap="flat" cmpd="sng" algn="ctr">
            <a:noFill/>
            <a:prstDash val="solid"/>
          </a:ln>
          <a:effectLst/>
        </p:spPr>
        <p:txBody>
          <a:bodyPr rtlCol="0" anchor="ctr"/>
          <a:lstStyle/>
          <a:p>
            <a:pPr lvl="0" algn="ctr">
              <a:defRPr/>
            </a:pP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ЭДО ,  ЛКУ (09:00-18:30)</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 </a:t>
            </a:r>
            <a:endPar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cxnSp>
        <p:nvCxnSpPr>
          <p:cNvPr id="49" name="Прямая соединительная линия 48">
            <a:extLst>
              <a:ext uri="{FF2B5EF4-FFF2-40B4-BE49-F238E27FC236}">
                <a16:creationId xmlns:a16="http://schemas.microsoft.com/office/drawing/2014/main" id="{A1C3979B-BB83-4786-B6C8-FF22B0D8E1E0}"/>
              </a:ext>
            </a:extLst>
          </p:cNvPr>
          <p:cNvCxnSpPr/>
          <p:nvPr/>
        </p:nvCxnSpPr>
        <p:spPr>
          <a:xfrm>
            <a:off x="168834" y="4505858"/>
            <a:ext cx="11773784" cy="0"/>
          </a:xfrm>
          <a:prstGeom prst="line">
            <a:avLst/>
          </a:prstGeom>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FAE5EC40-1D03-4511-BB3B-D5478F1ED175}"/>
              </a:ext>
            </a:extLst>
          </p:cNvPr>
          <p:cNvSpPr txBox="1"/>
          <p:nvPr/>
        </p:nvSpPr>
        <p:spPr>
          <a:xfrm>
            <a:off x="168833" y="5293878"/>
            <a:ext cx="1801305" cy="507831"/>
          </a:xfrm>
          <a:prstGeom prst="rect">
            <a:avLst/>
          </a:prstGeom>
          <a:noFill/>
        </p:spPr>
        <p:txBody>
          <a:bodyPr wrap="square" rtlCol="0">
            <a:spAutoFit/>
          </a:bodyPr>
          <a:lstStyle>
            <a:defPPr>
              <a:defRPr lang="ru-RU"/>
            </a:defPPr>
            <a:lvl1pPr>
              <a:defRPr sz="1400"/>
            </a:lvl1pPr>
          </a:lstStyle>
          <a:p>
            <a:r>
              <a:rPr lang="ru-RU" sz="900" b="1" dirty="0">
                <a:latin typeface="Tahoma" panose="020B0604030504040204" pitchFamily="34" charset="0"/>
                <a:ea typeface="Tahoma" panose="020B0604030504040204" pitchFamily="34" charset="0"/>
                <a:cs typeface="Tahoma" panose="020B0604030504040204" pitchFamily="34" charset="0"/>
              </a:rPr>
              <a:t>Доступность программных интерфейсов (в т.ч. шлюзов)</a:t>
            </a:r>
          </a:p>
        </p:txBody>
      </p:sp>
      <p:graphicFrame>
        <p:nvGraphicFramePr>
          <p:cNvPr id="51" name="Таблица 50">
            <a:extLst>
              <a:ext uri="{FF2B5EF4-FFF2-40B4-BE49-F238E27FC236}">
                <a16:creationId xmlns:a16="http://schemas.microsoft.com/office/drawing/2014/main" id="{DF6AC811-12C3-4813-987F-1AB9914C7995}"/>
              </a:ext>
            </a:extLst>
          </p:cNvPr>
          <p:cNvGraphicFramePr>
            <a:graphicFrameLocks noGrp="1"/>
          </p:cNvGraphicFramePr>
          <p:nvPr>
            <p:extLst>
              <p:ext uri="{D42A27DB-BD31-4B8C-83A1-F6EECF244321}">
                <p14:modId xmlns:p14="http://schemas.microsoft.com/office/powerpoint/2010/main" val="2072946990"/>
              </p:ext>
            </p:extLst>
          </p:nvPr>
        </p:nvGraphicFramePr>
        <p:xfrm>
          <a:off x="2135215" y="5360295"/>
          <a:ext cx="9642329" cy="779866"/>
        </p:xfrm>
        <a:graphic>
          <a:graphicData uri="http://schemas.openxmlformats.org/drawingml/2006/table">
            <a:tbl>
              <a:tblPr firstRow="1" bandRow="1">
                <a:tableStyleId>{284E427A-3D55-4303-BF80-6455036E1DE7}</a:tableStyleId>
              </a:tblPr>
              <a:tblGrid>
                <a:gridCol w="950538">
                  <a:extLst>
                    <a:ext uri="{9D8B030D-6E8A-4147-A177-3AD203B41FA5}">
                      <a16:colId xmlns:a16="http://schemas.microsoft.com/office/drawing/2014/main" val="140466673"/>
                    </a:ext>
                  </a:extLst>
                </a:gridCol>
                <a:gridCol w="1597079">
                  <a:extLst>
                    <a:ext uri="{9D8B030D-6E8A-4147-A177-3AD203B41FA5}">
                      <a16:colId xmlns:a16="http://schemas.microsoft.com/office/drawing/2014/main" val="1293611478"/>
                    </a:ext>
                  </a:extLst>
                </a:gridCol>
                <a:gridCol w="1209964">
                  <a:extLst>
                    <a:ext uri="{9D8B030D-6E8A-4147-A177-3AD203B41FA5}">
                      <a16:colId xmlns:a16="http://schemas.microsoft.com/office/drawing/2014/main" val="853478321"/>
                    </a:ext>
                  </a:extLst>
                </a:gridCol>
                <a:gridCol w="1487055">
                  <a:extLst>
                    <a:ext uri="{9D8B030D-6E8A-4147-A177-3AD203B41FA5}">
                      <a16:colId xmlns:a16="http://schemas.microsoft.com/office/drawing/2014/main" val="3846234925"/>
                    </a:ext>
                  </a:extLst>
                </a:gridCol>
                <a:gridCol w="1071418">
                  <a:extLst>
                    <a:ext uri="{9D8B030D-6E8A-4147-A177-3AD203B41FA5}">
                      <a16:colId xmlns:a16="http://schemas.microsoft.com/office/drawing/2014/main" val="3671802452"/>
                    </a:ext>
                  </a:extLst>
                </a:gridCol>
                <a:gridCol w="858982">
                  <a:extLst>
                    <a:ext uri="{9D8B030D-6E8A-4147-A177-3AD203B41FA5}">
                      <a16:colId xmlns:a16="http://schemas.microsoft.com/office/drawing/2014/main" val="1728319873"/>
                    </a:ext>
                  </a:extLst>
                </a:gridCol>
                <a:gridCol w="997527">
                  <a:extLst>
                    <a:ext uri="{9D8B030D-6E8A-4147-A177-3AD203B41FA5}">
                      <a16:colId xmlns:a16="http://schemas.microsoft.com/office/drawing/2014/main" val="2604003569"/>
                    </a:ext>
                  </a:extLst>
                </a:gridCol>
                <a:gridCol w="1469766">
                  <a:extLst>
                    <a:ext uri="{9D8B030D-6E8A-4147-A177-3AD203B41FA5}">
                      <a16:colId xmlns:a16="http://schemas.microsoft.com/office/drawing/2014/main" val="2981486284"/>
                    </a:ext>
                  </a:extLst>
                </a:gridCol>
              </a:tblGrid>
              <a:tr h="198120">
                <a:tc>
                  <a:txBody>
                    <a:bodyPr/>
                    <a:lstStyle/>
                    <a:p>
                      <a:pPr algn="ctr"/>
                      <a:endParaRPr lang="ru-RU" sz="80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ctr"/>
                      <a:endParaRPr lang="ru-RU" sz="800" b="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2968978"/>
                  </a:ext>
                </a:extLst>
              </a:tr>
              <a:tr h="340822">
                <a:tc gridSpan="2">
                  <a:txBody>
                    <a:bodyPr/>
                    <a:lstStyle/>
                    <a:p>
                      <a:pPr algn="ctr"/>
                      <a:endParaRPr lang="ru-RU" sz="800" dirty="0">
                        <a:latin typeface="Tahoma" panose="020B0604030504040204" pitchFamily="34" charset="0"/>
                        <a:ea typeface="Tahoma" panose="020B0604030504040204" pitchFamily="34" charset="0"/>
                        <a:cs typeface="Tahoma" panose="020B0604030504040204" pitchFamily="34" charset="0"/>
                      </a:endParaRPr>
                    </a:p>
                  </a:txBody>
                  <a:tcPr marL="34290" marR="34290" marT="31173" marB="31173">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algn="ctr"/>
                      <a:endParaRPr lang="ru-RU" sz="850"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tc>
                <a:tc gridSpan="4">
                  <a:txBody>
                    <a:bodyPr/>
                    <a:lstStyle/>
                    <a:p>
                      <a:pPr algn="ct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41564" marB="41564">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pPr algn="ct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34290" marB="34290" anchor="ctr"/>
                </a:tc>
                <a:tc hMerge="1">
                  <a:txBody>
                    <a:bodyPr/>
                    <a:lstStyle/>
                    <a:p>
                      <a:endParaRPr lang="ru-RU"/>
                    </a:p>
                  </a:txBody>
                  <a:tcPr/>
                </a:tc>
                <a:tc hMerge="1">
                  <a:txBody>
                    <a:bodyPr/>
                    <a:lstStyle/>
                    <a:p>
                      <a:endParaRPr lang="ru-RU"/>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41564" marB="41564"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endParaRPr lang="ru-RU"/>
                    </a:p>
                  </a:txBody>
                  <a:tcPr/>
                </a:tc>
                <a:extLst>
                  <a:ext uri="{0D108BD9-81ED-4DB2-BD59-A6C34878D82A}">
                    <a16:rowId xmlns:a16="http://schemas.microsoft.com/office/drawing/2014/main" val="223331843"/>
                  </a:ext>
                </a:extLst>
              </a:tr>
              <a:tr h="240924">
                <a:tc gridSpan="2">
                  <a:txBody>
                    <a:bodyPr/>
                    <a:lstStyle/>
                    <a:p>
                      <a:pPr algn="ctr"/>
                      <a:endParaRPr lang="ru-RU" sz="800" dirty="0">
                        <a:latin typeface="Tahoma" panose="020B0604030504040204" pitchFamily="34" charset="0"/>
                        <a:ea typeface="Tahoma" panose="020B0604030504040204" pitchFamily="34" charset="0"/>
                        <a:cs typeface="Tahoma" panose="020B0604030504040204" pitchFamily="34" charset="0"/>
                      </a:endParaRPr>
                    </a:p>
                  </a:txBody>
                  <a:tcPr marL="34290" marR="34290" marT="41564" marB="41564">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endParaRPr lang="ru-RU"/>
                    </a:p>
                  </a:txBody>
                  <a:tcPr/>
                </a:tc>
                <a:tc gridSpan="4">
                  <a:txBody>
                    <a:bodyPr/>
                    <a:lstStyle/>
                    <a:p>
                      <a:pPr algn="ct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41564" marB="41564">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800" b="1" dirty="0">
                        <a:latin typeface="Tahoma" panose="020B0604030504040204" pitchFamily="34" charset="0"/>
                        <a:ea typeface="Tahoma" panose="020B0604030504040204" pitchFamily="34" charset="0"/>
                        <a:cs typeface="Tahoma" panose="020B0604030504040204" pitchFamily="34" charset="0"/>
                      </a:endParaRPr>
                    </a:p>
                  </a:txBody>
                  <a:tcPr marL="34290" marR="34290" marT="41564" marB="41564"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95000"/>
                      </a:schemeClr>
                    </a:solidFill>
                  </a:tcPr>
                </a:tc>
                <a:tc hMerge="1">
                  <a:txBody>
                    <a:bodyPr/>
                    <a:lstStyle/>
                    <a:p>
                      <a:endParaRPr lang="ru-RU"/>
                    </a:p>
                  </a:txBody>
                  <a:tcPr/>
                </a:tc>
                <a:extLst>
                  <a:ext uri="{0D108BD9-81ED-4DB2-BD59-A6C34878D82A}">
                    <a16:rowId xmlns:a16="http://schemas.microsoft.com/office/drawing/2014/main" val="648842632"/>
                  </a:ext>
                </a:extLst>
              </a:tr>
            </a:tbl>
          </a:graphicData>
        </a:graphic>
      </p:graphicFrame>
      <p:sp>
        <p:nvSpPr>
          <p:cNvPr id="52" name="Пятиугольник 21">
            <a:extLst>
              <a:ext uri="{FF2B5EF4-FFF2-40B4-BE49-F238E27FC236}">
                <a16:creationId xmlns:a16="http://schemas.microsoft.com/office/drawing/2014/main" id="{7EDAFCC0-87B6-4DEB-8EF6-2D0A581350AB}"/>
              </a:ext>
            </a:extLst>
          </p:cNvPr>
          <p:cNvSpPr/>
          <p:nvPr/>
        </p:nvSpPr>
        <p:spPr>
          <a:xfrm>
            <a:off x="1948871" y="5365684"/>
            <a:ext cx="9993747" cy="292398"/>
          </a:xfrm>
          <a:prstGeom prst="homePlate">
            <a:avLst>
              <a:gd name="adj" fmla="val 30207"/>
            </a:avLst>
          </a:prstGeom>
          <a:solidFill>
            <a:schemeClr val="accent2">
              <a:lumMod val="75000"/>
            </a:schemeClr>
          </a:solidFill>
          <a:ln w="3175" cap="flat" cmpd="sng" algn="ctr">
            <a:noFill/>
            <a:prstDash val="solid"/>
          </a:ln>
          <a:effectLst/>
        </p:spPr>
        <p:txBody>
          <a:bodyPr rtlCol="0" anchor="ctr"/>
          <a:lstStyle/>
          <a:p>
            <a:pPr lvl="0" algn="ctr">
              <a:defRPr/>
            </a:pP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FAST</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 SIMBA, </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ИСС, </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TWIME ASTS</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 </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FIFO TWIME ASTS, FIX </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 </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ASTS Bridge</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 </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Hosted ASTS Bridge</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 (0</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5</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4</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0-23:59)</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 </a:t>
            </a:r>
            <a:endPar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54" name="Пятиугольник 21">
            <a:extLst>
              <a:ext uri="{FF2B5EF4-FFF2-40B4-BE49-F238E27FC236}">
                <a16:creationId xmlns:a16="http://schemas.microsoft.com/office/drawing/2014/main" id="{39CD93D9-25B5-46B2-A117-3EA65CDE63F6}"/>
              </a:ext>
            </a:extLst>
          </p:cNvPr>
          <p:cNvSpPr/>
          <p:nvPr/>
        </p:nvSpPr>
        <p:spPr>
          <a:xfrm>
            <a:off x="3068029" y="5846386"/>
            <a:ext cx="7482681" cy="270762"/>
          </a:xfrm>
          <a:prstGeom prst="homePlate">
            <a:avLst>
              <a:gd name="adj" fmla="val 30207"/>
            </a:avLst>
          </a:prstGeom>
          <a:solidFill>
            <a:srgbClr val="FFC000"/>
          </a:solidFill>
          <a:ln w="3175" cap="flat" cmpd="sng" algn="ctr">
            <a:noFill/>
            <a:prstDash val="solid"/>
          </a:ln>
          <a:effectLst/>
        </p:spPr>
        <p:txBody>
          <a:bodyPr rtlCol="0" anchor="ctr"/>
          <a:lstStyle/>
          <a:p>
            <a:pPr lvl="0" algn="ctr">
              <a:defRPr/>
            </a:pP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Расписание работы и процессы НРД не меняются (0</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9</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0</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0-2</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0</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25</a:t>
            </a:r>
            <a:r>
              <a:rPr lang="ru-RU" sz="1000" b="1" dirty="0">
                <a:solidFill>
                  <a:prstClr val="white"/>
                </a:solidFill>
                <a:latin typeface="Tahoma" panose="020B0604030504040204" pitchFamily="34" charset="0"/>
                <a:ea typeface="Tahoma" panose="020B0604030504040204" pitchFamily="34" charset="0"/>
                <a:cs typeface="Tahoma" panose="020B0604030504040204" pitchFamily="34" charset="0"/>
              </a:rPr>
              <a:t>)</a:t>
            </a:r>
            <a:r>
              <a:rPr lang="en-US" sz="1000" b="1" dirty="0">
                <a:solidFill>
                  <a:prstClr val="white"/>
                </a:solidFill>
                <a:latin typeface="Tahoma" panose="020B0604030504040204" pitchFamily="34" charset="0"/>
                <a:ea typeface="Tahoma" panose="020B0604030504040204" pitchFamily="34" charset="0"/>
                <a:cs typeface="Tahoma" panose="020B0604030504040204" pitchFamily="34" charset="0"/>
              </a:rPr>
              <a:t> </a:t>
            </a:r>
            <a:endParaRPr kumimoji="0" lang="ru-RU" sz="10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55" name="TextBox 54">
            <a:extLst>
              <a:ext uri="{FF2B5EF4-FFF2-40B4-BE49-F238E27FC236}">
                <a16:creationId xmlns:a16="http://schemas.microsoft.com/office/drawing/2014/main" id="{9A84A3D2-F515-4A67-8C2F-DC025B594B61}"/>
              </a:ext>
            </a:extLst>
          </p:cNvPr>
          <p:cNvSpPr txBox="1"/>
          <p:nvPr/>
        </p:nvSpPr>
        <p:spPr>
          <a:xfrm>
            <a:off x="168832" y="5821966"/>
            <a:ext cx="1780039" cy="369332"/>
          </a:xfrm>
          <a:prstGeom prst="rect">
            <a:avLst/>
          </a:prstGeom>
          <a:noFill/>
        </p:spPr>
        <p:txBody>
          <a:bodyPr wrap="square" rtlCol="0">
            <a:spAutoFit/>
          </a:bodyPr>
          <a:lstStyle>
            <a:defPPr>
              <a:defRPr lang="ru-RU"/>
            </a:defPPr>
            <a:lvl1pPr>
              <a:defRPr sz="1400"/>
            </a:lvl1pPr>
          </a:lstStyle>
          <a:p>
            <a:r>
              <a:rPr lang="ru-RU" sz="900" b="1" dirty="0">
                <a:latin typeface="Tahoma" panose="020B0604030504040204" pitchFamily="34" charset="0"/>
                <a:ea typeface="Tahoma" panose="020B0604030504040204" pitchFamily="34" charset="0"/>
                <a:cs typeface="Tahoma" panose="020B0604030504040204" pitchFamily="34" charset="0"/>
              </a:rPr>
              <a:t>Динамический обмен НРД с </a:t>
            </a:r>
            <a:r>
              <a:rPr lang="ru-RU" sz="900" b="1" dirty="0" err="1">
                <a:latin typeface="Tahoma" panose="020B0604030504040204" pitchFamily="34" charset="0"/>
                <a:ea typeface="Tahoma" panose="020B0604030504040204" pitchFamily="34" charset="0"/>
                <a:cs typeface="Tahoma" panose="020B0604030504040204" pitchFamily="34" charset="0"/>
              </a:rPr>
              <a:t>МосБиржей</a:t>
            </a:r>
            <a:r>
              <a:rPr lang="ru-RU" sz="900" b="1" dirty="0">
                <a:latin typeface="Tahoma" panose="020B0604030504040204" pitchFamily="34" charset="0"/>
                <a:ea typeface="Tahoma" panose="020B0604030504040204" pitchFamily="34" charset="0"/>
                <a:cs typeface="Tahoma" panose="020B0604030504040204" pitchFamily="34" charset="0"/>
              </a:rPr>
              <a:t> и НКЦ</a:t>
            </a:r>
          </a:p>
        </p:txBody>
      </p:sp>
      <p:sp>
        <p:nvSpPr>
          <p:cNvPr id="2" name="Прямоугольник 1">
            <a:extLst>
              <a:ext uri="{FF2B5EF4-FFF2-40B4-BE49-F238E27FC236}">
                <a16:creationId xmlns:a16="http://schemas.microsoft.com/office/drawing/2014/main" id="{721FFCF2-3D2D-43C7-8575-D17A4C191114}"/>
              </a:ext>
            </a:extLst>
          </p:cNvPr>
          <p:cNvSpPr/>
          <p:nvPr/>
        </p:nvSpPr>
        <p:spPr>
          <a:xfrm>
            <a:off x="2135215" y="4148479"/>
            <a:ext cx="6435348" cy="430887"/>
          </a:xfrm>
          <a:prstGeom prst="rect">
            <a:avLst/>
          </a:prstGeom>
        </p:spPr>
        <p:txBody>
          <a:bodyPr wrap="square">
            <a:spAutoFit/>
          </a:bodyPr>
          <a:lstStyle/>
          <a:p>
            <a:r>
              <a:rPr lang="ru-RU" sz="1100" dirty="0">
                <a:solidFill>
                  <a:srgbClr val="000000"/>
                </a:solidFill>
                <a:latin typeface="Tahoma" panose="020B0604030504040204" pitchFamily="34" charset="0"/>
                <a:ea typeface="Tahoma" panose="020B0604030504040204" pitchFamily="34" charset="0"/>
                <a:cs typeface="Tahoma" panose="020B0604030504040204" pitchFamily="34" charset="0"/>
              </a:rPr>
              <a:t>*РПС УДС с </a:t>
            </a:r>
            <a:r>
              <a:rPr lang="en-US" sz="1100" dirty="0">
                <a:solidFill>
                  <a:srgbClr val="000000"/>
                </a:solidFill>
                <a:latin typeface="Tahoma" panose="020B0604030504040204" pitchFamily="34" charset="0"/>
                <a:ea typeface="Tahoma" panose="020B0604030504040204" pitchFamily="34" charset="0"/>
                <a:cs typeface="Tahoma" panose="020B0604030504040204" pitchFamily="34" charset="0"/>
              </a:rPr>
              <a:t>Z0 </a:t>
            </a:r>
            <a:r>
              <a:rPr lang="ru-RU" sz="1100" dirty="0">
                <a:solidFill>
                  <a:srgbClr val="000000"/>
                </a:solidFill>
                <a:latin typeface="Tahoma" panose="020B0604030504040204" pitchFamily="34" charset="0"/>
                <a:ea typeface="Tahoma" panose="020B0604030504040204" pitchFamily="34" charset="0"/>
                <a:cs typeface="Tahoma" panose="020B0604030504040204" pitchFamily="34" charset="0"/>
              </a:rPr>
              <a:t>начнется в 9:30</a:t>
            </a:r>
            <a:r>
              <a:rPr lang="en-US" sz="1100"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ru-RU" sz="1100" dirty="0">
                <a:solidFill>
                  <a:srgbClr val="000000"/>
                </a:solidFill>
                <a:latin typeface="Tahoma" panose="020B0604030504040204" pitchFamily="34" charset="0"/>
                <a:ea typeface="Tahoma" panose="020B0604030504040204" pitchFamily="34" charset="0"/>
                <a:cs typeface="Tahoma" panose="020B0604030504040204" pitchFamily="34" charset="0"/>
              </a:rPr>
              <a:t>отчеты на исполнение с 9:30</a:t>
            </a:r>
            <a:br>
              <a:rPr lang="ru-RU" sz="1100"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ru-RU" sz="1100"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ru-RU" sz="11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63490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493515" y="182248"/>
            <a:ext cx="10911314" cy="256480"/>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sz="1800" dirty="0"/>
              <a:t>ОРГ.ТОРГИ. РЕЖИМЫ ТОРГОВ, ВИДЫ ЗАЯВОК, КОДЫ РАСЧЕТОВ</a:t>
            </a:r>
          </a:p>
        </p:txBody>
      </p:sp>
      <p:graphicFrame>
        <p:nvGraphicFramePr>
          <p:cNvPr id="3" name="Таблица 2">
            <a:extLst>
              <a:ext uri="{FF2B5EF4-FFF2-40B4-BE49-F238E27FC236}">
                <a16:creationId xmlns:a16="http://schemas.microsoft.com/office/drawing/2014/main" id="{5DB56691-3473-49B6-A131-FB026097B8B1}"/>
              </a:ext>
            </a:extLst>
          </p:cNvPr>
          <p:cNvGraphicFramePr>
            <a:graphicFrameLocks noGrp="1"/>
          </p:cNvGraphicFramePr>
          <p:nvPr>
            <p:extLst>
              <p:ext uri="{D42A27DB-BD31-4B8C-83A1-F6EECF244321}">
                <p14:modId xmlns:p14="http://schemas.microsoft.com/office/powerpoint/2010/main" val="3657539414"/>
              </p:ext>
            </p:extLst>
          </p:nvPr>
        </p:nvGraphicFramePr>
        <p:xfrm>
          <a:off x="493515" y="642338"/>
          <a:ext cx="11204970" cy="3449285"/>
        </p:xfrm>
        <a:graphic>
          <a:graphicData uri="http://schemas.openxmlformats.org/drawingml/2006/table">
            <a:tbl>
              <a:tblPr firstRow="1" bandRow="1">
                <a:tableStyleId>{9D7B26C5-4107-4FEC-AEDC-1716B250A1EF}</a:tableStyleId>
              </a:tblPr>
              <a:tblGrid>
                <a:gridCol w="2448782">
                  <a:extLst>
                    <a:ext uri="{9D8B030D-6E8A-4147-A177-3AD203B41FA5}">
                      <a16:colId xmlns:a16="http://schemas.microsoft.com/office/drawing/2014/main" val="3527535675"/>
                    </a:ext>
                  </a:extLst>
                </a:gridCol>
                <a:gridCol w="1519800">
                  <a:extLst>
                    <a:ext uri="{9D8B030D-6E8A-4147-A177-3AD203B41FA5}">
                      <a16:colId xmlns:a16="http://schemas.microsoft.com/office/drawing/2014/main" val="3997963404"/>
                    </a:ext>
                  </a:extLst>
                </a:gridCol>
                <a:gridCol w="2107027">
                  <a:extLst>
                    <a:ext uri="{9D8B030D-6E8A-4147-A177-3AD203B41FA5}">
                      <a16:colId xmlns:a16="http://schemas.microsoft.com/office/drawing/2014/main" val="1607654775"/>
                    </a:ext>
                  </a:extLst>
                </a:gridCol>
                <a:gridCol w="2528219">
                  <a:extLst>
                    <a:ext uri="{9D8B030D-6E8A-4147-A177-3AD203B41FA5}">
                      <a16:colId xmlns:a16="http://schemas.microsoft.com/office/drawing/2014/main" val="976703617"/>
                    </a:ext>
                  </a:extLst>
                </a:gridCol>
                <a:gridCol w="2601142">
                  <a:extLst>
                    <a:ext uri="{9D8B030D-6E8A-4147-A177-3AD203B41FA5}">
                      <a16:colId xmlns:a16="http://schemas.microsoft.com/office/drawing/2014/main" val="2473757448"/>
                    </a:ext>
                  </a:extLst>
                </a:gridCol>
              </a:tblGrid>
              <a:tr h="330483">
                <a:tc>
                  <a:txBody>
                    <a:bodyPr/>
                    <a:lstStyle/>
                    <a:p>
                      <a:endParaRPr lang="ru-RU" sz="14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algn="ctr"/>
                      <a:endParaRPr lang="ru-RU"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algn="ctr"/>
                      <a:r>
                        <a:rPr lang="ru-RU" sz="1000" dirty="0">
                          <a:solidFill>
                            <a:schemeClr val="tx1"/>
                          </a:solidFill>
                          <a:latin typeface="Tahoma" panose="020B0604030504040204" pitchFamily="34" charset="0"/>
                          <a:ea typeface="Tahoma" panose="020B0604030504040204" pitchFamily="34" charset="0"/>
                          <a:cs typeface="Tahoma" panose="020B0604030504040204" pitchFamily="34" charset="0"/>
                        </a:rPr>
                        <a:t>Утренняя (доп.) сессия</a:t>
                      </a:r>
                    </a:p>
                    <a:p>
                      <a:pPr algn="ctr"/>
                      <a:r>
                        <a:rPr lang="ru-RU" sz="1000" dirty="0">
                          <a:solidFill>
                            <a:schemeClr val="tx1"/>
                          </a:solidFill>
                          <a:latin typeface="Tahoma" panose="020B0604030504040204" pitchFamily="34" charset="0"/>
                          <a:ea typeface="Tahoma" panose="020B0604030504040204" pitchFamily="34" charset="0"/>
                          <a:cs typeface="Tahoma" panose="020B0604030504040204" pitchFamily="34" charset="0"/>
                        </a:rPr>
                        <a:t>8:50 – 9:50</a:t>
                      </a: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b="1" kern="1200" dirty="0">
                          <a:solidFill>
                            <a:schemeClr val="tx1"/>
                          </a:solidFill>
                          <a:latin typeface="Tahoma" panose="020B0604030504040204" pitchFamily="34" charset="0"/>
                          <a:ea typeface="Tahoma" panose="020B0604030504040204" pitchFamily="34" charset="0"/>
                          <a:cs typeface="Tahoma" panose="020B0604030504040204" pitchFamily="34" charset="0"/>
                        </a:rPr>
                        <a:t>Основная сессия</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b="1" kern="1200" dirty="0">
                          <a:solidFill>
                            <a:schemeClr val="tx1"/>
                          </a:solidFill>
                          <a:latin typeface="Tahoma" panose="020B0604030504040204" pitchFamily="34" charset="0"/>
                          <a:ea typeface="Tahoma" panose="020B0604030504040204" pitchFamily="34" charset="0"/>
                          <a:cs typeface="Tahoma" panose="020B0604030504040204" pitchFamily="34" charset="0"/>
                        </a:rPr>
                        <a:t>9:50 – 19:00</a:t>
                      </a:r>
                      <a:endParaRPr lang="en-US" sz="10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b="1" kern="1200" dirty="0">
                          <a:solidFill>
                            <a:schemeClr val="tx1"/>
                          </a:solidFill>
                          <a:latin typeface="Tahoma" panose="020B0604030504040204" pitchFamily="34" charset="0"/>
                          <a:ea typeface="Tahoma" panose="020B0604030504040204" pitchFamily="34" charset="0"/>
                          <a:cs typeface="Tahoma" panose="020B0604030504040204" pitchFamily="34" charset="0"/>
                        </a:rPr>
                        <a:t>Вечерняя (доп.) сессия</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000" b="1" kern="1200" dirty="0">
                          <a:solidFill>
                            <a:schemeClr val="tx1"/>
                          </a:solidFill>
                          <a:latin typeface="Tahoma" panose="020B0604030504040204" pitchFamily="34" charset="0"/>
                          <a:ea typeface="Tahoma" panose="020B0604030504040204" pitchFamily="34" charset="0"/>
                          <a:cs typeface="Tahoma" panose="020B0604030504040204" pitchFamily="34" charset="0"/>
                        </a:rPr>
                        <a:t>19:00 – 23:50</a:t>
                      </a:r>
                      <a:endParaRPr lang="en-US" sz="10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6000" marR="36000" marT="0" marB="0" anchor="ctr"/>
                </a:tc>
                <a:extLst>
                  <a:ext uri="{0D108BD9-81ED-4DB2-BD59-A6C34878D82A}">
                    <a16:rowId xmlns:a16="http://schemas.microsoft.com/office/drawing/2014/main" val="88515377"/>
                  </a:ext>
                </a:extLst>
              </a:tr>
              <a:tr h="181765">
                <a:tc gridSpan="5">
                  <a:txBody>
                    <a:bodyPr/>
                    <a:lstStyle/>
                    <a:p>
                      <a:pPr marL="0" algn="ctr" defTabSz="914400" rtl="0" eaLnBrk="1" latinLnBrk="0" hangingPunct="1"/>
                      <a:r>
                        <a:rPr lang="ru-RU" sz="1100" b="1" kern="1200" dirty="0">
                          <a:solidFill>
                            <a:schemeClr val="tx1"/>
                          </a:solidFill>
                          <a:latin typeface="Tahoma" panose="020B0604030504040204" pitchFamily="34" charset="0"/>
                          <a:ea typeface="Tahoma" panose="020B0604030504040204" pitchFamily="34" charset="0"/>
                          <a:cs typeface="Tahoma" panose="020B0604030504040204" pitchFamily="34" charset="0"/>
                        </a:rPr>
                        <a:t>ДОСТУПНОСТЬ ВИДОВ ЗАЯВОК</a:t>
                      </a:r>
                    </a:p>
                  </a:txBody>
                  <a:tcPr marL="36000" marR="36000" marT="0" marB="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dirty="0">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29850938"/>
                  </a:ext>
                </a:extLst>
              </a:tr>
              <a:tr h="1817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100" b="1" dirty="0">
                          <a:latin typeface="Tahoma" panose="020B0604030504040204" pitchFamily="34" charset="0"/>
                          <a:ea typeface="Tahoma" panose="020B0604030504040204" pitchFamily="34" charset="0"/>
                          <a:cs typeface="Tahoma" panose="020B0604030504040204" pitchFamily="34" charset="0"/>
                        </a:rPr>
                        <a:t>Режим основных торгов Т+</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288344630"/>
                  </a:ext>
                </a:extLst>
              </a:tr>
              <a:tr h="181765">
                <a:tc>
                  <a:txBody>
                    <a:bodyPr/>
                    <a:lstStyle/>
                    <a:p>
                      <a:r>
                        <a:rPr lang="en-US" sz="1100" dirty="0"/>
                        <a:t>- </a:t>
                      </a:r>
                      <a:r>
                        <a:rPr lang="ru-RU" sz="1100" dirty="0"/>
                        <a:t>АО/ТП/АЗ</a:t>
                      </a:r>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665279033"/>
                  </a:ext>
                </a:extLst>
              </a:tr>
              <a:tr h="181765">
                <a:tc>
                  <a:txBody>
                    <a:bodyPr/>
                    <a:lstStyle/>
                    <a:p>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100" dirty="0">
                          <a:latin typeface="Tahoma" panose="020B0604030504040204" pitchFamily="34" charset="0"/>
                          <a:ea typeface="Tahoma" panose="020B0604030504040204" pitchFamily="34" charset="0"/>
                          <a:cs typeface="Tahoma" panose="020B0604030504040204" pitchFamily="34" charset="0"/>
                        </a:rPr>
                        <a:t>Рыночные заявки</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493713244"/>
                  </a:ext>
                </a:extLst>
              </a:tr>
              <a:tr h="210562">
                <a:tc>
                  <a:txBody>
                    <a:bodyPr/>
                    <a:lstStyle/>
                    <a:p>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100" dirty="0">
                          <a:latin typeface="Tahoma" panose="020B0604030504040204" pitchFamily="34" charset="0"/>
                          <a:ea typeface="Tahoma" panose="020B0604030504040204" pitchFamily="34" charset="0"/>
                          <a:cs typeface="Tahoma" panose="020B0604030504040204" pitchFamily="34" charset="0"/>
                        </a:rPr>
                        <a:t>Лимитные заявки</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415689396"/>
                  </a:ext>
                </a:extLst>
              </a:tr>
              <a:tr h="181765">
                <a:tc>
                  <a:txBody>
                    <a:bodyPr/>
                    <a:lstStyle/>
                    <a:p>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100" dirty="0">
                          <a:latin typeface="Tahoma" panose="020B0604030504040204" pitchFamily="34" charset="0"/>
                          <a:ea typeface="Tahoma" panose="020B0604030504040204" pitchFamily="34" charset="0"/>
                          <a:cs typeface="Tahoma" panose="020B0604030504040204" pitchFamily="34" charset="0"/>
                        </a:rPr>
                        <a:t>Айсберг заявки </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p>
                  </a:txBody>
                  <a:tcPr marL="36000" marR="36000" marT="0" marB="0"/>
                </a:tc>
                <a:extLst>
                  <a:ext uri="{0D108BD9-81ED-4DB2-BD59-A6C34878D82A}">
                    <a16:rowId xmlns:a16="http://schemas.microsoft.com/office/drawing/2014/main" val="3633409004"/>
                  </a:ext>
                </a:extLst>
              </a:tr>
              <a:tr h="1817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100" b="1" dirty="0">
                          <a:latin typeface="Tahoma" panose="020B0604030504040204" pitchFamily="34" charset="0"/>
                          <a:ea typeface="Tahoma" panose="020B0604030504040204" pitchFamily="34" charset="0"/>
                          <a:cs typeface="Tahoma" panose="020B0604030504040204" pitchFamily="34" charset="0"/>
                        </a:rPr>
                        <a:t>РПС / РПС с ЦК</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100" dirty="0">
                          <a:latin typeface="Tahoma" panose="020B0604030504040204" pitchFamily="34" charset="0"/>
                          <a:ea typeface="Tahoma" panose="020B0604030504040204" pitchFamily="34" charset="0"/>
                          <a:cs typeface="Tahoma" panose="020B0604030504040204" pitchFamily="34" charset="0"/>
                        </a:rPr>
                        <a:t>Адресные заявки РПС</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1767140522"/>
                  </a:ext>
                </a:extLst>
              </a:tr>
              <a:tr h="181765">
                <a:tc gridSpan="5">
                  <a:txBody>
                    <a:bodyPr/>
                    <a:lstStyle/>
                    <a:p>
                      <a:pPr algn="ctr"/>
                      <a:r>
                        <a:rPr lang="ru-RU" sz="1100" b="1" dirty="0">
                          <a:latin typeface="Tahoma" panose="020B0604030504040204" pitchFamily="34" charset="0"/>
                          <a:ea typeface="Tahoma" panose="020B0604030504040204" pitchFamily="34" charset="0"/>
                          <a:cs typeface="Tahoma" panose="020B0604030504040204" pitchFamily="34" charset="0"/>
                        </a:rPr>
                        <a:t>ДОСТУПНОСТЬ ТОРГОВЫХ КОДОВ</a:t>
                      </a:r>
                    </a:p>
                  </a:txBody>
                  <a:tcPr marL="36000" marR="36000" marT="0" marB="0"/>
                </a:tc>
                <a:tc hMerge="1">
                  <a:txBody>
                    <a:bodyPr/>
                    <a:lstStyle/>
                    <a:p>
                      <a:pPr algn="ctr"/>
                      <a:endParaRPr lang="ru-RU" sz="1100" dirty="0">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algn="ctr"/>
                      <a:endParaRPr lang="ru-RU" sz="1100" dirty="0">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597111533"/>
                  </a:ext>
                </a:extLst>
              </a:tr>
              <a:tr h="181765">
                <a:tc>
                  <a:txBody>
                    <a:bodyPr/>
                    <a:lstStyle/>
                    <a:p>
                      <a:r>
                        <a:rPr lang="ru-RU" sz="1100" b="1" dirty="0">
                          <a:latin typeface="Tahoma" panose="020B0604030504040204" pitchFamily="34" charset="0"/>
                          <a:ea typeface="Tahoma" panose="020B0604030504040204" pitchFamily="34" charset="0"/>
                          <a:cs typeface="Tahoma" panose="020B0604030504040204" pitchFamily="34" charset="0"/>
                        </a:rPr>
                        <a:t>Режим основных торгов Т+</a:t>
                      </a:r>
                    </a:p>
                  </a:txBody>
                  <a:tcPr marL="36000" marR="36000" marT="0" marB="0"/>
                </a:tc>
                <a:tc>
                  <a:txBody>
                    <a:bodyPr/>
                    <a:lstStyle/>
                    <a:p>
                      <a:pPr algn="ctr"/>
                      <a:r>
                        <a:rPr lang="en-US" sz="1100" dirty="0">
                          <a:latin typeface="Tahoma" panose="020B0604030504040204" pitchFamily="34" charset="0"/>
                          <a:ea typeface="Tahoma" panose="020B0604030504040204" pitchFamily="34" charset="0"/>
                          <a:cs typeface="Tahoma" panose="020B0604030504040204" pitchFamily="34" charset="0"/>
                        </a:rPr>
                        <a:t>Y1</a:t>
                      </a:r>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algn="ctr"/>
                      <a:r>
                        <a:rPr lang="en-US" sz="1100" dirty="0">
                          <a:latin typeface="Tahoma" panose="020B0604030504040204" pitchFamily="34" charset="0"/>
                          <a:ea typeface="Tahoma" panose="020B0604030504040204" pitchFamily="34" charset="0"/>
                          <a:cs typeface="Tahoma" panose="020B0604030504040204" pitchFamily="34" charset="0"/>
                        </a:rPr>
                        <a:t>+</a:t>
                      </a:r>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3341833668"/>
                  </a:ext>
                </a:extLst>
              </a:tr>
              <a:tr h="1817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100" b="1" dirty="0">
                          <a:latin typeface="Tahoma" panose="020B0604030504040204" pitchFamily="34" charset="0"/>
                          <a:ea typeface="Tahoma" panose="020B0604030504040204" pitchFamily="34" charset="0"/>
                          <a:cs typeface="Tahoma" panose="020B0604030504040204" pitchFamily="34" charset="0"/>
                        </a:rPr>
                        <a:t>РПС</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algn="ctr"/>
                      <a:endParaRPr lang="ru-RU" sz="11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1379219399"/>
                  </a:ext>
                </a:extLst>
              </a:tr>
              <a:tr h="181765">
                <a:tc>
                  <a:txBody>
                    <a:bodyPr/>
                    <a:lstStyle/>
                    <a:p>
                      <a:endParaRPr lang="ru-RU" sz="1100" b="1"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Tahoma" panose="020B0604030504040204" pitchFamily="34" charset="0"/>
                          <a:ea typeface="Tahoma" panose="020B0604030504040204" pitchFamily="34" charset="0"/>
                          <a:cs typeface="Tahoma" panose="020B0604030504040204" pitchFamily="34" charset="0"/>
                        </a:rPr>
                        <a:t>T0</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algn="ctr"/>
                      <a:r>
                        <a:rPr lang="en-US" sz="11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 (</a:t>
                      </a:r>
                      <a:r>
                        <a:rPr lang="ru-RU" sz="11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в рамках одного ТКС)</a:t>
                      </a:r>
                    </a:p>
                  </a:txBody>
                  <a:tcPr marL="36000" marR="36000" marT="0" marB="0"/>
                </a:tc>
                <a:extLst>
                  <a:ext uri="{0D108BD9-81ED-4DB2-BD59-A6C34878D82A}">
                    <a16:rowId xmlns:a16="http://schemas.microsoft.com/office/drawing/2014/main" val="3634648465"/>
                  </a:ext>
                </a:extLst>
              </a:tr>
              <a:tr h="181765">
                <a:tc>
                  <a:txBody>
                    <a:bodyPr/>
                    <a:lstStyle/>
                    <a:p>
                      <a:endParaRPr lang="ru-RU" sz="1100" b="1"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Tahoma" panose="020B0604030504040204" pitchFamily="34" charset="0"/>
                          <a:ea typeface="Tahoma" panose="020B0604030504040204" pitchFamily="34" charset="0"/>
                          <a:cs typeface="Tahoma" panose="020B0604030504040204" pitchFamily="34" charset="0"/>
                        </a:rPr>
                        <a:t>Z0</a:t>
                      </a:r>
                    </a:p>
                  </a:txBody>
                  <a:tcPr marL="36000" marR="36000" marT="0" marB="0"/>
                </a:tc>
                <a:tc>
                  <a:txBody>
                    <a:bodyPr/>
                    <a:lstStyle/>
                    <a:p>
                      <a:pPr algn="ctr"/>
                      <a:r>
                        <a:rPr lang="ru-RU" sz="11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1100" dirty="0">
                          <a:solidFill>
                            <a:schemeClr val="tx1"/>
                          </a:solidFill>
                          <a:latin typeface="Tahoma" panose="020B0604030504040204" pitchFamily="34" charset="0"/>
                          <a:ea typeface="Tahoma" panose="020B0604030504040204" pitchFamily="34" charset="0"/>
                          <a:cs typeface="Tahoma" panose="020B0604030504040204" pitchFamily="34" charset="0"/>
                        </a:rPr>
                        <a:t>(</a:t>
                      </a:r>
                      <a:r>
                        <a:rPr lang="ru-RU" sz="1100" dirty="0">
                          <a:solidFill>
                            <a:schemeClr val="tx1"/>
                          </a:solidFill>
                          <a:latin typeface="Tahoma" panose="020B0604030504040204" pitchFamily="34" charset="0"/>
                          <a:ea typeface="Tahoma" panose="020B0604030504040204" pitchFamily="34" charset="0"/>
                          <a:cs typeface="Tahoma" panose="020B0604030504040204" pitchFamily="34" charset="0"/>
                        </a:rPr>
                        <a:t>с 9</a:t>
                      </a:r>
                      <a:r>
                        <a:rPr lang="en-US" sz="1100" dirty="0">
                          <a:solidFill>
                            <a:schemeClr val="tx1"/>
                          </a:solidFill>
                          <a:latin typeface="Tahoma" panose="020B0604030504040204" pitchFamily="34" charset="0"/>
                          <a:ea typeface="Tahoma" panose="020B0604030504040204" pitchFamily="34" charset="0"/>
                          <a:cs typeface="Tahoma" panose="020B0604030504040204" pitchFamily="34" charset="0"/>
                        </a:rPr>
                        <a:t>:30)</a:t>
                      </a:r>
                      <a:endParaRPr lang="ru-RU"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algn="ctr"/>
                      <a:r>
                        <a:rPr lang="ru-RU" sz="1100" dirty="0">
                          <a:latin typeface="Tahoma" panose="020B0604030504040204" pitchFamily="34" charset="0"/>
                          <a:ea typeface="Tahoma" panose="020B0604030504040204" pitchFamily="34" charset="0"/>
                          <a:cs typeface="Tahoma" panose="020B0604030504040204" pitchFamily="34" charset="0"/>
                        </a:rPr>
                        <a:t>+</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100" b="0"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rPr>
                        <a:t>нет</a:t>
                      </a:r>
                    </a:p>
                  </a:txBody>
                  <a:tcPr marL="36000" marR="36000" marT="0" marB="0"/>
                </a:tc>
                <a:extLst>
                  <a:ext uri="{0D108BD9-81ED-4DB2-BD59-A6C34878D82A}">
                    <a16:rowId xmlns:a16="http://schemas.microsoft.com/office/drawing/2014/main" val="430578182"/>
                  </a:ext>
                </a:extLst>
              </a:tr>
              <a:tr h="181765">
                <a:tc>
                  <a:txBody>
                    <a:bodyPr/>
                    <a:lstStyle/>
                    <a:p>
                      <a:endParaRPr lang="ru-RU" sz="1100" b="1"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Tahoma" panose="020B0604030504040204" pitchFamily="34" charset="0"/>
                          <a:ea typeface="Tahoma" panose="020B0604030504040204" pitchFamily="34" charset="0"/>
                          <a:cs typeface="Tahoma" panose="020B0604030504040204" pitchFamily="34" charset="0"/>
                        </a:rPr>
                        <a:t>B0</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100" b="0"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rPr>
                        <a:t>нет</a:t>
                      </a:r>
                    </a:p>
                  </a:txBody>
                  <a:tcPr marL="36000" marR="36000" marT="0" marB="0"/>
                </a:tc>
                <a:extLst>
                  <a:ext uri="{0D108BD9-81ED-4DB2-BD59-A6C34878D82A}">
                    <a16:rowId xmlns:a16="http://schemas.microsoft.com/office/drawing/2014/main" val="1623113222"/>
                  </a:ext>
                </a:extLst>
              </a:tr>
              <a:tr h="181765">
                <a:tc>
                  <a:txBody>
                    <a:bodyPr/>
                    <a:lstStyle/>
                    <a:p>
                      <a:endParaRPr lang="ru-RU" sz="1100" b="1"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Tahoma" panose="020B0604030504040204" pitchFamily="34" charset="0"/>
                          <a:ea typeface="Tahoma" panose="020B0604030504040204" pitchFamily="34" charset="0"/>
                          <a:cs typeface="Tahoma" panose="020B0604030504040204" pitchFamily="34" charset="0"/>
                        </a:rPr>
                        <a:t>B1-B30</a:t>
                      </a:r>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3250154684"/>
                  </a:ext>
                </a:extLst>
              </a:tr>
              <a:tr h="1817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100" b="1" dirty="0">
                          <a:latin typeface="Tahoma" panose="020B0604030504040204" pitchFamily="34" charset="0"/>
                          <a:ea typeface="Tahoma" panose="020B0604030504040204" pitchFamily="34" charset="0"/>
                          <a:cs typeface="Tahoma" panose="020B0604030504040204" pitchFamily="34" charset="0"/>
                        </a:rPr>
                        <a:t>РПС с ЦК</a:t>
                      </a: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ru-RU" sz="1100" kern="12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952637508"/>
                  </a:ext>
                </a:extLst>
              </a:tr>
              <a:tr h="181765">
                <a:tc>
                  <a:txBody>
                    <a:bodyPr/>
                    <a:lstStyle/>
                    <a:p>
                      <a:endParaRPr lang="ru-RU" sz="1100" b="1"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Tahoma" panose="020B0604030504040204" pitchFamily="34" charset="0"/>
                          <a:ea typeface="Tahoma" panose="020B0604030504040204" pitchFamily="34" charset="0"/>
                          <a:cs typeface="Tahoma" panose="020B0604030504040204" pitchFamily="34" charset="0"/>
                        </a:rPr>
                        <a:t>Y0</a:t>
                      </a:r>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 (</a:t>
                      </a:r>
                      <a:r>
                        <a:rPr lang="ru-RU" sz="1100" kern="1200" dirty="0">
                          <a:solidFill>
                            <a:schemeClr val="accent2">
                              <a:lumMod val="75000"/>
                            </a:schemeClr>
                          </a:solidFill>
                          <a:latin typeface="Tahoma" panose="020B0604030504040204" pitchFamily="34" charset="0"/>
                          <a:ea typeface="Tahoma" panose="020B0604030504040204" pitchFamily="34" charset="0"/>
                          <a:cs typeface="Tahoma" panose="020B0604030504040204" pitchFamily="34" charset="0"/>
                        </a:rPr>
                        <a:t>в рамках одного ТКС)</a:t>
                      </a:r>
                    </a:p>
                  </a:txBody>
                  <a:tcPr marL="36000" marR="36000" marT="0" marB="0"/>
                </a:tc>
                <a:extLst>
                  <a:ext uri="{0D108BD9-81ED-4DB2-BD59-A6C34878D82A}">
                    <a16:rowId xmlns:a16="http://schemas.microsoft.com/office/drawing/2014/main" val="748224243"/>
                  </a:ext>
                </a:extLst>
              </a:tr>
              <a:tr h="181765">
                <a:tc>
                  <a:txBody>
                    <a:bodyPr/>
                    <a:lstStyle/>
                    <a:p>
                      <a:endParaRPr lang="ru-RU" sz="1100" b="1"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Tahoma" panose="020B0604030504040204" pitchFamily="34" charset="0"/>
                          <a:ea typeface="Tahoma" panose="020B0604030504040204" pitchFamily="34" charset="0"/>
                          <a:cs typeface="Tahoma" panose="020B0604030504040204" pitchFamily="34" charset="0"/>
                        </a:rPr>
                        <a:t>Y1-Y14</a:t>
                      </a:r>
                      <a:endParaRPr lang="ru-RU" sz="1100" dirty="0">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ru-RU"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marL="36000" marR="36000" marT="0" marB="0"/>
                </a:tc>
                <a:extLst>
                  <a:ext uri="{0D108BD9-81ED-4DB2-BD59-A6C34878D82A}">
                    <a16:rowId xmlns:a16="http://schemas.microsoft.com/office/drawing/2014/main" val="3292744335"/>
                  </a:ext>
                </a:extLst>
              </a:tr>
            </a:tbl>
          </a:graphicData>
        </a:graphic>
      </p:graphicFrame>
    </p:spTree>
    <p:extLst>
      <p:ext uri="{BB962C8B-B14F-4D97-AF65-F5344CB8AC3E}">
        <p14:creationId xmlns:p14="http://schemas.microsoft.com/office/powerpoint/2010/main" val="1831503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491146" y="262810"/>
            <a:ext cx="10911314" cy="256480"/>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dirty="0"/>
              <a:t>АЛГОРИТМ РАБОТЫ ЛИМИТНОЙ ЗАЯВКИ (</a:t>
            </a:r>
            <a:r>
              <a:rPr lang="en-US" dirty="0"/>
              <a:t>GTT</a:t>
            </a:r>
            <a:r>
              <a:rPr lang="ru-RU" dirty="0"/>
              <a:t>, </a:t>
            </a:r>
            <a:r>
              <a:rPr lang="en-US" dirty="0"/>
              <a:t>GOOD TILL TODAY</a:t>
            </a:r>
            <a:r>
              <a:rPr lang="ru-RU" dirty="0"/>
              <a:t>).  </a:t>
            </a:r>
          </a:p>
        </p:txBody>
      </p:sp>
      <p:graphicFrame>
        <p:nvGraphicFramePr>
          <p:cNvPr id="4" name="Таблица 3">
            <a:extLst>
              <a:ext uri="{FF2B5EF4-FFF2-40B4-BE49-F238E27FC236}">
                <a16:creationId xmlns:a16="http://schemas.microsoft.com/office/drawing/2014/main" id="{26778A58-6BFB-41D6-BB02-9FFEBDEB95C8}"/>
              </a:ext>
            </a:extLst>
          </p:cNvPr>
          <p:cNvGraphicFramePr>
            <a:graphicFrameLocks noGrp="1"/>
          </p:cNvGraphicFramePr>
          <p:nvPr>
            <p:extLst>
              <p:ext uri="{D42A27DB-BD31-4B8C-83A1-F6EECF244321}">
                <p14:modId xmlns:p14="http://schemas.microsoft.com/office/powerpoint/2010/main" val="3494250206"/>
              </p:ext>
            </p:extLst>
          </p:nvPr>
        </p:nvGraphicFramePr>
        <p:xfrm>
          <a:off x="491145" y="999765"/>
          <a:ext cx="10989654" cy="3200400"/>
        </p:xfrm>
        <a:graphic>
          <a:graphicData uri="http://schemas.openxmlformats.org/drawingml/2006/table">
            <a:tbl>
              <a:tblPr firstRow="1" bandRow="1">
                <a:tableStyleId>{F5AB1C69-6EDB-4FF4-983F-18BD219EF322}</a:tableStyleId>
              </a:tblPr>
              <a:tblGrid>
                <a:gridCol w="3794527">
                  <a:extLst>
                    <a:ext uri="{9D8B030D-6E8A-4147-A177-3AD203B41FA5}">
                      <a16:colId xmlns:a16="http://schemas.microsoft.com/office/drawing/2014/main" val="2089509812"/>
                    </a:ext>
                  </a:extLst>
                </a:gridCol>
                <a:gridCol w="2327563">
                  <a:extLst>
                    <a:ext uri="{9D8B030D-6E8A-4147-A177-3AD203B41FA5}">
                      <a16:colId xmlns:a16="http://schemas.microsoft.com/office/drawing/2014/main" val="241466194"/>
                    </a:ext>
                  </a:extLst>
                </a:gridCol>
                <a:gridCol w="2216728">
                  <a:extLst>
                    <a:ext uri="{9D8B030D-6E8A-4147-A177-3AD203B41FA5}">
                      <a16:colId xmlns:a16="http://schemas.microsoft.com/office/drawing/2014/main" val="120760441"/>
                    </a:ext>
                  </a:extLst>
                </a:gridCol>
                <a:gridCol w="2650836">
                  <a:extLst>
                    <a:ext uri="{9D8B030D-6E8A-4147-A177-3AD203B41FA5}">
                      <a16:colId xmlns:a16="http://schemas.microsoft.com/office/drawing/2014/main" val="4178350746"/>
                    </a:ext>
                  </a:extLst>
                </a:gridCol>
              </a:tblGrid>
              <a:tr h="370840">
                <a:tc>
                  <a:txBody>
                    <a:bodyPr/>
                    <a:lstStyle/>
                    <a:p>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ru-RU" sz="1200" dirty="0">
                          <a:solidFill>
                            <a:schemeClr val="tx1"/>
                          </a:solidFill>
                        </a:rPr>
                        <a:t>Утренняя сессия </a:t>
                      </a:r>
                      <a:r>
                        <a:rPr lang="ru-RU" sz="1200" dirty="0">
                          <a:solidFill>
                            <a:schemeClr val="tx1"/>
                          </a:solidFill>
                          <a:sym typeface="Wingdings" panose="05000000000000000000" pitchFamily="2" charset="2"/>
                        </a:rPr>
                        <a:t> Основная сессия</a:t>
                      </a:r>
                      <a:endParaRPr lang="ru-RU"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solidFill>
                      <a:srgbClr val="92D050"/>
                    </a:solidFill>
                  </a:tcPr>
                </a:tc>
                <a:tc>
                  <a:txBody>
                    <a:bodyPr/>
                    <a:lstStyle/>
                    <a:p>
                      <a:r>
                        <a:rPr lang="ru-RU" sz="1200" dirty="0">
                          <a:sym typeface="Wingdings" panose="05000000000000000000" pitchFamily="2" charset="2"/>
                        </a:rPr>
                        <a:t>Основная сессия  Вечерняя сессия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ru-RU" sz="1200" dirty="0">
                          <a:sym typeface="Wingdings" panose="05000000000000000000" pitchFamily="2" charset="2"/>
                        </a:rPr>
                        <a:t>Вечерняя сессия</a:t>
                      </a:r>
                      <a:r>
                        <a:rPr lang="en-US" sz="1200" dirty="0">
                          <a:sym typeface="Wingdings" panose="05000000000000000000" pitchFamily="2" charset="2"/>
                        </a:rPr>
                        <a:t> </a:t>
                      </a:r>
                      <a:r>
                        <a:rPr lang="ru-RU" sz="1200" dirty="0">
                          <a:sym typeface="Wingdings" panose="05000000000000000000" pitchFamily="2" charset="2"/>
                        </a:rPr>
                        <a:t> </a:t>
                      </a:r>
                      <a:r>
                        <a:rPr lang="ru-RU" sz="1200" dirty="0"/>
                        <a:t>Утренняя сессия (День Т+1)</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2028311"/>
                  </a:ext>
                </a:extLst>
              </a:tr>
              <a:tr h="370840">
                <a:tc>
                  <a:txBody>
                    <a:bodyPr/>
                    <a:lstStyle/>
                    <a:p>
                      <a:r>
                        <a:rPr lang="ru-RU" sz="1200" dirty="0"/>
                        <a:t>Лимитные заявки с сохранением в котировках, неисполненные (частично исполненные)</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ru-RU" sz="1200" dirty="0"/>
                        <a:t>Да</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solidFill>
                      <a:schemeClr val="accent6"/>
                    </a:solidFill>
                  </a:tcPr>
                </a:tc>
                <a:tc>
                  <a:txBody>
                    <a:bodyPr/>
                    <a:lstStyle/>
                    <a:p>
                      <a:pPr algn="ctr"/>
                      <a:r>
                        <a:rPr lang="ru-RU" sz="1200" dirty="0"/>
                        <a:t>Да</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ru-RU" sz="1200" dirty="0"/>
                        <a:t>Нет</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3070896019"/>
                  </a:ext>
                </a:extLst>
              </a:tr>
              <a:tr h="370840">
                <a:tc>
                  <a:txBody>
                    <a:bodyPr/>
                    <a:lstStyle/>
                    <a:p>
                      <a:r>
                        <a:rPr lang="ru-RU" sz="1200" dirty="0"/>
                        <a:t>Лимитные заявки в аукцион закрытия </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ru-RU" sz="1200" dirty="0"/>
                        <a:t>Да</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solidFill>
                      <a:schemeClr val="accent6"/>
                    </a:solidFill>
                  </a:tcPr>
                </a:tc>
                <a:tc>
                  <a:txBody>
                    <a:bodyPr/>
                    <a:lstStyle/>
                    <a:p>
                      <a:pPr algn="ctr"/>
                      <a:r>
                        <a:rPr lang="ru-RU" sz="1200" dirty="0"/>
                        <a:t>Нет</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3606281766"/>
                  </a:ext>
                </a:extLst>
              </a:tr>
              <a:tr h="370840">
                <a:tc>
                  <a:txBody>
                    <a:bodyPr/>
                    <a:lstStyle/>
                    <a:p>
                      <a:r>
                        <a:rPr lang="ru-RU" sz="1200" dirty="0"/>
                        <a:t>Рыночные заявки</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ru-RU" sz="1200" dirty="0"/>
                        <a:t>Нет</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solidFill>
                      <a:schemeClr val="accent6"/>
                    </a:solidFill>
                  </a:tcPr>
                </a:tc>
                <a:tc>
                  <a:txBody>
                    <a:bodyPr/>
                    <a:lstStyle/>
                    <a:p>
                      <a:pPr algn="ctr"/>
                      <a:r>
                        <a:rPr lang="ru-RU" sz="1200" dirty="0"/>
                        <a:t>Нет</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209602344"/>
                  </a:ext>
                </a:extLst>
              </a:tr>
              <a:tr h="370840">
                <a:tc>
                  <a:txBody>
                    <a:bodyPr/>
                    <a:lstStyle/>
                    <a:p>
                      <a:r>
                        <a:rPr lang="ru-RU" sz="1200" dirty="0"/>
                        <a:t>Лимитные заявки без сохранения в котировках</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ru-RU" sz="1200" dirty="0"/>
                        <a:t>Нет</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solidFill>
                      <a:schemeClr val="accent6"/>
                    </a:solidFill>
                  </a:tcPr>
                </a:tc>
                <a:tc>
                  <a:txBody>
                    <a:bodyPr/>
                    <a:lstStyle/>
                    <a:p>
                      <a:pPr algn="ctr"/>
                      <a:r>
                        <a:rPr lang="ru-RU" sz="1200" dirty="0"/>
                        <a:t>Нет</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955001486"/>
                  </a:ext>
                </a:extLst>
              </a:tr>
              <a:tr h="370840">
                <a:tc>
                  <a:txBody>
                    <a:bodyPr/>
                    <a:lstStyle/>
                    <a:p>
                      <a:r>
                        <a:rPr lang="ru-RU" sz="1200" dirty="0"/>
                        <a:t>Пассивные заявки (</a:t>
                      </a:r>
                      <a:r>
                        <a:rPr lang="ru-RU" sz="1200" dirty="0" err="1"/>
                        <a:t>Passive</a:t>
                      </a:r>
                      <a:r>
                        <a:rPr lang="ru-RU" sz="1200" dirty="0"/>
                        <a:t> </a:t>
                      </a:r>
                      <a:r>
                        <a:rPr lang="ru-RU" sz="1200" dirty="0" err="1"/>
                        <a:t>only</a:t>
                      </a:r>
                      <a:r>
                        <a:rPr lang="ru-RU" sz="1200" dirty="0"/>
                        <a:t>, </a:t>
                      </a:r>
                      <a:r>
                        <a:rPr lang="ru-RU" sz="1200" dirty="0" err="1"/>
                        <a:t>Book-or-Cancel</a:t>
                      </a:r>
                      <a:r>
                        <a:rPr lang="ru-RU" sz="1200" dirty="0"/>
                        <a:t>), </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ru-RU" sz="1200" dirty="0"/>
                        <a:t>Нет</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solidFill>
                      <a:schemeClr val="accent6"/>
                    </a:solidFill>
                  </a:tcPr>
                </a:tc>
                <a:tc>
                  <a:txBody>
                    <a:bodyPr/>
                    <a:lstStyle/>
                    <a:p>
                      <a:pPr algn="ctr"/>
                      <a:r>
                        <a:rPr lang="ru-RU" sz="1200" dirty="0"/>
                        <a:t>Нет</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3721050056"/>
                  </a:ext>
                </a:extLst>
              </a:tr>
              <a:tr h="370840">
                <a:tc>
                  <a:txBody>
                    <a:bodyPr/>
                    <a:lstStyle/>
                    <a:p>
                      <a:r>
                        <a:rPr lang="ru-RU" sz="1200" dirty="0"/>
                        <a:t>Заявки, профессиональных участников рынка и их клиентов, не участвующих в вечерних торгах.</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ru-RU" sz="1200" dirty="0"/>
                        <a:t>Нет</a:t>
                      </a:r>
                    </a:p>
                    <a:p>
                      <a:pPr algn="ct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solidFill>
                      <a:schemeClr val="accent6"/>
                    </a:solidFill>
                  </a:tcPr>
                </a:tc>
                <a:tc>
                  <a:txBody>
                    <a:bodyPr/>
                    <a:lstStyle/>
                    <a:p>
                      <a:pPr algn="ctr"/>
                      <a:r>
                        <a:rPr lang="ru-RU" sz="1200" dirty="0"/>
                        <a:t>Нет</a:t>
                      </a:r>
                    </a:p>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(автоматически снимаются)</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200" dirty="0"/>
                        <a:t>-</a:t>
                      </a:r>
                      <a:endParaRPr lang="ru-RU" sz="12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406622799"/>
                  </a:ext>
                </a:extLst>
              </a:tr>
            </a:tbl>
          </a:graphicData>
        </a:graphic>
      </p:graphicFrame>
      <p:sp>
        <p:nvSpPr>
          <p:cNvPr id="5" name="Прямоугольник 4">
            <a:extLst>
              <a:ext uri="{FF2B5EF4-FFF2-40B4-BE49-F238E27FC236}">
                <a16:creationId xmlns:a16="http://schemas.microsoft.com/office/drawing/2014/main" id="{18FD2D81-1494-4051-ABFC-E3BA6CB925A2}"/>
              </a:ext>
            </a:extLst>
          </p:cNvPr>
          <p:cNvSpPr/>
          <p:nvPr/>
        </p:nvSpPr>
        <p:spPr>
          <a:xfrm>
            <a:off x="426491" y="519290"/>
            <a:ext cx="11091254" cy="461665"/>
          </a:xfrm>
          <a:prstGeom prst="rect">
            <a:avLst/>
          </a:prstGeom>
        </p:spPr>
        <p:txBody>
          <a:bodyPr wrap="square">
            <a:spAutoFit/>
          </a:bodyPr>
          <a:lstStyle/>
          <a:p>
            <a:r>
              <a:rPr lang="ru-RU" sz="1200" dirty="0">
                <a:solidFill>
                  <a:srgbClr val="333333"/>
                </a:solidFill>
                <a:latin typeface="InterFace Corp"/>
              </a:rPr>
              <a:t>Алгоритм работы лимитной заявки </a:t>
            </a:r>
            <a:r>
              <a:rPr lang="ru-RU" sz="1200" b="1" dirty="0">
                <a:solidFill>
                  <a:srgbClr val="333333"/>
                </a:solidFill>
                <a:latin typeface="InterFace Corp"/>
              </a:rPr>
              <a:t>(</a:t>
            </a:r>
            <a:r>
              <a:rPr lang="en-US" sz="1200" b="1" dirty="0">
                <a:solidFill>
                  <a:srgbClr val="333333"/>
                </a:solidFill>
                <a:latin typeface="InterFace Corp"/>
              </a:rPr>
              <a:t>GTT, Good till today) </a:t>
            </a:r>
            <a:r>
              <a:rPr lang="en-US" sz="1200" dirty="0">
                <a:solidFill>
                  <a:srgbClr val="333333"/>
                </a:solidFill>
                <a:latin typeface="InterFace Corp"/>
              </a:rPr>
              <a:t>- </a:t>
            </a:r>
            <a:r>
              <a:rPr lang="ru-RU" sz="1200" dirty="0">
                <a:solidFill>
                  <a:srgbClr val="333333"/>
                </a:solidFill>
                <a:latin typeface="InterFace Corp"/>
              </a:rPr>
              <a:t>автоматический перенос активных неисполненных (полностью или частично) заявок на покупку и продажу последовательно из одной сессии в другую (УС </a:t>
            </a:r>
            <a:r>
              <a:rPr lang="ru-RU" sz="1200" dirty="0">
                <a:solidFill>
                  <a:srgbClr val="333333"/>
                </a:solidFill>
                <a:latin typeface="InterFace Corp"/>
                <a:sym typeface="Wingdings" panose="05000000000000000000" pitchFamily="2" charset="2"/>
              </a:rPr>
              <a:t></a:t>
            </a:r>
            <a:r>
              <a:rPr lang="ru-RU" sz="1200" dirty="0">
                <a:solidFill>
                  <a:srgbClr val="333333"/>
                </a:solidFill>
                <a:latin typeface="InterFace Corp"/>
              </a:rPr>
              <a:t> ОС </a:t>
            </a:r>
            <a:r>
              <a:rPr lang="ru-RU" sz="1200" dirty="0">
                <a:solidFill>
                  <a:srgbClr val="333333"/>
                </a:solidFill>
                <a:latin typeface="InterFace Corp"/>
                <a:sym typeface="Wingdings" panose="05000000000000000000" pitchFamily="2" charset="2"/>
              </a:rPr>
              <a:t></a:t>
            </a:r>
            <a:r>
              <a:rPr lang="ru-RU" sz="1200" dirty="0">
                <a:solidFill>
                  <a:srgbClr val="333333"/>
                </a:solidFill>
                <a:latin typeface="InterFace Corp"/>
              </a:rPr>
              <a:t> ВС) внутри одного торгового дня. Доступна на рынке акций (в т.ч. паев) и облигаций.</a:t>
            </a:r>
            <a:endParaRPr lang="ru-RU" sz="1200" dirty="0"/>
          </a:p>
        </p:txBody>
      </p:sp>
      <p:sp>
        <p:nvSpPr>
          <p:cNvPr id="7" name="Прямоугольник 6">
            <a:extLst>
              <a:ext uri="{FF2B5EF4-FFF2-40B4-BE49-F238E27FC236}">
                <a16:creationId xmlns:a16="http://schemas.microsoft.com/office/drawing/2014/main" id="{951C4AA4-63DF-4BA3-A559-90B96A7E8B5F}"/>
              </a:ext>
            </a:extLst>
          </p:cNvPr>
          <p:cNvSpPr/>
          <p:nvPr/>
        </p:nvSpPr>
        <p:spPr>
          <a:xfrm>
            <a:off x="508809" y="4338876"/>
            <a:ext cx="11174381" cy="1754326"/>
          </a:xfrm>
          <a:prstGeom prst="rect">
            <a:avLst/>
          </a:prstGeom>
        </p:spPr>
        <p:txBody>
          <a:bodyPr wrap="square">
            <a:spAutoFit/>
          </a:bodyPr>
          <a:lstStyle/>
          <a:p>
            <a:r>
              <a:rPr lang="ru-RU" sz="1200" b="1" dirty="0">
                <a:latin typeface="Tahoma" panose="020B0604030504040204" pitchFamily="34" charset="0"/>
                <a:ea typeface="Tahoma" panose="020B0604030504040204" pitchFamily="34" charset="0"/>
                <a:cs typeface="Tahoma" panose="020B0604030504040204" pitchFamily="34" charset="0"/>
              </a:rPr>
              <a:t>Важно! </a:t>
            </a:r>
            <a:r>
              <a:rPr lang="ru-RU" sz="1200" dirty="0">
                <a:latin typeface="Tahoma" panose="020B0604030504040204" pitchFamily="34" charset="0"/>
                <a:ea typeface="Tahoma" panose="020B0604030504040204" pitchFamily="34" charset="0"/>
                <a:cs typeface="Tahoma" panose="020B0604030504040204" pitchFamily="34" charset="0"/>
              </a:rPr>
              <a:t>Торговая система Московской Биржи не предусматривает:</a:t>
            </a:r>
          </a:p>
          <a:p>
            <a:pPr marL="171450" indent="-171450">
              <a:buFont typeface="Arial" panose="020B0604020202020204" pitchFamily="34" charset="0"/>
              <a:buChar char="•"/>
            </a:pPr>
            <a:r>
              <a:rPr lang="ru-RU" sz="1200" dirty="0">
                <a:latin typeface="Tahoma" panose="020B0604030504040204" pitchFamily="34" charset="0"/>
                <a:ea typeface="Tahoma" panose="020B0604030504040204" pitchFamily="34" charset="0"/>
                <a:cs typeface="Tahoma" panose="020B0604030504040204" pitchFamily="34" charset="0"/>
              </a:rPr>
              <a:t>алгоритма работы лимитной заявки (GTC, </a:t>
            </a:r>
            <a:r>
              <a:rPr lang="ru-RU" sz="1200" dirty="0" err="1">
                <a:latin typeface="Tahoma" panose="020B0604030504040204" pitchFamily="34" charset="0"/>
                <a:ea typeface="Tahoma" panose="020B0604030504040204" pitchFamily="34" charset="0"/>
                <a:cs typeface="Tahoma" panose="020B0604030504040204" pitchFamily="34" charset="0"/>
              </a:rPr>
              <a:t>Good</a:t>
            </a:r>
            <a:r>
              <a:rPr lang="ru-RU" sz="1200" dirty="0">
                <a:latin typeface="Tahoma" panose="020B0604030504040204" pitchFamily="34" charset="0"/>
                <a:ea typeface="Tahoma" panose="020B0604030504040204" pitchFamily="34" charset="0"/>
                <a:cs typeface="Tahoma" panose="020B0604030504040204" pitchFamily="34" charset="0"/>
              </a:rPr>
              <a:t> </a:t>
            </a:r>
            <a:r>
              <a:rPr lang="ru-RU" sz="1200" dirty="0" err="1">
                <a:latin typeface="Tahoma" panose="020B0604030504040204" pitchFamily="34" charset="0"/>
                <a:ea typeface="Tahoma" panose="020B0604030504040204" pitchFamily="34" charset="0"/>
                <a:cs typeface="Tahoma" panose="020B0604030504040204" pitchFamily="34" charset="0"/>
              </a:rPr>
              <a:t>till</a:t>
            </a:r>
            <a:r>
              <a:rPr lang="ru-RU" sz="1200" dirty="0">
                <a:latin typeface="Tahoma" panose="020B0604030504040204" pitchFamily="34" charset="0"/>
                <a:ea typeface="Tahoma" panose="020B0604030504040204" pitchFamily="34" charset="0"/>
                <a:cs typeface="Tahoma" panose="020B0604030504040204" pitchFamily="34" charset="0"/>
              </a:rPr>
              <a:t> </a:t>
            </a:r>
            <a:r>
              <a:rPr lang="ru-RU" sz="1200" dirty="0" err="1">
                <a:latin typeface="Tahoma" panose="020B0604030504040204" pitchFamily="34" charset="0"/>
                <a:ea typeface="Tahoma" panose="020B0604030504040204" pitchFamily="34" charset="0"/>
                <a:cs typeface="Tahoma" panose="020B0604030504040204" pitchFamily="34" charset="0"/>
              </a:rPr>
              <a:t>cancel</a:t>
            </a:r>
            <a:r>
              <a:rPr lang="ru-RU" sz="1200" dirty="0">
                <a:latin typeface="Tahoma" panose="020B0604030504040204" pitchFamily="34" charset="0"/>
                <a:ea typeface="Tahoma" panose="020B0604030504040204" pitchFamily="34" charset="0"/>
                <a:cs typeface="Tahoma" panose="020B0604030504040204" pitchFamily="34" charset="0"/>
              </a:rPr>
              <a:t>) – автоматического переноса активных неисполненных заявок на следующий торговый день</a:t>
            </a:r>
          </a:p>
          <a:p>
            <a:pPr marL="171450" indent="-171450">
              <a:buFont typeface="Arial" panose="020B0604020202020204" pitchFamily="34" charset="0"/>
              <a:buChar char="•"/>
            </a:pPr>
            <a:r>
              <a:rPr lang="ru-RU" sz="1200" dirty="0">
                <a:latin typeface="Tahoma" panose="020B0604030504040204" pitchFamily="34" charset="0"/>
                <a:ea typeface="Tahoma" panose="020B0604030504040204" pitchFamily="34" charset="0"/>
                <a:cs typeface="Tahoma" panose="020B0604030504040204" pitchFamily="34" charset="0"/>
              </a:rPr>
              <a:t>функционала Стоп-заявок. </a:t>
            </a:r>
          </a:p>
          <a:p>
            <a:endParaRPr lang="ru-RU" sz="1200" dirty="0">
              <a:latin typeface="Tahoma" panose="020B0604030504040204" pitchFamily="34" charset="0"/>
              <a:ea typeface="Tahoma" panose="020B0604030504040204" pitchFamily="34" charset="0"/>
              <a:cs typeface="Tahoma" panose="020B0604030504040204" pitchFamily="34" charset="0"/>
            </a:endParaRPr>
          </a:p>
          <a:p>
            <a:r>
              <a:rPr lang="ru-RU" sz="1200" dirty="0">
                <a:latin typeface="Tahoma" panose="020B0604030504040204" pitchFamily="34" charset="0"/>
                <a:ea typeface="Tahoma" panose="020B0604030504040204" pitchFamily="34" charset="0"/>
                <a:cs typeface="Tahoma" panose="020B0604030504040204" pitchFamily="34" charset="0"/>
              </a:rPr>
              <a:t>В связи с этим участникам торгов, использующим торговые терминалы сторонних разработчиков, рекомендуется обратиться к ним с просьбой необходимых доработок. </a:t>
            </a:r>
          </a:p>
          <a:p>
            <a:endParaRPr lang="en-US" sz="1200" dirty="0">
              <a:latin typeface="Tahoma" panose="020B0604030504040204" pitchFamily="34" charset="0"/>
              <a:ea typeface="Tahoma" panose="020B0604030504040204" pitchFamily="34" charset="0"/>
              <a:cs typeface="Tahoma" panose="020B0604030504040204" pitchFamily="34" charset="0"/>
            </a:endParaRPr>
          </a:p>
          <a:p>
            <a:r>
              <a:rPr lang="ru-RU" sz="1200" dirty="0">
                <a:latin typeface="Tahoma" panose="020B0604030504040204" pitchFamily="34" charset="0"/>
                <a:ea typeface="Tahoma" panose="020B0604030504040204" pitchFamily="34" charset="0"/>
                <a:cs typeface="Tahoma" panose="020B0604030504040204" pitchFamily="34" charset="0"/>
              </a:rPr>
              <a:t>Изменение цен в ходе утренней и вечерней сессий может привести к срабатыванию условий Стоп-заявки, в связи с чем участникам рекомендуется в условиях менее активного рынка рассмотреть возможность использования отслеживания стоп условий только в период активного рынка.</a:t>
            </a:r>
          </a:p>
        </p:txBody>
      </p:sp>
    </p:spTree>
    <p:extLst>
      <p:ext uri="{BB962C8B-B14F-4D97-AF65-F5344CB8AC3E}">
        <p14:creationId xmlns:p14="http://schemas.microsoft.com/office/powerpoint/2010/main" val="656849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491145" y="293588"/>
            <a:ext cx="10911314" cy="256480"/>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dirty="0"/>
              <a:t>ПРОТИВОДЕЙСТВИЕ ДЕСТАБИЛИЗАЦИИ НА УТРЕННЕЙ ТОРГОВОЙ СЕССИИ</a:t>
            </a:r>
          </a:p>
        </p:txBody>
      </p:sp>
      <p:sp>
        <p:nvSpPr>
          <p:cNvPr id="9" name="Прямоугольник 8">
            <a:extLst>
              <a:ext uri="{FF2B5EF4-FFF2-40B4-BE49-F238E27FC236}">
                <a16:creationId xmlns:a16="http://schemas.microsoft.com/office/drawing/2014/main" id="{946A95EC-845A-4488-83EB-A93EA8D13CA1}"/>
              </a:ext>
            </a:extLst>
          </p:cNvPr>
          <p:cNvSpPr/>
          <p:nvPr/>
        </p:nvSpPr>
        <p:spPr>
          <a:xfrm>
            <a:off x="491145" y="836365"/>
            <a:ext cx="11054309" cy="923330"/>
          </a:xfrm>
          <a:prstGeom prst="rect">
            <a:avLst/>
          </a:prstGeom>
        </p:spPr>
        <p:txBody>
          <a:bodyPr wrap="square">
            <a:spAutoFit/>
          </a:bodyPr>
          <a:lstStyle/>
          <a:p>
            <a:pPr marL="342900" indent="-342900">
              <a:buFont typeface="Arial" panose="020B0604020202020204" pitchFamily="34" charset="0"/>
              <a:buChar char="•"/>
            </a:pPr>
            <a:r>
              <a:rPr lang="ru-RU" dirty="0">
                <a:latin typeface="Tahoma" panose="020B0604030504040204" pitchFamily="34" charset="0"/>
                <a:ea typeface="Tahoma" panose="020B0604030504040204" pitchFamily="34" charset="0"/>
                <a:cs typeface="Tahoma" panose="020B0604030504040204" pitchFamily="34" charset="0"/>
              </a:rPr>
              <a:t>Узкие ценовые границы</a:t>
            </a:r>
            <a:r>
              <a:rPr lang="en-US" dirty="0">
                <a:latin typeface="Tahoma" panose="020B0604030504040204" pitchFamily="34" charset="0"/>
                <a:ea typeface="Tahoma" panose="020B0604030504040204" pitchFamily="34" charset="0"/>
                <a:cs typeface="Tahoma" panose="020B0604030504040204" pitchFamily="34" charset="0"/>
              </a:rPr>
              <a:t> (+</a:t>
            </a:r>
            <a:r>
              <a:rPr lang="ru-RU" dirty="0">
                <a:latin typeface="Tahoma" panose="020B0604030504040204" pitchFamily="34" charset="0"/>
                <a:ea typeface="Tahoma" panose="020B0604030504040204" pitchFamily="34" charset="0"/>
                <a:cs typeface="Tahoma" panose="020B0604030504040204" pitchFamily="34" charset="0"/>
              </a:rPr>
              <a:t>/-5% от цены закрытия предыдущего дня)</a:t>
            </a:r>
          </a:p>
          <a:p>
            <a:pPr marL="342900" indent="-342900">
              <a:buFont typeface="Arial" panose="020B0604020202020204" pitchFamily="34" charset="0"/>
              <a:buChar char="•"/>
            </a:pPr>
            <a:endParaRPr lang="en-US" dirty="0">
              <a:latin typeface="Tahoma" panose="020B0604030504040204" pitchFamily="34" charset="0"/>
              <a:ea typeface="Tahoma" panose="020B0604030504040204" pitchFamily="34" charset="0"/>
              <a:cs typeface="Tahoma" panose="020B0604030504040204" pitchFamily="34" charset="0"/>
            </a:endParaRPr>
          </a:p>
          <a:p>
            <a:pPr marL="342900" indent="-342900">
              <a:buFont typeface="Arial" panose="020B0604020202020204" pitchFamily="34" charset="0"/>
              <a:buChar char="•"/>
            </a:pPr>
            <a:r>
              <a:rPr lang="ru-RU" dirty="0">
                <a:latin typeface="Tahoma" panose="020B0604030504040204" pitchFamily="34" charset="0"/>
                <a:ea typeface="Tahoma" panose="020B0604030504040204" pitchFamily="34" charset="0"/>
                <a:cs typeface="Tahoma" panose="020B0604030504040204" pitchFamily="34" charset="0"/>
              </a:rPr>
              <a:t>Ликвидность по инструментам в утренние часы будет поддерживаться маркетмейкерами.</a:t>
            </a:r>
          </a:p>
        </p:txBody>
      </p:sp>
    </p:spTree>
    <p:extLst>
      <p:ext uri="{BB962C8B-B14F-4D97-AF65-F5344CB8AC3E}">
        <p14:creationId xmlns:p14="http://schemas.microsoft.com/office/powerpoint/2010/main" val="4286747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a:extLst>
              <a:ext uri="{FF2B5EF4-FFF2-40B4-BE49-F238E27FC236}">
                <a16:creationId xmlns:a16="http://schemas.microsoft.com/office/drawing/2014/main" id="{59A532F8-398C-4081-9771-9D2BEEC75B6A}"/>
              </a:ext>
            </a:extLst>
          </p:cNvPr>
          <p:cNvSpPr txBox="1">
            <a:spLocks/>
          </p:cNvSpPr>
          <p:nvPr/>
        </p:nvSpPr>
        <p:spPr>
          <a:xfrm>
            <a:off x="491146" y="262810"/>
            <a:ext cx="10911314" cy="256480"/>
          </a:xfrm>
          <a:prstGeom prst="rect">
            <a:avLst/>
          </a:prstGeom>
        </p:spPr>
        <p:txBody>
          <a:bodyPr vert="horz" wrap="square" lIns="0" tIns="0" rIns="0" bIns="0" rtlCol="0" anchor="t">
            <a:spAutoFit/>
          </a:bodyPr>
          <a:lstStyle>
            <a:defPPr>
              <a:defRPr lang="ru-RU"/>
            </a:defPPr>
            <a:lvl1pPr marL="12700" marR="0" lvl="0" indent="0" fontAlgn="auto">
              <a:lnSpc>
                <a:spcPts val="2000"/>
              </a:lnSpc>
              <a:spcBef>
                <a:spcPts val="100"/>
              </a:spcBef>
              <a:spcAft>
                <a:spcPts val="0"/>
              </a:spcAft>
              <a:buClrTx/>
              <a:buSzTx/>
              <a:buFontTx/>
              <a:buNone/>
              <a:tabLst/>
              <a:defRPr sz="2000" b="1">
                <a:solidFill>
                  <a:srgbClr val="CE0E2D"/>
                </a:solidFill>
                <a:latin typeface="Tahoma" panose="020B0604030504040204" pitchFamily="34" charset="0"/>
                <a:ea typeface="Tahoma" panose="020B0604030504040204" pitchFamily="34" charset="0"/>
                <a:cs typeface="Tahoma" panose="020B0604030504040204" pitchFamily="34" charset="0"/>
              </a:defRPr>
            </a:lvl1pPr>
          </a:lstStyle>
          <a:p>
            <a:pPr>
              <a:defRPr/>
            </a:pPr>
            <a:r>
              <a:rPr lang="ru-RU" dirty="0"/>
              <a:t>Отчеты по итогам торгов с учетом запуска утренней торговой сессии</a:t>
            </a:r>
          </a:p>
        </p:txBody>
      </p:sp>
      <p:sp>
        <p:nvSpPr>
          <p:cNvPr id="2" name="TextBox 1">
            <a:extLst>
              <a:ext uri="{FF2B5EF4-FFF2-40B4-BE49-F238E27FC236}">
                <a16:creationId xmlns:a16="http://schemas.microsoft.com/office/drawing/2014/main" id="{B6FA6805-0682-4123-9F85-FA2F04CE6A3D}"/>
              </a:ext>
            </a:extLst>
          </p:cNvPr>
          <p:cNvSpPr txBox="1"/>
          <p:nvPr/>
        </p:nvSpPr>
        <p:spPr>
          <a:xfrm>
            <a:off x="415637" y="800560"/>
            <a:ext cx="5689599" cy="369332"/>
          </a:xfrm>
          <a:prstGeom prst="rect">
            <a:avLst/>
          </a:prstGeom>
          <a:solidFill>
            <a:srgbClr val="C00000"/>
          </a:solidFill>
        </p:spPr>
        <p:txBody>
          <a:bodyPr wrap="square" rtlCol="0">
            <a:spAutoFit/>
          </a:bodyPr>
          <a:lstStyle/>
          <a:p>
            <a:pPr algn="ctr"/>
            <a:r>
              <a:rPr lang="ru-RU" b="1" dirty="0">
                <a:solidFill>
                  <a:schemeClr val="bg1"/>
                </a:solidFill>
              </a:rPr>
              <a:t>БИРЖЕВЫЕ ОТЧЕТЫ</a:t>
            </a:r>
          </a:p>
        </p:txBody>
      </p:sp>
      <p:sp>
        <p:nvSpPr>
          <p:cNvPr id="38" name="TextBox 37">
            <a:extLst>
              <a:ext uri="{FF2B5EF4-FFF2-40B4-BE49-F238E27FC236}">
                <a16:creationId xmlns:a16="http://schemas.microsoft.com/office/drawing/2014/main" id="{16429A51-A2DA-421C-AC40-F456CDB2B671}"/>
              </a:ext>
            </a:extLst>
          </p:cNvPr>
          <p:cNvSpPr txBox="1"/>
          <p:nvPr/>
        </p:nvSpPr>
        <p:spPr>
          <a:xfrm>
            <a:off x="367917" y="1298581"/>
            <a:ext cx="5737319" cy="1015663"/>
          </a:xfrm>
          <a:prstGeom prst="rect">
            <a:avLst/>
          </a:prstGeom>
          <a:noFill/>
        </p:spPr>
        <p:txBody>
          <a:bodyPr wrap="square" rtlCol="0">
            <a:spAutoFit/>
          </a:bodyPr>
          <a:lstStyle/>
          <a:p>
            <a:pPr marL="285750" marR="0" lvl="0" indent="-285750" algn="l" defTabSz="914400" rtl="0" eaLnBrk="1" fontAlgn="auto" latinLnBrk="0" hangingPunct="1">
              <a:lnSpc>
                <a:spcPct val="100000"/>
              </a:lnSpc>
              <a:buClrTx/>
              <a:buSzTx/>
              <a:buFont typeface="Arial" panose="020B0604020202020204" pitchFamily="34" charset="0"/>
              <a:buChar char="•"/>
              <a:tabLst/>
              <a:defRPr/>
            </a:pPr>
            <a:r>
              <a:rPr lang="ru-RU" sz="1000" dirty="0">
                <a:latin typeface="Tahoma" panose="020B0604030504040204" pitchFamily="34" charset="0"/>
                <a:ea typeface="Tahoma" panose="020B0604030504040204" pitchFamily="34" charset="0"/>
                <a:cs typeface="Tahoma" panose="020B0604030504040204" pitchFamily="34" charset="0"/>
              </a:rPr>
              <a:t>Отдельные файлы отчетов по итогам Утренней Сессии не предполагаются</a:t>
            </a:r>
          </a:p>
          <a:p>
            <a:pPr marL="285750" marR="0" lvl="0" indent="-285750" algn="l" defTabSz="914400" rtl="0" eaLnBrk="1" fontAlgn="auto" latinLnBrk="0" hangingPunct="1">
              <a:lnSpc>
                <a:spcPct val="100000"/>
              </a:lnSpc>
              <a:buClrTx/>
              <a:buSzTx/>
              <a:buFont typeface="Arial" panose="020B0604020202020204" pitchFamily="34" charset="0"/>
              <a:buChar char="•"/>
              <a:tabLst/>
              <a:defRPr/>
            </a:pPr>
            <a:r>
              <a:rPr lang="ru-RU" sz="1000" dirty="0">
                <a:latin typeface="Tahoma" panose="020B0604030504040204" pitchFamily="34" charset="0"/>
                <a:ea typeface="Tahoma" panose="020B0604030504040204" pitchFamily="34" charset="0"/>
                <a:cs typeface="Tahoma" panose="020B0604030504040204" pitchFamily="34" charset="0"/>
              </a:rPr>
              <a:t>Информация по УДС войдет в отчеты, которые рассылаются после Основной сессии</a:t>
            </a:r>
            <a:endParaRPr lang="en-US" sz="10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rtl="0" eaLnBrk="1" fontAlgn="auto" latinLnBrk="0" hangingPunct="1">
              <a:lnSpc>
                <a:spcPct val="100000"/>
              </a:lnSpc>
              <a:buClrTx/>
              <a:buSzTx/>
              <a:buFont typeface="Arial" panose="020B0604020202020204" pitchFamily="34" charset="0"/>
              <a:buChar char="•"/>
              <a:tabLst/>
              <a:defRPr/>
            </a:pPr>
            <a:endParaRPr lang="ru-RU" sz="1000" dirty="0">
              <a:latin typeface="Tahoma" panose="020B0604030504040204" pitchFamily="34" charset="0"/>
              <a:ea typeface="Tahoma" panose="020B0604030504040204" pitchFamily="34" charset="0"/>
              <a:cs typeface="Tahoma" panose="020B0604030504040204" pitchFamily="34" charset="0"/>
            </a:endParaRPr>
          </a:p>
          <a:p>
            <a:pPr marL="285750" indent="-285750" defTabSz="914400">
              <a:buFont typeface="Arial" panose="020B0604020202020204" pitchFamily="34" charset="0"/>
              <a:buChar char="•"/>
              <a:defRPr/>
            </a:pPr>
            <a:r>
              <a:rPr lang="ru-RU" sz="1000" dirty="0">
                <a:latin typeface="Tahoma" panose="020B0604030504040204" pitchFamily="34" charset="0"/>
                <a:ea typeface="Tahoma" panose="020B0604030504040204" pitchFamily="34" charset="0"/>
                <a:cs typeface="Tahoma" panose="020B0604030504040204" pitchFamily="34" charset="0"/>
              </a:rPr>
              <a:t>Изменение времени рассылки не предполагается</a:t>
            </a:r>
          </a:p>
          <a:p>
            <a:pPr marL="285750" indent="-285750" defTabSz="914400">
              <a:buFont typeface="Arial" panose="020B0604020202020204" pitchFamily="34" charset="0"/>
              <a:buChar char="•"/>
              <a:defRPr/>
            </a:pPr>
            <a:endParaRPr lang="ru-RU" sz="1000" dirty="0">
              <a:latin typeface="Tahoma" panose="020B0604030504040204" pitchFamily="34" charset="0"/>
              <a:ea typeface="Tahoma" panose="020B0604030504040204" pitchFamily="34" charset="0"/>
              <a:cs typeface="Tahoma" panose="020B0604030504040204" pitchFamily="34" charset="0"/>
            </a:endParaRPr>
          </a:p>
          <a:p>
            <a:pPr marL="285750" indent="-285750" defTabSz="914400">
              <a:buFont typeface="Arial" panose="020B0604020202020204" pitchFamily="34" charset="0"/>
              <a:buChar char="•"/>
              <a:defRPr/>
            </a:pPr>
            <a:r>
              <a:rPr lang="ru-RU" sz="1000" dirty="0">
                <a:latin typeface="Tahoma" panose="020B0604030504040204" pitchFamily="34" charset="0"/>
                <a:ea typeface="Tahoma" panose="020B0604030504040204" pitchFamily="34" charset="0"/>
                <a:cs typeface="Tahoma" panose="020B0604030504040204" pitchFamily="34" charset="0"/>
              </a:rPr>
              <a:t>В отчетах </a:t>
            </a:r>
            <a:r>
              <a:rPr lang="en-US" sz="1000" dirty="0">
                <a:latin typeface="Tahoma" panose="020B0604030504040204" pitchFamily="34" charset="0"/>
                <a:ea typeface="Tahoma" panose="020B0604030504040204" pitchFamily="34" charset="0"/>
                <a:cs typeface="Tahoma" panose="020B0604030504040204" pitchFamily="34" charset="0"/>
              </a:rPr>
              <a:t>SEM02</a:t>
            </a:r>
            <a:r>
              <a:rPr lang="ru-RU" sz="1000" dirty="0">
                <a:latin typeface="Tahoma" panose="020B0604030504040204" pitchFamily="34" charset="0"/>
                <a:ea typeface="Tahoma" panose="020B0604030504040204" pitchFamily="34" charset="0"/>
                <a:cs typeface="Tahoma" panose="020B0604030504040204" pitchFamily="34" charset="0"/>
              </a:rPr>
              <a:t> и </a:t>
            </a:r>
            <a:r>
              <a:rPr lang="en-US" sz="1000" dirty="0">
                <a:latin typeface="Tahoma" panose="020B0604030504040204" pitchFamily="34" charset="0"/>
                <a:ea typeface="Tahoma" panose="020B0604030504040204" pitchFamily="34" charset="0"/>
                <a:cs typeface="Tahoma" panose="020B0604030504040204" pitchFamily="34" charset="0"/>
              </a:rPr>
              <a:t>SEM03 </a:t>
            </a:r>
            <a:r>
              <a:rPr lang="ru-RU" sz="1000" dirty="0">
                <a:latin typeface="Tahoma" panose="020B0604030504040204" pitchFamily="34" charset="0"/>
                <a:ea typeface="Tahoma" panose="020B0604030504040204" pitchFamily="34" charset="0"/>
                <a:cs typeface="Tahoma" panose="020B0604030504040204" pitchFamily="34" charset="0"/>
              </a:rPr>
              <a:t>атрибут </a:t>
            </a:r>
            <a:r>
              <a:rPr lang="en-US" sz="1000" dirty="0">
                <a:latin typeface="Tahoma" panose="020B0604030504040204" pitchFamily="34" charset="0"/>
                <a:ea typeface="Tahoma" panose="020B0604030504040204" pitchFamily="34" charset="0"/>
                <a:cs typeface="Tahoma" panose="020B0604030504040204" pitchFamily="34" charset="0"/>
              </a:rPr>
              <a:t>“</a:t>
            </a:r>
            <a:r>
              <a:rPr lang="en-US" sz="1000" dirty="0" err="1">
                <a:latin typeface="Tahoma" panose="020B0604030504040204" pitchFamily="34" charset="0"/>
                <a:ea typeface="Tahoma" panose="020B0604030504040204" pitchFamily="34" charset="0"/>
                <a:cs typeface="Tahoma" panose="020B0604030504040204" pitchFamily="34" charset="0"/>
              </a:rPr>
              <a:t>SessionNo</a:t>
            </a:r>
            <a:r>
              <a:rPr lang="en-US" sz="1000" dirty="0">
                <a:latin typeface="Tahoma" panose="020B0604030504040204" pitchFamily="34" charset="0"/>
                <a:ea typeface="Tahoma" panose="020B0604030504040204" pitchFamily="34" charset="0"/>
                <a:cs typeface="Tahoma" panose="020B0604030504040204" pitchFamily="34" charset="0"/>
              </a:rPr>
              <a:t>”</a:t>
            </a:r>
            <a:r>
              <a:rPr lang="ru-RU" sz="1000" dirty="0">
                <a:latin typeface="Tahoma" panose="020B0604030504040204" pitchFamily="34" charset="0"/>
                <a:ea typeface="Tahoma" panose="020B0604030504040204" pitchFamily="34" charset="0"/>
                <a:cs typeface="Tahoma" panose="020B0604030504040204" pitchFamily="34" charset="0"/>
              </a:rPr>
              <a:t> выделяется в отдельную </a:t>
            </a:r>
            <a:r>
              <a:rPr lang="ru-RU" sz="1000" dirty="0" err="1">
                <a:latin typeface="Tahoma" panose="020B0604030504040204" pitchFamily="34" charset="0"/>
                <a:ea typeface="Tahoma" panose="020B0604030504040204" pitchFamily="34" charset="0"/>
                <a:cs typeface="Tahoma" panose="020B0604030504040204" pitchFamily="34" charset="0"/>
              </a:rPr>
              <a:t>ноду</a:t>
            </a:r>
            <a:r>
              <a:rPr lang="ru-RU" sz="1000" dirty="0">
                <a:latin typeface="Tahoma" panose="020B0604030504040204" pitchFamily="34" charset="0"/>
                <a:ea typeface="Tahoma" panose="020B0604030504040204" pitchFamily="34" charset="0"/>
                <a:cs typeface="Tahoma" panose="020B0604030504040204" pitchFamily="34" charset="0"/>
              </a:rPr>
              <a:t> </a:t>
            </a:r>
            <a:r>
              <a:rPr lang="en-US" sz="1000" dirty="0">
                <a:latin typeface="Tahoma" panose="020B0604030504040204" pitchFamily="34" charset="0"/>
                <a:ea typeface="Tahoma" panose="020B0604030504040204" pitchFamily="34" charset="0"/>
                <a:cs typeface="Tahoma" panose="020B0604030504040204" pitchFamily="34" charset="0"/>
              </a:rPr>
              <a:t>“SESSION”</a:t>
            </a:r>
            <a:endParaRPr lang="ru-RU" sz="10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9" name="Таблица 38">
            <a:extLst>
              <a:ext uri="{FF2B5EF4-FFF2-40B4-BE49-F238E27FC236}">
                <a16:creationId xmlns:a16="http://schemas.microsoft.com/office/drawing/2014/main" id="{C4AD4606-4587-4C9B-AA8D-677878078F47}"/>
              </a:ext>
            </a:extLst>
          </p:cNvPr>
          <p:cNvGraphicFramePr>
            <a:graphicFrameLocks noGrp="1"/>
          </p:cNvGraphicFramePr>
          <p:nvPr>
            <p:extLst>
              <p:ext uri="{D42A27DB-BD31-4B8C-83A1-F6EECF244321}">
                <p14:modId xmlns:p14="http://schemas.microsoft.com/office/powerpoint/2010/main" val="2300845845"/>
              </p:ext>
            </p:extLst>
          </p:nvPr>
        </p:nvGraphicFramePr>
        <p:xfrm>
          <a:off x="491146" y="2575498"/>
          <a:ext cx="5614090" cy="2107340"/>
        </p:xfrm>
        <a:graphic>
          <a:graphicData uri="http://schemas.openxmlformats.org/drawingml/2006/table">
            <a:tbl>
              <a:tblPr firstRow="1" firstCol="1" bandRow="1"/>
              <a:tblGrid>
                <a:gridCol w="802745">
                  <a:extLst>
                    <a:ext uri="{9D8B030D-6E8A-4147-A177-3AD203B41FA5}">
                      <a16:colId xmlns:a16="http://schemas.microsoft.com/office/drawing/2014/main" val="521114746"/>
                    </a:ext>
                  </a:extLst>
                </a:gridCol>
                <a:gridCol w="1042909">
                  <a:extLst>
                    <a:ext uri="{9D8B030D-6E8A-4147-A177-3AD203B41FA5}">
                      <a16:colId xmlns:a16="http://schemas.microsoft.com/office/drawing/2014/main" val="2247964074"/>
                    </a:ext>
                  </a:extLst>
                </a:gridCol>
                <a:gridCol w="1385455">
                  <a:extLst>
                    <a:ext uri="{9D8B030D-6E8A-4147-A177-3AD203B41FA5}">
                      <a16:colId xmlns:a16="http://schemas.microsoft.com/office/drawing/2014/main" val="3182237570"/>
                    </a:ext>
                  </a:extLst>
                </a:gridCol>
                <a:gridCol w="1200727">
                  <a:extLst>
                    <a:ext uri="{9D8B030D-6E8A-4147-A177-3AD203B41FA5}">
                      <a16:colId xmlns:a16="http://schemas.microsoft.com/office/drawing/2014/main" val="3731284162"/>
                    </a:ext>
                  </a:extLst>
                </a:gridCol>
                <a:gridCol w="1182254">
                  <a:extLst>
                    <a:ext uri="{9D8B030D-6E8A-4147-A177-3AD203B41FA5}">
                      <a16:colId xmlns:a16="http://schemas.microsoft.com/office/drawing/2014/main" val="2260555350"/>
                    </a:ext>
                  </a:extLst>
                </a:gridCol>
              </a:tblGrid>
              <a:tr h="536717">
                <a:tc>
                  <a:txBody>
                    <a:bodyPr/>
                    <a:lstStyle/>
                    <a:p>
                      <a:pPr algn="ctr">
                        <a:lnSpc>
                          <a:spcPct val="107000"/>
                        </a:lnSpc>
                        <a:spcBef>
                          <a:spcPts val="600"/>
                        </a:spcBef>
                        <a:spcAft>
                          <a:spcPts val="600"/>
                        </a:spcAft>
                      </a:pPr>
                      <a:r>
                        <a:rPr lang="ru-RU" sz="800" b="1" dirty="0">
                          <a:effectLst/>
                          <a:latin typeface="Tahoma" panose="020B0604030504040204" pitchFamily="34" charset="0"/>
                          <a:ea typeface="Tahoma" panose="020B0604030504040204" pitchFamily="34" charset="0"/>
                          <a:cs typeface="Tahoma" panose="020B0604030504040204" pitchFamily="34" charset="0"/>
                        </a:rPr>
                        <a:t>Название</a:t>
                      </a:r>
                      <a:br>
                        <a:rPr lang="ru-RU" sz="800" b="1" dirty="0">
                          <a:effectLst/>
                          <a:latin typeface="Tahoma" panose="020B0604030504040204" pitchFamily="34" charset="0"/>
                          <a:ea typeface="Tahoma" panose="020B0604030504040204" pitchFamily="34" charset="0"/>
                          <a:cs typeface="Tahoma" panose="020B0604030504040204" pitchFamily="34" charset="0"/>
                        </a:rPr>
                      </a:br>
                      <a:r>
                        <a:rPr lang="ru-RU" sz="800" b="1" dirty="0">
                          <a:effectLst/>
                          <a:latin typeface="Tahoma" panose="020B0604030504040204" pitchFamily="34" charset="0"/>
                          <a:ea typeface="Tahoma" panose="020B0604030504040204" pitchFamily="34" charset="0"/>
                          <a:cs typeface="Tahoma" panose="020B0604030504040204" pitchFamily="34" charset="0"/>
                        </a:rPr>
                        <a:t>отчета</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lnSpc>
                          <a:spcPct val="107000"/>
                        </a:lnSpc>
                        <a:spcBef>
                          <a:spcPts val="600"/>
                        </a:spcBef>
                        <a:spcAft>
                          <a:spcPts val="600"/>
                        </a:spcAft>
                      </a:pPr>
                      <a:r>
                        <a:rPr lang="ru-RU" sz="800" b="1" dirty="0">
                          <a:effectLst/>
                          <a:latin typeface="Tahoma" panose="020B0604030504040204" pitchFamily="34" charset="0"/>
                          <a:ea typeface="Tahoma" panose="020B0604030504040204" pitchFamily="34" charset="0"/>
                          <a:cs typeface="Tahoma" panose="020B0604030504040204" pitchFamily="34" charset="0"/>
                        </a:rPr>
                        <a:t>Описание</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 Утренняя </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дополнительная</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сессия </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и</a:t>
                      </a:r>
                      <a:r>
                        <a:rPr lang="ru-RU" sz="800" b="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 </a:t>
                      </a:r>
                      <a:r>
                        <a:rPr lang="ru-RU" sz="800" b="1" dirty="0">
                          <a:effectLst/>
                          <a:latin typeface="Tahoma" panose="020B0604030504040204" pitchFamily="34" charset="0"/>
                          <a:ea typeface="Tahoma" panose="020B0604030504040204" pitchFamily="34" charset="0"/>
                          <a:cs typeface="Tahoma" panose="020B0604030504040204" pitchFamily="34" charset="0"/>
                        </a:rPr>
                        <a:t>Основная сессия</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lnSpc>
                          <a:spcPct val="100000"/>
                        </a:lnSpc>
                        <a:spcBef>
                          <a:spcPts val="0"/>
                        </a:spcBef>
                        <a:spcAft>
                          <a:spcPts val="0"/>
                        </a:spcAft>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Вечерняя</a:t>
                      </a:r>
                      <a:br>
                        <a:rPr lang="en-US"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дополнительная  </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сессия</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algn="ctr" defTabSz="914400" rtl="0" eaLnBrk="1" latinLnBrk="0" hangingPunct="1">
                        <a:lnSpc>
                          <a:spcPct val="100000"/>
                        </a:lnSpc>
                        <a:spcBef>
                          <a:spcPts val="0"/>
                        </a:spcBef>
                        <a:spcAft>
                          <a:spcPts val="0"/>
                        </a:spcAft>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Итоговый</a:t>
                      </a:r>
                    </a:p>
                    <a:p>
                      <a:pPr marL="0" algn="ctr" defTabSz="914400" rtl="0" eaLnBrk="1" latinLnBrk="0" hangingPunct="1">
                        <a:lnSpc>
                          <a:spcPct val="100000"/>
                        </a:lnSpc>
                        <a:spcBef>
                          <a:spcPts val="0"/>
                        </a:spcBef>
                        <a:spcAft>
                          <a:spcPts val="0"/>
                        </a:spcAft>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(УДС, ОС, ВДС </a:t>
                      </a:r>
                      <a:br>
                        <a:rPr lang="en-US"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и Торговый день) </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597586223"/>
                  </a:ext>
                </a:extLst>
              </a:tr>
              <a:tr h="248730">
                <a:tc>
                  <a:txBody>
                    <a:bodyPr/>
                    <a:lstStyle/>
                    <a:p>
                      <a:pPr algn="ctr">
                        <a:lnSpc>
                          <a:spcPct val="107000"/>
                        </a:lnSpc>
                        <a:spcAft>
                          <a:spcPts val="0"/>
                        </a:spcAft>
                      </a:pPr>
                      <a:endParaRPr lang="ru-RU" sz="800" b="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Рассылка</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b="1" dirty="0">
                          <a:effectLst/>
                          <a:latin typeface="Tahoma" panose="020B0604030504040204" pitchFamily="34" charset="0"/>
                          <a:ea typeface="Tahoma" panose="020B0604030504040204" pitchFamily="34" charset="0"/>
                          <a:cs typeface="Tahoma" panose="020B0604030504040204" pitchFamily="34" charset="0"/>
                        </a:rPr>
                        <a:t>после 19:00</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после 23:50</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после 23:50</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6196583"/>
                  </a:ext>
                </a:extLst>
              </a:tr>
              <a:tr h="248730">
                <a:tc>
                  <a:txBody>
                    <a:bodyPr/>
                    <a:lstStyle/>
                    <a:p>
                      <a:pPr algn="ctr">
                        <a:lnSpc>
                          <a:spcPct val="107000"/>
                        </a:lnSpc>
                        <a:spcAft>
                          <a:spcPts val="0"/>
                        </a:spcAft>
                      </a:pPr>
                      <a:r>
                        <a:rPr lang="en-US" sz="800" b="0" dirty="0">
                          <a:effectLst/>
                          <a:latin typeface="Tahoma" panose="020B0604030504040204" pitchFamily="34" charset="0"/>
                          <a:ea typeface="Tahoma" panose="020B0604030504040204" pitchFamily="34" charset="0"/>
                          <a:cs typeface="Tahoma" panose="020B0604030504040204" pitchFamily="34" charset="0"/>
                        </a:rPr>
                        <a:t>SEM02</a:t>
                      </a:r>
                      <a:endParaRPr lang="ru-RU" sz="800" b="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Реестр заявок</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8414675"/>
                  </a:ext>
                </a:extLst>
              </a:tr>
              <a:tr h="248730">
                <a:tc>
                  <a:txBody>
                    <a:bodyPr/>
                    <a:lstStyle/>
                    <a:p>
                      <a:pPr algn="ctr">
                        <a:lnSpc>
                          <a:spcPct val="107000"/>
                        </a:lnSpc>
                        <a:spcAft>
                          <a:spcPts val="0"/>
                        </a:spcAft>
                      </a:pPr>
                      <a:r>
                        <a:rPr lang="en-US" sz="800" b="0" dirty="0">
                          <a:effectLst/>
                          <a:latin typeface="Tahoma" panose="020B0604030504040204" pitchFamily="34" charset="0"/>
                          <a:ea typeface="Tahoma" panose="020B0604030504040204" pitchFamily="34" charset="0"/>
                          <a:cs typeface="Tahoma" panose="020B0604030504040204" pitchFamily="34" charset="0"/>
                        </a:rPr>
                        <a:t>SEM03</a:t>
                      </a:r>
                      <a:endParaRPr lang="ru-RU" sz="800" b="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Реестр сделок</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0859365"/>
                  </a:ext>
                </a:extLst>
              </a:tr>
              <a:tr h="302387">
                <a:tc>
                  <a:txBody>
                    <a:bodyPr/>
                    <a:lstStyle/>
                    <a:p>
                      <a:pPr algn="ctr">
                        <a:lnSpc>
                          <a:spcPct val="107000"/>
                        </a:lnSpc>
                        <a:spcAft>
                          <a:spcPts val="0"/>
                        </a:spcAft>
                      </a:pPr>
                      <a:r>
                        <a:rPr lang="en-US" sz="800" b="0" dirty="0">
                          <a:effectLst/>
                          <a:latin typeface="Tahoma" panose="020B0604030504040204" pitchFamily="34" charset="0"/>
                          <a:ea typeface="Tahoma" panose="020B0604030504040204" pitchFamily="34" charset="0"/>
                          <a:cs typeface="Tahoma" panose="020B0604030504040204" pitchFamily="34" charset="0"/>
                        </a:rPr>
                        <a:t>SEM21</a:t>
                      </a:r>
                      <a:endParaRPr lang="ru-RU" sz="800" b="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Биржевая для УТ</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800" dirty="0">
                          <a:effectLst/>
                          <a:latin typeface="Tahoma" panose="020B0604030504040204" pitchFamily="34" charset="0"/>
                          <a:ea typeface="Tahoma" panose="020B0604030504040204" pitchFamily="34" charset="0"/>
                          <a:cs typeface="Tahoma" panose="020B0604030504040204" pitchFamily="34" charset="0"/>
                        </a:rPr>
                        <a:t>+</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 +</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19707"/>
                  </a:ext>
                </a:extLst>
              </a:tr>
              <a:tr h="522046">
                <a:tc>
                  <a:txBody>
                    <a:bodyPr/>
                    <a:lstStyle/>
                    <a:p>
                      <a:pPr algn="ctr">
                        <a:lnSpc>
                          <a:spcPct val="107000"/>
                        </a:lnSpc>
                        <a:spcAft>
                          <a:spcPts val="0"/>
                        </a:spcAft>
                      </a:pPr>
                      <a:r>
                        <a:rPr lang="en-US" sz="800" b="0" dirty="0">
                          <a:effectLst/>
                          <a:latin typeface="Tahoma" panose="020B0604030504040204" pitchFamily="34" charset="0"/>
                          <a:ea typeface="Tahoma" panose="020B0604030504040204" pitchFamily="34" charset="0"/>
                          <a:cs typeface="Tahoma" panose="020B0604030504040204" pitchFamily="34" charset="0"/>
                        </a:rPr>
                        <a:t>SEM21A</a:t>
                      </a:r>
                      <a:endParaRPr lang="ru-RU" sz="800" b="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Консолидированная биржевая информация на фондовом рынке</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b="0" dirty="0">
                          <a:effectLst/>
                          <a:latin typeface="Tahoma" panose="020B0604030504040204" pitchFamily="34" charset="0"/>
                          <a:ea typeface="Tahoma" panose="020B0604030504040204" pitchFamily="34" charset="0"/>
                          <a:cs typeface="Tahoma" panose="020B0604030504040204" pitchFamily="34" charset="0"/>
                        </a:rPr>
                        <a:t>+</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800" dirty="0">
                          <a:effectLst/>
                          <a:latin typeface="Tahoma" panose="020B0604030504040204" pitchFamily="34" charset="0"/>
                          <a:ea typeface="Tahoma" panose="020B0604030504040204" pitchFamily="34" charset="0"/>
                          <a:cs typeface="Tahoma" panose="020B0604030504040204" pitchFamily="34" charset="0"/>
                        </a:rPr>
                        <a:t>+</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 +</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0971178"/>
                  </a:ext>
                </a:extLst>
              </a:tr>
            </a:tbl>
          </a:graphicData>
        </a:graphic>
      </p:graphicFrame>
      <p:sp>
        <p:nvSpPr>
          <p:cNvPr id="40" name="TextBox 39">
            <a:extLst>
              <a:ext uri="{FF2B5EF4-FFF2-40B4-BE49-F238E27FC236}">
                <a16:creationId xmlns:a16="http://schemas.microsoft.com/office/drawing/2014/main" id="{D73F2638-02F9-467F-8C02-D5B297874DEA}"/>
              </a:ext>
            </a:extLst>
          </p:cNvPr>
          <p:cNvSpPr txBox="1"/>
          <p:nvPr/>
        </p:nvSpPr>
        <p:spPr>
          <a:xfrm>
            <a:off x="6400800" y="798460"/>
            <a:ext cx="5449455" cy="369332"/>
          </a:xfrm>
          <a:prstGeom prst="rect">
            <a:avLst/>
          </a:prstGeom>
          <a:solidFill>
            <a:srgbClr val="C00000"/>
          </a:solidFill>
        </p:spPr>
        <p:txBody>
          <a:bodyPr wrap="square" rtlCol="0">
            <a:spAutoFit/>
          </a:bodyPr>
          <a:lstStyle>
            <a:defPPr>
              <a:defRPr lang="ru-RU"/>
            </a:defPPr>
            <a:lvl1pPr algn="ctr">
              <a:defRPr b="1">
                <a:solidFill>
                  <a:schemeClr val="bg1"/>
                </a:solidFill>
              </a:defRPr>
            </a:lvl1pPr>
          </a:lstStyle>
          <a:p>
            <a:r>
              <a:rPr lang="ru-RU" dirty="0"/>
              <a:t>КЛИРИНГОВЫЕ ОТЧЕТЫ</a:t>
            </a:r>
          </a:p>
        </p:txBody>
      </p:sp>
      <p:sp>
        <p:nvSpPr>
          <p:cNvPr id="41" name="TextBox 40">
            <a:extLst>
              <a:ext uri="{FF2B5EF4-FFF2-40B4-BE49-F238E27FC236}">
                <a16:creationId xmlns:a16="http://schemas.microsoft.com/office/drawing/2014/main" id="{36D230F2-9644-4AEF-A47C-B5BECE8513B2}"/>
              </a:ext>
            </a:extLst>
          </p:cNvPr>
          <p:cNvSpPr txBox="1"/>
          <p:nvPr/>
        </p:nvSpPr>
        <p:spPr>
          <a:xfrm>
            <a:off x="491146" y="5097815"/>
            <a:ext cx="5604854" cy="707886"/>
          </a:xfrm>
          <a:prstGeom prst="rect">
            <a:avLst/>
          </a:prstGeom>
          <a:noFill/>
        </p:spPr>
        <p:txBody>
          <a:bodyPr wrap="square" rtlCol="0">
            <a:spAutoFit/>
          </a:bodyPr>
          <a:lstStyle/>
          <a:p>
            <a:pPr lvl="0" defTabSz="914400">
              <a:defRPr/>
            </a:pPr>
            <a:r>
              <a:rPr kumimoji="0" lang="ru-RU"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Отчеты, которые</a:t>
            </a:r>
            <a:r>
              <a:rPr kumimoji="0" lang="en-US"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ru-RU"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как по окончании ОС, так и ВДС или, содержащие информацию за торговый день в целом, имеют поле «</a:t>
            </a:r>
            <a:r>
              <a:rPr kumimoji="0" lang="en-US" sz="1000" b="0" i="0" u="none" strike="noStrike" kern="1200" cap="none" spc="0" normalizeH="0" baseline="0" noProof="0" dirty="0" err="1">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SessionNo</a:t>
            </a:r>
            <a:r>
              <a:rPr kumimoji="0" lang="ru-RU"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 которое может принимать значение «1»</a:t>
            </a:r>
            <a:r>
              <a:rPr kumimoji="0" lang="en-US"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a:t>
            </a:r>
            <a:r>
              <a:rPr kumimoji="0" lang="ru-RU"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 «2»,</a:t>
            </a:r>
            <a:r>
              <a:rPr kumimoji="0" lang="en-US"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ru-RU"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«3», </a:t>
            </a:r>
            <a:r>
              <a:rPr kumimoji="0" lang="ru-RU" sz="1000" b="1"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а запуском УДС добавится «0»</a:t>
            </a:r>
            <a:r>
              <a:rPr kumimoji="0" lang="en-US" sz="1000" b="1"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a:t>
            </a:r>
            <a:r>
              <a:rPr kumimoji="0" lang="ru-RU" sz="10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 1 – Основная сессия, 2 – Вечерняя Дополнительная </a:t>
            </a:r>
            <a:r>
              <a:rPr lang="ru-RU" sz="1000" dirty="0">
                <a:solidFill>
                  <a:srgbClr val="000000"/>
                </a:solidFill>
                <a:latin typeface="Tahoma" panose="020B0604030504040204" pitchFamily="34" charset="0"/>
                <a:ea typeface="Tahoma" panose="020B0604030504040204" pitchFamily="34" charset="0"/>
                <a:cs typeface="Tahoma" panose="020B0604030504040204" pitchFamily="34" charset="0"/>
              </a:rPr>
              <a:t>сессия, 3</a:t>
            </a:r>
            <a:r>
              <a:rPr lang="en-US" sz="1000" dirty="0">
                <a:solidFill>
                  <a:srgbClr val="000000"/>
                </a:solidFill>
                <a:latin typeface="Tahoma" panose="020B0604030504040204" pitchFamily="34" charset="0"/>
                <a:ea typeface="Tahoma" panose="020B0604030504040204" pitchFamily="34" charset="0"/>
                <a:cs typeface="Tahoma" panose="020B0604030504040204" pitchFamily="34" charset="0"/>
              </a:rPr>
              <a:t> – </a:t>
            </a:r>
            <a:r>
              <a:rPr lang="ru-RU" sz="1000" dirty="0">
                <a:solidFill>
                  <a:srgbClr val="000000"/>
                </a:solidFill>
                <a:latin typeface="Tahoma" panose="020B0604030504040204" pitchFamily="34" charset="0"/>
                <a:ea typeface="Tahoma" panose="020B0604030504040204" pitchFamily="34" charset="0"/>
                <a:cs typeface="Tahoma" panose="020B0604030504040204" pitchFamily="34" charset="0"/>
              </a:rPr>
              <a:t>Торговый день, </a:t>
            </a:r>
            <a:r>
              <a:rPr lang="ru-RU" sz="1000" b="1" dirty="0">
                <a:solidFill>
                  <a:srgbClr val="000000"/>
                </a:solidFill>
                <a:latin typeface="Tahoma" panose="020B0604030504040204" pitchFamily="34" charset="0"/>
                <a:ea typeface="Tahoma" panose="020B0604030504040204" pitchFamily="34" charset="0"/>
                <a:cs typeface="Tahoma" panose="020B0604030504040204" pitchFamily="34" charset="0"/>
              </a:rPr>
              <a:t>0 – Утренняя Дополнительная сессия)</a:t>
            </a:r>
            <a:endParaRPr kumimoji="0" lang="ru-RU" sz="1000" b="1"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42" name="TextBox 41">
            <a:extLst>
              <a:ext uri="{FF2B5EF4-FFF2-40B4-BE49-F238E27FC236}">
                <a16:creationId xmlns:a16="http://schemas.microsoft.com/office/drawing/2014/main" id="{11ADB806-BB8A-4DC7-BCDF-8CB842585B0F}"/>
              </a:ext>
            </a:extLst>
          </p:cNvPr>
          <p:cNvSpPr txBox="1"/>
          <p:nvPr/>
        </p:nvSpPr>
        <p:spPr>
          <a:xfrm>
            <a:off x="415637" y="4671684"/>
            <a:ext cx="4117799"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900" b="0" i="0" u="none" strike="noStrike" kern="1200" cap="none" spc="0" normalizeH="0" baseline="0" noProof="0" dirty="0">
                <a:ln>
                  <a:noFill/>
                </a:ln>
                <a:solidFill>
                  <a:srgbClr val="000000"/>
                </a:solidFill>
                <a:effectLst/>
                <a:uLnTx/>
                <a:uFillTx/>
                <a:latin typeface="Tahoma"/>
                <a:ea typeface="+mn-ea"/>
                <a:cs typeface="+mn-cs"/>
              </a:rPr>
              <a:t>* Перечень отчетов не является конечным</a:t>
            </a:r>
          </a:p>
        </p:txBody>
      </p:sp>
      <p:sp>
        <p:nvSpPr>
          <p:cNvPr id="3" name="Прямоугольник 2">
            <a:extLst>
              <a:ext uri="{FF2B5EF4-FFF2-40B4-BE49-F238E27FC236}">
                <a16:creationId xmlns:a16="http://schemas.microsoft.com/office/drawing/2014/main" id="{17530DA5-E9DA-40B5-94DA-CD509B977A21}"/>
              </a:ext>
            </a:extLst>
          </p:cNvPr>
          <p:cNvSpPr/>
          <p:nvPr/>
        </p:nvSpPr>
        <p:spPr>
          <a:xfrm>
            <a:off x="6374628" y="1298581"/>
            <a:ext cx="5449455" cy="861774"/>
          </a:xfrm>
          <a:prstGeom prst="rect">
            <a:avLst/>
          </a:prstGeom>
        </p:spPr>
        <p:txBody>
          <a:bodyPr wrap="square">
            <a:spAutoFit/>
          </a:bodyPr>
          <a:lstStyle/>
          <a:p>
            <a:pPr marL="285750" lvl="0" indent="-285750">
              <a:buFont typeface="Arial" panose="020B0604020202020204" pitchFamily="34" charset="0"/>
              <a:buChar char="•"/>
              <a:defRPr/>
            </a:pPr>
            <a:r>
              <a:rPr lang="ru-RU" sz="1000" dirty="0">
                <a:latin typeface="Tahoma" panose="020B0604030504040204" pitchFamily="34" charset="0"/>
                <a:ea typeface="Tahoma" panose="020B0604030504040204" pitchFamily="34" charset="0"/>
                <a:cs typeface="Tahoma" panose="020B0604030504040204" pitchFamily="34" charset="0"/>
              </a:rPr>
              <a:t>Отдельные файлы отчетов по итогам Утренней Сессии не предполагаются</a:t>
            </a:r>
          </a:p>
          <a:p>
            <a:pPr marL="285750" lvl="0" indent="-285750">
              <a:buFont typeface="Arial" panose="020B0604020202020204" pitchFamily="34" charset="0"/>
              <a:buChar char="•"/>
              <a:defRPr/>
            </a:pPr>
            <a:r>
              <a:rPr lang="ru-RU" sz="1000" dirty="0">
                <a:latin typeface="Tahoma" panose="020B0604030504040204" pitchFamily="34" charset="0"/>
                <a:ea typeface="Tahoma" panose="020B0604030504040204" pitchFamily="34" charset="0"/>
                <a:cs typeface="Tahoma" panose="020B0604030504040204" pitchFamily="34" charset="0"/>
              </a:rPr>
              <a:t>Информация по Утренней Сессии войдет в отчеты, которые рассылаются после Основной сессии</a:t>
            </a:r>
            <a:endParaRPr lang="en-US" sz="1000" dirty="0">
              <a:latin typeface="Tahoma" panose="020B0604030504040204" pitchFamily="34" charset="0"/>
              <a:ea typeface="Tahoma" panose="020B0604030504040204" pitchFamily="34" charset="0"/>
              <a:cs typeface="Tahoma" panose="020B0604030504040204" pitchFamily="34" charset="0"/>
            </a:endParaRPr>
          </a:p>
          <a:p>
            <a:pPr marL="285750" lvl="0" indent="-285750">
              <a:buFont typeface="Arial" panose="020B0604020202020204" pitchFamily="34" charset="0"/>
              <a:buChar char="•"/>
              <a:defRPr/>
            </a:pPr>
            <a:endParaRPr lang="ru-RU" sz="1000" dirty="0">
              <a:latin typeface="Tahoma" panose="020B0604030504040204" pitchFamily="34" charset="0"/>
              <a:ea typeface="Tahoma" panose="020B0604030504040204" pitchFamily="34" charset="0"/>
              <a:cs typeface="Tahoma" panose="020B0604030504040204" pitchFamily="34" charset="0"/>
            </a:endParaRPr>
          </a:p>
          <a:p>
            <a:pPr marL="285750" indent="-285750">
              <a:buFont typeface="Arial" panose="020B0604020202020204" pitchFamily="34" charset="0"/>
              <a:buChar char="•"/>
              <a:defRPr/>
            </a:pPr>
            <a:r>
              <a:rPr lang="ru-RU" sz="1000" dirty="0">
                <a:latin typeface="Tahoma" panose="020B0604030504040204" pitchFamily="34" charset="0"/>
                <a:ea typeface="Tahoma" panose="020B0604030504040204" pitchFamily="34" charset="0"/>
                <a:cs typeface="Tahoma" panose="020B0604030504040204" pitchFamily="34" charset="0"/>
              </a:rPr>
              <a:t>Время рассылки, изменений форм и форматов отчетов не предполагается</a:t>
            </a:r>
          </a:p>
        </p:txBody>
      </p:sp>
      <p:graphicFrame>
        <p:nvGraphicFramePr>
          <p:cNvPr id="43" name="Таблица 42">
            <a:extLst>
              <a:ext uri="{FF2B5EF4-FFF2-40B4-BE49-F238E27FC236}">
                <a16:creationId xmlns:a16="http://schemas.microsoft.com/office/drawing/2014/main" id="{BBD80559-C0BC-4D16-BE5D-525F5C4EFA54}"/>
              </a:ext>
            </a:extLst>
          </p:cNvPr>
          <p:cNvGraphicFramePr>
            <a:graphicFrameLocks noGrp="1"/>
          </p:cNvGraphicFramePr>
          <p:nvPr>
            <p:extLst>
              <p:ext uri="{D42A27DB-BD31-4B8C-83A1-F6EECF244321}">
                <p14:modId xmlns:p14="http://schemas.microsoft.com/office/powerpoint/2010/main" val="3416729786"/>
              </p:ext>
            </p:extLst>
          </p:nvPr>
        </p:nvGraphicFramePr>
        <p:xfrm>
          <a:off x="6400800" y="2575499"/>
          <a:ext cx="5436530" cy="1489520"/>
        </p:xfrm>
        <a:graphic>
          <a:graphicData uri="http://schemas.openxmlformats.org/drawingml/2006/table">
            <a:tbl>
              <a:tblPr firstRow="1" firstCol="1" bandRow="1"/>
              <a:tblGrid>
                <a:gridCol w="617313">
                  <a:extLst>
                    <a:ext uri="{9D8B030D-6E8A-4147-A177-3AD203B41FA5}">
                      <a16:colId xmlns:a16="http://schemas.microsoft.com/office/drawing/2014/main" val="762555295"/>
                    </a:ext>
                  </a:extLst>
                </a:gridCol>
                <a:gridCol w="1591353">
                  <a:extLst>
                    <a:ext uri="{9D8B030D-6E8A-4147-A177-3AD203B41FA5}">
                      <a16:colId xmlns:a16="http://schemas.microsoft.com/office/drawing/2014/main" val="2637533375"/>
                    </a:ext>
                  </a:extLst>
                </a:gridCol>
                <a:gridCol w="1322264">
                  <a:extLst>
                    <a:ext uri="{9D8B030D-6E8A-4147-A177-3AD203B41FA5}">
                      <a16:colId xmlns:a16="http://schemas.microsoft.com/office/drawing/2014/main" val="55032377"/>
                    </a:ext>
                  </a:extLst>
                </a:gridCol>
                <a:gridCol w="1080143">
                  <a:extLst>
                    <a:ext uri="{9D8B030D-6E8A-4147-A177-3AD203B41FA5}">
                      <a16:colId xmlns:a16="http://schemas.microsoft.com/office/drawing/2014/main" val="1758183192"/>
                    </a:ext>
                  </a:extLst>
                </a:gridCol>
                <a:gridCol w="825457">
                  <a:extLst>
                    <a:ext uri="{9D8B030D-6E8A-4147-A177-3AD203B41FA5}">
                      <a16:colId xmlns:a16="http://schemas.microsoft.com/office/drawing/2014/main" val="1793270045"/>
                    </a:ext>
                  </a:extLst>
                </a:gridCol>
              </a:tblGrid>
              <a:tr h="519691">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Название </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отчета</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Описание</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Утренняя </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дополнительная </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сессия</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 и Основная сессия</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Вечерняя </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дополнительная </a:t>
                      </a:r>
                      <a:b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b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сессия</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Итоговый</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851733598"/>
                  </a:ext>
                </a:extLst>
              </a:tr>
              <a:tr h="248374">
                <a:tc>
                  <a:txBody>
                    <a:bodyPr/>
                    <a:lstStyle/>
                    <a:p>
                      <a:pPr algn="ctr" fontAlgn="ctr"/>
                      <a:endParaRPr lang="en-US" sz="800" b="0" i="0" u="none" strike="noStrike" dirty="0">
                        <a:solidFill>
                          <a:srgbClr val="000000"/>
                        </a:solidFill>
                        <a:effectLst/>
                        <a:latin typeface="Tahoma" panose="020B060403050404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800" dirty="0">
                          <a:effectLst/>
                          <a:latin typeface="Tahoma" panose="020B0604030504040204" pitchFamily="34" charset="0"/>
                          <a:ea typeface="Tahoma" panose="020B0604030504040204" pitchFamily="34" charset="0"/>
                          <a:cs typeface="Tahoma" panose="020B0604030504040204" pitchFamily="34" charset="0"/>
                        </a:rPr>
                        <a:t>Рассылка</a:t>
                      </a: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b="1" dirty="0">
                          <a:effectLst/>
                          <a:latin typeface="Tahoma" panose="020B0604030504040204" pitchFamily="34" charset="0"/>
                          <a:ea typeface="Tahoma" panose="020B0604030504040204" pitchFamily="34" charset="0"/>
                          <a:cs typeface="Tahoma" panose="020B0604030504040204" pitchFamily="34" charset="0"/>
                        </a:rPr>
                        <a:t>после 19:00</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после 23:50</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ru-RU" sz="8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после 23:50</a:t>
                      </a:r>
                      <a:endParaRPr lang="ru-RU" sz="800" dirty="0">
                        <a:effectLst/>
                        <a:latin typeface="Tahoma" panose="020B0604030504040204" pitchFamily="34" charset="0"/>
                        <a:ea typeface="Tahoma" panose="020B0604030504040204" pitchFamily="34" charset="0"/>
                        <a:cs typeface="Tahoma" panose="020B0604030504040204" pitchFamily="34" charset="0"/>
                      </a:endParaRPr>
                    </a:p>
                  </a:txBody>
                  <a:tcPr marL="43391" marR="433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0896645"/>
                  </a:ext>
                </a:extLst>
              </a:tr>
              <a:tr h="330481">
                <a:tc>
                  <a:txBody>
                    <a:bodyPr/>
                    <a:lstStyle/>
                    <a:p>
                      <a:pPr algn="ctr" fontAlgn="ctr"/>
                      <a:r>
                        <a:rPr lang="en-US" sz="800" b="0" i="0" u="none" strike="noStrike" dirty="0">
                          <a:solidFill>
                            <a:srgbClr val="000000"/>
                          </a:solidFill>
                          <a:effectLst/>
                          <a:latin typeface="Tahoma" panose="020B0604030504040204" pitchFamily="34" charset="0"/>
                        </a:rPr>
                        <a:t>EQM06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ru-RU" sz="800" b="0" i="0" u="none" strike="noStrike" dirty="0">
                          <a:solidFill>
                            <a:srgbClr val="000000"/>
                          </a:solidFill>
                          <a:effectLst/>
                          <a:latin typeface="Tahoma" panose="020B0604030504040204" pitchFamily="34" charset="0"/>
                        </a:rPr>
                        <a:t>Выписка из реестра сделок, принятых в клиринг</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ahoma" panose="020B0604030504040204" pitchFamily="34"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ahoma" panose="020B0604030504040204" pitchFamily="34"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ahoma" panose="020B0604030504040204" pitchFamily="34"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7979667"/>
                  </a:ext>
                </a:extLst>
              </a:tr>
              <a:tr h="390974">
                <a:tc>
                  <a:txBody>
                    <a:bodyPr/>
                    <a:lstStyle/>
                    <a:p>
                      <a:pPr algn="ctr" fontAlgn="ctr"/>
                      <a:r>
                        <a:rPr lang="en-US" sz="800" b="0" i="0" u="none" strike="noStrike" dirty="0">
                          <a:solidFill>
                            <a:srgbClr val="000000"/>
                          </a:solidFill>
                          <a:effectLst/>
                          <a:latin typeface="Tahoma" panose="020B0604030504040204" pitchFamily="34" charset="0"/>
                        </a:rPr>
                        <a:t>EQM15</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ru-RU" sz="800" b="0" i="0" u="none" strike="noStrike" dirty="0">
                          <a:solidFill>
                            <a:srgbClr val="000000"/>
                          </a:solidFill>
                          <a:effectLst/>
                          <a:latin typeface="Tahoma" panose="020B0604030504040204" pitchFamily="34" charset="0"/>
                        </a:rPr>
                        <a:t>Отчет по обязательствам Участника клиринга по комиссионному вознаграждению</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effectLst/>
                          <a:latin typeface="Tahoma" panose="020B0604030504040204" pitchFamily="34" charset="0"/>
                        </a:rPr>
                        <a:t>+</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effectLst/>
                          <a:latin typeface="Tahoma" panose="020B0604030504040204" pitchFamily="34" charset="0"/>
                        </a:rPr>
                        <a:t>+</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ru-RU" sz="800" b="0" i="0" u="none" strike="noStrike" dirty="0">
                          <a:solidFill>
                            <a:srgbClr val="000000"/>
                          </a:solidFill>
                          <a:effectLst/>
                          <a:latin typeface="Tahoma" panose="020B0604030504040204" pitchFamily="34" charset="0"/>
                        </a:rPr>
                        <a:t>-</a:t>
                      </a:r>
                    </a:p>
                  </a:txBody>
                  <a:tcPr marL="4567" marR="4567" marT="45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4484856"/>
                  </a:ext>
                </a:extLst>
              </a:tr>
            </a:tbl>
          </a:graphicData>
        </a:graphic>
      </p:graphicFrame>
      <p:sp>
        <p:nvSpPr>
          <p:cNvPr id="44" name="TextBox 43">
            <a:extLst>
              <a:ext uri="{FF2B5EF4-FFF2-40B4-BE49-F238E27FC236}">
                <a16:creationId xmlns:a16="http://schemas.microsoft.com/office/drawing/2014/main" id="{231BEC02-AF37-4325-8AA9-72285DCF0EAD}"/>
              </a:ext>
            </a:extLst>
          </p:cNvPr>
          <p:cNvSpPr txBox="1"/>
          <p:nvPr/>
        </p:nvSpPr>
        <p:spPr>
          <a:xfrm>
            <a:off x="6400800" y="4154227"/>
            <a:ext cx="4117799"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900" b="0" i="0" u="none" strike="noStrike" kern="1200" cap="none" spc="0" normalizeH="0" baseline="0" noProof="0" dirty="0">
                <a:ln>
                  <a:noFill/>
                </a:ln>
                <a:solidFill>
                  <a:srgbClr val="000000"/>
                </a:solidFill>
                <a:effectLst/>
                <a:uLnTx/>
                <a:uFillTx/>
                <a:latin typeface="Tahoma"/>
                <a:ea typeface="+mn-ea"/>
                <a:cs typeface="+mn-cs"/>
              </a:rPr>
              <a:t>* Перечень отчетов не является конечным</a:t>
            </a:r>
          </a:p>
        </p:txBody>
      </p:sp>
    </p:spTree>
    <p:extLst>
      <p:ext uri="{BB962C8B-B14F-4D97-AF65-F5344CB8AC3E}">
        <p14:creationId xmlns:p14="http://schemas.microsoft.com/office/powerpoint/2010/main" val="36995511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9lBODnEq1_iXBUup1SJ1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11439</TotalTime>
  <Words>2326</Words>
  <Application>Microsoft Office PowerPoint</Application>
  <PresentationFormat>Широкоэкранный</PresentationFormat>
  <Paragraphs>418</Paragraphs>
  <Slides>13</Slides>
  <Notes>1</Notes>
  <HiddenSlides>0</HiddenSlides>
  <MMClips>0</MMClips>
  <ScaleCrop>false</ScaleCrop>
  <HeadingPairs>
    <vt:vector size="8" baseType="variant">
      <vt:variant>
        <vt:lpstr>Использованные шрифты</vt:lpstr>
      </vt:variant>
      <vt:variant>
        <vt:i4>9</vt:i4>
      </vt:variant>
      <vt:variant>
        <vt:lpstr>Тема</vt:lpstr>
      </vt:variant>
      <vt:variant>
        <vt:i4>2</vt:i4>
      </vt:variant>
      <vt:variant>
        <vt:lpstr>Внедренные серверы OLE</vt:lpstr>
      </vt:variant>
      <vt:variant>
        <vt:i4>1</vt:i4>
      </vt:variant>
      <vt:variant>
        <vt:lpstr>Заголовки слайдов</vt:lpstr>
      </vt:variant>
      <vt:variant>
        <vt:i4>13</vt:i4>
      </vt:variant>
    </vt:vector>
  </HeadingPairs>
  <TitlesOfParts>
    <vt:vector size="25" baseType="lpstr">
      <vt:lpstr>Arial</vt:lpstr>
      <vt:lpstr>Calibri</vt:lpstr>
      <vt:lpstr>Calibri Light</vt:lpstr>
      <vt:lpstr>Favorit Pro</vt:lpstr>
      <vt:lpstr>Favorit Pro Book</vt:lpstr>
      <vt:lpstr>InterFace Corp</vt:lpstr>
      <vt:lpstr>Tahoma</vt:lpstr>
      <vt:lpstr>Verdana</vt:lpstr>
      <vt:lpstr>Wingdings</vt:lpstr>
      <vt:lpstr>Тема Office</vt:lpstr>
      <vt:lpstr>1_Тема Office</vt:lpstr>
      <vt:lpstr>Слайд think-cell</vt:lpstr>
      <vt:lpstr>Презентация PowerPoint</vt:lpstr>
      <vt:lpstr>Презентация PowerPoint</vt:lpstr>
      <vt:lpstr>Презентация PowerPoint</vt:lpstr>
      <vt:lpstr>Трансляция признака «допущена/не допущена бумага к торгам на утренней торговой сессии»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Ожегова Елена Владимировна</dc:creator>
  <cp:lastModifiedBy>Громов Артём Алексеевич</cp:lastModifiedBy>
  <cp:revision>724</cp:revision>
  <cp:lastPrinted>2023-09-28T11:53:11Z</cp:lastPrinted>
  <dcterms:created xsi:type="dcterms:W3CDTF">2023-08-29T08:24:36Z</dcterms:created>
  <dcterms:modified xsi:type="dcterms:W3CDTF">2025-01-20T13:10:35Z</dcterms:modified>
</cp:coreProperties>
</file>