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2"/>
  </p:notesMasterIdLst>
  <p:sldIdLst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614C5-8FBD-4D18-AC5D-5EBE73CDD4C8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311FE-8EE9-4725-93D5-904616A33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5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6AD2CB-A146-4693-8240-DC01B54B09D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 Титульный слайд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atlas-old\Департамент_по_коммуникациям\Отдел_управления_брендом\Фирменный стиль\Шаблон презентаций\купол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0" t="14957" r="19446" b="9402"/>
          <a:stretch/>
        </p:blipFill>
        <p:spPr bwMode="auto">
          <a:xfrm>
            <a:off x="251520" y="252000"/>
            <a:ext cx="4320000" cy="63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52000" y="4291200"/>
            <a:ext cx="4068000" cy="648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January 00, 2000, City</a:t>
            </a:r>
            <a:br>
              <a:rPr lang="en-US" dirty="0" smtClean="0"/>
            </a:br>
            <a:r>
              <a:rPr lang="en-US" dirty="0" smtClean="0"/>
              <a:t>Name Surname</a:t>
            </a:r>
            <a:br>
              <a:rPr lang="en-US" dirty="0" smtClean="0"/>
            </a:br>
            <a:r>
              <a:rPr lang="en-US" dirty="0" smtClean="0"/>
              <a:t>Speaker’s title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4752000" y="5083200"/>
            <a:ext cx="4176464" cy="136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TITLE GOES HERE </a:t>
            </a:r>
            <a:br>
              <a:rPr lang="en-US" dirty="0" smtClean="0"/>
            </a:br>
            <a:r>
              <a:rPr lang="en-US" dirty="0" smtClean="0"/>
              <a:t>IN TAHOMA</a:t>
            </a:r>
            <a:br>
              <a:rPr lang="en-US" dirty="0" smtClean="0"/>
            </a:br>
            <a:r>
              <a:rPr lang="en-US" dirty="0" smtClean="0"/>
              <a:t>(LIGHT+BOLD)</a:t>
            </a:r>
          </a:p>
        </p:txBody>
      </p:sp>
      <p:pic>
        <p:nvPicPr>
          <p:cNvPr id="1027" name="Picture 3" descr="\\atlas-old\Департамент_по_коммуникациям\Отдел_управления_брендом\Фирменный стиль\Шаблон презентаций\LOGO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54313"/>
            <a:ext cx="2448272" cy="58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 Начало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69875" y="260648"/>
            <a:ext cx="8604250" cy="6318250"/>
          </a:xfrm>
          <a:prstGeom prst="rect">
            <a:avLst/>
          </a:prstGeom>
          <a:solidFill>
            <a:srgbClr val="6D6F6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167E4C93-8E89-4B83-936A-E2A050ED9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6136" y="404912"/>
            <a:ext cx="5400000" cy="2232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48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1.0</a:t>
            </a:r>
            <a:br>
              <a:rPr lang="en-US" dirty="0" smtClean="0"/>
            </a:br>
            <a:r>
              <a:rPr lang="en-US" dirty="0" err="1" smtClean="0"/>
              <a:t>Devider</a:t>
            </a:r>
            <a:r>
              <a:rPr lang="en-US" dirty="0" smtClean="0"/>
              <a:t> title (</a:t>
            </a:r>
            <a:r>
              <a:rPr lang="en-US" dirty="0" err="1" smtClean="0"/>
              <a:t>light+bold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063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 Начало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69875" y="260648"/>
            <a:ext cx="8604250" cy="6318250"/>
          </a:xfrm>
          <a:prstGeom prst="rect">
            <a:avLst/>
          </a:prstGeom>
          <a:solidFill>
            <a:srgbClr val="5D4F4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167E4C93-8E89-4B83-936A-E2A050ED9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6136" y="404912"/>
            <a:ext cx="5400000" cy="2232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48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1.0</a:t>
            </a:r>
            <a:br>
              <a:rPr lang="en-US" dirty="0" smtClean="0"/>
            </a:br>
            <a:r>
              <a:rPr lang="en-US" dirty="0" err="1" smtClean="0"/>
              <a:t>Devider</a:t>
            </a:r>
            <a:r>
              <a:rPr lang="en-US" dirty="0" smtClean="0"/>
              <a:t> title (</a:t>
            </a:r>
            <a:r>
              <a:rPr lang="en-US" dirty="0" err="1" smtClean="0"/>
              <a:t>light+bold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9805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4_ Слайд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52000" y="576000"/>
            <a:ext cx="7416000" cy="11232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SLIDE TITLE GOES HERE: TAHOMA 26 PT LIGHT + BOLD FOR THE TAIL!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E4E01335-259E-40F9-B4E1-7E4FDCDF683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51999" y="2134800"/>
            <a:ext cx="7416000" cy="36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40000"/>
              </a:lnSpc>
              <a:spcBef>
                <a:spcPts val="0"/>
              </a:spcBef>
              <a:buNone/>
              <a:defRPr sz="1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5_ Слайд с текстом и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52000" y="576000"/>
            <a:ext cx="7416000" cy="11232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SLIDE TITLE GOES HERE: TAHOMA 26 PT LIGHT + BOLD FOR THE TAIL!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E4E01335-259E-40F9-B4E1-7E4FDCDF683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51999" y="2134800"/>
            <a:ext cx="4140000" cy="36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40000"/>
              </a:lnSpc>
              <a:spcBef>
                <a:spcPts val="0"/>
              </a:spcBef>
              <a:buNone/>
              <a:defRPr sz="1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Case. Simple text goes here in Tahoma regular Sentence Case. Simple text goes here in Tahoma regular Sentence Case.</a:t>
            </a:r>
          </a:p>
          <a:p>
            <a:pPr lvl="0"/>
            <a:r>
              <a:rPr lang="en-US" dirty="0" smtClean="0"/>
              <a:t>Simple text goes here in Tahoma regular Sentence Case.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" hasCustomPrompt="1"/>
          </p:nvPr>
        </p:nvSpPr>
        <p:spPr>
          <a:xfrm>
            <a:off x="5436000" y="2160000"/>
            <a:ext cx="3240000" cy="3708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None/>
              <a:defRPr sz="1800" baseline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the icon </a:t>
            </a:r>
            <a:br>
              <a:rPr lang="en-US" dirty="0" smtClean="0"/>
            </a:br>
            <a:r>
              <a:rPr lang="en-US" dirty="0" smtClean="0"/>
              <a:t>to select </a:t>
            </a:r>
            <a:br>
              <a:rPr lang="en-US" dirty="0" smtClean="0"/>
            </a:br>
            <a:r>
              <a:rPr lang="en-US" dirty="0" smtClean="0"/>
              <a:t>an image</a:t>
            </a:r>
          </a:p>
        </p:txBody>
      </p:sp>
      <p:pic>
        <p:nvPicPr>
          <p:cNvPr id="11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6_ Слайд с буллетированным текстом и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52000" y="576000"/>
            <a:ext cx="7416000" cy="11232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SLIDE TITLE GOES HERE: TAHOMA 26 PT LIGHT + BOLD FOR THE TAIL!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E4E01335-259E-40F9-B4E1-7E4FDCDF68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одержимое 3"/>
          <p:cNvSpPr>
            <a:spLocks noGrp="1"/>
          </p:cNvSpPr>
          <p:nvPr>
            <p:ph sz="half" idx="14" hasCustomPrompt="1"/>
          </p:nvPr>
        </p:nvSpPr>
        <p:spPr>
          <a:xfrm>
            <a:off x="4572000" y="2160000"/>
            <a:ext cx="4104000" cy="2782800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baseline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Click the relevant icon to select an object</a:t>
            </a:r>
          </a:p>
        </p:txBody>
      </p:sp>
      <p:sp>
        <p:nvSpPr>
          <p:cNvPr id="11" name="Текст 3"/>
          <p:cNvSpPr>
            <a:spLocks noGrp="1"/>
          </p:cNvSpPr>
          <p:nvPr>
            <p:ph type="body" sz="half" idx="13" hasCustomPrompt="1"/>
          </p:nvPr>
        </p:nvSpPr>
        <p:spPr>
          <a:xfrm>
            <a:off x="4572000" y="5112000"/>
            <a:ext cx="4176000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goes here in Tahoma light 11 pt.</a:t>
            </a:r>
          </a:p>
        </p:txBody>
      </p:sp>
      <p:sp>
        <p:nvSpPr>
          <p:cNvPr id="10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152000" y="2134800"/>
            <a:ext cx="3276000" cy="3600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174625" indent="-174625" defTabSz="1976438">
              <a:spcBef>
                <a:spcPts val="1800"/>
              </a:spcBef>
              <a:buFont typeface="Wingdings" pitchFamily="2" charset="2"/>
              <a:buChar char="§"/>
              <a:defRPr sz="1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defTabSz="1976438">
              <a:defRPr sz="1600">
                <a:latin typeface="+mj-lt"/>
                <a:ea typeface="Verdana" pitchFamily="34" charset="0"/>
                <a:cs typeface="Verdana" pitchFamily="34" charset="0"/>
              </a:defRPr>
            </a:lvl2pPr>
            <a:lvl3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Bullet point one</a:t>
            </a:r>
          </a:p>
          <a:p>
            <a:pPr lvl="1"/>
            <a:r>
              <a:rPr lang="en-US" dirty="0" smtClean="0"/>
              <a:t>Sub point one</a:t>
            </a:r>
          </a:p>
          <a:p>
            <a:pPr lvl="1"/>
            <a:r>
              <a:rPr lang="en-US" dirty="0" smtClean="0"/>
              <a:t>Sub point two</a:t>
            </a:r>
          </a:p>
          <a:p>
            <a:pPr lvl="0"/>
            <a:r>
              <a:rPr lang="en-US" dirty="0" smtClean="0"/>
              <a:t>Bullet point two</a:t>
            </a:r>
          </a:p>
          <a:p>
            <a:pPr lvl="1"/>
            <a:r>
              <a:rPr lang="en-US" dirty="0" smtClean="0"/>
              <a:t>Sub point one</a:t>
            </a:r>
          </a:p>
          <a:p>
            <a:pPr lvl="1"/>
            <a:r>
              <a:rPr lang="en-US" dirty="0" smtClean="0"/>
              <a:t>Sub point two</a:t>
            </a:r>
          </a:p>
        </p:txBody>
      </p:sp>
      <p:pic>
        <p:nvPicPr>
          <p:cNvPr id="13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7_ Слайд с текстом и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52000" y="576000"/>
            <a:ext cx="7416000" cy="11232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SLIDE TITLE GOES HERE: TAHOMA 26 PT LIGHT + BOLD FOR THE TAIL!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E4E01335-259E-40F9-B4E1-7E4FDCDF683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51998" y="2134800"/>
            <a:ext cx="7416000" cy="11501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40000"/>
              </a:lnSpc>
              <a:spcBef>
                <a:spcPts val="0"/>
              </a:spcBef>
              <a:buNone/>
              <a:defRPr sz="1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Case. Simple text goes here in Tahoma regular Sentence Case.</a:t>
            </a:r>
            <a:br>
              <a:rPr lang="en-US" dirty="0" smtClean="0"/>
            </a:br>
            <a:r>
              <a:rPr lang="en-US" dirty="0" smtClean="0"/>
              <a:t>Copy</a:t>
            </a:r>
            <a:r>
              <a:rPr lang="ru-RU" dirty="0" smtClean="0"/>
              <a:t> </a:t>
            </a:r>
            <a:r>
              <a:rPr lang="en-US" dirty="0" smtClean="0"/>
              <a:t>&gt; Paste a Moscow Exchange formatted Excel table below. Please use the original Moscow Exchange Excel template.</a:t>
            </a:r>
            <a:endParaRPr lang="ru-RU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8_ Слайд с текстом и диаграмм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52000" y="576000"/>
            <a:ext cx="7416000" cy="11232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SLIDE TITLE GOES HERE: TAHOMA 26 PT LIGHT + BOLD FOR THE TAIL!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E4E01335-259E-40F9-B4E1-7E4FDCDF683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51999" y="2134800"/>
            <a:ext cx="4140000" cy="36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40000"/>
              </a:lnSpc>
              <a:spcBef>
                <a:spcPts val="0"/>
              </a:spcBef>
              <a:buNone/>
              <a:defRPr sz="1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Case. Simple text goes here in Tahoma regular Sentence Case.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одержимое 3"/>
          <p:cNvSpPr>
            <a:spLocks noGrp="1"/>
          </p:cNvSpPr>
          <p:nvPr>
            <p:ph sz="half" idx="14" hasCustomPrompt="1"/>
          </p:nvPr>
        </p:nvSpPr>
        <p:spPr>
          <a:xfrm>
            <a:off x="5436000" y="2160000"/>
            <a:ext cx="3240000" cy="3708000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baseline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Click the relevant icon to select an object</a:t>
            </a:r>
          </a:p>
        </p:txBody>
      </p:sp>
      <p:sp>
        <p:nvSpPr>
          <p:cNvPr id="11" name="Текст 3"/>
          <p:cNvSpPr>
            <a:spLocks noGrp="1"/>
          </p:cNvSpPr>
          <p:nvPr>
            <p:ph type="body" sz="half" idx="13" hasCustomPrompt="1"/>
          </p:nvPr>
        </p:nvSpPr>
        <p:spPr>
          <a:xfrm>
            <a:off x="5508000" y="5157192"/>
            <a:ext cx="2054288" cy="7920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 smtClean="0"/>
              <a:t>Diagram caption Tahoma regular 11 pt.</a:t>
            </a:r>
          </a:p>
        </p:txBody>
      </p:sp>
      <p:pic>
        <p:nvPicPr>
          <p:cNvPr id="10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_ Слайд с выно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atlas-old\Департамент_по_коммуникациям\Отдел_управления_брендом\Фирменный стиль\Шаблон презентаций\купол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9" b="344"/>
          <a:stretch/>
        </p:blipFill>
        <p:spPr bwMode="auto">
          <a:xfrm>
            <a:off x="251520" y="260648"/>
            <a:ext cx="8640960" cy="63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8000" y="612000"/>
            <a:ext cx="5040000" cy="216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EMPHASIS CAN BE PUT ON QUOTES OR IMPORTANT PART OF THE TEXT BY: TAHOMA 26 PT LIGHT + BOLD FOR THE TAIL!</a:t>
            </a:r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 Слайд с выно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269875" y="260648"/>
            <a:ext cx="8604250" cy="6318250"/>
          </a:xfrm>
          <a:prstGeom prst="rect">
            <a:avLst/>
          </a:prstGeom>
          <a:solidFill>
            <a:srgbClr val="61636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8000" y="612000"/>
            <a:ext cx="5040000" cy="216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EMPHASIS CAN BE PUT ON QUOTES OR IMPORTANT PART OF THE TEXT BY: TAHOMA 26 PT LIGHT + BOLD FOR THE TAIL!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146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 Слайд с выно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269875" y="260648"/>
            <a:ext cx="8604250" cy="6318250"/>
          </a:xfrm>
          <a:prstGeom prst="rect">
            <a:avLst/>
          </a:prstGeom>
          <a:solidFill>
            <a:srgbClr val="51626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8000" y="612000"/>
            <a:ext cx="5040000" cy="216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EMPHASIS CAN BE PUT ON QUOTES OR IMPORTANT PART OF THE TEXT BY: TAHOMA 26 PT LIGHT + BOLD FOR THE TAIL!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05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 Титульный слайд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52000" y="4291200"/>
            <a:ext cx="4068000" cy="648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January 00, 2000, City</a:t>
            </a:r>
            <a:br>
              <a:rPr lang="en-US" dirty="0" smtClean="0"/>
            </a:br>
            <a:r>
              <a:rPr lang="en-US" dirty="0" smtClean="0"/>
              <a:t>Name Surname</a:t>
            </a:r>
            <a:br>
              <a:rPr lang="en-US" dirty="0" smtClean="0"/>
            </a:br>
            <a:r>
              <a:rPr lang="en-US" dirty="0" smtClean="0"/>
              <a:t>Speaker’s title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4752000" y="5083200"/>
            <a:ext cx="4176464" cy="136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TITLE GOES HERE </a:t>
            </a:r>
            <a:br>
              <a:rPr lang="en-US" dirty="0" smtClean="0"/>
            </a:br>
            <a:r>
              <a:rPr lang="en-US" dirty="0" smtClean="0"/>
              <a:t>IN TAHOMA</a:t>
            </a:r>
            <a:br>
              <a:rPr lang="en-US" dirty="0" smtClean="0"/>
            </a:br>
            <a:r>
              <a:rPr lang="en-US" dirty="0" smtClean="0"/>
              <a:t>(LIGHT+BOLD)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9875"/>
            <a:ext cx="4320480" cy="6327477"/>
          </a:xfrm>
          <a:prstGeom prst="rect">
            <a:avLst/>
          </a:prstGeom>
          <a:solidFill>
            <a:srgbClr val="6163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5613" y="269875"/>
            <a:ext cx="242093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126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 Слайд с выно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269875" y="260648"/>
            <a:ext cx="8604250" cy="6318250"/>
          </a:xfrm>
          <a:prstGeom prst="rect">
            <a:avLst/>
          </a:prstGeom>
          <a:solidFill>
            <a:srgbClr val="6D6F6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8000" y="612000"/>
            <a:ext cx="5040000" cy="216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EMPHASIS CAN BE PUT ON QUOTES OR IMPORTANT PART OF THE TEXT BY: TAHOMA 26 PT LIGHT + BOLD FOR THE TAIL!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059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 Слайд с выно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269875" y="260648"/>
            <a:ext cx="8604250" cy="6318250"/>
          </a:xfrm>
          <a:prstGeom prst="rect">
            <a:avLst/>
          </a:prstGeom>
          <a:solidFill>
            <a:srgbClr val="5D4F4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8000" y="612000"/>
            <a:ext cx="5040000" cy="216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EMPHASIS CAN BE PUT ON QUOTES OR IMPORTANT PART OF THE TEXT BY: TAHOMA 26 PT LIGHT + BOLD FOR THE TAIL!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0596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04_ Регуляр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2987675" y="6191250"/>
            <a:ext cx="5327650" cy="360363"/>
          </a:xfrm>
          <a:prstGeom prst="rect">
            <a:avLst/>
          </a:prstGeom>
        </p:spPr>
        <p:txBody>
          <a:bodyPr rIns="0"/>
          <a:lstStyle>
            <a:lvl1pPr marL="449263" indent="-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lnSpc>
                <a:spcPct val="150000"/>
              </a:lnSpc>
              <a:buFont typeface="Arial" charset="0"/>
              <a:buNone/>
              <a:defRPr/>
            </a:pPr>
            <a:endParaRPr lang="ru-RU" sz="1100" dirty="0" smtClean="0">
              <a:latin typeface="Verdana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8388350" y="6191250"/>
            <a:ext cx="360363" cy="360363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100" b="0" baseline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449263" indent="-449263" algn="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fld id="{01005214-F093-4378-879B-107A4C8BAA29}" type="slidenum">
              <a:rPr lang="en-US" smtClean="0"/>
              <a:pPr marL="449263" indent="-449263" algn="r" fontAlgn="auto">
                <a:lnSpc>
                  <a:spcPct val="150000"/>
                </a:lnSpc>
                <a:spcAft>
                  <a:spcPts val="0"/>
                </a:spcAft>
                <a:buFont typeface="Arial" pitchFamily="34" charset="0"/>
                <a:buNone/>
                <a:defRPr/>
              </a:pPr>
              <a:t>‹#›</a:t>
            </a:fld>
            <a:endParaRPr lang="en-US" dirty="0" smtClean="0"/>
          </a:p>
        </p:txBody>
      </p:sp>
      <p:pic>
        <p:nvPicPr>
          <p:cNvPr id="5" name="Picture 4" descr="H:\Moscow Exchange (ex-Micex-RTS) brandbook\MSCW_XCHNG_Master_Logo_Folder\PNG\RUSSIAN\MSCW_XCHNG_RGB_R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6191250"/>
            <a:ext cx="166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1219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 Титульный слайд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52000" y="4291200"/>
            <a:ext cx="4068000" cy="648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January 00, 2000, City</a:t>
            </a:r>
            <a:br>
              <a:rPr lang="en-US" dirty="0" smtClean="0"/>
            </a:br>
            <a:r>
              <a:rPr lang="en-US" dirty="0" smtClean="0"/>
              <a:t>Name Surname</a:t>
            </a:r>
            <a:br>
              <a:rPr lang="en-US" dirty="0" smtClean="0"/>
            </a:br>
            <a:r>
              <a:rPr lang="en-US" dirty="0" smtClean="0"/>
              <a:t>Speaker’s title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4752000" y="5083200"/>
            <a:ext cx="4176464" cy="136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TITLE GOES HERE </a:t>
            </a:r>
            <a:br>
              <a:rPr lang="en-US" dirty="0" smtClean="0"/>
            </a:br>
            <a:r>
              <a:rPr lang="en-US" dirty="0" smtClean="0"/>
              <a:t>IN TAHOMA</a:t>
            </a:r>
            <a:br>
              <a:rPr lang="en-US" dirty="0" smtClean="0"/>
            </a:br>
            <a:r>
              <a:rPr lang="en-US" dirty="0" smtClean="0"/>
              <a:t>(LIGHT+BOLD)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9875"/>
            <a:ext cx="4320480" cy="6327477"/>
          </a:xfrm>
          <a:prstGeom prst="rect">
            <a:avLst/>
          </a:prstGeom>
          <a:solidFill>
            <a:srgbClr val="516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5613" y="269875"/>
            <a:ext cx="242093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963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 Титульный слайд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52000" y="4291200"/>
            <a:ext cx="4068000" cy="648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January 00, 2000, City</a:t>
            </a:r>
            <a:br>
              <a:rPr lang="en-US" dirty="0" smtClean="0"/>
            </a:br>
            <a:r>
              <a:rPr lang="en-US" dirty="0" smtClean="0"/>
              <a:t>Name Surname</a:t>
            </a:r>
            <a:br>
              <a:rPr lang="en-US" dirty="0" smtClean="0"/>
            </a:br>
            <a:r>
              <a:rPr lang="en-US" dirty="0" smtClean="0"/>
              <a:t>Speaker’s title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4752000" y="5083200"/>
            <a:ext cx="4176464" cy="136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TITLE GOES HERE </a:t>
            </a:r>
            <a:br>
              <a:rPr lang="en-US" dirty="0" smtClean="0"/>
            </a:br>
            <a:r>
              <a:rPr lang="en-US" dirty="0" smtClean="0"/>
              <a:t>IN TAHOMA</a:t>
            </a:r>
            <a:br>
              <a:rPr lang="en-US" dirty="0" smtClean="0"/>
            </a:br>
            <a:r>
              <a:rPr lang="en-US" dirty="0" smtClean="0"/>
              <a:t>(LIGHT+BOLD)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9875"/>
            <a:ext cx="4320480" cy="6327477"/>
          </a:xfrm>
          <a:prstGeom prst="rect">
            <a:avLst/>
          </a:prstGeom>
          <a:solidFill>
            <a:srgbClr val="6D6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5613" y="269875"/>
            <a:ext cx="242093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232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 Титульный слайд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52000" y="4291200"/>
            <a:ext cx="4068000" cy="648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January 00, 2000, City</a:t>
            </a:r>
            <a:br>
              <a:rPr lang="en-US" dirty="0" smtClean="0"/>
            </a:br>
            <a:r>
              <a:rPr lang="en-US" dirty="0" smtClean="0"/>
              <a:t>Name Surname</a:t>
            </a:r>
            <a:br>
              <a:rPr lang="en-US" dirty="0" smtClean="0"/>
            </a:br>
            <a:r>
              <a:rPr lang="en-US" dirty="0" smtClean="0"/>
              <a:t>Speaker’s title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4752000" y="5083200"/>
            <a:ext cx="4176464" cy="136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TITLE GOES HERE </a:t>
            </a:r>
            <a:br>
              <a:rPr lang="en-US" dirty="0" smtClean="0"/>
            </a:br>
            <a:r>
              <a:rPr lang="en-US" dirty="0" smtClean="0"/>
              <a:t>IN TAHOMA</a:t>
            </a:r>
            <a:br>
              <a:rPr lang="en-US" dirty="0" smtClean="0"/>
            </a:br>
            <a:r>
              <a:rPr lang="en-US" dirty="0" smtClean="0"/>
              <a:t>(LIGHT+BOLD)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9875"/>
            <a:ext cx="4320480" cy="6327477"/>
          </a:xfrm>
          <a:prstGeom prst="rect">
            <a:avLst/>
          </a:prstGeom>
          <a:solidFill>
            <a:srgbClr val="5D4F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5613" y="269875"/>
            <a:ext cx="242093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796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2_ 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69875" y="269875"/>
            <a:ext cx="8604250" cy="6318250"/>
          </a:xfrm>
          <a:prstGeom prst="rect">
            <a:avLst/>
          </a:prstGeom>
          <a:solidFill>
            <a:srgbClr val="51626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152525" y="828675"/>
            <a:ext cx="4064000" cy="719138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CONTENTS</a:t>
            </a:r>
          </a:p>
        </p:txBody>
      </p:sp>
      <p:sp>
        <p:nvSpPr>
          <p:cNvPr id="11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152000" y="2134800"/>
            <a:ext cx="6768000" cy="3382432"/>
          </a:xfrm>
          <a:prstGeom prst="rect">
            <a:avLst/>
          </a:prstGeom>
        </p:spPr>
        <p:txBody>
          <a:bodyPr vert="horz" numCol="2">
            <a:noAutofit/>
          </a:bodyPr>
          <a:lstStyle>
            <a:lvl1pPr marL="174625" indent="-174625" defTabSz="1976438">
              <a:spcBef>
                <a:spcPts val="1800"/>
              </a:spcBef>
              <a:buFont typeface="Wingdings" pitchFamily="2" charset="2"/>
              <a:buChar char="§"/>
              <a:defRPr sz="1600" baseline="0">
                <a:solidFill>
                  <a:schemeClr val="bg1">
                    <a:lumMod val="95000"/>
                  </a:schemeClr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 defTabSz="1976438">
              <a:defRPr sz="1600">
                <a:solidFill>
                  <a:schemeClr val="bg1">
                    <a:lumMod val="95000"/>
                  </a:schemeClr>
                </a:solidFill>
                <a:latin typeface="+mj-lt"/>
                <a:ea typeface="Verdana" pitchFamily="34" charset="0"/>
                <a:cs typeface="Verdana" pitchFamily="34" charset="0"/>
              </a:defRPr>
            </a:lvl2pPr>
            <a:lvl3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Item number one</a:t>
            </a:r>
            <a:endParaRPr lang="ru-RU" dirty="0" smtClean="0"/>
          </a:p>
          <a:p>
            <a:pPr lvl="1"/>
            <a:r>
              <a:rPr lang="en-US" dirty="0" smtClean="0"/>
              <a:t>Sub item one</a:t>
            </a:r>
          </a:p>
          <a:p>
            <a:pPr lvl="1"/>
            <a:r>
              <a:rPr lang="en-US" dirty="0" smtClean="0"/>
              <a:t>Sub item two</a:t>
            </a:r>
          </a:p>
          <a:p>
            <a:pPr lvl="0"/>
            <a:r>
              <a:rPr lang="en-US" dirty="0" smtClean="0"/>
              <a:t>Item number two</a:t>
            </a:r>
            <a:endParaRPr lang="ru-RU" dirty="0" smtClean="0"/>
          </a:p>
          <a:p>
            <a:pPr lvl="1"/>
            <a:r>
              <a:rPr lang="en-US" dirty="0" smtClean="0"/>
              <a:t>Sub item one</a:t>
            </a:r>
          </a:p>
          <a:p>
            <a:pPr lvl="1"/>
            <a:r>
              <a:rPr lang="en-US" dirty="0" smtClean="0"/>
              <a:t>Sub item two</a:t>
            </a:r>
          </a:p>
          <a:p>
            <a:pPr lvl="0"/>
            <a:r>
              <a:rPr lang="en-US" dirty="0" smtClean="0"/>
              <a:t>Item number three</a:t>
            </a:r>
            <a:endParaRPr lang="ru-RU" dirty="0" smtClean="0"/>
          </a:p>
          <a:p>
            <a:pPr lvl="1"/>
            <a:r>
              <a:rPr lang="en-US" dirty="0" smtClean="0"/>
              <a:t>Sub item one</a:t>
            </a:r>
          </a:p>
          <a:p>
            <a:pPr lvl="1"/>
            <a:r>
              <a:rPr lang="en-US" dirty="0" smtClean="0"/>
              <a:t>Sub item two</a:t>
            </a:r>
          </a:p>
          <a:p>
            <a:pPr lvl="0"/>
            <a:r>
              <a:rPr lang="en-US" dirty="0" smtClean="0"/>
              <a:t>Item number four</a:t>
            </a:r>
            <a:endParaRPr lang="ru-RU" dirty="0" smtClean="0"/>
          </a:p>
          <a:p>
            <a:pPr lvl="1"/>
            <a:r>
              <a:rPr lang="en-US" dirty="0" smtClean="0"/>
              <a:t>Sub item one</a:t>
            </a:r>
          </a:p>
          <a:p>
            <a:pPr lvl="1"/>
            <a:r>
              <a:rPr lang="en-US" dirty="0" smtClean="0"/>
              <a:t>Sub item two</a:t>
            </a:r>
          </a:p>
          <a:p>
            <a:pPr lvl="0"/>
            <a:r>
              <a:rPr lang="en-US" dirty="0" smtClean="0"/>
              <a:t>Item number five</a:t>
            </a:r>
            <a:endParaRPr lang="ru-RU" dirty="0" smtClean="0"/>
          </a:p>
          <a:p>
            <a:pPr lvl="1"/>
            <a:r>
              <a:rPr lang="en-US" dirty="0" smtClean="0"/>
              <a:t>Sub item one</a:t>
            </a:r>
          </a:p>
          <a:p>
            <a:pPr lvl="1"/>
            <a:r>
              <a:rPr lang="en-US" dirty="0" smtClean="0"/>
              <a:t>Sub item two</a:t>
            </a:r>
          </a:p>
          <a:p>
            <a:pPr lvl="1"/>
            <a:endParaRPr lang="ru-RU" dirty="0" smtClean="0"/>
          </a:p>
          <a:p>
            <a:pPr lvl="1"/>
            <a:endParaRPr lang="ru-RU" dirty="0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3_ Начало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80000" y="612000"/>
            <a:ext cx="5400000" cy="2232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48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1.0</a:t>
            </a:r>
            <a:br>
              <a:rPr lang="en-US" dirty="0" smtClean="0"/>
            </a:br>
            <a:r>
              <a:rPr lang="en-US" dirty="0" err="1" smtClean="0"/>
              <a:t>Devider</a:t>
            </a:r>
            <a:r>
              <a:rPr lang="en-US" dirty="0" smtClean="0"/>
              <a:t> title (</a:t>
            </a:r>
            <a:r>
              <a:rPr lang="en-US" dirty="0" err="1" smtClean="0"/>
              <a:t>light+bold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E4E01335-259E-40F9-B4E1-7E4FDCDF68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9875" y="269875"/>
            <a:ext cx="21600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20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 Начало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69875" y="260648"/>
            <a:ext cx="8604250" cy="6318250"/>
          </a:xfrm>
          <a:prstGeom prst="rect">
            <a:avLst/>
          </a:prstGeom>
          <a:solidFill>
            <a:srgbClr val="61636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167E4C93-8E89-4B83-936A-E2A050ED9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6136" y="404912"/>
            <a:ext cx="5400000" cy="2232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48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1.0</a:t>
            </a:r>
            <a:br>
              <a:rPr lang="en-US" dirty="0" smtClean="0"/>
            </a:br>
            <a:r>
              <a:rPr lang="en-US" dirty="0" err="1" smtClean="0"/>
              <a:t>Devider</a:t>
            </a:r>
            <a:r>
              <a:rPr lang="en-US" dirty="0" smtClean="0"/>
              <a:t> title (</a:t>
            </a:r>
            <a:r>
              <a:rPr lang="en-US" dirty="0" err="1" smtClean="0"/>
              <a:t>light+bold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48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 Начало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69875" y="260648"/>
            <a:ext cx="8604250" cy="6318250"/>
          </a:xfrm>
          <a:prstGeom prst="rect">
            <a:avLst/>
          </a:prstGeom>
          <a:solidFill>
            <a:srgbClr val="51626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167E4C93-8E89-4B83-936A-E2A050ED9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6136" y="404912"/>
            <a:ext cx="5400000" cy="2232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48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1.0</a:t>
            </a:r>
            <a:br>
              <a:rPr lang="en-US" dirty="0" smtClean="0"/>
            </a:br>
            <a:r>
              <a:rPr lang="en-US" dirty="0" err="1" smtClean="0"/>
              <a:t>Devider</a:t>
            </a:r>
            <a:r>
              <a:rPr lang="en-US" dirty="0" smtClean="0"/>
              <a:t> title (</a:t>
            </a:r>
            <a:r>
              <a:rPr lang="en-US" dirty="0" err="1" smtClean="0"/>
              <a:t>light+bold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4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65970-85C8-4B65-A061-2F07D449E467}" type="datetime1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01335-259E-40F9-B4E1-7E4FDCDF68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71" r:id="rId3"/>
    <p:sldLayoutId id="2147483672" r:id="rId4"/>
    <p:sldLayoutId id="2147483673" r:id="rId5"/>
    <p:sldLayoutId id="2147483662" r:id="rId6"/>
    <p:sldLayoutId id="2147483663" r:id="rId7"/>
    <p:sldLayoutId id="2147483674" r:id="rId8"/>
    <p:sldLayoutId id="2147483675" r:id="rId9"/>
    <p:sldLayoutId id="2147483676" r:id="rId10"/>
    <p:sldLayoutId id="2147483677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2"/>
          <p:cNvSpPr txBox="1">
            <a:spLocks/>
          </p:cNvSpPr>
          <p:nvPr/>
        </p:nvSpPr>
        <p:spPr>
          <a:xfrm>
            <a:off x="4644008" y="4869200"/>
            <a:ext cx="4248472" cy="122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2600" kern="1200" baseline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Fees for trading blocks </a:t>
            </a:r>
            <a:r>
              <a:rPr lang="en-US" sz="2000" smtClean="0">
                <a:latin typeface="Tahoma" pitchFamily="34" charset="0"/>
                <a:cs typeface="Tahoma" pitchFamily="34" charset="0"/>
              </a:rPr>
              <a:t>of 10,000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lots and more</a:t>
            </a:r>
            <a:endParaRPr lang="ru-RU" sz="12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1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966839" y="1052736"/>
            <a:ext cx="7777080" cy="151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466725" algn="just"/>
            <a:r>
              <a:rPr lang="en-US" sz="2000" dirty="0" smtClean="0"/>
              <a:t>Promoting members providing liquidity. Large makers’* trades should be discounted.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500" y="5445224"/>
            <a:ext cx="70748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dirty="0" smtClean="0"/>
              <a:t>- </a:t>
            </a:r>
            <a:r>
              <a:rPr lang="en-US" dirty="0" smtClean="0"/>
              <a:t>Maker trade is a trade with order number less than the number</a:t>
            </a:r>
          </a:p>
          <a:p>
            <a:r>
              <a:rPr lang="en-US" dirty="0" smtClean="0"/>
              <a:t>of its matching order.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904490" y="216213"/>
            <a:ext cx="7416800" cy="908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cap="all" dirty="0" smtClean="0">
                <a:latin typeface="Verdana" pitchFamily="34" charset="0"/>
              </a:rPr>
              <a:t>OBJECTIVE</a:t>
            </a:r>
            <a:endParaRPr lang="ru-RU" sz="2000" b="1" cap="all" dirty="0">
              <a:latin typeface="Verdan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10" y="1796264"/>
            <a:ext cx="46863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68180" y="2708900"/>
            <a:ext cx="288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rgbClr val="FF0000"/>
                </a:solidFill>
              </a:rPr>
              <a:t>Orders of large size are almost absent in the spot order book 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33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904490" y="1052670"/>
            <a:ext cx="7916100" cy="460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dirty="0" smtClean="0"/>
              <a:t>To boost liquidity in spot instruments on the FX market, the Exchange is to reduce the </a:t>
            </a:r>
            <a:r>
              <a:rPr lang="en-US" b="1" dirty="0"/>
              <a:t>volume-based rate of the fee for makers’ </a:t>
            </a:r>
            <a:r>
              <a:rPr lang="en-US" b="1" dirty="0" smtClean="0"/>
              <a:t>trades of </a:t>
            </a:r>
            <a:r>
              <a:rPr lang="en-US" b="1" dirty="0"/>
              <a:t>10,000 lots and more: </a:t>
            </a:r>
          </a:p>
          <a:p>
            <a:endParaRPr lang="ru-RU" sz="1500" dirty="0" smtClean="0"/>
          </a:p>
          <a:p>
            <a:pPr algn="ctr"/>
            <a:r>
              <a:rPr lang="en-US" sz="1600" i="1" dirty="0" smtClean="0">
                <a:solidFill>
                  <a:srgbClr val="0070C0"/>
                </a:solidFill>
              </a:rPr>
              <a:t>The volume-based rate is reduced  by 0.0002% for makers’ trades with an order of 10,000 lots and more. </a:t>
            </a:r>
            <a:endParaRPr lang="ru-RU" sz="1600" i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212289"/>
              </p:ext>
            </p:extLst>
          </p:nvPr>
        </p:nvGraphicFramePr>
        <p:xfrm>
          <a:off x="1104186" y="2780910"/>
          <a:ext cx="7140324" cy="2779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254"/>
                <a:gridCol w="2478913"/>
                <a:gridCol w="2507157"/>
              </a:tblGrid>
              <a:tr h="694885">
                <a:tc>
                  <a:txBody>
                    <a:bodyPr/>
                    <a:lstStyle/>
                    <a:p>
                      <a:r>
                        <a:rPr lang="en-US" dirty="0" smtClean="0"/>
                        <a:t>Fee</a:t>
                      </a:r>
                      <a:r>
                        <a:rPr lang="en-US" baseline="0" dirty="0" smtClean="0"/>
                        <a:t> schedule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Order of </a:t>
                      </a:r>
                      <a:r>
                        <a:rPr lang="ru-RU" dirty="0" smtClean="0"/>
                        <a:t> </a:t>
                      </a:r>
                      <a:r>
                        <a:rPr lang="en-US" smtClean="0"/>
                        <a:t>&lt;</a:t>
                      </a:r>
                      <a:r>
                        <a:rPr lang="ru-RU" smtClean="0"/>
                        <a:t> </a:t>
                      </a:r>
                      <a:r>
                        <a:rPr lang="ru-RU" smtClean="0"/>
                        <a:t>10</a:t>
                      </a:r>
                      <a:r>
                        <a:rPr lang="en-US" smtClean="0"/>
                        <a:t>,</a:t>
                      </a:r>
                      <a:r>
                        <a:rPr lang="ru-RU" smtClean="0"/>
                        <a:t>000  </a:t>
                      </a:r>
                      <a:r>
                        <a:rPr lang="en-US" dirty="0" smtClean="0"/>
                        <a:t>lots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Order </a:t>
                      </a:r>
                      <a:r>
                        <a:rPr lang="en-US" smtClean="0"/>
                        <a:t>≥ </a:t>
                      </a:r>
                      <a:r>
                        <a:rPr lang="ru-RU" smtClean="0"/>
                        <a:t>10</a:t>
                      </a:r>
                      <a:r>
                        <a:rPr lang="en-US" smtClean="0"/>
                        <a:t>,</a:t>
                      </a:r>
                      <a:r>
                        <a:rPr lang="ru-RU" smtClean="0"/>
                        <a:t>000 </a:t>
                      </a:r>
                      <a:r>
                        <a:rPr lang="en-US" dirty="0" smtClean="0"/>
                        <a:t>lots</a:t>
                      </a: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885">
                <a:tc>
                  <a:txBody>
                    <a:bodyPr/>
                    <a:lstStyle/>
                    <a:p>
                      <a:r>
                        <a:rPr lang="en-US" dirty="0" smtClean="0"/>
                        <a:t>SPT_0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0.0015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0.0013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4885">
                <a:tc>
                  <a:txBody>
                    <a:bodyPr/>
                    <a:lstStyle/>
                    <a:p>
                      <a:r>
                        <a:rPr lang="en-US" dirty="0" smtClean="0"/>
                        <a:t>SPT_1000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0.0010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0.0008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4885">
                <a:tc>
                  <a:txBody>
                    <a:bodyPr/>
                    <a:lstStyle/>
                    <a:p>
                      <a:r>
                        <a:rPr lang="en-US" dirty="0" smtClean="0"/>
                        <a:t>SPT_</a:t>
                      </a:r>
                      <a:r>
                        <a:rPr lang="ru-RU" dirty="0" smtClean="0"/>
                        <a:t>2</a:t>
                      </a:r>
                      <a:r>
                        <a:rPr lang="en-US" dirty="0" smtClean="0"/>
                        <a:t>000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0.0008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0.0006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940495" y="216213"/>
            <a:ext cx="7844090" cy="908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cap="all" dirty="0" smtClean="0">
                <a:latin typeface="Verdana" pitchFamily="34" charset="0"/>
              </a:rPr>
              <a:t>Encouraging block trading </a:t>
            </a:r>
            <a:endParaRPr lang="ru-RU" sz="2000" b="1" cap="all" dirty="0">
              <a:latin typeface="Verdan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5589240"/>
            <a:ext cx="70748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dirty="0" smtClean="0"/>
              <a:t>- </a:t>
            </a:r>
            <a:r>
              <a:rPr lang="en-US" dirty="0" smtClean="0"/>
              <a:t>Maker trade is a trade with order number less than the number</a:t>
            </a:r>
          </a:p>
          <a:p>
            <a:r>
              <a:rPr lang="en-US" dirty="0" smtClean="0"/>
              <a:t>of  its matching order. </a:t>
            </a:r>
          </a:p>
        </p:txBody>
      </p:sp>
    </p:spTree>
    <p:extLst>
      <p:ext uri="{BB962C8B-B14F-4D97-AF65-F5344CB8AC3E}">
        <p14:creationId xmlns:p14="http://schemas.microsoft.com/office/powerpoint/2010/main" val="256603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904490" y="216213"/>
            <a:ext cx="7416800" cy="908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cap="all" dirty="0" smtClean="0">
                <a:latin typeface="Verdana" pitchFamily="34" charset="0"/>
              </a:rPr>
              <a:t>EXAMPLES</a:t>
            </a:r>
            <a:endParaRPr lang="ru-RU" sz="2000" b="1" cap="all" dirty="0">
              <a:latin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560" y="1268700"/>
            <a:ext cx="1800250" cy="19442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Trading member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maker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Fee rate: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ru-RU" dirty="0" smtClean="0">
                <a:solidFill>
                  <a:srgbClr val="FF0000"/>
                </a:solidFill>
              </a:rPr>
              <a:t>0013</a:t>
            </a:r>
            <a:r>
              <a:rPr lang="ru-RU" dirty="0" smtClean="0">
                <a:solidFill>
                  <a:srgbClr val="FF0000"/>
                </a:solidFill>
              </a:rPr>
              <a:t>%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52150" y="1268700"/>
            <a:ext cx="1800250" cy="19442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Trading member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taker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Fee rate:</a:t>
            </a:r>
            <a:r>
              <a:rPr lang="ru-RU" dirty="0" smtClean="0">
                <a:solidFill>
                  <a:schemeClr val="tx1"/>
                </a:solidFill>
              </a:rPr>
              <a:t> 0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0015</a:t>
            </a:r>
            <a:r>
              <a:rPr lang="ru-RU" dirty="0" smtClean="0">
                <a:solidFill>
                  <a:schemeClr val="tx1"/>
                </a:solidFill>
              </a:rPr>
              <a:t>%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3995920" y="2924930"/>
            <a:ext cx="1656230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203810" y="1556740"/>
            <a:ext cx="1656230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1"/>
            <a:endCxn id="5" idx="3"/>
          </p:cNvCxnSpPr>
          <p:nvPr/>
        </p:nvCxnSpPr>
        <p:spPr>
          <a:xfrm flipH="1">
            <a:off x="3203810" y="2240835"/>
            <a:ext cx="2448340" cy="0"/>
          </a:xfrm>
          <a:prstGeom prst="straightConnector1">
            <a:avLst/>
          </a:prstGeom>
          <a:ln w="3175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3779890" y="1988800"/>
            <a:ext cx="1296180" cy="5040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Trade: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USD </a:t>
            </a:r>
            <a:r>
              <a:rPr lang="ru-RU" sz="1000" b="1" dirty="0" smtClean="0">
                <a:solidFill>
                  <a:schemeClr val="tx1"/>
                </a:solidFill>
              </a:rPr>
              <a:t>10</a:t>
            </a:r>
            <a:r>
              <a:rPr lang="en-US" sz="1000" b="1" dirty="0" smtClean="0">
                <a:solidFill>
                  <a:schemeClr val="tx1"/>
                </a:solidFill>
              </a:rPr>
              <a:t>,</a:t>
            </a:r>
            <a:r>
              <a:rPr lang="ru-RU" sz="1000" b="1" dirty="0" smtClean="0">
                <a:solidFill>
                  <a:schemeClr val="tx1"/>
                </a:solidFill>
              </a:rPr>
              <a:t>000</a:t>
            </a:r>
            <a:r>
              <a:rPr lang="en-US" sz="1000" b="1" dirty="0" smtClean="0">
                <a:solidFill>
                  <a:schemeClr val="tx1"/>
                </a:solidFill>
              </a:rPr>
              <a:t>,</a:t>
            </a:r>
            <a:r>
              <a:rPr lang="ru-RU" sz="1000" b="1" dirty="0" smtClean="0">
                <a:solidFill>
                  <a:schemeClr val="tx1"/>
                </a:solidFill>
              </a:rPr>
              <a:t>000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275820" y="1340710"/>
            <a:ext cx="1296180" cy="4320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Order: USD </a:t>
            </a:r>
            <a:endParaRPr lang="ru-RU" sz="1000" dirty="0" smtClean="0">
              <a:solidFill>
                <a:srgbClr val="FF0000"/>
              </a:solidFill>
            </a:endParaRPr>
          </a:p>
          <a:p>
            <a:pPr algn="ctr"/>
            <a:r>
              <a:rPr lang="ru-RU" sz="1000" dirty="0" smtClean="0">
                <a:solidFill>
                  <a:srgbClr val="FF0000"/>
                </a:solidFill>
              </a:rPr>
              <a:t>10</a:t>
            </a:r>
            <a:r>
              <a:rPr lang="en-US" sz="1000" dirty="0" smtClean="0">
                <a:solidFill>
                  <a:srgbClr val="FF0000"/>
                </a:solidFill>
              </a:rPr>
              <a:t>,</a:t>
            </a:r>
            <a:r>
              <a:rPr lang="ru-RU" sz="1000" dirty="0" smtClean="0">
                <a:solidFill>
                  <a:srgbClr val="FF0000"/>
                </a:solidFill>
              </a:rPr>
              <a:t>000</a:t>
            </a:r>
            <a:r>
              <a:rPr lang="en-US" sz="1000" dirty="0" smtClean="0">
                <a:solidFill>
                  <a:srgbClr val="FF0000"/>
                </a:solidFill>
              </a:rPr>
              <a:t>,</a:t>
            </a:r>
            <a:r>
              <a:rPr lang="ru-RU" sz="1000" dirty="0" smtClean="0">
                <a:solidFill>
                  <a:srgbClr val="FF0000"/>
                </a:solidFill>
              </a:rPr>
              <a:t>000 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283960" y="2708900"/>
            <a:ext cx="1296180" cy="4320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Order:</a:t>
            </a:r>
            <a:endParaRPr lang="ru-RU" sz="1000" dirty="0" smtClean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USD </a:t>
            </a:r>
            <a:r>
              <a:rPr lang="ru-RU" sz="1000" dirty="0" smtClean="0">
                <a:solidFill>
                  <a:srgbClr val="FF0000"/>
                </a:solidFill>
              </a:rPr>
              <a:t>12</a:t>
            </a:r>
            <a:r>
              <a:rPr lang="en-US" sz="1000" dirty="0" smtClean="0">
                <a:solidFill>
                  <a:srgbClr val="FF0000"/>
                </a:solidFill>
              </a:rPr>
              <a:t>,</a:t>
            </a:r>
            <a:r>
              <a:rPr lang="ru-RU" sz="1000" dirty="0" smtClean="0">
                <a:solidFill>
                  <a:srgbClr val="FF0000"/>
                </a:solidFill>
              </a:rPr>
              <a:t>000</a:t>
            </a:r>
            <a:r>
              <a:rPr lang="en-US" sz="1000" dirty="0" smtClean="0">
                <a:solidFill>
                  <a:srgbClr val="FF0000"/>
                </a:solidFill>
              </a:rPr>
              <a:t>,</a:t>
            </a:r>
            <a:r>
              <a:rPr lang="ru-RU" sz="1000" dirty="0" smtClean="0">
                <a:solidFill>
                  <a:srgbClr val="FF0000"/>
                </a:solidFill>
              </a:rPr>
              <a:t>000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1403560" y="620610"/>
            <a:ext cx="576080" cy="5040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403560" y="4149100"/>
            <a:ext cx="1800250" cy="19442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Trading member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maker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Fee rate: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ru-RU" dirty="0">
                <a:solidFill>
                  <a:srgbClr val="FF0000"/>
                </a:solidFill>
              </a:rPr>
              <a:t>0013%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652150" y="4149100"/>
            <a:ext cx="1800250" cy="19442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Trading member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taker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Fee rate:</a:t>
            </a:r>
            <a:r>
              <a:rPr lang="ru-RU" dirty="0">
                <a:solidFill>
                  <a:schemeClr val="tx1"/>
                </a:solidFill>
              </a:rPr>
              <a:t> 0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ru-RU" dirty="0">
                <a:solidFill>
                  <a:schemeClr val="tx1"/>
                </a:solidFill>
              </a:rPr>
              <a:t>0015%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 flipH="1">
            <a:off x="3995920" y="5805330"/>
            <a:ext cx="1656230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203810" y="4437140"/>
            <a:ext cx="1656230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29" idx="1"/>
            <a:endCxn id="28" idx="3"/>
          </p:cNvCxnSpPr>
          <p:nvPr/>
        </p:nvCxnSpPr>
        <p:spPr>
          <a:xfrm flipH="1">
            <a:off x="3203810" y="5121235"/>
            <a:ext cx="2448340" cy="0"/>
          </a:xfrm>
          <a:prstGeom prst="straightConnector1">
            <a:avLst/>
          </a:prstGeom>
          <a:ln w="3175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3779890" y="4869200"/>
            <a:ext cx="1296180" cy="5040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Trade:</a:t>
            </a:r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USD </a:t>
            </a:r>
            <a:r>
              <a:rPr lang="ru-RU" sz="1000" b="1" dirty="0" smtClean="0">
                <a:solidFill>
                  <a:schemeClr val="tx1"/>
                </a:solidFill>
              </a:rPr>
              <a:t>5</a:t>
            </a:r>
            <a:r>
              <a:rPr lang="en-US" sz="1000" b="1" dirty="0" smtClean="0">
                <a:solidFill>
                  <a:schemeClr val="tx1"/>
                </a:solidFill>
              </a:rPr>
              <a:t>,</a:t>
            </a:r>
            <a:r>
              <a:rPr lang="ru-RU" sz="1000" b="1" dirty="0" smtClean="0">
                <a:solidFill>
                  <a:schemeClr val="tx1"/>
                </a:solidFill>
              </a:rPr>
              <a:t>000</a:t>
            </a:r>
            <a:r>
              <a:rPr lang="en-US" sz="1000" b="1" dirty="0" smtClean="0">
                <a:solidFill>
                  <a:schemeClr val="tx1"/>
                </a:solidFill>
              </a:rPr>
              <a:t>,</a:t>
            </a:r>
            <a:r>
              <a:rPr lang="ru-RU" sz="1000" b="1" dirty="0" smtClean="0">
                <a:solidFill>
                  <a:schemeClr val="tx1"/>
                </a:solidFill>
              </a:rPr>
              <a:t>000 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3275820" y="4221110"/>
            <a:ext cx="1296180" cy="4320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Order: USD</a:t>
            </a:r>
            <a:endParaRPr lang="ru-RU" sz="1000" dirty="0" smtClean="0">
              <a:solidFill>
                <a:srgbClr val="FF0000"/>
              </a:solidFill>
            </a:endParaRPr>
          </a:p>
          <a:p>
            <a:pPr algn="ctr"/>
            <a:r>
              <a:rPr lang="ru-RU" sz="1000" dirty="0" smtClean="0">
                <a:solidFill>
                  <a:srgbClr val="FF0000"/>
                </a:solidFill>
              </a:rPr>
              <a:t>10</a:t>
            </a:r>
            <a:r>
              <a:rPr lang="en-US" sz="1000" dirty="0" smtClean="0">
                <a:solidFill>
                  <a:srgbClr val="FF0000"/>
                </a:solidFill>
              </a:rPr>
              <a:t>,</a:t>
            </a:r>
            <a:r>
              <a:rPr lang="ru-RU" sz="1000" dirty="0" smtClean="0">
                <a:solidFill>
                  <a:srgbClr val="FF0000"/>
                </a:solidFill>
              </a:rPr>
              <a:t>000</a:t>
            </a:r>
            <a:r>
              <a:rPr lang="en-US" sz="1000" dirty="0" smtClean="0">
                <a:solidFill>
                  <a:srgbClr val="FF0000"/>
                </a:solidFill>
              </a:rPr>
              <a:t>,</a:t>
            </a:r>
            <a:r>
              <a:rPr lang="ru-RU" sz="1000" dirty="0" smtClean="0">
                <a:solidFill>
                  <a:srgbClr val="FF0000"/>
                </a:solidFill>
              </a:rPr>
              <a:t>000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4283960" y="5589300"/>
            <a:ext cx="1296180" cy="4320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Order:</a:t>
            </a:r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USD </a:t>
            </a:r>
            <a:r>
              <a:rPr lang="ru-RU" sz="1000" dirty="0" smtClean="0">
                <a:solidFill>
                  <a:schemeClr val="tx1"/>
                </a:solidFill>
              </a:rPr>
              <a:t>5</a:t>
            </a:r>
            <a:r>
              <a:rPr lang="en-US" sz="1000" dirty="0" smtClean="0">
                <a:solidFill>
                  <a:schemeClr val="tx1"/>
                </a:solidFill>
              </a:rPr>
              <a:t>,</a:t>
            </a:r>
            <a:r>
              <a:rPr lang="ru-RU" sz="1000" dirty="0" smtClean="0">
                <a:solidFill>
                  <a:schemeClr val="tx1"/>
                </a:solidFill>
              </a:rPr>
              <a:t>000</a:t>
            </a:r>
            <a:r>
              <a:rPr lang="en-US" sz="1000" dirty="0" smtClean="0">
                <a:solidFill>
                  <a:schemeClr val="tx1"/>
                </a:solidFill>
              </a:rPr>
              <a:t>,</a:t>
            </a:r>
            <a:r>
              <a:rPr lang="ru-RU" sz="1000" dirty="0" smtClean="0">
                <a:solidFill>
                  <a:schemeClr val="tx1"/>
                </a:solidFill>
              </a:rPr>
              <a:t>000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1403560" y="3501010"/>
            <a:ext cx="576080" cy="5040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41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904490" y="216213"/>
            <a:ext cx="7416800" cy="908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cap="all" dirty="0" smtClean="0">
                <a:latin typeface="Verdana" pitchFamily="34" charset="0"/>
              </a:rPr>
              <a:t>EXAMPLES</a:t>
            </a:r>
            <a:endParaRPr lang="ru-RU" sz="2000" b="1" cap="all" dirty="0">
              <a:latin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560" y="1268700"/>
            <a:ext cx="1800250" cy="19442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Trading member</a:t>
            </a:r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maker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Fee rate:</a:t>
            </a:r>
            <a:r>
              <a:rPr lang="ru-RU" dirty="0" smtClean="0">
                <a:solidFill>
                  <a:schemeClr val="tx1"/>
                </a:solidFill>
              </a:rPr>
              <a:t> 0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0015</a:t>
            </a:r>
            <a:r>
              <a:rPr lang="ru-RU" dirty="0" smtClean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52150" y="1268700"/>
            <a:ext cx="1800250" cy="19442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Trading member </a:t>
            </a:r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taker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Fee rate: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0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0015</a:t>
            </a:r>
            <a:r>
              <a:rPr lang="ru-RU" dirty="0" smtClean="0">
                <a:solidFill>
                  <a:schemeClr val="tx1"/>
                </a:solidFill>
              </a:rPr>
              <a:t>%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3995920" y="2924930"/>
            <a:ext cx="1656230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203810" y="1556740"/>
            <a:ext cx="1656230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1"/>
            <a:endCxn id="5" idx="3"/>
          </p:cNvCxnSpPr>
          <p:nvPr/>
        </p:nvCxnSpPr>
        <p:spPr>
          <a:xfrm flipH="1">
            <a:off x="3203810" y="2240835"/>
            <a:ext cx="2448340" cy="0"/>
          </a:xfrm>
          <a:prstGeom prst="straightConnector1">
            <a:avLst/>
          </a:prstGeom>
          <a:ln w="3175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3779890" y="1988800"/>
            <a:ext cx="1296180" cy="5040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Trade</a:t>
            </a:r>
            <a:r>
              <a:rPr lang="ru-RU" sz="1000" b="1" dirty="0" smtClean="0">
                <a:solidFill>
                  <a:schemeClr val="tx1"/>
                </a:solidFill>
              </a:rPr>
              <a:t> 1</a:t>
            </a:r>
            <a:r>
              <a:rPr lang="en-US" sz="1000" b="1" dirty="0" smtClean="0">
                <a:solidFill>
                  <a:schemeClr val="tx1"/>
                </a:solidFill>
              </a:rPr>
              <a:t>:</a:t>
            </a:r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USD </a:t>
            </a:r>
            <a:r>
              <a:rPr lang="ru-RU" sz="1000" b="1" dirty="0" smtClean="0">
                <a:solidFill>
                  <a:schemeClr val="tx1"/>
                </a:solidFill>
              </a:rPr>
              <a:t>5</a:t>
            </a:r>
            <a:r>
              <a:rPr lang="en-US" sz="1000" b="1" dirty="0" smtClean="0">
                <a:solidFill>
                  <a:schemeClr val="tx1"/>
                </a:solidFill>
              </a:rPr>
              <a:t>,</a:t>
            </a:r>
            <a:r>
              <a:rPr lang="ru-RU" sz="1000" b="1" dirty="0" smtClean="0">
                <a:solidFill>
                  <a:schemeClr val="tx1"/>
                </a:solidFill>
              </a:rPr>
              <a:t>000</a:t>
            </a:r>
            <a:r>
              <a:rPr lang="en-US" sz="1000" b="1" dirty="0" smtClean="0">
                <a:solidFill>
                  <a:schemeClr val="tx1"/>
                </a:solidFill>
              </a:rPr>
              <a:t>,</a:t>
            </a:r>
            <a:r>
              <a:rPr lang="ru-RU" sz="1000" b="1" dirty="0" smtClean="0">
                <a:solidFill>
                  <a:schemeClr val="tx1"/>
                </a:solidFill>
              </a:rPr>
              <a:t>000 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275820" y="1340710"/>
            <a:ext cx="1296180" cy="4320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Order: USD</a:t>
            </a:r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5</a:t>
            </a:r>
            <a:r>
              <a:rPr lang="en-US" sz="1000" dirty="0" smtClean="0">
                <a:solidFill>
                  <a:schemeClr val="tx1"/>
                </a:solidFill>
              </a:rPr>
              <a:t>,</a:t>
            </a:r>
            <a:r>
              <a:rPr lang="ru-RU" sz="1000" dirty="0" smtClean="0">
                <a:solidFill>
                  <a:schemeClr val="tx1"/>
                </a:solidFill>
              </a:rPr>
              <a:t>000</a:t>
            </a:r>
            <a:r>
              <a:rPr lang="en-US" sz="1000" dirty="0" smtClean="0">
                <a:solidFill>
                  <a:schemeClr val="tx1"/>
                </a:solidFill>
              </a:rPr>
              <a:t>,</a:t>
            </a:r>
            <a:r>
              <a:rPr lang="ru-RU" sz="1000" dirty="0" smtClean="0">
                <a:solidFill>
                  <a:schemeClr val="tx1"/>
                </a:solidFill>
              </a:rPr>
              <a:t>000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283960" y="2708900"/>
            <a:ext cx="1296180" cy="4320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Order:</a:t>
            </a:r>
            <a:endParaRPr lang="ru-RU" sz="1000" dirty="0" smtClean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USD </a:t>
            </a:r>
            <a:r>
              <a:rPr lang="ru-RU" sz="1000" dirty="0" smtClean="0">
                <a:solidFill>
                  <a:srgbClr val="FF0000"/>
                </a:solidFill>
              </a:rPr>
              <a:t>10</a:t>
            </a:r>
            <a:r>
              <a:rPr lang="en-US" sz="1000" dirty="0" smtClean="0">
                <a:solidFill>
                  <a:srgbClr val="FF0000"/>
                </a:solidFill>
              </a:rPr>
              <a:t>,</a:t>
            </a:r>
            <a:r>
              <a:rPr lang="ru-RU" sz="1000" dirty="0" smtClean="0">
                <a:solidFill>
                  <a:srgbClr val="FF0000"/>
                </a:solidFill>
              </a:rPr>
              <a:t>000</a:t>
            </a:r>
            <a:r>
              <a:rPr lang="en-US" sz="1000" dirty="0" smtClean="0">
                <a:solidFill>
                  <a:srgbClr val="FF0000"/>
                </a:solidFill>
              </a:rPr>
              <a:t>,</a:t>
            </a:r>
            <a:r>
              <a:rPr lang="ru-RU" sz="1000" dirty="0" smtClean="0">
                <a:solidFill>
                  <a:srgbClr val="FF0000"/>
                </a:solidFill>
              </a:rPr>
              <a:t>000 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1403560" y="620610"/>
            <a:ext cx="576080" cy="5040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403560" y="4149100"/>
            <a:ext cx="1800250" cy="19442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Trading member </a:t>
            </a:r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maker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Fee rate: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ru-RU" dirty="0" smtClean="0">
                <a:solidFill>
                  <a:srgbClr val="FF0000"/>
                </a:solidFill>
              </a:rPr>
              <a:t>0013</a:t>
            </a:r>
            <a:r>
              <a:rPr lang="ru-RU" dirty="0" smtClean="0">
                <a:solidFill>
                  <a:srgbClr val="FF0000"/>
                </a:solidFill>
              </a:rPr>
              <a:t>%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652150" y="4149100"/>
            <a:ext cx="1800250" cy="19442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Trading member </a:t>
            </a:r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taker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Fee rate: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0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0015</a:t>
            </a:r>
            <a:r>
              <a:rPr lang="ru-RU" dirty="0" smtClean="0">
                <a:solidFill>
                  <a:schemeClr val="tx1"/>
                </a:solidFill>
              </a:rPr>
              <a:t>%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 flipH="1">
            <a:off x="3995920" y="5805330"/>
            <a:ext cx="1656230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203810" y="4437140"/>
            <a:ext cx="1656230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29" idx="1"/>
            <a:endCxn id="28" idx="3"/>
          </p:cNvCxnSpPr>
          <p:nvPr/>
        </p:nvCxnSpPr>
        <p:spPr>
          <a:xfrm flipH="1">
            <a:off x="3203810" y="5121235"/>
            <a:ext cx="2448340" cy="0"/>
          </a:xfrm>
          <a:prstGeom prst="straightConnector1">
            <a:avLst/>
          </a:prstGeom>
          <a:ln w="3175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3779890" y="4869200"/>
            <a:ext cx="1296180" cy="5040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Trade 2:</a:t>
            </a:r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USD </a:t>
            </a:r>
            <a:r>
              <a:rPr lang="ru-RU" sz="1000" b="1" dirty="0" smtClean="0">
                <a:solidFill>
                  <a:schemeClr val="tx1"/>
                </a:solidFill>
              </a:rPr>
              <a:t>5</a:t>
            </a:r>
            <a:r>
              <a:rPr lang="en-US" sz="1000" b="1" dirty="0" smtClean="0">
                <a:solidFill>
                  <a:schemeClr val="tx1"/>
                </a:solidFill>
              </a:rPr>
              <a:t>,</a:t>
            </a:r>
            <a:r>
              <a:rPr lang="ru-RU" sz="1000" b="1" dirty="0" smtClean="0">
                <a:solidFill>
                  <a:schemeClr val="tx1"/>
                </a:solidFill>
              </a:rPr>
              <a:t>000</a:t>
            </a:r>
            <a:r>
              <a:rPr lang="en-US" sz="1000" b="1" dirty="0" smtClean="0">
                <a:solidFill>
                  <a:schemeClr val="tx1"/>
                </a:solidFill>
              </a:rPr>
              <a:t>,</a:t>
            </a:r>
            <a:r>
              <a:rPr lang="ru-RU" sz="1000" b="1" dirty="0" smtClean="0">
                <a:solidFill>
                  <a:schemeClr val="tx1"/>
                </a:solidFill>
              </a:rPr>
              <a:t>000 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3275820" y="4221110"/>
            <a:ext cx="1296180" cy="4320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Order:</a:t>
            </a:r>
            <a:endParaRPr lang="ru-RU" sz="1000" dirty="0" smtClean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USD </a:t>
            </a:r>
            <a:r>
              <a:rPr lang="ru-RU" sz="1000" dirty="0" smtClean="0">
                <a:solidFill>
                  <a:srgbClr val="FF0000"/>
                </a:solidFill>
              </a:rPr>
              <a:t>5</a:t>
            </a:r>
            <a:r>
              <a:rPr lang="en-US" sz="1000" dirty="0" smtClean="0">
                <a:solidFill>
                  <a:srgbClr val="FF0000"/>
                </a:solidFill>
              </a:rPr>
              <a:t>,</a:t>
            </a:r>
            <a:r>
              <a:rPr lang="ru-RU" sz="1000" dirty="0" smtClean="0">
                <a:solidFill>
                  <a:srgbClr val="FF0000"/>
                </a:solidFill>
              </a:rPr>
              <a:t>000</a:t>
            </a:r>
            <a:r>
              <a:rPr lang="en-US" sz="1000" dirty="0" smtClean="0">
                <a:solidFill>
                  <a:srgbClr val="FF0000"/>
                </a:solidFill>
              </a:rPr>
              <a:t>,</a:t>
            </a:r>
            <a:r>
              <a:rPr lang="ru-RU" sz="1000" dirty="0" smtClean="0">
                <a:solidFill>
                  <a:srgbClr val="FF0000"/>
                </a:solidFill>
              </a:rPr>
              <a:t>000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4283960" y="5589300"/>
            <a:ext cx="1296180" cy="4320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Order:</a:t>
            </a:r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USD </a:t>
            </a:r>
            <a:r>
              <a:rPr lang="ru-RU" sz="1000" dirty="0" smtClean="0">
                <a:solidFill>
                  <a:schemeClr val="tx1"/>
                </a:solidFill>
              </a:rPr>
              <a:t>5</a:t>
            </a:r>
            <a:r>
              <a:rPr lang="en-US" sz="1000" dirty="0" smtClean="0">
                <a:solidFill>
                  <a:schemeClr val="tx1"/>
                </a:solidFill>
              </a:rPr>
              <a:t>,</a:t>
            </a:r>
            <a:r>
              <a:rPr lang="ru-RU" sz="1000" dirty="0" smtClean="0">
                <a:solidFill>
                  <a:schemeClr val="tx1"/>
                </a:solidFill>
              </a:rPr>
              <a:t>000</a:t>
            </a:r>
            <a:r>
              <a:rPr lang="en-US" sz="1000" dirty="0" smtClean="0">
                <a:solidFill>
                  <a:schemeClr val="tx1"/>
                </a:solidFill>
              </a:rPr>
              <a:t>,</a:t>
            </a:r>
            <a:r>
              <a:rPr lang="ru-RU" sz="1000" dirty="0" smtClean="0">
                <a:solidFill>
                  <a:schemeClr val="tx1"/>
                </a:solidFill>
              </a:rPr>
              <a:t>000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915770" y="3501010"/>
            <a:ext cx="3024420" cy="288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Residual 5,000 lots are entered on the book</a:t>
            </a:r>
            <a:endParaRPr lang="ru-RU" sz="1200" dirty="0"/>
          </a:p>
        </p:txBody>
      </p:sp>
      <p:cxnSp>
        <p:nvCxnSpPr>
          <p:cNvPr id="24" name="Скругленная соединительная линия 23"/>
          <p:cNvCxnSpPr>
            <a:stCxn id="23" idx="4"/>
            <a:endCxn id="21" idx="0"/>
          </p:cNvCxnSpPr>
          <p:nvPr/>
        </p:nvCxnSpPr>
        <p:spPr>
          <a:xfrm rot="5400000">
            <a:off x="4499990" y="3068950"/>
            <a:ext cx="360050" cy="50407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кругленная соединительная линия 25"/>
          <p:cNvCxnSpPr>
            <a:stCxn id="21" idx="2"/>
            <a:endCxn id="34" idx="0"/>
          </p:cNvCxnSpPr>
          <p:nvPr/>
        </p:nvCxnSpPr>
        <p:spPr>
          <a:xfrm rot="5400000">
            <a:off x="3959915" y="3753045"/>
            <a:ext cx="432060" cy="50407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69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одзаголовок 2"/>
          <p:cNvSpPr txBox="1">
            <a:spLocks/>
          </p:cNvSpPr>
          <p:nvPr/>
        </p:nvSpPr>
        <p:spPr bwMode="auto">
          <a:xfrm>
            <a:off x="360363" y="2087563"/>
            <a:ext cx="7199312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endParaRPr lang="ru-RU" sz="1100" dirty="0"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7416000" cy="11232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980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_EN">
  <a:themeElements>
    <a:clrScheme name="Moscow Exchange">
      <a:dk1>
        <a:srgbClr val="000000"/>
      </a:dk1>
      <a:lt1>
        <a:sysClr val="window" lastClr="FFFFFF"/>
      </a:lt1>
      <a:dk2>
        <a:srgbClr val="CCCCCC"/>
      </a:dk2>
      <a:lt2>
        <a:srgbClr val="E6E6E6"/>
      </a:lt2>
      <a:accent1>
        <a:srgbClr val="63B1E5"/>
      </a:accent1>
      <a:accent2>
        <a:srgbClr val="A2AD00"/>
      </a:accent2>
      <a:accent3>
        <a:srgbClr val="E26EB2"/>
      </a:accent3>
      <a:accent4>
        <a:srgbClr val="FFA100"/>
      </a:accent4>
      <a:accent5>
        <a:srgbClr val="002F5F"/>
      </a:accent5>
      <a:accent6>
        <a:srgbClr val="53682B"/>
      </a:accent6>
      <a:hlink>
        <a:srgbClr val="593160"/>
      </a:hlink>
      <a:folHlink>
        <a:srgbClr val="8D3C1E"/>
      </a:folHlink>
    </a:clrScheme>
    <a:fontScheme name="Moscow Exchang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46AE59D714A33448C879F6EED7C13EF" ma:contentTypeVersion="0" ma:contentTypeDescription="Создание документа." ma:contentTypeScope="" ma:versionID="51d16541a83fe4bdd53d9c73fa891021">
  <xsd:schema xmlns:xsd="http://www.w3.org/2001/XMLSchema" xmlns:xs="http://www.w3.org/2001/XMLSchema" xmlns:p="http://schemas.microsoft.com/office/2006/metadata/properties" xmlns:ns2="5c2cd6fe-a789-4745-9d50-c055d8f1627e" targetNamespace="http://schemas.microsoft.com/office/2006/metadata/properties" ma:root="true" ma:fieldsID="eb6df43a550ff08c15757511108e667f" ns2:_="">
    <xsd:import namespace="5c2cd6fe-a789-4745-9d50-c055d8f162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2cd6fe-a789-4745-9d50-c055d8f162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166CAE7E-47FB-4596-9BE0-C8E47F56D0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82DD44-BED5-40DD-B00A-EA8A9126C76B}">
  <ds:schemaRefs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c2cd6fe-a789-4745-9d50-c055d8f1627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6A8C1BC-1093-4476-ABB6-420E419F1D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2cd6fe-a789-4745-9d50-c055d8f162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C98BE59-4B8D-4824-8A5F-4CA86D7B473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презентация_EN</Template>
  <TotalTime>126</TotalTime>
  <Words>373</Words>
  <Application>Microsoft Office PowerPoint</Application>
  <PresentationFormat>Экран (4:3)</PresentationFormat>
  <Paragraphs>88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презентация_EN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LoshkarevaKV</dc:creator>
  <cp:lastModifiedBy>LoshkarevaKV</cp:lastModifiedBy>
  <cp:revision>8</cp:revision>
  <dcterms:created xsi:type="dcterms:W3CDTF">2014-11-06T11:40:55Z</dcterms:created>
  <dcterms:modified xsi:type="dcterms:W3CDTF">2014-11-06T13:47:52Z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0x010100146AE59D714A33448C879F6EED7C13EF</vt:lpwstr>
  </property>
</Properties>
</file>