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4"/>
  </p:notesMasterIdLst>
  <p:handoutMasterIdLst>
    <p:handoutMasterId r:id="rId15"/>
  </p:handoutMasterIdLst>
  <p:sldIdLst>
    <p:sldId id="279" r:id="rId2"/>
    <p:sldId id="286" r:id="rId3"/>
    <p:sldId id="299" r:id="rId4"/>
    <p:sldId id="293" r:id="rId5"/>
    <p:sldId id="309" r:id="rId6"/>
    <p:sldId id="295" r:id="rId7"/>
    <p:sldId id="302" r:id="rId8"/>
    <p:sldId id="310" r:id="rId9"/>
    <p:sldId id="301" r:id="rId10"/>
    <p:sldId id="306" r:id="rId11"/>
    <p:sldId id="308" r:id="rId12"/>
    <p:sldId id="268" r:id="rId13"/>
  </p:sldIdLst>
  <p:sldSz cx="9906000" cy="6858000" type="A4"/>
  <p:notesSz cx="6797675" cy="9928225"/>
  <p:defaultTextStyle>
    <a:defPPr>
      <a:defRPr lang="ru-RU"/>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A29B"/>
    <a:srgbClr val="557084"/>
    <a:srgbClr val="4F75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3391" autoAdjust="0"/>
    <p:restoredTop sz="94660"/>
  </p:normalViewPr>
  <p:slideViewPr>
    <p:cSldViewPr>
      <p:cViewPr>
        <p:scale>
          <a:sx n="81" d="100"/>
          <a:sy n="81" d="100"/>
        </p:scale>
        <p:origin x="-312" y="-624"/>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ＭＳ Ｐゴシック" charset="0"/>
                <a:cs typeface="ＭＳ Ｐゴシック" charset="0"/>
              </a:defRPr>
            </a:lvl1pPr>
          </a:lstStyle>
          <a:p>
            <a:pPr>
              <a:defRPr/>
            </a:pPr>
            <a:fld id="{3E2E951D-3F18-4D96-A2CB-E133E23C9C54}" type="datetimeFigureOut">
              <a:rPr lang="en-US"/>
              <a:pPr>
                <a:defRPr/>
              </a:pPr>
              <a:t>10/9/2012</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ea typeface="ＭＳ Ｐゴシック" charset="0"/>
                <a:cs typeface="ＭＳ Ｐゴシック" charset="0"/>
              </a:defRPr>
            </a:lvl1pPr>
          </a:lstStyle>
          <a:p>
            <a:pPr>
              <a:defRPr/>
            </a:pPr>
            <a:fld id="{7C3F355A-DD17-4821-AC92-56F6B10B44FC}" type="slidenum">
              <a:rPr lang="en-US"/>
              <a:pPr>
                <a:defRPr/>
              </a:pPr>
              <a:t>‹#›</a:t>
            </a:fld>
            <a:endParaRPr lang="en-US"/>
          </a:p>
        </p:txBody>
      </p:sp>
    </p:spTree>
    <p:extLst>
      <p:ext uri="{BB962C8B-B14F-4D97-AF65-F5344CB8AC3E}">
        <p14:creationId xmlns:p14="http://schemas.microsoft.com/office/powerpoint/2010/main" xmlns="" val="75307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ＭＳ Ｐゴシック" charset="0"/>
                <a:cs typeface="ＭＳ Ｐゴシック" charset="0"/>
              </a:defRPr>
            </a:lvl1pPr>
          </a:lstStyle>
          <a:p>
            <a:pPr>
              <a:defRPr/>
            </a:pPr>
            <a:fld id="{56EF1F39-FAF2-44A6-98C7-2AA320BE0130}" type="datetimeFigureOut">
              <a:rPr lang="ru-RU"/>
              <a:pPr>
                <a:defRPr/>
              </a:pPr>
              <a:t>09.10.2012</a:t>
            </a:fld>
            <a:endParaRPr lang="ru-RU"/>
          </a:p>
        </p:txBody>
      </p:sp>
      <p:sp>
        <p:nvSpPr>
          <p:cNvPr id="4" name="Образ слайда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ＭＳ Ｐゴシック" charset="0"/>
                <a:cs typeface="ＭＳ Ｐゴシック" charset="0"/>
              </a:defRPr>
            </a:lvl1pPr>
          </a:lstStyle>
          <a:p>
            <a:pPr>
              <a:defRPr/>
            </a:pPr>
            <a:fld id="{528F360D-E900-40F0-8921-C766F8A1F405}" type="slidenum">
              <a:rPr lang="ru-RU"/>
              <a:pPr>
                <a:defRPr/>
              </a:pPr>
              <a:t>‹#›</a:t>
            </a:fld>
            <a:endParaRPr lang="ru-RU"/>
          </a:p>
        </p:txBody>
      </p:sp>
    </p:spTree>
    <p:extLst>
      <p:ext uri="{BB962C8B-B14F-4D97-AF65-F5344CB8AC3E}">
        <p14:creationId xmlns:p14="http://schemas.microsoft.com/office/powerpoint/2010/main" xmlns="" val="4137836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ервая страница">
    <p:spTree>
      <p:nvGrpSpPr>
        <p:cNvPr id="1" name=""/>
        <p:cNvGrpSpPr/>
        <p:nvPr/>
      </p:nvGrpSpPr>
      <p:grpSpPr>
        <a:xfrm>
          <a:off x="0" y="0"/>
          <a:ext cx="0" cy="0"/>
          <a:chOff x="0" y="0"/>
          <a:chExt cx="0" cy="0"/>
        </a:xfrm>
      </p:grpSpPr>
      <p:pic>
        <p:nvPicPr>
          <p:cNvPr id="3" name="Picture 2" descr="Background_light.jpg"/>
          <p:cNvPicPr>
            <a:picLocks noChangeAspect="1"/>
          </p:cNvPicPr>
          <p:nvPr userDrawn="1"/>
        </p:nvPicPr>
        <p:blipFill>
          <a:blip r:embed="rId2" cstate="print"/>
          <a:srcRect/>
          <a:stretch>
            <a:fillRect/>
          </a:stretch>
        </p:blipFill>
        <p:spPr bwMode="auto">
          <a:xfrm>
            <a:off x="-9525" y="0"/>
            <a:ext cx="9936163" cy="6873875"/>
          </a:xfrm>
          <a:prstGeom prst="rect">
            <a:avLst/>
          </a:prstGeom>
          <a:noFill/>
          <a:ln w="9525">
            <a:noFill/>
            <a:miter lim="800000"/>
            <a:headEnd/>
            <a:tailEnd/>
          </a:ln>
        </p:spPr>
      </p:pic>
      <p:pic>
        <p:nvPicPr>
          <p:cNvPr id="4" name="Picture 25" descr="Sign + ММВБ + MICEX"/>
          <p:cNvPicPr>
            <a:picLocks noChangeAspect="1" noChangeArrowheads="1"/>
          </p:cNvPicPr>
          <p:nvPr userDrawn="1"/>
        </p:nvPicPr>
        <p:blipFill>
          <a:blip r:embed="rId3" cstate="print"/>
          <a:srcRect/>
          <a:stretch>
            <a:fillRect/>
          </a:stretch>
        </p:blipFill>
        <p:spPr bwMode="auto">
          <a:xfrm>
            <a:off x="2360613" y="695325"/>
            <a:ext cx="1800225" cy="639763"/>
          </a:xfrm>
          <a:prstGeom prst="rect">
            <a:avLst/>
          </a:prstGeom>
          <a:noFill/>
          <a:ln w="9525">
            <a:noFill/>
            <a:miter lim="800000"/>
            <a:headEnd/>
            <a:tailEnd/>
          </a:ln>
        </p:spPr>
      </p:pic>
      <p:pic>
        <p:nvPicPr>
          <p:cNvPr id="5" name="Picture 26" descr="RTS Биржа"/>
          <p:cNvPicPr>
            <a:picLocks noChangeAspect="1" noChangeArrowheads="1"/>
          </p:cNvPicPr>
          <p:nvPr userDrawn="1"/>
        </p:nvPicPr>
        <p:blipFill>
          <a:blip r:embed="rId4" cstate="print"/>
          <a:srcRect/>
          <a:stretch>
            <a:fillRect/>
          </a:stretch>
        </p:blipFill>
        <p:spPr bwMode="auto">
          <a:xfrm>
            <a:off x="5745163" y="765175"/>
            <a:ext cx="1800225" cy="511175"/>
          </a:xfrm>
          <a:prstGeom prst="rect">
            <a:avLst/>
          </a:prstGeom>
          <a:noFill/>
          <a:ln w="9525">
            <a:noFill/>
            <a:miter lim="800000"/>
            <a:headEnd/>
            <a:tailEnd/>
          </a:ln>
        </p:spPr>
      </p:pic>
      <p:sp>
        <p:nvSpPr>
          <p:cNvPr id="2" name="Title 1"/>
          <p:cNvSpPr>
            <a:spLocks noGrp="1"/>
          </p:cNvSpPr>
          <p:nvPr>
            <p:ph type="ctrTitle"/>
          </p:nvPr>
        </p:nvSpPr>
        <p:spPr>
          <a:xfrm>
            <a:off x="1339900" y="2348880"/>
            <a:ext cx="7200800" cy="1470025"/>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Образец 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 с текстом">
    <p:spTree>
      <p:nvGrpSpPr>
        <p:cNvPr id="1" name=""/>
        <p:cNvGrpSpPr/>
        <p:nvPr/>
      </p:nvGrpSpPr>
      <p:grpSpPr>
        <a:xfrm>
          <a:off x="0" y="0"/>
          <a:ext cx="0" cy="0"/>
          <a:chOff x="0" y="0"/>
          <a:chExt cx="0" cy="0"/>
        </a:xfrm>
      </p:grpSpPr>
      <p:pic>
        <p:nvPicPr>
          <p:cNvPr id="5" name="Picture 4" descr="Header_light.jpg"/>
          <p:cNvPicPr>
            <a:picLocks noChangeAspect="1"/>
          </p:cNvPicPr>
          <p:nvPr userDrawn="1"/>
        </p:nvPicPr>
        <p:blipFill>
          <a:blip r:embed="rId2" cstate="print"/>
          <a:srcRect/>
          <a:stretch>
            <a:fillRect/>
          </a:stretch>
        </p:blipFill>
        <p:spPr bwMode="auto">
          <a:xfrm>
            <a:off x="0" y="-6350"/>
            <a:ext cx="9936163" cy="936625"/>
          </a:xfrm>
          <a:prstGeom prst="rect">
            <a:avLst/>
          </a:prstGeom>
          <a:noFill/>
          <a:ln w="9525">
            <a:noFill/>
            <a:miter lim="800000"/>
            <a:headEnd/>
            <a:tailEnd/>
          </a:ln>
        </p:spPr>
      </p:pic>
      <p:pic>
        <p:nvPicPr>
          <p:cNvPr id="6" name="Picture 5" descr="Footer_light.jpg"/>
          <p:cNvPicPr>
            <a:picLocks noChangeAspect="1"/>
          </p:cNvPicPr>
          <p:nvPr userDrawn="1"/>
        </p:nvPicPr>
        <p:blipFill>
          <a:blip r:embed="rId3" cstate="print"/>
          <a:srcRect/>
          <a:stretch>
            <a:fillRect/>
          </a:stretch>
        </p:blipFill>
        <p:spPr bwMode="auto">
          <a:xfrm>
            <a:off x="-12700" y="6288088"/>
            <a:ext cx="9936163" cy="571500"/>
          </a:xfrm>
          <a:prstGeom prst="rect">
            <a:avLst/>
          </a:prstGeom>
          <a:noFill/>
          <a:ln w="9525">
            <a:noFill/>
            <a:miter lim="800000"/>
            <a:headEnd/>
            <a:tailEnd/>
          </a:ln>
        </p:spPr>
      </p:pic>
      <p:cxnSp>
        <p:nvCxnSpPr>
          <p:cNvPr id="7" name="Straight Connector 7"/>
          <p:cNvCxnSpPr/>
          <p:nvPr userDrawn="1"/>
        </p:nvCxnSpPr>
        <p:spPr>
          <a:xfrm>
            <a:off x="0" y="6237288"/>
            <a:ext cx="9906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cxnSp>
        <p:nvCxnSpPr>
          <p:cNvPr id="8" name="Straight Connector 10"/>
          <p:cNvCxnSpPr/>
          <p:nvPr userDrawn="1"/>
        </p:nvCxnSpPr>
        <p:spPr>
          <a:xfrm>
            <a:off x="0" y="6237288"/>
            <a:ext cx="9906000" cy="0"/>
          </a:xfrm>
          <a:prstGeom prst="line">
            <a:avLst/>
          </a:prstGeom>
          <a:ln w="38100" cmpd="sng">
            <a:solidFill>
              <a:srgbClr val="4F758B"/>
            </a:solidFill>
          </a:ln>
        </p:spPr>
        <p:style>
          <a:lnRef idx="1">
            <a:schemeClr val="dk1"/>
          </a:lnRef>
          <a:fillRef idx="0">
            <a:schemeClr val="dk1"/>
          </a:fillRef>
          <a:effectRef idx="0">
            <a:schemeClr val="dk1"/>
          </a:effectRef>
          <a:fontRef idx="minor">
            <a:schemeClr val="tx1"/>
          </a:fontRef>
        </p:style>
      </p:cxnSp>
      <p:grpSp>
        <p:nvGrpSpPr>
          <p:cNvPr id="9" name="Group 15"/>
          <p:cNvGrpSpPr>
            <a:grpSpLocks/>
          </p:cNvGrpSpPr>
          <p:nvPr userDrawn="1"/>
        </p:nvGrpSpPr>
        <p:grpSpPr bwMode="auto">
          <a:xfrm>
            <a:off x="311150" y="6391275"/>
            <a:ext cx="2417763" cy="376238"/>
            <a:chOff x="884" y="1480"/>
            <a:chExt cx="3946" cy="664"/>
          </a:xfrm>
        </p:grpSpPr>
        <p:pic>
          <p:nvPicPr>
            <p:cNvPr id="10" name="Picture 16" descr="Sign + ММВБ + MICEX"/>
            <p:cNvPicPr>
              <a:picLocks noChangeAspect="1" noChangeArrowheads="1"/>
            </p:cNvPicPr>
            <p:nvPr/>
          </p:nvPicPr>
          <p:blipFill>
            <a:blip r:embed="rId4" cstate="print"/>
            <a:srcRect/>
            <a:stretch>
              <a:fillRect/>
            </a:stretch>
          </p:blipFill>
          <p:spPr bwMode="auto">
            <a:xfrm>
              <a:off x="884" y="1480"/>
              <a:ext cx="1724" cy="664"/>
            </a:xfrm>
            <a:prstGeom prst="rect">
              <a:avLst/>
            </a:prstGeom>
            <a:noFill/>
            <a:ln w="9525">
              <a:noFill/>
              <a:miter lim="800000"/>
              <a:headEnd/>
              <a:tailEnd/>
            </a:ln>
          </p:spPr>
        </p:pic>
        <p:pic>
          <p:nvPicPr>
            <p:cNvPr id="11" name="Picture 17" descr="RTS Биржа"/>
            <p:cNvPicPr>
              <a:picLocks noChangeArrowheads="1"/>
            </p:cNvPicPr>
            <p:nvPr/>
          </p:nvPicPr>
          <p:blipFill>
            <a:blip r:embed="rId5" cstate="print"/>
            <a:srcRect/>
            <a:stretch>
              <a:fillRect/>
            </a:stretch>
          </p:blipFill>
          <p:spPr bwMode="auto">
            <a:xfrm>
              <a:off x="3152" y="1583"/>
              <a:ext cx="1678" cy="508"/>
            </a:xfrm>
            <a:prstGeom prst="rect">
              <a:avLst/>
            </a:prstGeom>
            <a:noFill/>
            <a:ln w="9525">
              <a:noFill/>
              <a:miter lim="800000"/>
              <a:headEnd/>
              <a:tailEnd/>
            </a:ln>
          </p:spPr>
        </p:pic>
      </p:grpSp>
      <p:sp>
        <p:nvSpPr>
          <p:cNvPr id="3" name="Content Placeholder 2"/>
          <p:cNvSpPr>
            <a:spLocks noGrp="1"/>
          </p:cNvSpPr>
          <p:nvPr>
            <p:ph idx="1"/>
          </p:nvPr>
        </p:nvSpPr>
        <p:spPr>
          <a:xfrm>
            <a:off x="495300" y="1124745"/>
            <a:ext cx="8915400" cy="5001420"/>
          </a:xfrm>
        </p:spPr>
        <p:txBody>
          <a:bodyPr/>
          <a:lstStyle>
            <a:lvl1pPr marL="0" indent="0">
              <a:buNone/>
              <a:defRPr sz="2000" b="0">
                <a:latin typeface="Arial"/>
                <a:cs typeface="Arial"/>
              </a:defRPr>
            </a:lvl1pPr>
            <a:lvl2pPr marL="742950" indent="-285750">
              <a:buClr>
                <a:schemeClr val="tx2"/>
              </a:buClr>
              <a:buFont typeface="Arial"/>
              <a:buChar char="•"/>
              <a:defRPr sz="2000">
                <a:latin typeface="Arial"/>
                <a:cs typeface="Arial"/>
              </a:defRPr>
            </a:lvl2pPr>
            <a:lvl3pPr>
              <a:buClr>
                <a:schemeClr val="tx2">
                  <a:lumMod val="75000"/>
                </a:schemeClr>
              </a:buClr>
              <a:defRPr sz="2000">
                <a:latin typeface="Arial"/>
                <a:cs typeface="Arial"/>
              </a:defRPr>
            </a:lvl3pPr>
            <a:lvl4pPr>
              <a:defRPr sz="1800">
                <a:latin typeface="Arial"/>
                <a:cs typeface="Arial"/>
              </a:defRPr>
            </a:lvl4pPr>
            <a:lvl5pPr>
              <a:defRPr sz="1600">
                <a:latin typeface="Arial"/>
                <a:cs typeface="Arial"/>
              </a:defRPr>
            </a:lvl5pPr>
          </a:lstStyle>
          <a:p>
            <a:pPr lvl="0"/>
            <a:r>
              <a:rPr lang="en-US" dirty="0" smtClean="0"/>
              <a:t>Образец текста</a:t>
            </a:r>
          </a:p>
          <a:p>
            <a:pPr lvl="1"/>
            <a:r>
              <a:rPr lang="en-US" dirty="0" smtClean="0"/>
              <a:t>Второй уровень</a:t>
            </a:r>
          </a:p>
          <a:p>
            <a:pPr lvl="2"/>
            <a:r>
              <a:rPr lang="en-US" dirty="0" smtClean="0"/>
              <a:t>Третий уровень</a:t>
            </a:r>
          </a:p>
          <a:p>
            <a:pPr lvl="3"/>
            <a:r>
              <a:rPr lang="en-US" dirty="0" smtClean="0"/>
              <a:t>Четвертый уровень</a:t>
            </a:r>
          </a:p>
          <a:p>
            <a:pPr lvl="4"/>
            <a:r>
              <a:rPr lang="en-US" dirty="0" smtClean="0"/>
              <a:t>Пятый уровень</a:t>
            </a:r>
            <a:endParaRPr lang="en-US" dirty="0"/>
          </a:p>
        </p:txBody>
      </p:sp>
      <p:sp>
        <p:nvSpPr>
          <p:cNvPr id="4" name="Title 3"/>
          <p:cNvSpPr>
            <a:spLocks noGrp="1"/>
          </p:cNvSpPr>
          <p:nvPr>
            <p:ph type="title"/>
          </p:nvPr>
        </p:nvSpPr>
        <p:spPr>
          <a:xfrm>
            <a:off x="495300" y="0"/>
            <a:ext cx="8915400" cy="908720"/>
          </a:xfrm>
        </p:spPr>
        <p:txBody>
          <a:bodyPr/>
          <a:lstStyle>
            <a:lvl1pPr algn="l">
              <a:defRPr sz="2400" b="1">
                <a:solidFill>
                  <a:srgbClr val="FFFFFF"/>
                </a:solidFill>
              </a:defRPr>
            </a:lvl1pPr>
          </a:lstStyle>
          <a:p>
            <a:r>
              <a:rPr lang="en-US" dirty="0" smtClean="0"/>
              <a:t>Образец заголовка</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ромежуточный слайд">
    <p:spTree>
      <p:nvGrpSpPr>
        <p:cNvPr id="1" name=""/>
        <p:cNvGrpSpPr/>
        <p:nvPr/>
      </p:nvGrpSpPr>
      <p:grpSpPr>
        <a:xfrm>
          <a:off x="0" y="0"/>
          <a:ext cx="0" cy="0"/>
          <a:chOff x="0" y="0"/>
          <a:chExt cx="0" cy="0"/>
        </a:xfrm>
      </p:grpSpPr>
      <p:pic>
        <p:nvPicPr>
          <p:cNvPr id="3" name="Picture 2" descr="Middle_slide_light.jpg"/>
          <p:cNvPicPr>
            <a:picLocks noChangeAspect="1"/>
          </p:cNvPicPr>
          <p:nvPr userDrawn="1"/>
        </p:nvPicPr>
        <p:blipFill>
          <a:blip r:embed="rId2" cstate="print"/>
          <a:srcRect/>
          <a:stretch>
            <a:fillRect/>
          </a:stretch>
        </p:blipFill>
        <p:spPr bwMode="auto">
          <a:xfrm>
            <a:off x="0" y="25400"/>
            <a:ext cx="9936163" cy="6873875"/>
          </a:xfrm>
          <a:prstGeom prst="rect">
            <a:avLst/>
          </a:prstGeom>
          <a:noFill/>
          <a:ln w="9525">
            <a:noFill/>
            <a:miter lim="800000"/>
            <a:headEnd/>
            <a:tailEnd/>
          </a:ln>
        </p:spPr>
      </p:pic>
      <p:pic>
        <p:nvPicPr>
          <p:cNvPr id="4" name="Picture 25" descr="Sign + ММВБ + MICEX"/>
          <p:cNvPicPr>
            <a:picLocks noChangeAspect="1" noChangeArrowheads="1"/>
          </p:cNvPicPr>
          <p:nvPr userDrawn="1"/>
        </p:nvPicPr>
        <p:blipFill>
          <a:blip r:embed="rId3" cstate="print"/>
          <a:srcRect/>
          <a:stretch>
            <a:fillRect/>
          </a:stretch>
        </p:blipFill>
        <p:spPr bwMode="auto">
          <a:xfrm>
            <a:off x="2360613" y="695325"/>
            <a:ext cx="1800225" cy="639763"/>
          </a:xfrm>
          <a:prstGeom prst="rect">
            <a:avLst/>
          </a:prstGeom>
          <a:noFill/>
          <a:ln w="9525">
            <a:noFill/>
            <a:miter lim="800000"/>
            <a:headEnd/>
            <a:tailEnd/>
          </a:ln>
        </p:spPr>
      </p:pic>
      <p:pic>
        <p:nvPicPr>
          <p:cNvPr id="5" name="Picture 26" descr="RTS Биржа"/>
          <p:cNvPicPr>
            <a:picLocks noChangeAspect="1" noChangeArrowheads="1"/>
          </p:cNvPicPr>
          <p:nvPr userDrawn="1"/>
        </p:nvPicPr>
        <p:blipFill>
          <a:blip r:embed="rId4" cstate="print"/>
          <a:srcRect/>
          <a:stretch>
            <a:fillRect/>
          </a:stretch>
        </p:blipFill>
        <p:spPr bwMode="auto">
          <a:xfrm>
            <a:off x="5745163" y="765175"/>
            <a:ext cx="1800225" cy="511175"/>
          </a:xfrm>
          <a:prstGeom prst="rect">
            <a:avLst/>
          </a:prstGeom>
          <a:noFill/>
          <a:ln w="9525">
            <a:noFill/>
            <a:miter lim="800000"/>
            <a:headEnd/>
            <a:tailEnd/>
          </a:ln>
        </p:spPr>
      </p:pic>
      <p:sp>
        <p:nvSpPr>
          <p:cNvPr id="9" name="Title 1"/>
          <p:cNvSpPr>
            <a:spLocks noGrp="1"/>
          </p:cNvSpPr>
          <p:nvPr>
            <p:ph type="ctrTitle"/>
          </p:nvPr>
        </p:nvSpPr>
        <p:spPr>
          <a:xfrm>
            <a:off x="1339900" y="2348880"/>
            <a:ext cx="7200800" cy="1470025"/>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Миддл поинт">
    <p:spTree>
      <p:nvGrpSpPr>
        <p:cNvPr id="1" name=""/>
        <p:cNvGrpSpPr/>
        <p:nvPr/>
      </p:nvGrpSpPr>
      <p:grpSpPr>
        <a:xfrm>
          <a:off x="0" y="0"/>
          <a:ext cx="0" cy="0"/>
          <a:chOff x="0" y="0"/>
          <a:chExt cx="0" cy="0"/>
        </a:xfrm>
      </p:grpSpPr>
      <p:pic>
        <p:nvPicPr>
          <p:cNvPr id="3" name="Picture 1" descr="Middle_slide_01_light.jpg"/>
          <p:cNvPicPr>
            <a:picLocks noChangeAspect="1"/>
          </p:cNvPicPr>
          <p:nvPr userDrawn="1"/>
        </p:nvPicPr>
        <p:blipFill>
          <a:blip r:embed="rId2" cstate="print"/>
          <a:srcRect/>
          <a:stretch>
            <a:fillRect/>
          </a:stretch>
        </p:blipFill>
        <p:spPr bwMode="auto">
          <a:xfrm>
            <a:off x="0" y="20638"/>
            <a:ext cx="9936163" cy="6859587"/>
          </a:xfrm>
          <a:prstGeom prst="rect">
            <a:avLst/>
          </a:prstGeom>
          <a:noFill/>
          <a:ln w="9525">
            <a:noFill/>
            <a:miter lim="800000"/>
            <a:headEnd/>
            <a:tailEnd/>
          </a:ln>
        </p:spPr>
      </p:pic>
      <p:pic>
        <p:nvPicPr>
          <p:cNvPr id="4" name="Picture 25" descr="Sign + ММВБ + MICEX"/>
          <p:cNvPicPr>
            <a:picLocks noChangeAspect="1" noChangeArrowheads="1"/>
          </p:cNvPicPr>
          <p:nvPr userDrawn="1"/>
        </p:nvPicPr>
        <p:blipFill>
          <a:blip r:embed="rId3" cstate="print"/>
          <a:srcRect/>
          <a:stretch>
            <a:fillRect/>
          </a:stretch>
        </p:blipFill>
        <p:spPr bwMode="auto">
          <a:xfrm>
            <a:off x="2360613" y="695325"/>
            <a:ext cx="1800225" cy="639763"/>
          </a:xfrm>
          <a:prstGeom prst="rect">
            <a:avLst/>
          </a:prstGeom>
          <a:noFill/>
          <a:ln w="9525">
            <a:noFill/>
            <a:miter lim="800000"/>
            <a:headEnd/>
            <a:tailEnd/>
          </a:ln>
        </p:spPr>
      </p:pic>
      <p:pic>
        <p:nvPicPr>
          <p:cNvPr id="5" name="Picture 26" descr="RTS Биржа"/>
          <p:cNvPicPr>
            <a:picLocks noChangeAspect="1" noChangeArrowheads="1"/>
          </p:cNvPicPr>
          <p:nvPr userDrawn="1"/>
        </p:nvPicPr>
        <p:blipFill>
          <a:blip r:embed="rId4" cstate="print"/>
          <a:srcRect/>
          <a:stretch>
            <a:fillRect/>
          </a:stretch>
        </p:blipFill>
        <p:spPr bwMode="auto">
          <a:xfrm>
            <a:off x="5745163" y="765175"/>
            <a:ext cx="1800225" cy="511175"/>
          </a:xfrm>
          <a:prstGeom prst="rect">
            <a:avLst/>
          </a:prstGeom>
          <a:noFill/>
          <a:ln w="9525">
            <a:noFill/>
            <a:miter lim="800000"/>
            <a:headEnd/>
            <a:tailEnd/>
          </a:ln>
        </p:spPr>
      </p:pic>
      <p:sp>
        <p:nvSpPr>
          <p:cNvPr id="10" name="Title 1"/>
          <p:cNvSpPr>
            <a:spLocks noGrp="1"/>
          </p:cNvSpPr>
          <p:nvPr>
            <p:ph type="ctrTitle"/>
          </p:nvPr>
        </p:nvSpPr>
        <p:spPr>
          <a:xfrm>
            <a:off x="781372" y="2852936"/>
            <a:ext cx="8420100" cy="1336386"/>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Образец заголовка</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pic>
        <p:nvPicPr>
          <p:cNvPr id="3" name="Picture 1" descr="Background_blank_light.jpg"/>
          <p:cNvPicPr>
            <a:picLocks noChangeAspect="1"/>
          </p:cNvPicPr>
          <p:nvPr userDrawn="1"/>
        </p:nvPicPr>
        <p:blipFill>
          <a:blip r:embed="rId2" cstate="print"/>
          <a:srcRect/>
          <a:stretch>
            <a:fillRect/>
          </a:stretch>
        </p:blipFill>
        <p:spPr bwMode="auto">
          <a:xfrm>
            <a:off x="-12700" y="0"/>
            <a:ext cx="9936163" cy="6873875"/>
          </a:xfrm>
          <a:prstGeom prst="rect">
            <a:avLst/>
          </a:prstGeom>
          <a:noFill/>
          <a:ln w="9525">
            <a:noFill/>
            <a:miter lim="800000"/>
            <a:headEnd/>
            <a:tailEnd/>
          </a:ln>
        </p:spPr>
      </p:pic>
      <p:sp>
        <p:nvSpPr>
          <p:cNvPr id="10" name="Title 1"/>
          <p:cNvSpPr>
            <a:spLocks noGrp="1"/>
          </p:cNvSpPr>
          <p:nvPr>
            <p:ph type="ctrTitle"/>
          </p:nvPr>
        </p:nvSpPr>
        <p:spPr>
          <a:xfrm>
            <a:off x="742950" y="2780928"/>
            <a:ext cx="8420100" cy="1336386"/>
          </a:xfrm>
        </p:spPr>
        <p:txBody>
          <a:bodyPr/>
          <a:lstStyle>
            <a:lvl1pPr>
              <a:defRPr sz="3600" b="1" i="0">
                <a:solidFill>
                  <a:schemeClr val="tx1">
                    <a:lumMod val="75000"/>
                    <a:lumOff val="25000"/>
                  </a:schemeClr>
                </a:solidFill>
                <a:effectLst>
                  <a:outerShdw blurRad="50800" dist="38100" dir="2700000" algn="tl" rotWithShape="0">
                    <a:prstClr val="black">
                      <a:alpha val="40000"/>
                    </a:prstClr>
                  </a:outerShdw>
                </a:effectLst>
                <a:latin typeface="Arial"/>
                <a:cs typeface="Arial"/>
              </a:defRPr>
            </a:lvl1pPr>
          </a:lstStyle>
          <a:p>
            <a:r>
              <a:rPr lang="en-US" dirty="0"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charset="0"/>
                <a:cs typeface="ＭＳ Ｐゴシック" charset="0"/>
              </a:defRPr>
            </a:lvl1pPr>
          </a:lstStyle>
          <a:p>
            <a:pPr>
              <a:defRPr/>
            </a:pPr>
            <a:fld id="{EF4F2E3B-970F-4118-989C-CB4F0DB47B65}" type="datetimeFigureOut">
              <a:rPr lang="en-US"/>
              <a:pPr>
                <a:defRPr/>
              </a:pPr>
              <a:t>10/9/2012</a:t>
            </a:fld>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charset="0"/>
                <a:cs typeface="ＭＳ Ｐゴシック" charset="0"/>
              </a:defRPr>
            </a:lvl1pPr>
          </a:lstStyle>
          <a:p>
            <a:pPr>
              <a:defRPr/>
            </a:pPr>
            <a:fld id="{252CDBA2-271D-4C05-ADD8-76926D2BCA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algn="l" defTabSz="457200" rtl="0" eaLnBrk="0" fontAlgn="base" hangingPunct="0">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hevlnkv@micex.com" TargetMode="External"/><Relationship Id="rId2" Type="http://schemas.openxmlformats.org/officeDocument/2006/relationships/hyperlink" Target="mailto:Maksim.Ryabov@micex.com" TargetMode="External"/><Relationship Id="rId1" Type="http://schemas.openxmlformats.org/officeDocument/2006/relationships/slideLayout" Target="../slideLayouts/slideLayout4.xml"/><Relationship Id="rId4" Type="http://schemas.openxmlformats.org/officeDocument/2006/relationships/hyperlink" Target="mailto:Mikhaylova@micex.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fs.rts.micex.ru/files/14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0" y="3789363"/>
            <a:ext cx="9902825" cy="1152525"/>
          </a:xfrm>
          <a:prstGeom prst="rect">
            <a:avLst/>
          </a:prstGeom>
          <a:noFill/>
          <a:ln>
            <a:noFill/>
          </a:ln>
          <a:effectLst/>
          <a:extLst/>
        </p:spPr>
        <p:txBody>
          <a:bodyPr wrap="none"/>
          <a:lstStyle/>
          <a:p>
            <a:pPr algn="ctr">
              <a:defRPr/>
            </a:pPr>
            <a:endParaRPr lang="ru-RU" sz="3600" b="1">
              <a:solidFill>
                <a:srgbClr val="5F5F5F"/>
              </a:solidFill>
              <a:effectLst>
                <a:outerShdw blurRad="38100" dist="38100" dir="2700000" algn="tl">
                  <a:srgbClr val="C0C0C0"/>
                </a:outerShdw>
              </a:effectLst>
              <a:ea typeface="+mn-ea"/>
              <a:cs typeface="+mn-cs"/>
            </a:endParaRPr>
          </a:p>
        </p:txBody>
      </p:sp>
      <p:sp>
        <p:nvSpPr>
          <p:cNvPr id="3" name="Title 2"/>
          <p:cNvSpPr>
            <a:spLocks noGrp="1"/>
          </p:cNvSpPr>
          <p:nvPr>
            <p:ph type="ctrTitle"/>
          </p:nvPr>
        </p:nvSpPr>
        <p:spPr>
          <a:xfrm>
            <a:off x="1339850" y="2133600"/>
            <a:ext cx="7200900" cy="1470025"/>
          </a:xfrm>
        </p:spPr>
        <p:txBody>
          <a:bodyPr/>
          <a:lstStyle/>
          <a:p>
            <a:pPr eaLnBrk="1" hangingPunct="1"/>
            <a:r>
              <a:rPr lang="ru-RU" dirty="0" smtClean="0">
                <a:solidFill>
                  <a:srgbClr val="404040"/>
                </a:solidFill>
                <a:effectLst>
                  <a:outerShdw blurRad="38100" dist="38100" dir="2700000" algn="tl">
                    <a:srgbClr val="C0C0C0"/>
                  </a:outerShdw>
                </a:effectLst>
                <a:latin typeface="Arial" charset="0"/>
                <a:ea typeface="ＭＳ Ｐゴシック"/>
                <a:cs typeface="Arial" charset="0"/>
              </a:rPr>
              <a:t>Использование биржевых технологий при размещении</a:t>
            </a:r>
            <a:br>
              <a:rPr lang="ru-RU" dirty="0" smtClean="0">
                <a:solidFill>
                  <a:srgbClr val="404040"/>
                </a:solidFill>
                <a:effectLst>
                  <a:outerShdw blurRad="38100" dist="38100" dir="2700000" algn="tl">
                    <a:srgbClr val="C0C0C0"/>
                  </a:outerShdw>
                </a:effectLst>
                <a:latin typeface="Arial" charset="0"/>
                <a:ea typeface="ＭＳ Ｐゴシック"/>
                <a:cs typeface="Arial" charset="0"/>
              </a:rPr>
            </a:br>
            <a:r>
              <a:rPr lang="ru-RU" dirty="0" smtClean="0">
                <a:solidFill>
                  <a:srgbClr val="404040"/>
                </a:solidFill>
                <a:effectLst>
                  <a:outerShdw blurRad="38100" dist="38100" dir="2700000" algn="tl">
                    <a:srgbClr val="C0C0C0"/>
                  </a:outerShdw>
                </a:effectLst>
                <a:latin typeface="Arial" charset="0"/>
                <a:ea typeface="ＭＳ Ｐゴシック"/>
                <a:cs typeface="Arial" charset="0"/>
              </a:rPr>
              <a:t>обыкновенных акций ОАО «</a:t>
            </a:r>
            <a:r>
              <a:rPr lang="ru-RU" dirty="0" err="1" smtClean="0">
                <a:solidFill>
                  <a:srgbClr val="404040"/>
                </a:solidFill>
                <a:effectLst>
                  <a:outerShdw blurRad="38100" dist="38100" dir="2700000" algn="tl">
                    <a:srgbClr val="C0C0C0"/>
                  </a:outerShdw>
                </a:effectLst>
                <a:latin typeface="Arial" charset="0"/>
                <a:ea typeface="ＭＳ Ｐゴシック"/>
                <a:cs typeface="Arial" charset="0"/>
              </a:rPr>
              <a:t>Промсвязьбанк</a:t>
            </a:r>
            <a:r>
              <a:rPr lang="ru-RU" dirty="0" smtClean="0">
                <a:solidFill>
                  <a:srgbClr val="404040"/>
                </a:solidFill>
                <a:effectLst>
                  <a:outerShdw blurRad="38100" dist="38100" dir="2700000" algn="tl">
                    <a:srgbClr val="C0C0C0"/>
                  </a:outerShdw>
                </a:effectLst>
                <a:latin typeface="Arial" charset="0"/>
                <a:ea typeface="ＭＳ Ｐゴシック"/>
                <a:cs typeface="Arial" charset="0"/>
              </a:rPr>
              <a:t>»</a:t>
            </a:r>
            <a:endParaRPr lang="ru-RU" sz="2400" dirty="0" smtClean="0">
              <a:solidFill>
                <a:srgbClr val="404040"/>
              </a:solidFill>
              <a:effectLst>
                <a:outerShdw blurRad="38100" dist="38100" dir="2700000" algn="tl">
                  <a:srgbClr val="C0C0C0"/>
                </a:outerShdw>
              </a:effectLst>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44488" y="908050"/>
            <a:ext cx="9217024" cy="5329238"/>
          </a:xfrm>
        </p:spPr>
        <p:txBody>
          <a:bodyPr/>
          <a:lstStyle/>
          <a:p>
            <a:pPr indent="97200" algn="just" fontAlgn="auto">
              <a:spcBef>
                <a:spcPts val="0"/>
              </a:spcBef>
              <a:spcAft>
                <a:spcPts val="0"/>
              </a:spcAft>
              <a:defRPr/>
            </a:pPr>
            <a:endParaRPr lang="ru-RU" sz="900" dirty="0" smtClean="0">
              <a:solidFill>
                <a:schemeClr val="tx2"/>
              </a:solidFill>
              <a:latin typeface="+mn-lt"/>
              <a:cs typeface="Arial" pitchFamily="34" charset="0"/>
            </a:endParaRPr>
          </a:p>
          <a:p>
            <a:pPr indent="97200" algn="just" fontAlgn="auto">
              <a:spcBef>
                <a:spcPts val="0"/>
              </a:spcBef>
              <a:spcAft>
                <a:spcPts val="0"/>
              </a:spcAft>
              <a:defRPr/>
            </a:pPr>
            <a:r>
              <a:rPr lang="ru-RU" sz="900" dirty="0" smtClean="0">
                <a:solidFill>
                  <a:schemeClr val="tx2"/>
                </a:solidFill>
                <a:latin typeface="+mn-lt"/>
                <a:cs typeface="Arial" pitchFamily="34" charset="0"/>
              </a:rPr>
              <a:t>Настоящая презентация была подготовлена и выпущена ОАО Московская Биржа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indent="97200" algn="just" fontAlgn="auto">
              <a:spcBef>
                <a:spcPts val="0"/>
              </a:spcBef>
              <a:spcAft>
                <a:spcPts val="0"/>
              </a:spcAft>
              <a:defRPr/>
            </a:pPr>
            <a:r>
              <a:rPr lang="ru-RU" sz="900" dirty="0" smtClean="0">
                <a:solidFill>
                  <a:schemeClr val="tx2"/>
                </a:solidFill>
                <a:latin typeface="+mn-lt"/>
                <a:cs typeface="Arial"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indent="97200" algn="just" fontAlgn="auto">
              <a:spcBef>
                <a:spcPts val="0"/>
              </a:spcBef>
              <a:spcAft>
                <a:spcPts val="0"/>
              </a:spcAft>
              <a:defRPr/>
            </a:pPr>
            <a:r>
              <a:rPr lang="ru-RU" sz="900" dirty="0" smtClean="0">
                <a:solidFill>
                  <a:schemeClr val="tx2"/>
                </a:solidFill>
                <a:latin typeface="+mn-lt"/>
                <a:cs typeface="Arial"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a:t>
            </a:r>
            <a:r>
              <a:rPr lang="ru-RU" sz="900" dirty="0" err="1" smtClean="0">
                <a:solidFill>
                  <a:schemeClr val="tx2"/>
                </a:solidFill>
                <a:latin typeface="+mn-lt"/>
                <a:cs typeface="Arial" pitchFamily="34" charset="0"/>
              </a:rPr>
              <a:t>аффилированных</a:t>
            </a:r>
            <a:r>
              <a:rPr lang="ru-RU" sz="900" dirty="0" smtClean="0">
                <a:solidFill>
                  <a:schemeClr val="tx2"/>
                </a:solidFill>
                <a:latin typeface="+mn-lt"/>
                <a:cs typeface="Arial" pitchFamily="34" charset="0"/>
              </a:rPr>
              <a:t>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indent="97200" algn="just" fontAlgn="auto">
              <a:spcBef>
                <a:spcPts val="0"/>
              </a:spcBef>
              <a:spcAft>
                <a:spcPts val="0"/>
              </a:spcAft>
              <a:defRPr/>
            </a:pPr>
            <a:r>
              <a:rPr lang="ru-RU" sz="900" dirty="0" smtClean="0">
                <a:solidFill>
                  <a:schemeClr val="tx2"/>
                </a:solidFill>
                <a:latin typeface="+mn-lt"/>
                <a:cs typeface="Arial"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a:t>
            </a:r>
            <a:r>
              <a:rPr lang="ru-RU" sz="900" dirty="0" err="1" smtClean="0">
                <a:solidFill>
                  <a:schemeClr val="tx2"/>
                </a:solidFill>
                <a:latin typeface="+mn-lt"/>
                <a:cs typeface="Arial" pitchFamily="34" charset="0"/>
              </a:rPr>
              <a:t>бизнес-стратегии</a:t>
            </a:r>
            <a:r>
              <a:rPr lang="ru-RU" sz="900" dirty="0" smtClean="0">
                <a:solidFill>
                  <a:schemeClr val="tx2"/>
                </a:solidFill>
                <a:latin typeface="+mn-lt"/>
                <a:cs typeface="Arial" pitchFamily="34" charset="0"/>
              </a:rPr>
              <a:t>,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a:t>
            </a:r>
            <a:r>
              <a:rPr lang="ru-RU" sz="900" dirty="0" err="1" smtClean="0">
                <a:solidFill>
                  <a:schemeClr val="tx2"/>
                </a:solidFill>
                <a:latin typeface="+mn-lt"/>
                <a:cs typeface="Arial" pitchFamily="34" charset="0"/>
              </a:rPr>
              <a:t>бизнес-стратегии</a:t>
            </a:r>
            <a:r>
              <a:rPr lang="ru-RU" sz="900" dirty="0" smtClean="0">
                <a:solidFill>
                  <a:schemeClr val="tx2"/>
                </a:solidFill>
                <a:latin typeface="+mn-lt"/>
                <a:cs typeface="Arial" pitchFamily="34" charset="0"/>
              </a:rPr>
              <a:t>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восприятие рыночных услуг, предоставляемых Компанией и ее дочерними обществами;</a:t>
            </a:r>
          </a:p>
          <a:p>
            <a:pPr indent="97200" algn="just" fontAlgn="auto">
              <a:spcBef>
                <a:spcPts val="0"/>
              </a:spcBef>
              <a:spcAft>
                <a:spcPts val="0"/>
              </a:spcAft>
              <a:buFont typeface="Arial" pitchFamily="34" charset="0"/>
              <a:buChar char="•"/>
              <a:defRPr/>
            </a:pPr>
            <a:r>
              <a:rPr lang="ru-RU" sz="900" dirty="0" err="1" smtClean="0">
                <a:solidFill>
                  <a:schemeClr val="tx2"/>
                </a:solidFill>
                <a:latin typeface="+mn-lt"/>
                <a:cs typeface="Arial" pitchFamily="34" charset="0"/>
              </a:rPr>
              <a:t>волатильность</a:t>
            </a:r>
            <a:r>
              <a:rPr lang="ru-RU" sz="900" dirty="0" smtClean="0">
                <a:solidFill>
                  <a:schemeClr val="tx2"/>
                </a:solidFill>
                <a:latin typeface="+mn-lt"/>
                <a:cs typeface="Arial" pitchFamily="34" charset="0"/>
              </a:rPr>
              <a:t> (а) Российской экономики и рынка ценных бумаг и (</a:t>
            </a:r>
            <a:r>
              <a:rPr lang="en-US" sz="900" dirty="0" smtClean="0">
                <a:solidFill>
                  <a:schemeClr val="tx2"/>
                </a:solidFill>
                <a:latin typeface="+mn-lt"/>
                <a:cs typeface="Arial" pitchFamily="34" charset="0"/>
              </a:rPr>
              <a:t>b</a:t>
            </a:r>
            <a:r>
              <a:rPr lang="ru-RU" sz="900" dirty="0" smtClean="0">
                <a:solidFill>
                  <a:schemeClr val="tx2"/>
                </a:solidFill>
                <a:latin typeface="+mn-lt"/>
                <a:cs typeface="Arial" pitchFamily="34" charset="0"/>
              </a:rPr>
              <a:t>) секторов с высоким уровнем конкуренции, в которых Компания и ее дочерние общества осуществляют свою деятельность;</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изменения в (</a:t>
            </a:r>
            <a:r>
              <a:rPr lang="en-US" sz="900" dirty="0" smtClean="0">
                <a:solidFill>
                  <a:schemeClr val="tx2"/>
                </a:solidFill>
                <a:latin typeface="+mn-lt"/>
                <a:cs typeface="Arial" pitchFamily="34" charset="0"/>
              </a:rPr>
              <a:t>a</a:t>
            </a:r>
            <a:r>
              <a:rPr lang="ru-RU" sz="900" dirty="0" smtClean="0">
                <a:solidFill>
                  <a:schemeClr val="tx2"/>
                </a:solidFill>
                <a:latin typeface="+mn-lt"/>
                <a:cs typeface="Arial" pitchFamily="34" charset="0"/>
              </a:rPr>
              <a:t>) отечественном и международном законодательстве и налоговом регулировании и (</a:t>
            </a:r>
            <a:r>
              <a:rPr lang="en-US" sz="900" dirty="0" smtClean="0">
                <a:solidFill>
                  <a:schemeClr val="tx2"/>
                </a:solidFill>
                <a:latin typeface="+mn-lt"/>
                <a:cs typeface="Arial" pitchFamily="34" charset="0"/>
              </a:rPr>
              <a:t>b</a:t>
            </a:r>
            <a:r>
              <a:rPr lang="ru-RU" sz="900" dirty="0" smtClean="0">
                <a:solidFill>
                  <a:schemeClr val="tx2"/>
                </a:solidFill>
                <a:latin typeface="+mn-lt"/>
                <a:cs typeface="Arial" pitchFamily="34" charset="0"/>
              </a:rPr>
              <a:t>) государственных программах, относящихся к финансовым рынкам и рынкам ценных бумаг;</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ростом уровня конкуренции со стороны новых игроков на рынке России;</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способность привлекать новых клиентов на отечественный рынок и в зарубежных юрисдикциях;</a:t>
            </a:r>
          </a:p>
          <a:p>
            <a:pPr indent="97200" algn="just" fontAlgn="auto">
              <a:spcBef>
                <a:spcPts val="0"/>
              </a:spcBef>
              <a:spcAft>
                <a:spcPts val="0"/>
              </a:spcAft>
              <a:buFont typeface="Arial" pitchFamily="34" charset="0"/>
              <a:buChar char="•"/>
              <a:defRPr/>
            </a:pPr>
            <a:r>
              <a:rPr lang="ru-RU" sz="900" dirty="0" smtClean="0">
                <a:solidFill>
                  <a:schemeClr val="tx2"/>
                </a:solidFill>
                <a:latin typeface="+mn-lt"/>
                <a:cs typeface="Arial" pitchFamily="34" charset="0"/>
              </a:rPr>
              <a:t>способность увеличивать предложение продукции в зарубежных юрисдикциях.</a:t>
            </a:r>
          </a:p>
          <a:p>
            <a:pPr indent="97200" algn="just" fontAlgn="auto">
              <a:spcBef>
                <a:spcPts val="0"/>
              </a:spcBef>
              <a:spcAft>
                <a:spcPts val="0"/>
              </a:spcAft>
              <a:defRPr/>
            </a:pPr>
            <a:r>
              <a:rPr lang="ru-RU" sz="900" dirty="0" smtClean="0">
                <a:solidFill>
                  <a:schemeClr val="tx2"/>
                </a:solidFill>
                <a:latin typeface="+mn-lt"/>
                <a:cs typeface="Arial"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endParaRPr lang="ru-RU" sz="900" dirty="0" smtClean="0">
              <a:latin typeface="+mn-lt"/>
            </a:endParaRPr>
          </a:p>
          <a:p>
            <a:pPr>
              <a:defRPr/>
            </a:pPr>
            <a:endParaRPr lang="ru-RU" sz="1000" dirty="0"/>
          </a:p>
        </p:txBody>
      </p:sp>
      <p:sp>
        <p:nvSpPr>
          <p:cNvPr id="17410" name="Заголовок 2"/>
          <p:cNvSpPr>
            <a:spLocks noGrp="1"/>
          </p:cNvSpPr>
          <p:nvPr>
            <p:ph type="title"/>
          </p:nvPr>
        </p:nvSpPr>
        <p:spPr>
          <a:xfrm>
            <a:off x="495300" y="0"/>
            <a:ext cx="8915400" cy="908050"/>
          </a:xfrm>
        </p:spPr>
        <p:txBody>
          <a:bodyPr/>
          <a:lstStyle/>
          <a:p>
            <a:r>
              <a:rPr lang="ru-RU" smtClean="0">
                <a:ea typeface="ＭＳ Ｐゴシック"/>
                <a:cs typeface="ＭＳ Ｐゴシック"/>
              </a:rPr>
              <a:t>Оговорка об условиях раскрытия информации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44488" y="1196752"/>
            <a:ext cx="9217024" cy="3816424"/>
          </a:xfrm>
        </p:spPr>
        <p:txBody>
          <a:bodyPr/>
          <a:lstStyle/>
          <a:p>
            <a:pPr indent="97200" algn="just" fontAlgn="auto">
              <a:spcBef>
                <a:spcPts val="0"/>
              </a:spcBef>
              <a:spcAft>
                <a:spcPts val="0"/>
              </a:spcAft>
              <a:defRPr/>
            </a:pPr>
            <a:r>
              <a:rPr lang="ru-RU" sz="1800" dirty="0" smtClean="0"/>
              <a:t>НЕ ДЛЯ РАСПРОСТРАНЕНИЯ В СОЕДИНЕННЫХ ШТАТАХ АМЕРИКИ</a:t>
            </a:r>
            <a:endParaRPr lang="ru-RU" sz="1800" i="1" dirty="0" smtClean="0"/>
          </a:p>
          <a:p>
            <a:pPr indent="97200" algn="just" fontAlgn="auto">
              <a:spcBef>
                <a:spcPts val="0"/>
              </a:spcBef>
              <a:spcAft>
                <a:spcPts val="0"/>
              </a:spcAft>
              <a:defRPr/>
            </a:pPr>
            <a:endParaRPr lang="ru-RU" sz="1800" i="1" dirty="0" smtClean="0"/>
          </a:p>
          <a:p>
            <a:pPr indent="97200" algn="just" fontAlgn="auto">
              <a:spcBef>
                <a:spcPts val="0"/>
              </a:spcBef>
              <a:spcAft>
                <a:spcPts val="0"/>
              </a:spcAft>
              <a:defRPr/>
            </a:pPr>
            <a:r>
              <a:rPr lang="ru-RU" sz="1400" i="1" dirty="0" smtClean="0"/>
              <a:t>Данные материалы не являются предложением к продаже каких-либо акций ОАО "</a:t>
            </a:r>
            <a:r>
              <a:rPr lang="ru-RU" sz="1400" i="1" dirty="0" err="1" smtClean="0"/>
              <a:t>Промсвязьбанк</a:t>
            </a:r>
            <a:r>
              <a:rPr lang="ru-RU" sz="1400" i="1" dirty="0" smtClean="0"/>
              <a:t>" в США. Акции ОАО "</a:t>
            </a:r>
            <a:r>
              <a:rPr lang="ru-RU" sz="1400" i="1" dirty="0" err="1" smtClean="0"/>
              <a:t>Промсвязьбанк</a:t>
            </a:r>
            <a:r>
              <a:rPr lang="ru-RU" sz="1400" i="1" dirty="0" smtClean="0"/>
              <a:t>" не зарегистрированы и не будут регистрироваться в соответствии с Законом США от 1933 г. "О ценных бумагах" (с изменениями и дополнениями) и не могут предлагаться или продаваться в США в отсутствие регистрации либо освобождения от регистрации в соответствии с Законом США от 1933 г. "О ценных бумагах" (с изменениями и дополнениями). Прежде чем принимать решение о приобретении акций ОАО "</a:t>
            </a:r>
            <a:r>
              <a:rPr lang="ru-RU" sz="1400" i="1" dirty="0" err="1" smtClean="0"/>
              <a:t>Промсвязьбанк</a:t>
            </a:r>
            <a:r>
              <a:rPr lang="ru-RU" sz="1400" i="1" dirty="0" smtClean="0"/>
              <a:t>", Вы должны внимательно ознакомиться с приведенной ниже информацией. Инвестиции в акции ОАО "</a:t>
            </a:r>
            <a:r>
              <a:rPr lang="ru-RU" sz="1400" i="1" dirty="0" err="1" smtClean="0"/>
              <a:t>Промсвязьбанк</a:t>
            </a:r>
            <a:r>
              <a:rPr lang="ru-RU" sz="1400" i="1" dirty="0" smtClean="0"/>
              <a:t>" связаны с высокой степенью риска. Некоторые из этих рисков указаны в проспекте эмиссии, зарегистрированном Банком России, с текстом которого можно ознакомиться на официальной странице ОАО "</a:t>
            </a:r>
            <a:r>
              <a:rPr lang="ru-RU" sz="1400" i="1" dirty="0" err="1" smtClean="0"/>
              <a:t>Промсвязьбанк</a:t>
            </a:r>
            <a:r>
              <a:rPr lang="ru-RU" sz="1400" i="1" dirty="0" smtClean="0"/>
              <a:t>" в сети Интернет (</a:t>
            </a:r>
            <a:r>
              <a:rPr lang="ru-RU" sz="1400" i="1" dirty="0" err="1" smtClean="0"/>
              <a:t>www.psbank.ru</a:t>
            </a:r>
            <a:r>
              <a:rPr lang="ru-RU" sz="1400" i="1" dirty="0" smtClean="0"/>
              <a:t>). Прежде чем принять решение о приобретении акций ОАО "</a:t>
            </a:r>
            <a:r>
              <a:rPr lang="ru-RU" sz="1400" i="1" dirty="0" err="1" smtClean="0"/>
              <a:t>Промсвязьбанк</a:t>
            </a:r>
            <a:r>
              <a:rPr lang="ru-RU" sz="1400" i="1" dirty="0" smtClean="0"/>
              <a:t>", Вы должны самостоятельно изучить и проанализировать все риски, связанные с такими инвестициями. Продавец имеет право отклонить любую заявку на покупку акций без объяснения причин или исполнить ее частично.  В случае полного неисполнения заявки, сумма средств, внесенных Вами на покупку акций, будет возвращена Вам полностью. Данные материалы предназначены исключительно для распространения на территории Российской Федерации. Подробную информацию об ОАО "</a:t>
            </a:r>
            <a:r>
              <a:rPr lang="ru-RU" sz="1400" i="1" dirty="0" err="1" smtClean="0"/>
              <a:t>Промсвязьбанк</a:t>
            </a:r>
            <a:r>
              <a:rPr lang="ru-RU" sz="1400" i="1" dirty="0" smtClean="0"/>
              <a:t>" Вы найдете на официальной странице ОАО "</a:t>
            </a:r>
            <a:r>
              <a:rPr lang="ru-RU" sz="1400" i="1" dirty="0" err="1" smtClean="0"/>
              <a:t>Промсвязьбанк</a:t>
            </a:r>
            <a:r>
              <a:rPr lang="ru-RU" sz="1400" i="1" dirty="0" smtClean="0"/>
              <a:t>" в сети Интернет (</a:t>
            </a:r>
            <a:r>
              <a:rPr lang="ru-RU" sz="1400" i="1" dirty="0" err="1" smtClean="0"/>
              <a:t>www.psbank.ru</a:t>
            </a:r>
            <a:r>
              <a:rPr lang="ru-RU" sz="1400" i="1" dirty="0" smtClean="0"/>
              <a:t>).</a:t>
            </a:r>
            <a:endParaRPr lang="ru-RU" sz="1400" dirty="0"/>
          </a:p>
        </p:txBody>
      </p:sp>
      <p:sp>
        <p:nvSpPr>
          <p:cNvPr id="17410" name="Заголовок 2"/>
          <p:cNvSpPr>
            <a:spLocks noGrp="1"/>
          </p:cNvSpPr>
          <p:nvPr>
            <p:ph type="title"/>
          </p:nvPr>
        </p:nvSpPr>
        <p:spPr>
          <a:xfrm>
            <a:off x="495300" y="0"/>
            <a:ext cx="8915400" cy="908050"/>
          </a:xfrm>
        </p:spPr>
        <p:txBody>
          <a:bodyPr/>
          <a:lstStyle/>
          <a:p>
            <a:r>
              <a:rPr lang="ru-RU" dirty="0" smtClean="0">
                <a:ea typeface="ＭＳ Ｐゴシック"/>
                <a:cs typeface="ＭＳ Ｐゴシック"/>
              </a:rPr>
              <a:t>Оговорка об условиях раскрытия информации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8" y="2781300"/>
            <a:ext cx="9902825" cy="1439863"/>
          </a:xfrm>
          <a:prstGeom prst="rect">
            <a:avLst/>
          </a:prstGeom>
          <a:noFill/>
          <a:ln>
            <a:noFill/>
          </a:ln>
          <a:effectLst/>
          <a:extLst/>
        </p:spPr>
        <p:txBody>
          <a:bodyPr wrap="none" anchor="ctr"/>
          <a:lstStyle/>
          <a:p>
            <a:pPr algn="ctr">
              <a:defRPr/>
            </a:pPr>
            <a:r>
              <a:rPr lang="ru-RU" sz="3600" b="1" dirty="0">
                <a:solidFill>
                  <a:schemeClr val="tx1">
                    <a:lumMod val="75000"/>
                    <a:lumOff val="25000"/>
                  </a:schemeClr>
                </a:solidFill>
                <a:effectLst>
                  <a:outerShdw blurRad="38100" dist="38100" dir="2700000" algn="tl">
                    <a:srgbClr val="DDDDDD"/>
                  </a:outerShdw>
                </a:effectLst>
                <a:ea typeface="ＭＳ Ｐゴシック" charset="0"/>
                <a:cs typeface="ＭＳ Ｐゴシック" charset="0"/>
              </a:rPr>
              <a:t>СПАСИБО ЗА ВНИМАНИЕ!</a:t>
            </a:r>
          </a:p>
        </p:txBody>
      </p:sp>
      <p:sp>
        <p:nvSpPr>
          <p:cNvPr id="4" name="Rectangle 8"/>
          <p:cNvSpPr>
            <a:spLocks noChangeArrowheads="1"/>
          </p:cNvSpPr>
          <p:nvPr/>
        </p:nvSpPr>
        <p:spPr bwMode="auto">
          <a:xfrm>
            <a:off x="1862138" y="4581723"/>
            <a:ext cx="5424487" cy="1943621"/>
          </a:xfrm>
          <a:prstGeom prst="rect">
            <a:avLst/>
          </a:prstGeom>
          <a:noFill/>
          <a:ln>
            <a:noFill/>
          </a:ln>
          <a:effectLst/>
          <a:extLst/>
        </p:spPr>
        <p:txBody>
          <a:bodyPr lIns="0" tIns="0" rIns="0" bIns="0" anchor="ctr"/>
          <a:lstStyle/>
          <a:p>
            <a:r>
              <a:rPr lang="ru-RU" sz="1800" b="1" dirty="0" smtClean="0"/>
              <a:t>Контакты:</a:t>
            </a:r>
            <a:br>
              <a:rPr lang="ru-RU" sz="1800" b="1" dirty="0" smtClean="0"/>
            </a:br>
            <a:r>
              <a:rPr lang="ru-RU" sz="1800" b="1" dirty="0" smtClean="0"/>
              <a:t>Рябов Максим </a:t>
            </a:r>
            <a:r>
              <a:rPr lang="ru-RU" sz="1800" dirty="0" err="1" smtClean="0">
                <a:hlinkClick r:id="rId2"/>
              </a:rPr>
              <a:t>Maksim.Ryabov@micex.com</a:t>
            </a:r>
            <a:endParaRPr lang="ru-RU" sz="1800" dirty="0" smtClean="0"/>
          </a:p>
          <a:p>
            <a:r>
              <a:rPr lang="ru-RU" sz="1800" b="1" dirty="0" smtClean="0"/>
              <a:t>Шевеленков Глеб </a:t>
            </a:r>
            <a:r>
              <a:rPr lang="ru-RU" sz="1800" dirty="0" err="1" smtClean="0">
                <a:hlinkClick r:id="rId3"/>
              </a:rPr>
              <a:t>Shevlnkv@micex.com</a:t>
            </a:r>
            <a:endParaRPr lang="ru-RU" sz="1800" dirty="0" smtClean="0"/>
          </a:p>
          <a:p>
            <a:r>
              <a:rPr lang="ru-RU" sz="1800" b="1" dirty="0" smtClean="0"/>
              <a:t>Маркелов Сергей </a:t>
            </a:r>
            <a:r>
              <a:rPr lang="en-US" sz="1800" dirty="0" err="1" smtClean="0">
                <a:hlinkClick r:id="rId4"/>
              </a:rPr>
              <a:t>Markelov</a:t>
            </a:r>
            <a:r>
              <a:rPr lang="ru-RU" sz="1800" dirty="0" smtClean="0">
                <a:hlinkClick r:id="rId4"/>
              </a:rPr>
              <a:t>@</a:t>
            </a:r>
            <a:r>
              <a:rPr lang="ru-RU" sz="1800" dirty="0" err="1" smtClean="0">
                <a:hlinkClick r:id="rId4"/>
              </a:rPr>
              <a:t>micex.com</a:t>
            </a:r>
            <a:endParaRPr lang="ru-RU" sz="1800" b="1" dirty="0" smtClean="0"/>
          </a:p>
          <a:p>
            <a:endParaRPr lang="ru-RU" sz="1800" dirty="0" smtClean="0"/>
          </a:p>
          <a:p>
            <a:r>
              <a:rPr lang="en-US" sz="1800" dirty="0" smtClean="0"/>
              <a:t>T</a:t>
            </a:r>
            <a:r>
              <a:rPr lang="ru-RU" sz="1800" dirty="0" smtClean="0"/>
              <a:t>ел.:	+7 (495) 363-3232 </a:t>
            </a:r>
          </a:p>
          <a:p>
            <a:r>
              <a:rPr lang="ru-RU" sz="1800" dirty="0" smtClean="0"/>
              <a:t>Сайт: 	</a:t>
            </a:r>
            <a:r>
              <a:rPr lang="en-US" sz="1800" dirty="0" smtClean="0"/>
              <a:t>www</a:t>
            </a:r>
            <a:r>
              <a:rPr lang="ru-RU" sz="1800" dirty="0" smtClean="0"/>
              <a:t>.</a:t>
            </a:r>
            <a:r>
              <a:rPr lang="en-US" sz="1800" dirty="0" err="1" smtClean="0"/>
              <a:t>rts</a:t>
            </a:r>
            <a:r>
              <a:rPr lang="ru-RU" sz="1800" dirty="0" smtClean="0"/>
              <a:t>.</a:t>
            </a:r>
            <a:r>
              <a:rPr lang="en-US" sz="1800" dirty="0" err="1" smtClean="0"/>
              <a:t>micex</a:t>
            </a:r>
            <a:r>
              <a:rPr lang="ru-RU" sz="1800" dirty="0" smtClean="0"/>
              <a:t>.</a:t>
            </a:r>
            <a:r>
              <a:rPr lang="en-US" sz="1800" dirty="0" err="1" smtClean="0"/>
              <a:t>ru</a:t>
            </a:r>
            <a:r>
              <a:rPr lang="en-US" sz="1800" dirty="0" smtClean="0"/>
              <a:t> </a:t>
            </a:r>
            <a:endParaRPr lang="ru-RU"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5"/>
          <p:cNvSpPr>
            <a:spLocks noChangeArrowheads="1"/>
          </p:cNvSpPr>
          <p:nvPr/>
        </p:nvSpPr>
        <p:spPr bwMode="gray">
          <a:xfrm>
            <a:off x="7689304" y="2808412"/>
            <a:ext cx="1440409" cy="2348780"/>
          </a:xfrm>
          <a:prstGeom prst="rect">
            <a:avLst/>
          </a:prstGeom>
          <a:gradFill rotWithShape="1">
            <a:gsLst>
              <a:gs pos="0">
                <a:srgbClr val="FFFFFF">
                  <a:alpha val="50000"/>
                </a:srgbClr>
              </a:gs>
              <a:gs pos="100000">
                <a:srgbClr val="EAEAEA"/>
              </a:gs>
            </a:gsLst>
            <a:lin ang="5400000" scaled="1"/>
          </a:gradFill>
          <a:ln w="12700" algn="ctr">
            <a:solidFill>
              <a:srgbClr val="C0C0C0"/>
            </a:solidFill>
            <a:miter lim="800000"/>
            <a:headEnd/>
            <a:tailEnd/>
          </a:ln>
        </p:spPr>
        <p:txBody>
          <a:bodyPr lIns="108000" tIns="108000" rIns="144000" bIns="90000" anchor="b"/>
          <a:lstStyle/>
          <a:p>
            <a:pPr marL="190500" indent="-190500">
              <a:lnSpc>
                <a:spcPct val="90000"/>
              </a:lnSpc>
              <a:spcAft>
                <a:spcPct val="20000"/>
              </a:spcAft>
              <a:buClr>
                <a:srgbClr val="292929"/>
              </a:buClr>
              <a:buFont typeface="Wingdings" pitchFamily="2" charset="2"/>
              <a:buChar char="§"/>
              <a:defRPr/>
            </a:pPr>
            <a:endParaRPr lang="en-US" sz="1200" noProof="1">
              <a:solidFill>
                <a:srgbClr val="000000"/>
              </a:solidFill>
              <a:latin typeface="Arial" pitchFamily="34" charset="0"/>
              <a:ea typeface="+mn-ea"/>
              <a:cs typeface="Arial" pitchFamily="34" charset="0"/>
            </a:endParaRPr>
          </a:p>
        </p:txBody>
      </p:sp>
      <p:sp>
        <p:nvSpPr>
          <p:cNvPr id="37" name="Rectangle 5"/>
          <p:cNvSpPr>
            <a:spLocks noChangeArrowheads="1"/>
          </p:cNvSpPr>
          <p:nvPr/>
        </p:nvSpPr>
        <p:spPr bwMode="gray">
          <a:xfrm>
            <a:off x="3152775" y="2997324"/>
            <a:ext cx="2252663" cy="2159868"/>
          </a:xfrm>
          <a:prstGeom prst="rect">
            <a:avLst/>
          </a:prstGeom>
          <a:gradFill rotWithShape="1">
            <a:gsLst>
              <a:gs pos="0">
                <a:srgbClr val="FFFFFF">
                  <a:alpha val="50000"/>
                </a:srgbClr>
              </a:gs>
              <a:gs pos="100000">
                <a:srgbClr val="EAEAEA"/>
              </a:gs>
            </a:gsLst>
            <a:lin ang="5400000" scaled="1"/>
          </a:gradFill>
          <a:ln w="12700" algn="ctr">
            <a:solidFill>
              <a:srgbClr val="C0C0C0"/>
            </a:solidFill>
            <a:miter lim="800000"/>
            <a:headEnd/>
            <a:tailEnd/>
          </a:ln>
        </p:spPr>
        <p:txBody>
          <a:bodyPr lIns="108000" tIns="108000" rIns="144000" bIns="90000" anchor="b"/>
          <a:lstStyle/>
          <a:p>
            <a:pPr marL="190500" indent="-190500">
              <a:lnSpc>
                <a:spcPct val="90000"/>
              </a:lnSpc>
              <a:spcAft>
                <a:spcPct val="20000"/>
              </a:spcAft>
              <a:buClr>
                <a:srgbClr val="292929"/>
              </a:buClr>
              <a:buFont typeface="Wingdings" pitchFamily="2" charset="2"/>
              <a:buChar char="§"/>
              <a:defRPr/>
            </a:pPr>
            <a:endParaRPr lang="en-US" sz="1200" noProof="1">
              <a:solidFill>
                <a:srgbClr val="000000"/>
              </a:solidFill>
              <a:latin typeface="Arial" pitchFamily="34" charset="0"/>
              <a:ea typeface="+mn-ea"/>
              <a:cs typeface="Arial" pitchFamily="34" charset="0"/>
            </a:endParaRPr>
          </a:p>
        </p:txBody>
      </p:sp>
      <p:sp>
        <p:nvSpPr>
          <p:cNvPr id="38" name="Rectangle 5"/>
          <p:cNvSpPr>
            <a:spLocks noChangeArrowheads="1"/>
          </p:cNvSpPr>
          <p:nvPr/>
        </p:nvSpPr>
        <p:spPr bwMode="gray">
          <a:xfrm>
            <a:off x="5385048" y="2780928"/>
            <a:ext cx="2066925" cy="2376264"/>
          </a:xfrm>
          <a:prstGeom prst="rect">
            <a:avLst/>
          </a:prstGeom>
          <a:gradFill rotWithShape="1">
            <a:gsLst>
              <a:gs pos="0">
                <a:srgbClr val="FFFFFF">
                  <a:alpha val="50000"/>
                </a:srgbClr>
              </a:gs>
              <a:gs pos="100000">
                <a:srgbClr val="EAEAEA"/>
              </a:gs>
            </a:gsLst>
            <a:lin ang="5400000" scaled="1"/>
          </a:gradFill>
          <a:ln w="12700" algn="ctr">
            <a:solidFill>
              <a:srgbClr val="C0C0C0"/>
            </a:solidFill>
            <a:miter lim="800000"/>
            <a:headEnd/>
            <a:tailEnd/>
          </a:ln>
        </p:spPr>
        <p:txBody>
          <a:bodyPr lIns="108000" tIns="108000" rIns="144000" bIns="90000" anchor="b"/>
          <a:lstStyle/>
          <a:p>
            <a:pPr marL="190500" indent="-190500">
              <a:lnSpc>
                <a:spcPct val="90000"/>
              </a:lnSpc>
              <a:spcAft>
                <a:spcPct val="20000"/>
              </a:spcAft>
              <a:buClr>
                <a:srgbClr val="292929"/>
              </a:buClr>
              <a:buFont typeface="Wingdings" pitchFamily="2" charset="2"/>
              <a:buChar char="§"/>
              <a:defRPr/>
            </a:pPr>
            <a:endParaRPr lang="en-US" sz="1200" noProof="1">
              <a:solidFill>
                <a:srgbClr val="000000"/>
              </a:solidFill>
              <a:latin typeface="Arial" pitchFamily="34" charset="0"/>
              <a:ea typeface="+mn-ea"/>
              <a:cs typeface="Arial" pitchFamily="34" charset="0"/>
            </a:endParaRPr>
          </a:p>
        </p:txBody>
      </p:sp>
      <p:sp>
        <p:nvSpPr>
          <p:cNvPr id="36" name="Rectangle 5"/>
          <p:cNvSpPr>
            <a:spLocks noChangeArrowheads="1"/>
          </p:cNvSpPr>
          <p:nvPr/>
        </p:nvSpPr>
        <p:spPr bwMode="gray">
          <a:xfrm>
            <a:off x="488950" y="2997324"/>
            <a:ext cx="2643188" cy="2159868"/>
          </a:xfrm>
          <a:prstGeom prst="rect">
            <a:avLst/>
          </a:prstGeom>
          <a:gradFill rotWithShape="1">
            <a:gsLst>
              <a:gs pos="0">
                <a:srgbClr val="FFFFFF">
                  <a:alpha val="50000"/>
                </a:srgbClr>
              </a:gs>
              <a:gs pos="100000">
                <a:srgbClr val="EAEAEA"/>
              </a:gs>
            </a:gsLst>
            <a:lin ang="5400000" scaled="1"/>
          </a:gradFill>
          <a:ln w="12700" algn="ctr">
            <a:solidFill>
              <a:srgbClr val="C0C0C0"/>
            </a:solidFill>
            <a:miter lim="800000"/>
            <a:headEnd/>
            <a:tailEnd/>
          </a:ln>
        </p:spPr>
        <p:txBody>
          <a:bodyPr lIns="108000" tIns="108000" rIns="144000" bIns="90000" anchor="b"/>
          <a:lstStyle/>
          <a:p>
            <a:pPr marL="190500" indent="-190500">
              <a:lnSpc>
                <a:spcPct val="90000"/>
              </a:lnSpc>
              <a:spcAft>
                <a:spcPct val="20000"/>
              </a:spcAft>
              <a:buClr>
                <a:srgbClr val="292929"/>
              </a:buClr>
              <a:buFont typeface="Wingdings" pitchFamily="2" charset="2"/>
              <a:buChar char="§"/>
              <a:defRPr/>
            </a:pPr>
            <a:endParaRPr lang="en-US" sz="1200" noProof="1">
              <a:solidFill>
                <a:srgbClr val="000000"/>
              </a:solidFill>
              <a:latin typeface="Arial" pitchFamily="34" charset="0"/>
              <a:ea typeface="+mn-ea"/>
              <a:cs typeface="Arial" pitchFamily="34" charset="0"/>
            </a:endParaRPr>
          </a:p>
        </p:txBody>
      </p:sp>
      <p:sp>
        <p:nvSpPr>
          <p:cNvPr id="11269" name="Заголовок 2"/>
          <p:cNvSpPr>
            <a:spLocks noGrp="1"/>
          </p:cNvSpPr>
          <p:nvPr>
            <p:ph type="title"/>
          </p:nvPr>
        </p:nvSpPr>
        <p:spPr>
          <a:xfrm>
            <a:off x="495300" y="0"/>
            <a:ext cx="9410700" cy="908050"/>
          </a:xfrm>
        </p:spPr>
        <p:txBody>
          <a:bodyPr/>
          <a:lstStyle/>
          <a:p>
            <a:pPr eaLnBrk="1" hangingPunct="1"/>
            <a:r>
              <a:rPr lang="ru-RU" sz="2800" dirty="0" smtClean="0">
                <a:ea typeface="ＭＳ Ｐゴシック"/>
                <a:cs typeface="ＭＳ Ｐゴシック"/>
              </a:rPr>
              <a:t>Размещение путем сбора адресных заявок </a:t>
            </a:r>
            <a:r>
              <a:rPr lang="en-US" sz="2800" dirty="0" smtClean="0">
                <a:ea typeface="ＭＳ Ｐゴシック"/>
                <a:cs typeface="ＭＳ Ｐゴシック"/>
              </a:rPr>
              <a:t/>
            </a:r>
            <a:br>
              <a:rPr lang="en-US" sz="2800" dirty="0" smtClean="0">
                <a:ea typeface="ＭＳ Ｐゴシック"/>
                <a:cs typeface="ＭＳ Ｐゴシック"/>
              </a:rPr>
            </a:br>
            <a:r>
              <a:rPr lang="ru-RU" sz="2800" dirty="0" smtClean="0">
                <a:ea typeface="ＭＳ Ｐゴシック"/>
                <a:cs typeface="ＭＳ Ｐゴシック"/>
              </a:rPr>
              <a:t>с датой активации</a:t>
            </a:r>
          </a:p>
        </p:txBody>
      </p:sp>
      <p:sp>
        <p:nvSpPr>
          <p:cNvPr id="8" name="Line 29"/>
          <p:cNvSpPr>
            <a:spLocks noChangeShapeType="1"/>
          </p:cNvSpPr>
          <p:nvPr/>
        </p:nvSpPr>
        <p:spPr bwMode="gray">
          <a:xfrm flipH="1">
            <a:off x="438150" y="1797050"/>
            <a:ext cx="0" cy="735013"/>
          </a:xfrm>
          <a:prstGeom prst="line">
            <a:avLst/>
          </a:prstGeom>
          <a:noFill/>
          <a:ln w="19050">
            <a:solidFill>
              <a:srgbClr val="969696"/>
            </a:solidFill>
            <a:prstDash val="sysDot"/>
            <a:round/>
            <a:headEnd/>
            <a:tailEnd type="triangle"/>
          </a:ln>
        </p:spPr>
        <p:txBody>
          <a:bodyPr/>
          <a:lstStyle/>
          <a:p>
            <a:pPr>
              <a:defRPr/>
            </a:pPr>
            <a:endParaRPr lang="ru-RU" sz="1800">
              <a:solidFill>
                <a:srgbClr val="000000"/>
              </a:solidFill>
              <a:latin typeface="Arial" pitchFamily="34" charset="0"/>
              <a:ea typeface="+mn-ea"/>
              <a:cs typeface="Arial" pitchFamily="34" charset="0"/>
            </a:endParaRPr>
          </a:p>
        </p:txBody>
      </p:sp>
      <p:grpSp>
        <p:nvGrpSpPr>
          <p:cNvPr id="11274" name="Group 11"/>
          <p:cNvGrpSpPr>
            <a:grpSpLocks/>
          </p:cNvGrpSpPr>
          <p:nvPr/>
        </p:nvGrpSpPr>
        <p:grpSpPr bwMode="auto">
          <a:xfrm>
            <a:off x="415925" y="2305050"/>
            <a:ext cx="9204325" cy="1012825"/>
            <a:chOff x="204" y="2201"/>
            <a:chExt cx="4830" cy="576"/>
          </a:xfrm>
        </p:grpSpPr>
        <p:sp>
          <p:nvSpPr>
            <p:cNvPr id="14" name="Rectangle 12"/>
            <p:cNvSpPr>
              <a:spLocks noChangeArrowheads="1"/>
            </p:cNvSpPr>
            <p:nvPr/>
          </p:nvSpPr>
          <p:spPr bwMode="gray">
            <a:xfrm>
              <a:off x="204" y="2358"/>
              <a:ext cx="4636" cy="264"/>
            </a:xfrm>
            <a:prstGeom prst="rect">
              <a:avLst/>
            </a:prstGeom>
            <a:gradFill rotWithShape="1">
              <a:gsLst>
                <a:gs pos="0">
                  <a:srgbClr val="AAAAAA"/>
                </a:gs>
                <a:gs pos="100000">
                  <a:srgbClr val="969696"/>
                </a:gs>
              </a:gsLst>
              <a:lin ang="0" scaled="1"/>
            </a:gradFill>
            <a:ln w="19050">
              <a:solidFill>
                <a:schemeClr val="bg1"/>
              </a:solidFill>
              <a:miter lim="800000"/>
              <a:headEnd/>
              <a:tailEnd/>
            </a:ln>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Lst>
                <a:defRPr/>
              </a:pPr>
              <a:endParaRPr lang="ru-RU" sz="1400" b="1">
                <a:solidFill>
                  <a:srgbClr val="FFFFFF"/>
                </a:solidFill>
                <a:latin typeface="Arial" pitchFamily="34" charset="0"/>
                <a:ea typeface="+mn-ea"/>
                <a:cs typeface="Arial" pitchFamily="34" charset="0"/>
              </a:endParaRPr>
            </a:p>
          </p:txBody>
        </p:sp>
        <p:sp>
          <p:nvSpPr>
            <p:cNvPr id="15" name="AutoShape 13"/>
            <p:cNvSpPr>
              <a:spLocks noChangeArrowheads="1"/>
            </p:cNvSpPr>
            <p:nvPr/>
          </p:nvSpPr>
          <p:spPr bwMode="gray">
            <a:xfrm rot="5400000">
              <a:off x="4616" y="2360"/>
              <a:ext cx="576" cy="257"/>
            </a:xfrm>
            <a:prstGeom prst="flowChartExtract">
              <a:avLst/>
            </a:prstGeom>
            <a:solidFill>
              <a:srgbClr val="969696"/>
            </a:solidFill>
            <a:ln w="9525">
              <a:noFill/>
              <a:miter lim="800000"/>
              <a:headEnd/>
              <a:tailEnd/>
            </a:ln>
          </p:spPr>
          <p:txBody>
            <a:bodyPr wrap="none" anchor="ctr"/>
            <a:lstStyle/>
            <a:p>
              <a:pPr>
                <a:defRPr/>
              </a:pPr>
              <a:endParaRPr lang="ru-RU" sz="1800">
                <a:solidFill>
                  <a:srgbClr val="000000"/>
                </a:solidFill>
                <a:latin typeface="Arial" pitchFamily="34" charset="0"/>
                <a:ea typeface="+mn-ea"/>
                <a:cs typeface="Arial" pitchFamily="34" charset="0"/>
              </a:endParaRPr>
            </a:p>
          </p:txBody>
        </p:sp>
      </p:grpSp>
      <p:sp>
        <p:nvSpPr>
          <p:cNvPr id="11275" name="TextBox 15"/>
          <p:cNvSpPr txBox="1">
            <a:spLocks noChangeArrowheads="1"/>
          </p:cNvSpPr>
          <p:nvPr/>
        </p:nvSpPr>
        <p:spPr bwMode="auto">
          <a:xfrm>
            <a:off x="920552" y="2276872"/>
            <a:ext cx="1943100" cy="274638"/>
          </a:xfrm>
          <a:prstGeom prst="rect">
            <a:avLst/>
          </a:prstGeom>
          <a:noFill/>
          <a:ln w="9525">
            <a:noFill/>
            <a:miter lim="800000"/>
            <a:headEnd/>
            <a:tailEnd/>
          </a:ln>
        </p:spPr>
        <p:txBody>
          <a:bodyPr>
            <a:spAutoFit/>
          </a:bodyPr>
          <a:lstStyle/>
          <a:p>
            <a:r>
              <a:rPr lang="ru-RU" sz="1200" b="1" dirty="0"/>
              <a:t>Период сбора </a:t>
            </a:r>
            <a:r>
              <a:rPr lang="ru-RU" sz="1200" b="1" dirty="0" smtClean="0"/>
              <a:t>заявок*</a:t>
            </a:r>
            <a:endParaRPr lang="en-US" sz="1200" b="1" dirty="0"/>
          </a:p>
        </p:txBody>
      </p:sp>
      <p:sp>
        <p:nvSpPr>
          <p:cNvPr id="11276" name="TextBox 16"/>
          <p:cNvSpPr txBox="1">
            <a:spLocks noChangeArrowheads="1"/>
          </p:cNvSpPr>
          <p:nvPr/>
        </p:nvSpPr>
        <p:spPr bwMode="auto">
          <a:xfrm>
            <a:off x="3368824" y="1772816"/>
            <a:ext cx="1468437" cy="830997"/>
          </a:xfrm>
          <a:prstGeom prst="rect">
            <a:avLst/>
          </a:prstGeom>
          <a:noFill/>
          <a:ln w="9525">
            <a:noFill/>
            <a:miter lim="800000"/>
            <a:headEnd/>
            <a:tailEnd/>
          </a:ln>
        </p:spPr>
        <p:txBody>
          <a:bodyPr wrap="square">
            <a:spAutoFit/>
          </a:bodyPr>
          <a:lstStyle/>
          <a:p>
            <a:r>
              <a:rPr lang="ru-RU" sz="1200" b="1" dirty="0"/>
              <a:t>Активация заявок</a:t>
            </a:r>
          </a:p>
          <a:p>
            <a:r>
              <a:rPr lang="ru-RU" sz="1200" b="1" dirty="0"/>
              <a:t>Формирование реестра</a:t>
            </a:r>
          </a:p>
        </p:txBody>
      </p:sp>
      <p:sp>
        <p:nvSpPr>
          <p:cNvPr id="11277" name="TextBox 17"/>
          <p:cNvSpPr txBox="1">
            <a:spLocks noChangeArrowheads="1"/>
          </p:cNvSpPr>
          <p:nvPr/>
        </p:nvSpPr>
        <p:spPr bwMode="auto">
          <a:xfrm>
            <a:off x="5673080" y="1772816"/>
            <a:ext cx="1728192" cy="831850"/>
          </a:xfrm>
          <a:prstGeom prst="rect">
            <a:avLst/>
          </a:prstGeom>
          <a:noFill/>
          <a:ln w="9525">
            <a:noFill/>
            <a:miter lim="800000"/>
            <a:headEnd/>
            <a:tailEnd/>
          </a:ln>
        </p:spPr>
        <p:txBody>
          <a:bodyPr wrap="square">
            <a:spAutoFit/>
          </a:bodyPr>
          <a:lstStyle/>
          <a:p>
            <a:r>
              <a:rPr lang="ru-RU" sz="1200" b="1" dirty="0"/>
              <a:t>Период удовлетворения заявок (заключение сделок)</a:t>
            </a:r>
          </a:p>
        </p:txBody>
      </p:sp>
      <p:sp>
        <p:nvSpPr>
          <p:cNvPr id="29" name="Пятиугольник 28"/>
          <p:cNvSpPr/>
          <p:nvPr/>
        </p:nvSpPr>
        <p:spPr>
          <a:xfrm>
            <a:off x="415925" y="2582863"/>
            <a:ext cx="2881313" cy="463550"/>
          </a:xfrm>
          <a:prstGeom prst="homePlate">
            <a:avLst/>
          </a:prstGeom>
          <a:solidFill>
            <a:schemeClr val="accent5"/>
          </a:solidFill>
          <a:ln w="19050">
            <a:solidFill>
              <a:schemeClr val="bg1"/>
            </a:solidFill>
            <a:miter lim="800000"/>
            <a:headEnd/>
            <a:tailEnd/>
          </a:ln>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Lst>
              <a:defRPr/>
            </a:pPr>
            <a:endParaRPr lang="ru-RU" sz="1400" b="1">
              <a:solidFill>
                <a:srgbClr val="FFFFFF"/>
              </a:solidFill>
              <a:latin typeface="Arial" pitchFamily="34" charset="0"/>
              <a:ea typeface="ＭＳ Ｐゴシック" charset="0"/>
              <a:cs typeface="Arial" pitchFamily="34" charset="0"/>
            </a:endParaRPr>
          </a:p>
        </p:txBody>
      </p:sp>
      <p:sp>
        <p:nvSpPr>
          <p:cNvPr id="11280" name="Прямоугольник 29"/>
          <p:cNvSpPr>
            <a:spLocks noChangeArrowheads="1"/>
          </p:cNvSpPr>
          <p:nvPr/>
        </p:nvSpPr>
        <p:spPr bwMode="auto">
          <a:xfrm>
            <a:off x="415925" y="3044825"/>
            <a:ext cx="2665413" cy="2092881"/>
          </a:xfrm>
          <a:prstGeom prst="rect">
            <a:avLst/>
          </a:prstGeom>
          <a:noFill/>
          <a:ln w="9525">
            <a:noFill/>
            <a:miter lim="800000"/>
            <a:headEnd/>
            <a:tailEnd/>
          </a:ln>
        </p:spPr>
        <p:txBody>
          <a:bodyPr wrap="square">
            <a:spAutoFit/>
          </a:bodyPr>
          <a:lstStyle/>
          <a:p>
            <a:pPr marL="180975" indent="-180975" algn="just">
              <a:buFont typeface="Arial" charset="0"/>
              <a:buChar char="•"/>
            </a:pPr>
            <a:r>
              <a:rPr lang="ru-RU" sz="1000" dirty="0"/>
              <a:t>Участники торгов подают в ТС адресные заявки с кодом расчетов Т0 и заранее определенной датой активации заявок </a:t>
            </a:r>
            <a:r>
              <a:rPr lang="ru-RU" sz="1000" dirty="0" smtClean="0"/>
              <a:t>– 16 октября </a:t>
            </a:r>
            <a:r>
              <a:rPr lang="ru-RU" sz="1000" dirty="0"/>
              <a:t>2012 г.</a:t>
            </a:r>
          </a:p>
          <a:p>
            <a:pPr marL="180975" indent="-180975" algn="just">
              <a:buFont typeface="Arial" charset="0"/>
              <a:buChar char="•"/>
            </a:pPr>
            <a:endParaRPr lang="ru-RU" sz="1000" dirty="0"/>
          </a:p>
          <a:p>
            <a:pPr marL="180975" indent="-180975" algn="just">
              <a:buFont typeface="Arial" charset="0"/>
              <a:buChar char="•"/>
            </a:pPr>
            <a:r>
              <a:rPr lang="ru-RU" sz="1000" dirty="0"/>
              <a:t>В течение всего периода сбора </a:t>
            </a:r>
            <a:r>
              <a:rPr lang="ru-RU" sz="1000" dirty="0" smtClean="0"/>
              <a:t>заявок   Участники </a:t>
            </a:r>
            <a:r>
              <a:rPr lang="ru-RU" sz="1000" dirty="0"/>
              <a:t>торгов могут подавать </a:t>
            </a:r>
            <a:r>
              <a:rPr lang="ru-RU" sz="1000" dirty="0" smtClean="0"/>
              <a:t>два вида заявок: с указанием цены и количества лотов, с указанием объема денежных средств и признака «по цене контрагента», кроме </a:t>
            </a:r>
            <a:r>
              <a:rPr lang="ru-RU" sz="1000" dirty="0"/>
              <a:t>того, могут изменять и снимать ранее поданные заявки</a:t>
            </a:r>
          </a:p>
        </p:txBody>
      </p:sp>
      <p:sp>
        <p:nvSpPr>
          <p:cNvPr id="31" name="Rectangle 26"/>
          <p:cNvSpPr>
            <a:spLocks noChangeArrowheads="1"/>
          </p:cNvSpPr>
          <p:nvPr/>
        </p:nvSpPr>
        <p:spPr bwMode="gray">
          <a:xfrm>
            <a:off x="361950" y="2555379"/>
            <a:ext cx="990600" cy="429122"/>
          </a:xfrm>
          <a:prstGeom prst="rect">
            <a:avLst/>
          </a:prstGeom>
          <a:noFill/>
          <a:ln w="9525">
            <a:noFill/>
            <a:miter lim="800000"/>
            <a:headEnd/>
            <a:tailEnd/>
          </a:ln>
          <a:effectLst>
            <a:outerShdw dist="35921" dir="2700000" algn="ctr" rotWithShape="0">
              <a:srgbClr val="4D4D4D"/>
            </a:outerShdw>
          </a:effectLst>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dirty="0" smtClean="0">
                <a:solidFill>
                  <a:schemeClr val="bg1"/>
                </a:solidFill>
                <a:cs typeface="Arial" charset="0"/>
              </a:rPr>
              <a:t>10 октября</a:t>
            </a:r>
          </a:p>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noProof="1" smtClean="0">
                <a:solidFill>
                  <a:schemeClr val="bg1"/>
                </a:solidFill>
                <a:cs typeface="Arial" charset="0"/>
              </a:rPr>
              <a:t>12:00</a:t>
            </a:r>
            <a:endParaRPr lang="ru-RU" sz="1400" b="1" noProof="1">
              <a:solidFill>
                <a:schemeClr val="bg1"/>
              </a:solidFill>
              <a:cs typeface="Arial" charset="0"/>
            </a:endParaRPr>
          </a:p>
        </p:txBody>
      </p:sp>
      <p:sp>
        <p:nvSpPr>
          <p:cNvPr id="33" name="Rectangle 26"/>
          <p:cNvSpPr>
            <a:spLocks noChangeArrowheads="1"/>
          </p:cNvSpPr>
          <p:nvPr/>
        </p:nvSpPr>
        <p:spPr bwMode="gray">
          <a:xfrm flipH="1">
            <a:off x="1856656" y="2564904"/>
            <a:ext cx="1008063" cy="419100"/>
          </a:xfrm>
          <a:prstGeom prst="rect">
            <a:avLst/>
          </a:prstGeom>
          <a:noFill/>
          <a:ln w="9525">
            <a:noFill/>
            <a:miter lim="800000"/>
            <a:headEnd/>
            <a:tailEnd/>
          </a:ln>
          <a:effectLst>
            <a:outerShdw dist="35921" dir="2700000" algn="ctr" rotWithShape="0">
              <a:srgbClr val="4D4D4D"/>
            </a:outerShdw>
          </a:effectLst>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dirty="0" smtClean="0">
                <a:solidFill>
                  <a:schemeClr val="bg1"/>
                </a:solidFill>
                <a:cs typeface="Arial" charset="0"/>
              </a:rPr>
              <a:t>15 октября</a:t>
            </a:r>
          </a:p>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noProof="1" smtClean="0">
                <a:solidFill>
                  <a:schemeClr val="bg1"/>
                </a:solidFill>
                <a:cs typeface="Arial" charset="0"/>
              </a:rPr>
              <a:t>18:50</a:t>
            </a:r>
            <a:endParaRPr lang="en-US" sz="1400" b="1" noProof="1">
              <a:solidFill>
                <a:schemeClr val="bg1"/>
              </a:solidFill>
              <a:cs typeface="Arial" charset="0"/>
            </a:endParaRPr>
          </a:p>
        </p:txBody>
      </p:sp>
      <p:sp>
        <p:nvSpPr>
          <p:cNvPr id="11284" name="Прямоугольник 40"/>
          <p:cNvSpPr>
            <a:spLocks noChangeArrowheads="1"/>
          </p:cNvSpPr>
          <p:nvPr/>
        </p:nvSpPr>
        <p:spPr bwMode="auto">
          <a:xfrm>
            <a:off x="488950" y="981075"/>
            <a:ext cx="8912225" cy="338138"/>
          </a:xfrm>
          <a:prstGeom prst="rect">
            <a:avLst/>
          </a:prstGeom>
          <a:noFill/>
          <a:ln w="9525">
            <a:noFill/>
            <a:miter lim="800000"/>
            <a:headEnd/>
            <a:tailEnd/>
          </a:ln>
        </p:spPr>
        <p:txBody>
          <a:bodyPr>
            <a:spAutoFit/>
          </a:bodyPr>
          <a:lstStyle/>
          <a:p>
            <a:r>
              <a:rPr lang="ru-RU" sz="1600" b="1" u="sng"/>
              <a:t>Порядок и особенности проведения аукциона</a:t>
            </a:r>
          </a:p>
        </p:txBody>
      </p:sp>
      <p:sp>
        <p:nvSpPr>
          <p:cNvPr id="11286" name="Прямоугольник 42"/>
          <p:cNvSpPr>
            <a:spLocks noChangeArrowheads="1"/>
          </p:cNvSpPr>
          <p:nvPr/>
        </p:nvSpPr>
        <p:spPr bwMode="auto">
          <a:xfrm>
            <a:off x="3152775" y="3068638"/>
            <a:ext cx="2232025" cy="1938992"/>
          </a:xfrm>
          <a:prstGeom prst="rect">
            <a:avLst/>
          </a:prstGeom>
          <a:noFill/>
          <a:ln w="9525">
            <a:noFill/>
            <a:miter lim="800000"/>
            <a:headEnd/>
            <a:tailEnd/>
          </a:ln>
        </p:spPr>
        <p:txBody>
          <a:bodyPr>
            <a:spAutoFit/>
          </a:bodyPr>
          <a:lstStyle/>
          <a:p>
            <a:pPr marL="180975" indent="-180975" algn="just">
              <a:buFont typeface="Arial" charset="0"/>
              <a:buChar char="•"/>
            </a:pPr>
            <a:r>
              <a:rPr lang="ru-RU" sz="1000" dirty="0"/>
              <a:t>В дату активации </a:t>
            </a:r>
            <a:r>
              <a:rPr lang="ru-RU" sz="1000" dirty="0" smtClean="0"/>
              <a:t>19 сентября до </a:t>
            </a:r>
            <a:r>
              <a:rPr lang="ru-RU" sz="1000" dirty="0"/>
              <a:t>начала торгов происходит раскрытие цены </a:t>
            </a:r>
            <a:r>
              <a:rPr lang="ru-RU" sz="1000" dirty="0" smtClean="0"/>
              <a:t>размещения, после объявления цены размещения проводится проверка </a:t>
            </a:r>
            <a:r>
              <a:rPr lang="ru-RU" sz="1000" dirty="0"/>
              <a:t>обеспечения по заявкам (в </a:t>
            </a:r>
            <a:r>
              <a:rPr lang="ru-RU" sz="1000" dirty="0" smtClean="0"/>
              <a:t>09:40)</a:t>
            </a:r>
          </a:p>
          <a:p>
            <a:pPr marL="180975" indent="-180975" algn="just"/>
            <a:endParaRPr lang="ru-RU" sz="1000" dirty="0"/>
          </a:p>
          <a:p>
            <a:pPr marL="180975" indent="-180975" algn="just">
              <a:buFont typeface="Arial" charset="0"/>
              <a:buChar char="•"/>
            </a:pPr>
            <a:r>
              <a:rPr lang="ru-RU" sz="1000" dirty="0"/>
              <a:t>ФБ ММВБ формирует сводный реестр активных обеспеченных заявок на покупку и передает его продавцу</a:t>
            </a:r>
          </a:p>
        </p:txBody>
      </p:sp>
      <p:sp>
        <p:nvSpPr>
          <p:cNvPr id="45" name="Прямоугольник 44"/>
          <p:cNvSpPr/>
          <p:nvPr/>
        </p:nvSpPr>
        <p:spPr>
          <a:xfrm>
            <a:off x="5384800" y="3044825"/>
            <a:ext cx="2089150" cy="1708160"/>
          </a:xfrm>
          <a:prstGeom prst="rect">
            <a:avLst/>
          </a:prstGeom>
        </p:spPr>
        <p:txBody>
          <a:bodyPr>
            <a:spAutoFit/>
          </a:bodyPr>
          <a:lstStyle/>
          <a:p>
            <a:pPr marL="180975" indent="-180975" algn="just">
              <a:buFont typeface="Arial" pitchFamily="34" charset="0"/>
              <a:buChar char="•"/>
              <a:defRPr/>
            </a:pPr>
            <a:r>
              <a:rPr lang="ru-RU" sz="1050" dirty="0" smtClean="0">
                <a:ea typeface="ＭＳ Ｐゴシック" charset="0"/>
                <a:cs typeface="ＭＳ Ｐゴシック" charset="0"/>
              </a:rPr>
              <a:t>В период удовлетворения заявок Продавец </a:t>
            </a:r>
            <a:r>
              <a:rPr lang="ru-RU" sz="1050" dirty="0">
                <a:ea typeface="ＭＳ Ｐゴシック" charset="0"/>
                <a:cs typeface="ＭＳ Ｐゴシック" charset="0"/>
              </a:rPr>
              <a:t>вводит встречные заявки на продажу к тем заявкам, которые подлежат </a:t>
            </a:r>
            <a:r>
              <a:rPr lang="ru-RU" sz="1050" dirty="0" smtClean="0">
                <a:ea typeface="ＭＳ Ｐゴシック" charset="0"/>
                <a:cs typeface="ＭＳ Ｐゴシック" charset="0"/>
              </a:rPr>
              <a:t>удовлетворению</a:t>
            </a:r>
          </a:p>
          <a:p>
            <a:pPr marL="180975" indent="-180975" algn="just">
              <a:defRPr/>
            </a:pPr>
            <a:endParaRPr lang="ru-RU" sz="1050" dirty="0">
              <a:ea typeface="ＭＳ Ｐゴシック" charset="0"/>
              <a:cs typeface="ＭＳ Ｐゴシック" charset="0"/>
            </a:endParaRPr>
          </a:p>
          <a:p>
            <a:pPr marL="180975" indent="-180975" algn="just">
              <a:buFont typeface="Arial" pitchFamily="34" charset="0"/>
              <a:buChar char="•"/>
              <a:defRPr/>
            </a:pPr>
            <a:r>
              <a:rPr lang="ru-RU" sz="1050" dirty="0">
                <a:ea typeface="ＭＳ Ｐゴシック" charset="0"/>
                <a:cs typeface="ＭＳ Ｐゴシック" charset="0"/>
              </a:rPr>
              <a:t>Продавец отклоняет заявки, не подлежащие удовлетворению</a:t>
            </a:r>
          </a:p>
        </p:txBody>
      </p:sp>
      <p:sp>
        <p:nvSpPr>
          <p:cNvPr id="11288" name="Прямоугольник 46"/>
          <p:cNvSpPr>
            <a:spLocks noChangeArrowheads="1"/>
          </p:cNvSpPr>
          <p:nvPr/>
        </p:nvSpPr>
        <p:spPr bwMode="auto">
          <a:xfrm>
            <a:off x="7689304" y="3044825"/>
            <a:ext cx="1449934" cy="861774"/>
          </a:xfrm>
          <a:prstGeom prst="rect">
            <a:avLst/>
          </a:prstGeom>
          <a:noFill/>
          <a:ln w="9525">
            <a:noFill/>
            <a:miter lim="800000"/>
            <a:headEnd/>
            <a:tailEnd/>
          </a:ln>
        </p:spPr>
        <p:txBody>
          <a:bodyPr wrap="square">
            <a:spAutoFit/>
          </a:bodyPr>
          <a:lstStyle/>
          <a:p>
            <a:pPr marL="180975" indent="-180975" algn="just">
              <a:buFont typeface="Arial" charset="0"/>
              <a:buChar char="•"/>
            </a:pPr>
            <a:r>
              <a:rPr lang="ru-RU" sz="1000" dirty="0"/>
              <a:t>Начало торгов акциями в рамках Основной торговой </a:t>
            </a:r>
            <a:r>
              <a:rPr lang="ru-RU" sz="1000" dirty="0" smtClean="0"/>
              <a:t>сессии, РПС, РЕПО</a:t>
            </a:r>
            <a:endParaRPr lang="ru-RU" sz="1000" dirty="0"/>
          </a:p>
        </p:txBody>
      </p:sp>
      <p:sp>
        <p:nvSpPr>
          <p:cNvPr id="11290" name="TextBox 1"/>
          <p:cNvSpPr txBox="1">
            <a:spLocks noChangeArrowheads="1"/>
          </p:cNvSpPr>
          <p:nvPr/>
        </p:nvSpPr>
        <p:spPr bwMode="auto">
          <a:xfrm>
            <a:off x="0" y="1340768"/>
            <a:ext cx="1939925" cy="493713"/>
          </a:xfrm>
          <a:prstGeom prst="rect">
            <a:avLst/>
          </a:prstGeom>
          <a:noFill/>
          <a:ln w="9525">
            <a:noFill/>
            <a:miter lim="800000"/>
            <a:headEnd/>
            <a:tailEnd/>
          </a:ln>
        </p:spPr>
        <p:txBody>
          <a:bodyPr>
            <a:spAutoFit/>
          </a:bodyPr>
          <a:lstStyle/>
          <a:p>
            <a:r>
              <a:rPr lang="ru-RU" sz="1200" b="1" dirty="0"/>
              <a:t>Объявление о запуске </a:t>
            </a:r>
          </a:p>
          <a:p>
            <a:r>
              <a:rPr lang="ru-RU" sz="1200" b="1" dirty="0"/>
              <a:t>размещения</a:t>
            </a:r>
            <a:r>
              <a:rPr lang="ru-RU" sz="1400" dirty="0"/>
              <a:t> </a:t>
            </a:r>
          </a:p>
        </p:txBody>
      </p:sp>
      <p:sp>
        <p:nvSpPr>
          <p:cNvPr id="34" name="Line 29"/>
          <p:cNvSpPr>
            <a:spLocks noChangeShapeType="1"/>
          </p:cNvSpPr>
          <p:nvPr/>
        </p:nvSpPr>
        <p:spPr bwMode="gray">
          <a:xfrm>
            <a:off x="3008313" y="1660525"/>
            <a:ext cx="1587" cy="909638"/>
          </a:xfrm>
          <a:prstGeom prst="line">
            <a:avLst/>
          </a:prstGeom>
          <a:noFill/>
          <a:ln w="19050">
            <a:solidFill>
              <a:srgbClr val="969696"/>
            </a:solidFill>
            <a:prstDash val="sysDot"/>
            <a:round/>
            <a:headEnd/>
            <a:tailEnd type="triangle"/>
          </a:ln>
        </p:spPr>
        <p:txBody>
          <a:bodyPr/>
          <a:lstStyle/>
          <a:p>
            <a:pPr>
              <a:defRPr/>
            </a:pPr>
            <a:endParaRPr lang="ru-RU" sz="1800">
              <a:solidFill>
                <a:srgbClr val="000000"/>
              </a:solidFill>
              <a:latin typeface="Arial" pitchFamily="34" charset="0"/>
              <a:ea typeface="+mn-ea"/>
              <a:cs typeface="Arial" pitchFamily="34" charset="0"/>
            </a:endParaRPr>
          </a:p>
        </p:txBody>
      </p:sp>
      <p:sp>
        <p:nvSpPr>
          <p:cNvPr id="11292" name="TextBox 34"/>
          <p:cNvSpPr txBox="1">
            <a:spLocks noChangeArrowheads="1"/>
          </p:cNvSpPr>
          <p:nvPr/>
        </p:nvSpPr>
        <p:spPr bwMode="auto">
          <a:xfrm>
            <a:off x="2146300" y="1414463"/>
            <a:ext cx="1728788" cy="461665"/>
          </a:xfrm>
          <a:prstGeom prst="rect">
            <a:avLst/>
          </a:prstGeom>
          <a:noFill/>
          <a:ln w="9525">
            <a:noFill/>
            <a:miter lim="800000"/>
            <a:headEnd/>
            <a:tailEnd/>
          </a:ln>
        </p:spPr>
        <p:txBody>
          <a:bodyPr>
            <a:spAutoFit/>
          </a:bodyPr>
          <a:lstStyle/>
          <a:p>
            <a:r>
              <a:rPr lang="ru-RU" sz="1200" b="1" dirty="0"/>
              <a:t>Окончание приема </a:t>
            </a:r>
          </a:p>
          <a:p>
            <a:r>
              <a:rPr lang="ru-RU" sz="1200" b="1" dirty="0" smtClean="0"/>
              <a:t>заявок</a:t>
            </a:r>
            <a:endParaRPr lang="ru-RU" sz="1400" dirty="0"/>
          </a:p>
        </p:txBody>
      </p:sp>
      <p:sp>
        <p:nvSpPr>
          <p:cNvPr id="39" name="Line 32"/>
          <p:cNvSpPr>
            <a:spLocks noChangeShapeType="1"/>
          </p:cNvSpPr>
          <p:nvPr/>
        </p:nvSpPr>
        <p:spPr bwMode="gray">
          <a:xfrm>
            <a:off x="7761312" y="2132856"/>
            <a:ext cx="0" cy="458787"/>
          </a:xfrm>
          <a:prstGeom prst="line">
            <a:avLst/>
          </a:prstGeom>
          <a:noFill/>
          <a:ln w="19050">
            <a:solidFill>
              <a:srgbClr val="969696"/>
            </a:solidFill>
            <a:prstDash val="sysDot"/>
            <a:round/>
            <a:headEnd/>
            <a:tailEnd type="triangle"/>
          </a:ln>
        </p:spPr>
        <p:txBody>
          <a:bodyPr/>
          <a:lstStyle/>
          <a:p>
            <a:pPr>
              <a:defRPr/>
            </a:pPr>
            <a:endParaRPr lang="ru-RU" sz="1800">
              <a:solidFill>
                <a:srgbClr val="000000"/>
              </a:solidFill>
              <a:latin typeface="Arial" pitchFamily="34" charset="0"/>
              <a:ea typeface="+mn-ea"/>
              <a:cs typeface="Arial" pitchFamily="34" charset="0"/>
            </a:endParaRPr>
          </a:p>
        </p:txBody>
      </p:sp>
      <p:sp>
        <p:nvSpPr>
          <p:cNvPr id="11294" name="TextBox 18"/>
          <p:cNvSpPr txBox="1">
            <a:spLocks noChangeArrowheads="1"/>
          </p:cNvSpPr>
          <p:nvPr/>
        </p:nvSpPr>
        <p:spPr bwMode="auto">
          <a:xfrm>
            <a:off x="7761312" y="1556792"/>
            <a:ext cx="1082675" cy="646331"/>
          </a:xfrm>
          <a:prstGeom prst="rect">
            <a:avLst/>
          </a:prstGeom>
          <a:noFill/>
          <a:ln w="9525">
            <a:noFill/>
            <a:miter lim="800000"/>
            <a:headEnd/>
            <a:tailEnd/>
          </a:ln>
        </p:spPr>
        <p:txBody>
          <a:bodyPr>
            <a:spAutoFit/>
          </a:bodyPr>
          <a:lstStyle/>
          <a:p>
            <a:r>
              <a:rPr lang="ru-RU" sz="1200" b="1" dirty="0"/>
              <a:t>Начало </a:t>
            </a:r>
            <a:r>
              <a:rPr lang="ru-RU" sz="1200" b="1" dirty="0" smtClean="0"/>
              <a:t>вторичных торгов</a:t>
            </a:r>
            <a:endParaRPr lang="ru-RU" sz="1200" b="1" dirty="0"/>
          </a:p>
        </p:txBody>
      </p:sp>
      <p:sp>
        <p:nvSpPr>
          <p:cNvPr id="44" name="Rectangle 26"/>
          <p:cNvSpPr>
            <a:spLocks noChangeArrowheads="1"/>
          </p:cNvSpPr>
          <p:nvPr/>
        </p:nvSpPr>
        <p:spPr bwMode="gray">
          <a:xfrm flipH="1">
            <a:off x="3224808" y="2564904"/>
            <a:ext cx="763588" cy="409575"/>
          </a:xfrm>
          <a:prstGeom prst="rect">
            <a:avLst/>
          </a:prstGeom>
          <a:noFill/>
          <a:ln w="9525">
            <a:noFill/>
            <a:miter lim="800000"/>
            <a:headEnd/>
            <a:tailEnd/>
          </a:ln>
          <a:effectLst>
            <a:outerShdw dist="35921" dir="2700000" algn="ctr" rotWithShape="0">
              <a:srgbClr val="4D4D4D"/>
            </a:outerShdw>
          </a:effectLst>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dirty="0" smtClean="0">
                <a:solidFill>
                  <a:schemeClr val="bg1"/>
                </a:solidFill>
                <a:cs typeface="Arial" charset="0"/>
              </a:rPr>
              <a:t>16 октября</a:t>
            </a:r>
          </a:p>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noProof="1" smtClean="0">
                <a:solidFill>
                  <a:schemeClr val="bg1"/>
                </a:solidFill>
                <a:cs typeface="Arial" charset="0"/>
              </a:rPr>
              <a:t>9:40</a:t>
            </a:r>
            <a:endParaRPr lang="ru-RU" sz="1400" b="1" noProof="1">
              <a:solidFill>
                <a:schemeClr val="bg1"/>
              </a:solidFill>
              <a:cs typeface="Arial" charset="0"/>
            </a:endParaRPr>
          </a:p>
        </p:txBody>
      </p:sp>
      <p:sp>
        <p:nvSpPr>
          <p:cNvPr id="11296" name="TextBox 2"/>
          <p:cNvSpPr txBox="1">
            <a:spLocks noChangeArrowheads="1"/>
          </p:cNvSpPr>
          <p:nvPr/>
        </p:nvSpPr>
        <p:spPr bwMode="auto">
          <a:xfrm>
            <a:off x="4808984" y="1268760"/>
            <a:ext cx="1691555" cy="646331"/>
          </a:xfrm>
          <a:prstGeom prst="rect">
            <a:avLst/>
          </a:prstGeom>
          <a:noFill/>
          <a:ln w="9525">
            <a:noFill/>
            <a:miter lim="800000"/>
            <a:headEnd/>
            <a:tailEnd/>
          </a:ln>
        </p:spPr>
        <p:txBody>
          <a:bodyPr wrap="square">
            <a:spAutoFit/>
          </a:bodyPr>
          <a:lstStyle/>
          <a:p>
            <a:r>
              <a:rPr lang="ru-RU" sz="1200" b="1" dirty="0" smtClean="0"/>
              <a:t>Начало периода </a:t>
            </a:r>
            <a:r>
              <a:rPr lang="ru-RU" sz="1200" b="1" dirty="0"/>
              <a:t>удовлетворения заявок</a:t>
            </a:r>
          </a:p>
        </p:txBody>
      </p:sp>
      <p:sp>
        <p:nvSpPr>
          <p:cNvPr id="41" name="Rectangle 26"/>
          <p:cNvSpPr>
            <a:spLocks noChangeArrowheads="1"/>
          </p:cNvSpPr>
          <p:nvPr/>
        </p:nvSpPr>
        <p:spPr bwMode="gray">
          <a:xfrm flipH="1">
            <a:off x="5097016" y="2564904"/>
            <a:ext cx="763588" cy="409575"/>
          </a:xfrm>
          <a:prstGeom prst="rect">
            <a:avLst/>
          </a:prstGeom>
          <a:noFill/>
          <a:ln w="9525">
            <a:noFill/>
            <a:miter lim="800000"/>
            <a:headEnd/>
            <a:tailEnd/>
          </a:ln>
          <a:effectLst>
            <a:outerShdw dist="35921" dir="2700000" algn="ctr" rotWithShape="0">
              <a:srgbClr val="4D4D4D"/>
            </a:outerShdw>
          </a:effectLst>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noProof="1" smtClean="0">
                <a:solidFill>
                  <a:schemeClr val="bg1"/>
                </a:solidFill>
                <a:cs typeface="Arial" charset="0"/>
              </a:rPr>
              <a:t>10:00</a:t>
            </a:r>
            <a:endParaRPr lang="ru-RU" sz="1400" b="1" noProof="1">
              <a:solidFill>
                <a:schemeClr val="bg1"/>
              </a:solidFill>
              <a:cs typeface="Arial" charset="0"/>
            </a:endParaRPr>
          </a:p>
        </p:txBody>
      </p:sp>
      <p:sp>
        <p:nvSpPr>
          <p:cNvPr id="43" name="Rectangle 26"/>
          <p:cNvSpPr>
            <a:spLocks noChangeArrowheads="1"/>
          </p:cNvSpPr>
          <p:nvPr/>
        </p:nvSpPr>
        <p:spPr bwMode="gray">
          <a:xfrm flipH="1">
            <a:off x="6969224" y="2564904"/>
            <a:ext cx="763588" cy="409575"/>
          </a:xfrm>
          <a:prstGeom prst="rect">
            <a:avLst/>
          </a:prstGeom>
          <a:noFill/>
          <a:ln w="9525">
            <a:noFill/>
            <a:miter lim="800000"/>
            <a:headEnd/>
            <a:tailEnd/>
          </a:ln>
          <a:effectLst>
            <a:outerShdw dist="35921" dir="2700000" algn="ctr" rotWithShape="0">
              <a:srgbClr val="4D4D4D"/>
            </a:outerShdw>
          </a:effectLst>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noProof="1" smtClean="0">
                <a:solidFill>
                  <a:schemeClr val="bg1"/>
                </a:solidFill>
                <a:cs typeface="Arial" charset="0"/>
              </a:rPr>
              <a:t>11:00</a:t>
            </a:r>
            <a:endParaRPr lang="ru-RU" sz="1400" b="1" noProof="1">
              <a:solidFill>
                <a:schemeClr val="bg1"/>
              </a:solidFill>
              <a:cs typeface="Arial" charset="0"/>
            </a:endParaRPr>
          </a:p>
        </p:txBody>
      </p:sp>
      <p:sp>
        <p:nvSpPr>
          <p:cNvPr id="47" name="Rectangle 26"/>
          <p:cNvSpPr>
            <a:spLocks noChangeArrowheads="1"/>
          </p:cNvSpPr>
          <p:nvPr/>
        </p:nvSpPr>
        <p:spPr bwMode="gray">
          <a:xfrm flipH="1">
            <a:off x="7473280" y="2564904"/>
            <a:ext cx="763588" cy="409575"/>
          </a:xfrm>
          <a:prstGeom prst="rect">
            <a:avLst/>
          </a:prstGeom>
          <a:noFill/>
          <a:ln w="9525">
            <a:noFill/>
            <a:miter lim="800000"/>
            <a:headEnd/>
            <a:tailEnd/>
          </a:ln>
          <a:effectLst>
            <a:outerShdw dist="35921" dir="2700000" algn="ctr" rotWithShape="0">
              <a:srgbClr val="4D4D4D"/>
            </a:outerShdw>
          </a:effectLst>
        </p:spPr>
        <p:txBody>
          <a:bodyPr wrap="none" anchor="ctr"/>
          <a:lstStyle/>
          <a:p>
            <a:pPr defTabSz="628650">
              <a:tabLst>
                <a:tab pos="361950" algn="r"/>
                <a:tab pos="1076325" algn="r"/>
                <a:tab pos="1790700" algn="r"/>
                <a:tab pos="2514600" algn="r"/>
                <a:tab pos="3228975" algn="r"/>
                <a:tab pos="3943350" algn="r"/>
                <a:tab pos="4667250" algn="r"/>
                <a:tab pos="5381625" algn="r"/>
                <a:tab pos="6096000" algn="r"/>
                <a:tab pos="6819900" algn="r"/>
                <a:tab pos="7534275" algn="r"/>
              </a:tabLst>
            </a:pPr>
            <a:r>
              <a:rPr lang="ru-RU" sz="1400" b="1" noProof="1" smtClean="0">
                <a:solidFill>
                  <a:schemeClr val="bg1"/>
                </a:solidFill>
                <a:cs typeface="Arial" charset="0"/>
              </a:rPr>
              <a:t>11:15</a:t>
            </a:r>
            <a:endParaRPr lang="ru-RU" sz="1400" b="1" noProof="1">
              <a:solidFill>
                <a:schemeClr val="bg1"/>
              </a:solidFill>
              <a:cs typeface="Arial" charset="0"/>
            </a:endParaRPr>
          </a:p>
        </p:txBody>
      </p:sp>
      <p:sp>
        <p:nvSpPr>
          <p:cNvPr id="48" name="Line 31"/>
          <p:cNvSpPr>
            <a:spLocks noChangeShapeType="1"/>
          </p:cNvSpPr>
          <p:nvPr/>
        </p:nvSpPr>
        <p:spPr bwMode="gray">
          <a:xfrm flipH="1">
            <a:off x="7473280" y="1628800"/>
            <a:ext cx="0" cy="950342"/>
          </a:xfrm>
          <a:prstGeom prst="line">
            <a:avLst/>
          </a:prstGeom>
          <a:noFill/>
          <a:ln w="19050">
            <a:solidFill>
              <a:srgbClr val="969696"/>
            </a:solidFill>
            <a:prstDash val="sysDot"/>
            <a:round/>
            <a:headEnd/>
            <a:tailEnd type="triangle"/>
          </a:ln>
        </p:spPr>
        <p:txBody>
          <a:bodyPr/>
          <a:lstStyle/>
          <a:p>
            <a:pPr>
              <a:defRPr/>
            </a:pPr>
            <a:endParaRPr lang="ru-RU" sz="1800">
              <a:solidFill>
                <a:srgbClr val="000000"/>
              </a:solidFill>
              <a:latin typeface="Arial" pitchFamily="34" charset="0"/>
              <a:ea typeface="+mn-ea"/>
              <a:cs typeface="Arial" pitchFamily="34" charset="0"/>
            </a:endParaRPr>
          </a:p>
        </p:txBody>
      </p:sp>
      <p:sp>
        <p:nvSpPr>
          <p:cNvPr id="49" name="TextBox 2"/>
          <p:cNvSpPr txBox="1">
            <a:spLocks noChangeArrowheads="1"/>
          </p:cNvSpPr>
          <p:nvPr/>
        </p:nvSpPr>
        <p:spPr bwMode="auto">
          <a:xfrm>
            <a:off x="6825208" y="908720"/>
            <a:ext cx="1584176" cy="830997"/>
          </a:xfrm>
          <a:prstGeom prst="rect">
            <a:avLst/>
          </a:prstGeom>
          <a:noFill/>
          <a:ln w="9525">
            <a:noFill/>
            <a:miter lim="800000"/>
            <a:headEnd/>
            <a:tailEnd/>
          </a:ln>
        </p:spPr>
        <p:txBody>
          <a:bodyPr wrap="square">
            <a:spAutoFit/>
          </a:bodyPr>
          <a:lstStyle/>
          <a:p>
            <a:r>
              <a:rPr lang="ru-RU" sz="1200" b="1" dirty="0" smtClean="0"/>
              <a:t>Окончания периода удовлетворения </a:t>
            </a:r>
            <a:r>
              <a:rPr lang="ru-RU" sz="1200" b="1" dirty="0"/>
              <a:t>заявок</a:t>
            </a:r>
          </a:p>
        </p:txBody>
      </p:sp>
      <p:sp>
        <p:nvSpPr>
          <p:cNvPr id="50" name="Прямоугольник 39"/>
          <p:cNvSpPr>
            <a:spLocks noChangeArrowheads="1"/>
          </p:cNvSpPr>
          <p:nvPr/>
        </p:nvSpPr>
        <p:spPr bwMode="auto">
          <a:xfrm>
            <a:off x="488504" y="5301208"/>
            <a:ext cx="8648700" cy="830997"/>
          </a:xfrm>
          <a:prstGeom prst="rect">
            <a:avLst/>
          </a:prstGeom>
          <a:noFill/>
          <a:ln w="9525">
            <a:noFill/>
            <a:miter lim="800000"/>
            <a:headEnd/>
            <a:tailEnd/>
          </a:ln>
        </p:spPr>
        <p:txBody>
          <a:bodyPr wrap="square">
            <a:spAutoFit/>
          </a:bodyPr>
          <a:lstStyle/>
          <a:p>
            <a:r>
              <a:rPr lang="ru-RU" sz="1200" b="1" i="1" dirty="0" smtClean="0"/>
              <a:t>* Период </a:t>
            </a:r>
            <a:r>
              <a:rPr lang="ru-RU" sz="1200" b="1" i="1" dirty="0"/>
              <a:t>сбора заявок составляет </a:t>
            </a:r>
            <a:r>
              <a:rPr lang="ru-RU" sz="1200" b="1" i="1" dirty="0" smtClean="0"/>
              <a:t>четыре </a:t>
            </a:r>
            <a:r>
              <a:rPr lang="ru-RU" sz="1200" b="1" i="1" dirty="0"/>
              <a:t>дня: </a:t>
            </a:r>
            <a:endParaRPr lang="ru-RU" sz="1200" b="1" i="1" dirty="0" smtClean="0"/>
          </a:p>
          <a:p>
            <a:r>
              <a:rPr lang="ru-RU" sz="1200" b="1" i="1" dirty="0" smtClean="0"/>
              <a:t>10 октября с 12:00 до 19:00 МСК, 11 и 12 октября с 10:00 до 19:00 МСК, 15 октября с 10:00 до 18:50 МСК</a:t>
            </a:r>
            <a:endParaRPr lang="en-US" sz="1200" b="1" i="1" dirty="0" smtClean="0"/>
          </a:p>
          <a:p>
            <a:r>
              <a:rPr lang="ru-RU" sz="1200" b="1" i="1" dirty="0" smtClean="0"/>
              <a:t>Снятие ранее поданных заявок возможно:</a:t>
            </a:r>
            <a:endParaRPr lang="en-US" sz="1200" b="1" i="1" dirty="0" smtClean="0"/>
          </a:p>
          <a:p>
            <a:r>
              <a:rPr lang="ru-RU" sz="1200" b="1" i="1" dirty="0" smtClean="0"/>
              <a:t>10 октября с 12:00 до 19:00 МСК, 11,12 и 15 октября с 10:00 до 19:00 МСК </a:t>
            </a:r>
          </a:p>
        </p:txBody>
      </p:sp>
      <p:sp>
        <p:nvSpPr>
          <p:cNvPr id="40" name="Line 32"/>
          <p:cNvSpPr>
            <a:spLocks noChangeShapeType="1"/>
          </p:cNvSpPr>
          <p:nvPr/>
        </p:nvSpPr>
        <p:spPr bwMode="gray">
          <a:xfrm>
            <a:off x="5385048" y="1916832"/>
            <a:ext cx="0" cy="648072"/>
          </a:xfrm>
          <a:prstGeom prst="line">
            <a:avLst/>
          </a:prstGeom>
          <a:noFill/>
          <a:ln w="19050">
            <a:solidFill>
              <a:srgbClr val="969696"/>
            </a:solidFill>
            <a:prstDash val="sysDot"/>
            <a:round/>
            <a:headEnd/>
            <a:tailEnd type="triangle"/>
          </a:ln>
        </p:spPr>
        <p:txBody>
          <a:bodyPr/>
          <a:lstStyle/>
          <a:p>
            <a:pPr>
              <a:defRPr/>
            </a:pPr>
            <a:endParaRPr lang="ru-RU" sz="1800">
              <a:solidFill>
                <a:srgbClr val="000000"/>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Заголовок 2"/>
          <p:cNvSpPr>
            <a:spLocks noGrp="1"/>
          </p:cNvSpPr>
          <p:nvPr>
            <p:ph type="title"/>
          </p:nvPr>
        </p:nvSpPr>
        <p:spPr>
          <a:xfrm>
            <a:off x="495300" y="0"/>
            <a:ext cx="8915400" cy="908050"/>
          </a:xfrm>
        </p:spPr>
        <p:txBody>
          <a:bodyPr/>
          <a:lstStyle/>
          <a:p>
            <a:pPr eaLnBrk="1" hangingPunct="1"/>
            <a:r>
              <a:rPr lang="ru-RU" smtClean="0">
                <a:ea typeface="ＭＳ Ｐゴシック"/>
                <a:cs typeface="ＭＳ Ｐゴシック"/>
              </a:rPr>
              <a:t>Подача заявок с датой активации</a:t>
            </a:r>
          </a:p>
        </p:txBody>
      </p:sp>
      <p:sp>
        <p:nvSpPr>
          <p:cNvPr id="10" name="TextBox 9"/>
          <p:cNvSpPr txBox="1"/>
          <p:nvPr/>
        </p:nvSpPr>
        <p:spPr>
          <a:xfrm>
            <a:off x="200472" y="2924944"/>
            <a:ext cx="7632700" cy="1323439"/>
          </a:xfrm>
          <a:prstGeom prst="rect">
            <a:avLst/>
          </a:prstGeom>
          <a:noFill/>
        </p:spPr>
        <p:txBody>
          <a:bodyPr>
            <a:spAutoFit/>
          </a:bodyPr>
          <a:lstStyle/>
          <a:p>
            <a:pPr marL="285750" indent="-285750">
              <a:buFont typeface="Arial" pitchFamily="34" charset="0"/>
              <a:buChar char="•"/>
              <a:defRPr/>
            </a:pPr>
            <a:r>
              <a:rPr lang="ru-RU" sz="1600" dirty="0" smtClean="0"/>
              <a:t>Торговый код Акции – </a:t>
            </a:r>
            <a:r>
              <a:rPr lang="en-US" sz="1600" dirty="0" smtClean="0"/>
              <a:t>PSRB</a:t>
            </a:r>
            <a:r>
              <a:rPr lang="ru-RU" sz="1600" dirty="0" smtClean="0"/>
              <a:t>, инструмент </a:t>
            </a:r>
            <a:r>
              <a:rPr lang="ru-RU" sz="1600" dirty="0" err="1" smtClean="0"/>
              <a:t>Промсвб</a:t>
            </a:r>
            <a:r>
              <a:rPr lang="en-US" sz="1600" dirty="0" smtClean="0"/>
              <a:t> </a:t>
            </a:r>
            <a:r>
              <a:rPr lang="ru-RU" sz="1600" dirty="0" err="1" smtClean="0"/>
              <a:t>ао</a:t>
            </a:r>
            <a:endParaRPr lang="ru-RU" sz="1600" dirty="0" smtClean="0"/>
          </a:p>
          <a:p>
            <a:pPr marL="285750" indent="-285750">
              <a:buFont typeface="Arial" pitchFamily="34" charset="0"/>
              <a:buChar char="•"/>
              <a:defRPr/>
            </a:pPr>
            <a:r>
              <a:rPr lang="ru-RU" sz="1600" dirty="0" smtClean="0"/>
              <a:t>Подача </a:t>
            </a:r>
            <a:r>
              <a:rPr lang="ru-RU" sz="1600" dirty="0"/>
              <a:t>адресных заявок в режиме торгов «Размещение: Адресные заявки»</a:t>
            </a:r>
          </a:p>
          <a:p>
            <a:pPr marL="285750" indent="-285750">
              <a:buFont typeface="Arial" pitchFamily="34" charset="0"/>
              <a:buChar char="•"/>
              <a:defRPr/>
            </a:pPr>
            <a:r>
              <a:rPr lang="ru-RU" sz="1600" dirty="0" smtClean="0"/>
              <a:t>Дата </a:t>
            </a:r>
            <a:r>
              <a:rPr lang="ru-RU" sz="1600" dirty="0"/>
              <a:t>активации отображается на рабочем </a:t>
            </a:r>
            <a:r>
              <a:rPr lang="ru-RU" sz="1600" dirty="0" smtClean="0"/>
              <a:t>месте</a:t>
            </a:r>
          </a:p>
          <a:p>
            <a:pPr marL="285750" indent="-285750">
              <a:buFont typeface="Arial" pitchFamily="34" charset="0"/>
              <a:buChar char="•"/>
              <a:defRPr/>
            </a:pPr>
            <a:endParaRPr lang="ru-RU" sz="1600" dirty="0"/>
          </a:p>
        </p:txBody>
      </p:sp>
      <p:pic>
        <p:nvPicPr>
          <p:cNvPr id="12293" name="Picture 2"/>
          <p:cNvPicPr>
            <a:picLocks noChangeAspect="1" noChangeArrowheads="1"/>
          </p:cNvPicPr>
          <p:nvPr/>
        </p:nvPicPr>
        <p:blipFill>
          <a:blip r:embed="rId2" cstate="print"/>
          <a:srcRect/>
          <a:stretch>
            <a:fillRect/>
          </a:stretch>
        </p:blipFill>
        <p:spPr bwMode="auto">
          <a:xfrm>
            <a:off x="7761312" y="3284984"/>
            <a:ext cx="1792411" cy="80505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44488" y="1772816"/>
            <a:ext cx="92202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72480" y="1124744"/>
            <a:ext cx="4772025" cy="4048125"/>
          </a:xfrm>
          <a:prstGeom prst="rect">
            <a:avLst/>
          </a:prstGeom>
          <a:noFill/>
          <a:ln w="9525">
            <a:noFill/>
            <a:miter lim="800000"/>
            <a:headEnd/>
            <a:tailEnd/>
          </a:ln>
        </p:spPr>
      </p:pic>
      <p:sp>
        <p:nvSpPr>
          <p:cNvPr id="13314" name="Заголовок 2"/>
          <p:cNvSpPr>
            <a:spLocks noGrp="1"/>
          </p:cNvSpPr>
          <p:nvPr>
            <p:ph type="title"/>
          </p:nvPr>
        </p:nvSpPr>
        <p:spPr>
          <a:xfrm>
            <a:off x="495300" y="0"/>
            <a:ext cx="8915400" cy="908050"/>
          </a:xfrm>
        </p:spPr>
        <p:txBody>
          <a:bodyPr/>
          <a:lstStyle/>
          <a:p>
            <a:pPr eaLnBrk="1" hangingPunct="1"/>
            <a:r>
              <a:rPr lang="ru-RU" dirty="0" smtClean="0">
                <a:ea typeface="ＭＳ Ｐゴシック"/>
                <a:cs typeface="ＭＳ Ｐゴシック"/>
              </a:rPr>
              <a:t>Подача заявок с датой активации</a:t>
            </a:r>
          </a:p>
        </p:txBody>
      </p:sp>
      <p:pic>
        <p:nvPicPr>
          <p:cNvPr id="13316" name="Picture 2"/>
          <p:cNvPicPr>
            <a:picLocks noChangeAspect="1" noChangeArrowheads="1"/>
          </p:cNvPicPr>
          <p:nvPr/>
        </p:nvPicPr>
        <p:blipFill>
          <a:blip r:embed="rId3" cstate="print"/>
          <a:srcRect/>
          <a:stretch>
            <a:fillRect/>
          </a:stretch>
        </p:blipFill>
        <p:spPr bwMode="auto">
          <a:xfrm>
            <a:off x="200025" y="5229225"/>
            <a:ext cx="2160588" cy="971550"/>
          </a:xfrm>
          <a:prstGeom prst="rect">
            <a:avLst/>
          </a:prstGeom>
          <a:noFill/>
          <a:ln w="9525">
            <a:noFill/>
            <a:miter lim="800000"/>
            <a:headEnd/>
            <a:tailEnd/>
          </a:ln>
        </p:spPr>
      </p:pic>
      <p:sp>
        <p:nvSpPr>
          <p:cNvPr id="13319" name="TextBox 8"/>
          <p:cNvSpPr txBox="1">
            <a:spLocks noChangeArrowheads="1"/>
          </p:cNvSpPr>
          <p:nvPr/>
        </p:nvSpPr>
        <p:spPr bwMode="auto">
          <a:xfrm>
            <a:off x="5241032" y="980728"/>
            <a:ext cx="4465637" cy="4539704"/>
          </a:xfrm>
          <a:prstGeom prst="rect">
            <a:avLst/>
          </a:prstGeom>
          <a:noFill/>
          <a:ln w="9525">
            <a:noFill/>
            <a:miter lim="800000"/>
            <a:headEnd/>
            <a:tailEnd/>
          </a:ln>
        </p:spPr>
        <p:txBody>
          <a:bodyPr wrap="square">
            <a:spAutoFit/>
          </a:bodyPr>
          <a:lstStyle/>
          <a:p>
            <a:r>
              <a:rPr lang="ru-RU" sz="1400" b="1" dirty="0" smtClean="0"/>
              <a:t>Заявка с указанием цены и количества лотов</a:t>
            </a:r>
            <a:endParaRPr lang="en-US" sz="1400" b="1" dirty="0" smtClean="0"/>
          </a:p>
          <a:p>
            <a:endParaRPr lang="en-US" sz="1100" b="1" u="sng" dirty="0" smtClean="0"/>
          </a:p>
          <a:p>
            <a:r>
              <a:rPr lang="ru-RU" sz="1100" b="1" u="sng" dirty="0" smtClean="0"/>
              <a:t>Режим</a:t>
            </a:r>
            <a:r>
              <a:rPr lang="ru-RU" sz="1100" b="1" dirty="0" smtClean="0"/>
              <a:t> – «Размещение: адресные заявки»</a:t>
            </a:r>
            <a:endParaRPr lang="ru-RU" sz="1100" b="1" u="sng" dirty="0" smtClean="0"/>
          </a:p>
          <a:p>
            <a:endParaRPr lang="ru-RU" sz="1100" b="1" u="sng" dirty="0" smtClean="0"/>
          </a:p>
          <a:p>
            <a:r>
              <a:rPr lang="ru-RU" sz="1100" b="1" u="sng" dirty="0" smtClean="0"/>
              <a:t>Партнер</a:t>
            </a:r>
            <a:r>
              <a:rPr lang="ru-RU" sz="1100" b="1" dirty="0" smtClean="0"/>
              <a:t> </a:t>
            </a:r>
            <a:r>
              <a:rPr lang="ru-RU" sz="1100" b="1" dirty="0"/>
              <a:t>– агент по продаже – ОАО </a:t>
            </a:r>
            <a:r>
              <a:rPr lang="ru-RU" sz="1100" b="1" dirty="0" smtClean="0"/>
              <a:t>«</a:t>
            </a:r>
            <a:r>
              <a:rPr lang="ru-RU" sz="1100" b="1" dirty="0" err="1" smtClean="0"/>
              <a:t>Промсвязьбанк</a:t>
            </a:r>
            <a:r>
              <a:rPr lang="ru-RU" sz="1100" b="1" dirty="0" smtClean="0"/>
              <a:t>» (наименование в ТС – </a:t>
            </a:r>
            <a:r>
              <a:rPr lang="ru-RU" sz="1100" b="1" dirty="0" err="1" smtClean="0"/>
              <a:t>Промсвяз</a:t>
            </a:r>
            <a:r>
              <a:rPr lang="ru-RU" sz="1100" b="1" dirty="0" smtClean="0"/>
              <a:t>, идентификатор </a:t>
            </a:r>
            <a:r>
              <a:rPr lang="en-US" sz="1100" b="1" dirty="0" smtClean="0"/>
              <a:t>MC0038600000</a:t>
            </a:r>
            <a:r>
              <a:rPr lang="ru-RU" sz="1100" b="1" dirty="0" smtClean="0"/>
              <a:t>)</a:t>
            </a:r>
          </a:p>
          <a:p>
            <a:endParaRPr lang="ru-RU" sz="1100" b="1" dirty="0" smtClean="0"/>
          </a:p>
          <a:p>
            <a:r>
              <a:rPr lang="ru-RU" sz="1100" b="1" u="sng" dirty="0" smtClean="0"/>
              <a:t>Инструмент</a:t>
            </a:r>
            <a:r>
              <a:rPr lang="ru-RU" sz="1100" b="1" dirty="0" smtClean="0"/>
              <a:t> – </a:t>
            </a:r>
            <a:r>
              <a:rPr lang="ru-RU" sz="1100" b="1" dirty="0" err="1" smtClean="0"/>
              <a:t>Промсвб</a:t>
            </a:r>
            <a:r>
              <a:rPr lang="ru-RU" sz="1100" b="1" dirty="0" smtClean="0"/>
              <a:t> </a:t>
            </a:r>
            <a:r>
              <a:rPr lang="ru-RU" sz="1100" b="1" dirty="0" err="1" smtClean="0"/>
              <a:t>ао</a:t>
            </a:r>
            <a:r>
              <a:rPr lang="ru-RU" sz="1100" b="1" dirty="0" smtClean="0"/>
              <a:t> (торг. код – </a:t>
            </a:r>
            <a:r>
              <a:rPr lang="en-US" sz="1100" b="1" dirty="0" smtClean="0"/>
              <a:t>PSRB</a:t>
            </a:r>
            <a:r>
              <a:rPr lang="ru-RU" sz="1100" b="1" dirty="0" smtClean="0"/>
              <a:t>)</a:t>
            </a:r>
          </a:p>
          <a:p>
            <a:endParaRPr lang="ru-RU" sz="1100" b="1" dirty="0" smtClean="0"/>
          </a:p>
          <a:p>
            <a:r>
              <a:rPr lang="ru-RU" sz="1100" b="1" u="sng" dirty="0" smtClean="0"/>
              <a:t>Код расчета</a:t>
            </a:r>
            <a:r>
              <a:rPr lang="ru-RU" sz="1100" b="1" dirty="0" smtClean="0"/>
              <a:t> – только </a:t>
            </a:r>
            <a:r>
              <a:rPr lang="en-US" sz="1100" b="1" dirty="0" smtClean="0"/>
              <a:t>T0</a:t>
            </a:r>
            <a:endParaRPr lang="ru-RU" sz="1100" b="1" dirty="0" smtClean="0"/>
          </a:p>
          <a:p>
            <a:endParaRPr lang="ru-RU" sz="1100" b="1" dirty="0"/>
          </a:p>
          <a:p>
            <a:r>
              <a:rPr lang="ru-RU" sz="1100" b="1" u="sng" dirty="0">
                <a:solidFill>
                  <a:schemeClr val="accent6"/>
                </a:solidFill>
              </a:rPr>
              <a:t>Цена</a:t>
            </a:r>
            <a:r>
              <a:rPr lang="ru-RU" sz="1100" b="1" dirty="0">
                <a:solidFill>
                  <a:schemeClr val="accent6"/>
                </a:solidFill>
              </a:rPr>
              <a:t> – </a:t>
            </a:r>
            <a:r>
              <a:rPr lang="ru-RU" sz="1100" b="1" dirty="0" smtClean="0">
                <a:solidFill>
                  <a:schemeClr val="accent6"/>
                </a:solidFill>
              </a:rPr>
              <a:t>указывается </a:t>
            </a:r>
            <a:r>
              <a:rPr lang="ru-RU" sz="1100" b="1" dirty="0">
                <a:solidFill>
                  <a:schemeClr val="accent6"/>
                </a:solidFill>
              </a:rPr>
              <a:t>цена, не </a:t>
            </a:r>
            <a:r>
              <a:rPr lang="ru-RU" sz="1100" b="1" dirty="0" smtClean="0">
                <a:solidFill>
                  <a:schemeClr val="accent6"/>
                </a:solidFill>
              </a:rPr>
              <a:t>выше </a:t>
            </a:r>
            <a:r>
              <a:rPr lang="ru-RU" sz="1100" b="1" dirty="0">
                <a:solidFill>
                  <a:schemeClr val="accent6"/>
                </a:solidFill>
              </a:rPr>
              <a:t>которой инвестор готов купить </a:t>
            </a:r>
            <a:r>
              <a:rPr lang="ru-RU" sz="1100" b="1" dirty="0" smtClean="0">
                <a:solidFill>
                  <a:schemeClr val="accent6"/>
                </a:solidFill>
              </a:rPr>
              <a:t>бумагу (с точностью до 0,00001 р.)</a:t>
            </a:r>
          </a:p>
          <a:p>
            <a:endParaRPr lang="ru-RU" sz="1100" b="1" dirty="0" smtClean="0">
              <a:solidFill>
                <a:schemeClr val="accent6"/>
              </a:solidFill>
            </a:endParaRPr>
          </a:p>
          <a:p>
            <a:r>
              <a:rPr lang="ru-RU" sz="1100" b="1" u="sng" dirty="0" smtClean="0">
                <a:solidFill>
                  <a:schemeClr val="accent6"/>
                </a:solidFill>
              </a:rPr>
              <a:t>Лотов</a:t>
            </a:r>
            <a:r>
              <a:rPr lang="ru-RU" sz="1100" b="1" dirty="0" smtClean="0">
                <a:solidFill>
                  <a:schemeClr val="accent6"/>
                </a:solidFill>
              </a:rPr>
              <a:t> – указывается количество лотов</a:t>
            </a:r>
          </a:p>
          <a:p>
            <a:endParaRPr lang="ru-RU" sz="1100" b="1" dirty="0" smtClean="0">
              <a:solidFill>
                <a:schemeClr val="accent6"/>
              </a:solidFill>
            </a:endParaRPr>
          </a:p>
          <a:p>
            <a:r>
              <a:rPr lang="ru-RU" sz="1100" b="1" u="sng" dirty="0" smtClean="0">
                <a:solidFill>
                  <a:schemeClr val="accent6"/>
                </a:solidFill>
              </a:rPr>
              <a:t>Сумма</a:t>
            </a:r>
            <a:r>
              <a:rPr lang="ru-RU" sz="1100" b="1" dirty="0" smtClean="0">
                <a:solidFill>
                  <a:schemeClr val="accent6"/>
                </a:solidFill>
              </a:rPr>
              <a:t> – не заполняется</a:t>
            </a:r>
          </a:p>
          <a:p>
            <a:endParaRPr lang="ru-RU" sz="1100" b="1" dirty="0"/>
          </a:p>
          <a:p>
            <a:r>
              <a:rPr lang="ru-RU" sz="1100" b="1" u="sng" dirty="0"/>
              <a:t>Поручение</a:t>
            </a:r>
            <a:r>
              <a:rPr lang="ru-RU" sz="1100" b="1" dirty="0"/>
              <a:t> – любая дополнительная информация (</a:t>
            </a:r>
            <a:r>
              <a:rPr lang="ru-RU" sz="1100" b="1" dirty="0">
                <a:solidFill>
                  <a:srgbClr val="000000"/>
                </a:solidFill>
              </a:rPr>
              <a:t>номер предварительной заявки, пароль и т.д.</a:t>
            </a:r>
            <a:r>
              <a:rPr lang="ru-RU" sz="1100" b="1" dirty="0"/>
              <a:t>)</a:t>
            </a:r>
          </a:p>
          <a:p>
            <a:endParaRPr lang="ru-RU" sz="1100" b="1" dirty="0"/>
          </a:p>
          <a:p>
            <a:r>
              <a:rPr lang="ru-RU" sz="1100" b="1" i="1" u="sng" dirty="0"/>
              <a:t>Дата активации</a:t>
            </a:r>
            <a:r>
              <a:rPr lang="ru-RU" sz="1100" b="1" dirty="0"/>
              <a:t> – </a:t>
            </a:r>
            <a:r>
              <a:rPr lang="en-US" sz="1100" b="1" dirty="0" smtClean="0"/>
              <a:t>16 </a:t>
            </a:r>
            <a:r>
              <a:rPr lang="ru-RU" sz="1100" b="1" dirty="0" smtClean="0"/>
              <a:t>октября 2012 </a:t>
            </a:r>
            <a:r>
              <a:rPr lang="ru-RU" sz="1100" b="1" dirty="0"/>
              <a:t>г. </a:t>
            </a:r>
            <a:r>
              <a:rPr lang="en-US" sz="1100" b="1" dirty="0" smtClean="0"/>
              <a:t>(</a:t>
            </a:r>
            <a:r>
              <a:rPr lang="ru-RU" sz="1100" b="1" dirty="0" smtClean="0"/>
              <a:t>устанавливается </a:t>
            </a:r>
            <a:r>
              <a:rPr lang="ru-RU" sz="1100" b="1" dirty="0"/>
              <a:t>Биржей и отражается в реестре заявок Участника </a:t>
            </a:r>
            <a:r>
              <a:rPr lang="ru-RU" sz="1100" b="1" dirty="0" smtClean="0"/>
              <a:t>торгов</a:t>
            </a:r>
            <a:r>
              <a:rPr lang="en-US" sz="1100" b="1" dirty="0" smtClean="0"/>
              <a:t>)</a:t>
            </a:r>
            <a:endParaRPr lang="ru-RU" sz="1100" b="1" dirty="0"/>
          </a:p>
          <a:p>
            <a:endParaRPr lang="ru-RU" sz="1100" b="1" i="1" u="sng" dirty="0"/>
          </a:p>
          <a:p>
            <a:r>
              <a:rPr lang="ru-RU" sz="1100" b="1" i="1" u="sng" dirty="0"/>
              <a:t>Размер лота</a:t>
            </a:r>
            <a:r>
              <a:rPr lang="ru-RU" sz="1100" b="1" dirty="0"/>
              <a:t> – </a:t>
            </a:r>
            <a:r>
              <a:rPr lang="ru-RU" sz="1100" b="1" dirty="0" smtClean="0"/>
              <a:t>10000 ценных бумаг</a:t>
            </a:r>
            <a:endParaRPr lang="ru-RU" sz="1100" b="1" dirty="0"/>
          </a:p>
        </p:txBody>
      </p:sp>
      <p:sp>
        <p:nvSpPr>
          <p:cNvPr id="12" name="Овал 11"/>
          <p:cNvSpPr/>
          <p:nvPr/>
        </p:nvSpPr>
        <p:spPr>
          <a:xfrm>
            <a:off x="1136576" y="2348880"/>
            <a:ext cx="576064" cy="360040"/>
          </a:xfrm>
          <a:prstGeom prst="ellipse">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Овал 12"/>
          <p:cNvSpPr/>
          <p:nvPr/>
        </p:nvSpPr>
        <p:spPr>
          <a:xfrm>
            <a:off x="1136576" y="2708920"/>
            <a:ext cx="576064" cy="360040"/>
          </a:xfrm>
          <a:prstGeom prst="ellipse">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72480" y="1124744"/>
            <a:ext cx="4753480" cy="4032447"/>
          </a:xfrm>
          <a:prstGeom prst="rect">
            <a:avLst/>
          </a:prstGeom>
          <a:noFill/>
          <a:ln w="9525">
            <a:noFill/>
            <a:miter lim="800000"/>
            <a:headEnd/>
            <a:tailEnd/>
          </a:ln>
        </p:spPr>
      </p:pic>
      <p:sp>
        <p:nvSpPr>
          <p:cNvPr id="13314" name="Заголовок 2"/>
          <p:cNvSpPr>
            <a:spLocks noGrp="1"/>
          </p:cNvSpPr>
          <p:nvPr>
            <p:ph type="title"/>
          </p:nvPr>
        </p:nvSpPr>
        <p:spPr>
          <a:xfrm>
            <a:off x="495300" y="0"/>
            <a:ext cx="8915400" cy="908050"/>
          </a:xfrm>
        </p:spPr>
        <p:txBody>
          <a:bodyPr/>
          <a:lstStyle/>
          <a:p>
            <a:pPr eaLnBrk="1" hangingPunct="1"/>
            <a:r>
              <a:rPr lang="ru-RU" dirty="0" smtClean="0">
                <a:ea typeface="ＭＳ Ｐゴシック"/>
                <a:cs typeface="ＭＳ Ｐゴシック"/>
              </a:rPr>
              <a:t>Подача заявок с датой активации</a:t>
            </a:r>
          </a:p>
        </p:txBody>
      </p:sp>
      <p:pic>
        <p:nvPicPr>
          <p:cNvPr id="13316" name="Picture 2"/>
          <p:cNvPicPr>
            <a:picLocks noChangeAspect="1" noChangeArrowheads="1"/>
          </p:cNvPicPr>
          <p:nvPr/>
        </p:nvPicPr>
        <p:blipFill>
          <a:blip r:embed="rId3" cstate="print"/>
          <a:srcRect/>
          <a:stretch>
            <a:fillRect/>
          </a:stretch>
        </p:blipFill>
        <p:spPr bwMode="auto">
          <a:xfrm>
            <a:off x="200025" y="5229225"/>
            <a:ext cx="2160588" cy="971550"/>
          </a:xfrm>
          <a:prstGeom prst="rect">
            <a:avLst/>
          </a:prstGeom>
          <a:noFill/>
          <a:ln w="9525">
            <a:noFill/>
            <a:miter lim="800000"/>
            <a:headEnd/>
            <a:tailEnd/>
          </a:ln>
        </p:spPr>
      </p:pic>
      <p:sp>
        <p:nvSpPr>
          <p:cNvPr id="13319" name="TextBox 8"/>
          <p:cNvSpPr txBox="1">
            <a:spLocks noChangeArrowheads="1"/>
          </p:cNvSpPr>
          <p:nvPr/>
        </p:nvSpPr>
        <p:spPr bwMode="auto">
          <a:xfrm>
            <a:off x="5241032" y="980728"/>
            <a:ext cx="4465637" cy="4924425"/>
          </a:xfrm>
          <a:prstGeom prst="rect">
            <a:avLst/>
          </a:prstGeom>
          <a:noFill/>
          <a:ln w="9525">
            <a:noFill/>
            <a:miter lim="800000"/>
            <a:headEnd/>
            <a:tailEnd/>
          </a:ln>
        </p:spPr>
        <p:txBody>
          <a:bodyPr wrap="square">
            <a:spAutoFit/>
          </a:bodyPr>
          <a:lstStyle/>
          <a:p>
            <a:r>
              <a:rPr lang="ru-RU" sz="1400" b="1" dirty="0" smtClean="0"/>
              <a:t>Заявка с указанием признака «По цене контрагента» и объема денежных средств</a:t>
            </a:r>
            <a:endParaRPr lang="en-US" sz="1400" b="1" dirty="0" smtClean="0"/>
          </a:p>
          <a:p>
            <a:endParaRPr lang="en-US" sz="1100" b="1" u="sng" dirty="0" smtClean="0"/>
          </a:p>
          <a:p>
            <a:r>
              <a:rPr lang="ru-RU" sz="1100" b="1" u="sng" dirty="0" smtClean="0"/>
              <a:t>Режим</a:t>
            </a:r>
            <a:r>
              <a:rPr lang="ru-RU" sz="1100" b="1" dirty="0" smtClean="0"/>
              <a:t> – «Размещение: адресные заявки»</a:t>
            </a:r>
            <a:endParaRPr lang="ru-RU" sz="1100" b="1" u="sng" dirty="0" smtClean="0"/>
          </a:p>
          <a:p>
            <a:endParaRPr lang="ru-RU" sz="1100" b="1" u="sng" dirty="0" smtClean="0"/>
          </a:p>
          <a:p>
            <a:r>
              <a:rPr lang="ru-RU" sz="1100" b="1" u="sng" dirty="0" smtClean="0"/>
              <a:t>Партнер</a:t>
            </a:r>
            <a:r>
              <a:rPr lang="ru-RU" sz="1100" b="1" dirty="0" smtClean="0"/>
              <a:t> – агент по продаже – ОАО «</a:t>
            </a:r>
            <a:r>
              <a:rPr lang="ru-RU" sz="1100" b="1" dirty="0" err="1" smtClean="0"/>
              <a:t>Промсвязьбанк</a:t>
            </a:r>
            <a:r>
              <a:rPr lang="ru-RU" sz="1100" b="1" dirty="0" smtClean="0"/>
              <a:t>» (наименование в ТС – </a:t>
            </a:r>
            <a:r>
              <a:rPr lang="ru-RU" sz="1100" b="1" dirty="0" err="1" smtClean="0"/>
              <a:t>Промсвяз</a:t>
            </a:r>
            <a:r>
              <a:rPr lang="ru-RU" sz="1100" b="1" dirty="0" smtClean="0"/>
              <a:t>, идентификатор </a:t>
            </a:r>
            <a:r>
              <a:rPr lang="en-US" sz="1100" b="1" dirty="0" smtClean="0"/>
              <a:t>MC0038600000</a:t>
            </a:r>
            <a:r>
              <a:rPr lang="ru-RU" sz="1100" b="1" dirty="0" smtClean="0"/>
              <a:t>)</a:t>
            </a:r>
          </a:p>
          <a:p>
            <a:endParaRPr lang="ru-RU" sz="1100" b="1" dirty="0" smtClean="0"/>
          </a:p>
          <a:p>
            <a:r>
              <a:rPr lang="ru-RU" sz="1100" b="1" u="sng" dirty="0" smtClean="0"/>
              <a:t>Инструмент</a:t>
            </a:r>
            <a:r>
              <a:rPr lang="ru-RU" sz="1100" b="1" dirty="0" smtClean="0"/>
              <a:t> – </a:t>
            </a:r>
            <a:r>
              <a:rPr lang="ru-RU" sz="1100" b="1" dirty="0" err="1" smtClean="0"/>
              <a:t>Промсвб</a:t>
            </a:r>
            <a:r>
              <a:rPr lang="ru-RU" sz="1100" b="1" dirty="0" smtClean="0"/>
              <a:t> </a:t>
            </a:r>
            <a:r>
              <a:rPr lang="ru-RU" sz="1100" b="1" dirty="0" err="1" smtClean="0"/>
              <a:t>ао</a:t>
            </a:r>
            <a:r>
              <a:rPr lang="ru-RU" sz="1100" b="1" dirty="0" smtClean="0"/>
              <a:t> (торг. код – </a:t>
            </a:r>
            <a:r>
              <a:rPr lang="en-US" sz="1100" b="1" dirty="0" smtClean="0"/>
              <a:t>PSRB</a:t>
            </a:r>
            <a:r>
              <a:rPr lang="ru-RU" sz="1100" b="1" dirty="0" smtClean="0"/>
              <a:t>)</a:t>
            </a:r>
          </a:p>
          <a:p>
            <a:endParaRPr lang="ru-RU" sz="1100" b="1" dirty="0" smtClean="0"/>
          </a:p>
          <a:p>
            <a:r>
              <a:rPr lang="ru-RU" sz="1100" b="1" u="sng" dirty="0" smtClean="0"/>
              <a:t>Код расчета</a:t>
            </a:r>
            <a:r>
              <a:rPr lang="ru-RU" sz="1100" b="1" dirty="0" smtClean="0"/>
              <a:t> – только </a:t>
            </a:r>
            <a:r>
              <a:rPr lang="en-US" sz="1100" b="1" dirty="0" smtClean="0"/>
              <a:t>T0</a:t>
            </a:r>
            <a:endParaRPr lang="ru-RU" sz="1100" b="1" dirty="0" smtClean="0"/>
          </a:p>
          <a:p>
            <a:endParaRPr lang="ru-RU" sz="1100" b="1" dirty="0"/>
          </a:p>
          <a:p>
            <a:r>
              <a:rPr lang="ru-RU" sz="1100" b="1" u="sng" dirty="0">
                <a:solidFill>
                  <a:schemeClr val="accent6"/>
                </a:solidFill>
              </a:rPr>
              <a:t>Цена</a:t>
            </a:r>
            <a:r>
              <a:rPr lang="ru-RU" sz="1100" b="1" dirty="0">
                <a:solidFill>
                  <a:schemeClr val="accent6"/>
                </a:solidFill>
              </a:rPr>
              <a:t> – </a:t>
            </a:r>
            <a:r>
              <a:rPr lang="ru-RU" sz="1100" b="1" dirty="0" smtClean="0">
                <a:solidFill>
                  <a:schemeClr val="accent6"/>
                </a:solidFill>
              </a:rPr>
              <a:t>не заполняется, указывается признак «По цене контрагента»</a:t>
            </a:r>
          </a:p>
          <a:p>
            <a:endParaRPr lang="ru-RU" sz="1100" b="1" dirty="0" smtClean="0">
              <a:solidFill>
                <a:schemeClr val="accent6"/>
              </a:solidFill>
            </a:endParaRPr>
          </a:p>
          <a:p>
            <a:r>
              <a:rPr lang="ru-RU" sz="1100" b="1" u="sng" dirty="0" smtClean="0">
                <a:solidFill>
                  <a:schemeClr val="accent6"/>
                </a:solidFill>
              </a:rPr>
              <a:t>Лотов</a:t>
            </a:r>
            <a:r>
              <a:rPr lang="ru-RU" sz="1100" b="1" dirty="0" smtClean="0">
                <a:solidFill>
                  <a:schemeClr val="accent6"/>
                </a:solidFill>
              </a:rPr>
              <a:t> – не заполняется</a:t>
            </a:r>
          </a:p>
          <a:p>
            <a:endParaRPr lang="ru-RU" sz="1100" b="1" dirty="0" smtClean="0">
              <a:solidFill>
                <a:schemeClr val="accent6"/>
              </a:solidFill>
            </a:endParaRPr>
          </a:p>
          <a:p>
            <a:r>
              <a:rPr lang="ru-RU" sz="1100" b="1" u="sng" dirty="0" smtClean="0">
                <a:solidFill>
                  <a:schemeClr val="accent6"/>
                </a:solidFill>
              </a:rPr>
              <a:t>Сумма</a:t>
            </a:r>
            <a:r>
              <a:rPr lang="ru-RU" sz="1100" b="1" dirty="0" smtClean="0">
                <a:solidFill>
                  <a:schemeClr val="accent6"/>
                </a:solidFill>
              </a:rPr>
              <a:t> – указывается объем денежных средств, предназначенный для покупки</a:t>
            </a:r>
            <a:endParaRPr lang="ru-RU" sz="1100" b="1" dirty="0">
              <a:solidFill>
                <a:schemeClr val="accent6"/>
              </a:solidFill>
            </a:endParaRPr>
          </a:p>
          <a:p>
            <a:endParaRPr lang="ru-RU" sz="1100" b="1" dirty="0"/>
          </a:p>
          <a:p>
            <a:r>
              <a:rPr lang="ru-RU" sz="1100" b="1" u="sng" dirty="0" smtClean="0"/>
              <a:t>Поручение</a:t>
            </a:r>
            <a:r>
              <a:rPr lang="ru-RU" sz="1100" b="1" dirty="0" smtClean="0"/>
              <a:t> – любая дополнительная информация (</a:t>
            </a:r>
            <a:r>
              <a:rPr lang="ru-RU" sz="1100" b="1" dirty="0" smtClean="0">
                <a:solidFill>
                  <a:srgbClr val="000000"/>
                </a:solidFill>
              </a:rPr>
              <a:t>номер предварительной заявки, пароль и т.д.</a:t>
            </a:r>
            <a:r>
              <a:rPr lang="ru-RU" sz="1100" b="1" dirty="0" smtClean="0"/>
              <a:t>)</a:t>
            </a:r>
          </a:p>
          <a:p>
            <a:endParaRPr lang="ru-RU" sz="1100" b="1" dirty="0" smtClean="0"/>
          </a:p>
          <a:p>
            <a:r>
              <a:rPr lang="ru-RU" sz="1100" b="1" i="1" u="sng" dirty="0" smtClean="0"/>
              <a:t>Дата активации</a:t>
            </a:r>
            <a:r>
              <a:rPr lang="ru-RU" sz="1100" b="1" dirty="0" smtClean="0"/>
              <a:t> – </a:t>
            </a:r>
            <a:r>
              <a:rPr lang="en-US" sz="1100" b="1" dirty="0" smtClean="0"/>
              <a:t>16 </a:t>
            </a:r>
            <a:r>
              <a:rPr lang="ru-RU" sz="1100" b="1" dirty="0" smtClean="0"/>
              <a:t>октября 2012 г. </a:t>
            </a:r>
            <a:r>
              <a:rPr lang="en-US" sz="1100" b="1" dirty="0" smtClean="0"/>
              <a:t>(</a:t>
            </a:r>
            <a:r>
              <a:rPr lang="ru-RU" sz="1100" b="1" dirty="0" smtClean="0"/>
              <a:t>устанавливается Биржей и отражается в реестре заявок Участника торгов</a:t>
            </a:r>
            <a:r>
              <a:rPr lang="en-US" sz="1100" b="1" dirty="0" smtClean="0"/>
              <a:t>)</a:t>
            </a:r>
            <a:endParaRPr lang="ru-RU" sz="1100" b="1" dirty="0" smtClean="0"/>
          </a:p>
          <a:p>
            <a:endParaRPr lang="ru-RU" sz="1100" b="1" i="1" u="sng" dirty="0" smtClean="0"/>
          </a:p>
          <a:p>
            <a:r>
              <a:rPr lang="ru-RU" sz="1100" b="1" i="1" u="sng" dirty="0" smtClean="0"/>
              <a:t>Размер лота</a:t>
            </a:r>
            <a:r>
              <a:rPr lang="ru-RU" sz="1100" b="1" dirty="0" smtClean="0"/>
              <a:t> – 10000 ценных бумаг</a:t>
            </a:r>
            <a:endParaRPr lang="ru-RU" sz="1100" b="1" dirty="0"/>
          </a:p>
        </p:txBody>
      </p:sp>
      <p:sp>
        <p:nvSpPr>
          <p:cNvPr id="8" name="Овал 7"/>
          <p:cNvSpPr/>
          <p:nvPr/>
        </p:nvSpPr>
        <p:spPr>
          <a:xfrm>
            <a:off x="2000672" y="2348880"/>
            <a:ext cx="1368152" cy="360040"/>
          </a:xfrm>
          <a:prstGeom prst="ellipse">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Овал 9"/>
          <p:cNvSpPr/>
          <p:nvPr/>
        </p:nvSpPr>
        <p:spPr>
          <a:xfrm>
            <a:off x="1136576" y="3212976"/>
            <a:ext cx="792088" cy="360040"/>
          </a:xfrm>
          <a:prstGeom prst="ellipse">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1"/>
          <p:cNvSpPr>
            <a:spLocks noGrp="1"/>
          </p:cNvSpPr>
          <p:nvPr>
            <p:ph idx="1"/>
          </p:nvPr>
        </p:nvSpPr>
        <p:spPr>
          <a:xfrm>
            <a:off x="272480" y="1052736"/>
            <a:ext cx="9361040" cy="5471889"/>
          </a:xfrm>
        </p:spPr>
        <p:txBody>
          <a:bodyPr/>
          <a:lstStyle/>
          <a:p>
            <a:pPr algn="just" eaLnBrk="1" hangingPunct="1"/>
            <a:r>
              <a:rPr lang="ru-RU" sz="1400" b="1" i="1" dirty="0" smtClean="0">
                <a:solidFill>
                  <a:srgbClr val="FF0000"/>
                </a:solidFill>
                <a:latin typeface="Arial" charset="0"/>
                <a:ea typeface="ＭＳ Ｐゴシック"/>
                <a:cs typeface="Arial" charset="0"/>
              </a:rPr>
              <a:t>Время проверки обеспечения (активации</a:t>
            </a:r>
            <a:r>
              <a:rPr lang="en-US" sz="1400" b="1" i="1" dirty="0" smtClean="0">
                <a:solidFill>
                  <a:srgbClr val="FF0000"/>
                </a:solidFill>
                <a:latin typeface="Arial" charset="0"/>
                <a:ea typeface="ＭＳ Ｐゴシック"/>
                <a:cs typeface="Arial" charset="0"/>
              </a:rPr>
              <a:t> </a:t>
            </a:r>
            <a:r>
              <a:rPr lang="ru-RU" sz="1400" b="1" i="1" dirty="0" smtClean="0">
                <a:solidFill>
                  <a:srgbClr val="FF0000"/>
                </a:solidFill>
                <a:latin typeface="Arial" charset="0"/>
                <a:ea typeface="ＭＳ Ｐゴシック"/>
                <a:cs typeface="Arial" charset="0"/>
              </a:rPr>
              <a:t>заявок) 09:40 МСК</a:t>
            </a:r>
            <a:r>
              <a:rPr lang="en-US" sz="1400" b="1" i="1" dirty="0" smtClean="0">
                <a:solidFill>
                  <a:srgbClr val="FF0000"/>
                </a:solidFill>
                <a:latin typeface="Arial" charset="0"/>
                <a:ea typeface="ＭＳ Ｐゴシック"/>
                <a:cs typeface="Arial" charset="0"/>
              </a:rPr>
              <a:t> 16 </a:t>
            </a:r>
            <a:r>
              <a:rPr lang="ru-RU" sz="1400" b="1" i="1" dirty="0" smtClean="0">
                <a:solidFill>
                  <a:srgbClr val="FF0000"/>
                </a:solidFill>
                <a:latin typeface="Arial" charset="0"/>
                <a:ea typeface="ＭＳ Ｐゴシック"/>
                <a:cs typeface="Arial" charset="0"/>
              </a:rPr>
              <a:t>октября 2012 г.</a:t>
            </a:r>
          </a:p>
          <a:p>
            <a:pPr algn="just" eaLnBrk="1" hangingPunct="1"/>
            <a:r>
              <a:rPr lang="ru-RU" sz="1400" dirty="0" smtClean="0">
                <a:latin typeface="Arial" charset="0"/>
                <a:ea typeface="ＭＳ Ｐゴシック"/>
                <a:cs typeface="Arial" charset="0"/>
              </a:rPr>
              <a:t> </a:t>
            </a:r>
            <a:endParaRPr lang="en-US" sz="1400" dirty="0" smtClean="0">
              <a:latin typeface="Arial" charset="0"/>
              <a:ea typeface="ＭＳ Ｐゴシック"/>
              <a:cs typeface="Arial" charset="0"/>
            </a:endParaRPr>
          </a:p>
          <a:p>
            <a:pPr algn="just" eaLnBrk="1" hangingPunct="1">
              <a:buFont typeface="Arial" charset="0"/>
              <a:buChar char="•"/>
            </a:pPr>
            <a:r>
              <a:rPr lang="en-US" sz="1400" dirty="0" smtClean="0">
                <a:latin typeface="Arial" charset="0"/>
                <a:ea typeface="ＭＳ Ｐゴシック"/>
                <a:cs typeface="Arial" charset="0"/>
              </a:rPr>
              <a:t> </a:t>
            </a:r>
            <a:r>
              <a:rPr lang="ru-RU" sz="1400" dirty="0" smtClean="0">
                <a:latin typeface="Arial" charset="0"/>
                <a:ea typeface="ＭＳ Ｐゴシック"/>
                <a:cs typeface="Arial" charset="0"/>
              </a:rPr>
              <a:t>Участники </a:t>
            </a:r>
            <a:r>
              <a:rPr lang="ru-RU" sz="1400" b="1" i="1" dirty="0" smtClean="0">
                <a:latin typeface="Arial" charset="0"/>
                <a:ea typeface="ＭＳ Ｐゴシック"/>
                <a:cs typeface="Arial" charset="0"/>
              </a:rPr>
              <a:t>заранее </a:t>
            </a:r>
            <a:r>
              <a:rPr lang="ru-RU" sz="1400" dirty="0" smtClean="0">
                <a:latin typeface="Arial" charset="0"/>
                <a:ea typeface="ＭＳ Ｐゴシック"/>
                <a:cs typeface="Arial" charset="0"/>
              </a:rPr>
              <a:t>обеспечивают наличие средств на основном счете (в размере объема заявки + комиссии Биржи)</a:t>
            </a:r>
          </a:p>
          <a:p>
            <a:pPr algn="just" eaLnBrk="1" hangingPunct="1">
              <a:buFont typeface="Arial" charset="0"/>
              <a:buChar char="•"/>
            </a:pPr>
            <a:endParaRPr lang="en-US" sz="1400" dirty="0" smtClean="0">
              <a:latin typeface="Arial" charset="0"/>
              <a:ea typeface="ＭＳ Ｐゴシック"/>
              <a:cs typeface="Arial" charset="0"/>
            </a:endParaRPr>
          </a:p>
          <a:p>
            <a:pPr algn="just" eaLnBrk="1" hangingPunct="1">
              <a:buFont typeface="Arial" charset="0"/>
              <a:buChar char="•"/>
            </a:pPr>
            <a:r>
              <a:rPr lang="ru-RU" sz="1400" dirty="0" smtClean="0">
                <a:latin typeface="Arial" charset="0"/>
                <a:ea typeface="ＭＳ Ｐゴシック"/>
                <a:cs typeface="Arial" charset="0"/>
              </a:rPr>
              <a:t> Участники </a:t>
            </a:r>
            <a:r>
              <a:rPr lang="ru-RU" sz="1400" b="1" i="1" dirty="0" smtClean="0">
                <a:latin typeface="Arial" charset="0"/>
                <a:ea typeface="ＭＳ Ｐゴシック"/>
                <a:cs typeface="Arial" charset="0"/>
              </a:rPr>
              <a:t>заранее</a:t>
            </a:r>
            <a:r>
              <a:rPr lang="en-US" sz="1400" b="1" i="1" dirty="0" smtClean="0">
                <a:latin typeface="Arial" charset="0"/>
                <a:ea typeface="ＭＳ Ｐゴシック"/>
                <a:cs typeface="Arial" charset="0"/>
              </a:rPr>
              <a:t> (</a:t>
            </a:r>
            <a:r>
              <a:rPr lang="ru-RU" sz="1400" b="1" i="1" dirty="0" smtClean="0">
                <a:latin typeface="Arial" charset="0"/>
                <a:ea typeface="ＭＳ Ｐゴシック"/>
                <a:cs typeface="Arial" charset="0"/>
              </a:rPr>
              <a:t>до 20:30 МСК 15 октября</a:t>
            </a:r>
            <a:r>
              <a:rPr lang="en-US" sz="1400" b="1" i="1" dirty="0" smtClean="0">
                <a:latin typeface="Arial" charset="0"/>
                <a:ea typeface="ＭＳ Ｐゴシック"/>
                <a:cs typeface="Arial" charset="0"/>
              </a:rPr>
              <a:t>)</a:t>
            </a:r>
            <a:r>
              <a:rPr lang="ru-RU" sz="1400" b="1" i="1" dirty="0" smtClean="0">
                <a:latin typeface="Arial" charset="0"/>
                <a:ea typeface="ＭＳ Ｐゴシック"/>
                <a:cs typeface="Arial" charset="0"/>
              </a:rPr>
              <a:t> </a:t>
            </a:r>
            <a:r>
              <a:rPr lang="ru-RU" sz="1400" dirty="0" smtClean="0">
                <a:latin typeface="Arial" charset="0"/>
                <a:ea typeface="ＭＳ Ｐゴシック"/>
                <a:cs typeface="Arial" charset="0"/>
              </a:rPr>
              <a:t>подают в НРД поручение на перевод денежных средств с основного на торговый счет (Система электронных расчетов, Банк-клиент, SWIFT, телекс или бумажный носитель). Дата исполнения поручения – дата активации заявок – 16 октября 2012 г.</a:t>
            </a:r>
          </a:p>
          <a:p>
            <a:pPr algn="just" eaLnBrk="1" hangingPunct="1">
              <a:buFont typeface="Arial" charset="0"/>
              <a:buChar char="•"/>
            </a:pPr>
            <a:endParaRPr lang="en-US" sz="1400" dirty="0" smtClean="0">
              <a:latin typeface="Arial" charset="0"/>
              <a:ea typeface="ＭＳ Ｐゴシック"/>
              <a:cs typeface="Arial" charset="0"/>
            </a:endParaRPr>
          </a:p>
          <a:p>
            <a:pPr algn="just" eaLnBrk="1" hangingPunct="1">
              <a:buFont typeface="Arial" charset="0"/>
              <a:buChar char="•"/>
            </a:pPr>
            <a:r>
              <a:rPr lang="ru-RU" sz="1400" dirty="0" smtClean="0">
                <a:latin typeface="Arial" charset="0"/>
                <a:ea typeface="ＭＳ Ｐゴシック"/>
                <a:cs typeface="Arial" charset="0"/>
              </a:rPr>
              <a:t> НРД в дату активации заявок 16 октября 2012 г. предоставляет своим клиентам </a:t>
            </a:r>
            <a:r>
              <a:rPr lang="ru-RU" sz="1400" b="1" i="1" dirty="0" smtClean="0">
                <a:latin typeface="Arial" charset="0"/>
                <a:ea typeface="ＭＳ Ｐゴシック"/>
                <a:cs typeface="Arial" charset="0"/>
              </a:rPr>
              <a:t>доступ к системам электронного документооборота в штатное время</a:t>
            </a:r>
            <a:r>
              <a:rPr lang="ru-RU" sz="1400" dirty="0" smtClean="0">
                <a:latin typeface="Arial" charset="0"/>
                <a:ea typeface="ＭＳ Ｐゴシック"/>
                <a:cs typeface="Arial" charset="0"/>
              </a:rPr>
              <a:t>.</a:t>
            </a:r>
          </a:p>
          <a:p>
            <a:pPr algn="just" eaLnBrk="1" hangingPunct="1"/>
            <a:endParaRPr lang="ru-RU" sz="1400" b="1" dirty="0" smtClean="0">
              <a:solidFill>
                <a:srgbClr val="FF0000"/>
              </a:solidFill>
              <a:latin typeface="Arial" charset="0"/>
              <a:ea typeface="ＭＳ Ｐゴシック"/>
              <a:cs typeface="Arial" charset="0"/>
            </a:endParaRPr>
          </a:p>
          <a:p>
            <a:pPr algn="just" eaLnBrk="1" hangingPunct="1"/>
            <a:r>
              <a:rPr lang="ru-RU" sz="1400" b="1" i="1" dirty="0" smtClean="0">
                <a:solidFill>
                  <a:srgbClr val="FF0000"/>
                </a:solidFill>
                <a:latin typeface="Arial" charset="0"/>
                <a:ea typeface="ＭＳ Ｐゴシック"/>
                <a:cs typeface="Arial" charset="0"/>
              </a:rPr>
              <a:t>Внимание: Биржа будет проверять обеспечение на счете Участника (не принимая во внимание «клиентские лимиты»).</a:t>
            </a:r>
          </a:p>
          <a:p>
            <a:pPr algn="just" eaLnBrk="1" hangingPunct="1"/>
            <a:endParaRPr lang="ru-RU" sz="1400" b="1" i="1" dirty="0" smtClean="0">
              <a:solidFill>
                <a:srgbClr val="FF0000"/>
              </a:solidFill>
              <a:latin typeface="Arial" charset="0"/>
              <a:ea typeface="ＭＳ Ｐゴシック"/>
              <a:cs typeface="Arial" charset="0"/>
            </a:endParaRPr>
          </a:p>
          <a:p>
            <a:pPr algn="just" eaLnBrk="1" hangingPunct="1"/>
            <a:r>
              <a:rPr lang="ru-RU" sz="1400" b="1" i="1" dirty="0" smtClean="0">
                <a:solidFill>
                  <a:srgbClr val="FF0000"/>
                </a:solidFill>
                <a:latin typeface="Arial" charset="0"/>
                <a:ea typeface="ＭＳ Ｐゴシック"/>
                <a:cs typeface="Arial" charset="0"/>
              </a:rPr>
              <a:t>Внимание: Заявки, обеспеченные менее чем на объем заявки (количество </a:t>
            </a:r>
            <a:r>
              <a:rPr lang="en-US" sz="1400" b="1" i="1" dirty="0" smtClean="0">
                <a:solidFill>
                  <a:srgbClr val="FF0000"/>
                </a:solidFill>
                <a:latin typeface="Arial" charset="0"/>
                <a:ea typeface="ＭＳ Ｐゴシック"/>
                <a:cs typeface="Arial" charset="0"/>
              </a:rPr>
              <a:t>*</a:t>
            </a:r>
            <a:r>
              <a:rPr lang="ru-RU" sz="1400" b="1" i="1" dirty="0" smtClean="0">
                <a:solidFill>
                  <a:srgbClr val="FF0000"/>
                </a:solidFill>
                <a:latin typeface="Arial" charset="0"/>
                <a:ea typeface="ＭＳ Ｐゴシック"/>
                <a:cs typeface="Arial" charset="0"/>
              </a:rPr>
              <a:t> цену, указанную в заявке </a:t>
            </a:r>
            <a:r>
              <a:rPr lang="ru-RU" sz="1400" b="1" i="1" dirty="0">
                <a:solidFill>
                  <a:srgbClr val="FF0000"/>
                </a:solidFill>
                <a:latin typeface="Arial" charset="0"/>
                <a:ea typeface="ＭＳ Ｐゴシック"/>
                <a:cs typeface="Arial" charset="0"/>
              </a:rPr>
              <a:t>(расчетное количество </a:t>
            </a:r>
            <a:r>
              <a:rPr lang="en-US" sz="1400" b="1" i="1" dirty="0" smtClean="0">
                <a:solidFill>
                  <a:srgbClr val="FF0000"/>
                </a:solidFill>
                <a:latin typeface="Arial" charset="0"/>
                <a:ea typeface="ＭＳ Ｐゴシック"/>
                <a:cs typeface="Arial" charset="0"/>
              </a:rPr>
              <a:t>*</a:t>
            </a:r>
            <a:r>
              <a:rPr lang="ru-RU" sz="1400" b="1" i="1" dirty="0" smtClean="0">
                <a:solidFill>
                  <a:srgbClr val="FF0000"/>
                </a:solidFill>
                <a:latin typeface="Arial" charset="0"/>
                <a:ea typeface="ＭＳ Ｐゴシック"/>
                <a:cs typeface="Arial" charset="0"/>
              </a:rPr>
              <a:t> </a:t>
            </a:r>
            <a:r>
              <a:rPr lang="ru-RU" sz="1400" b="1" i="1" dirty="0">
                <a:solidFill>
                  <a:srgbClr val="FF0000"/>
                </a:solidFill>
                <a:latin typeface="Arial" charset="0"/>
                <a:ea typeface="ＭＳ Ｐゴシック"/>
                <a:cs typeface="Arial" charset="0"/>
              </a:rPr>
              <a:t>цену размещения в случае заявок на сумму денежных средств с признаком «по цене контрагента») </a:t>
            </a:r>
            <a:r>
              <a:rPr lang="ru-RU" sz="1400" b="1" i="1" dirty="0" smtClean="0">
                <a:solidFill>
                  <a:srgbClr val="FF0000"/>
                </a:solidFill>
                <a:latin typeface="Arial" charset="0"/>
                <a:ea typeface="ＭＳ Ｐゴシック"/>
                <a:cs typeface="Arial" charset="0"/>
              </a:rPr>
              <a:t>+ комиссии Биржи, будут признаны необеспеченными и будут сняты Биржей в момент проверки обеспечения 16 октября 2012 г. в 09:40</a:t>
            </a:r>
            <a:r>
              <a:rPr lang="en-US" sz="1400" b="1" i="1" dirty="0" smtClean="0">
                <a:solidFill>
                  <a:srgbClr val="FF0000"/>
                </a:solidFill>
                <a:latin typeface="Arial" charset="0"/>
                <a:ea typeface="ＭＳ Ｐゴシック"/>
                <a:cs typeface="Arial" charset="0"/>
              </a:rPr>
              <a:t> </a:t>
            </a:r>
            <a:r>
              <a:rPr lang="ru-RU" sz="1400" b="1" i="1" dirty="0" smtClean="0">
                <a:solidFill>
                  <a:srgbClr val="FF0000"/>
                </a:solidFill>
                <a:latin typeface="Arial" charset="0"/>
                <a:ea typeface="ＭＳ Ｐゴシック"/>
                <a:cs typeface="Arial" charset="0"/>
              </a:rPr>
              <a:t>МСК</a:t>
            </a:r>
          </a:p>
          <a:p>
            <a:pPr eaLnBrk="1" hangingPunct="1">
              <a:buFont typeface="Arial" charset="0"/>
              <a:buChar char="•"/>
            </a:pPr>
            <a:endParaRPr lang="ru-RU" sz="1300" dirty="0" smtClean="0">
              <a:latin typeface="Arial" charset="0"/>
              <a:ea typeface="ＭＳ Ｐゴシック"/>
              <a:cs typeface="Arial" charset="0"/>
            </a:endParaRPr>
          </a:p>
        </p:txBody>
      </p:sp>
      <p:sp>
        <p:nvSpPr>
          <p:cNvPr id="14338" name="Заголовок 2"/>
          <p:cNvSpPr>
            <a:spLocks noGrp="1"/>
          </p:cNvSpPr>
          <p:nvPr>
            <p:ph type="title"/>
          </p:nvPr>
        </p:nvSpPr>
        <p:spPr>
          <a:xfrm>
            <a:off x="495300" y="0"/>
            <a:ext cx="8915400" cy="908050"/>
          </a:xfrm>
        </p:spPr>
        <p:txBody>
          <a:bodyPr/>
          <a:lstStyle/>
          <a:p>
            <a:pPr eaLnBrk="1" hangingPunct="1"/>
            <a:r>
              <a:rPr lang="ru-RU" dirty="0" smtClean="0">
                <a:ea typeface="ＭＳ Ｐゴシック"/>
                <a:cs typeface="ＭＳ Ｐゴシック"/>
              </a:rPr>
              <a:t>Особенности </a:t>
            </a:r>
            <a:r>
              <a:rPr lang="en-US" dirty="0" smtClean="0">
                <a:ea typeface="ＭＳ Ｐゴシック"/>
                <a:cs typeface="ＭＳ Ｐゴシック"/>
              </a:rPr>
              <a:t>1/2</a:t>
            </a:r>
            <a:endParaRPr lang="ru-RU"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1"/>
          <p:cNvSpPr>
            <a:spLocks noGrp="1"/>
          </p:cNvSpPr>
          <p:nvPr>
            <p:ph idx="4294967295"/>
          </p:nvPr>
        </p:nvSpPr>
        <p:spPr>
          <a:xfrm>
            <a:off x="272480" y="1052736"/>
            <a:ext cx="9361040" cy="4680520"/>
          </a:xfrm>
        </p:spPr>
        <p:txBody>
          <a:bodyPr/>
          <a:lstStyle/>
          <a:p>
            <a:pPr algn="just" eaLnBrk="1" hangingPunct="1"/>
            <a:r>
              <a:rPr lang="ru-RU" sz="1400" b="1" i="1" dirty="0" smtClean="0">
                <a:solidFill>
                  <a:srgbClr val="FF0000"/>
                </a:solidFill>
                <a:ea typeface="ＭＳ Ｐゴシック"/>
                <a:cs typeface="Arial" charset="0"/>
              </a:rPr>
              <a:t>Проверка обеспечения</a:t>
            </a:r>
          </a:p>
          <a:p>
            <a:pPr algn="just" eaLnBrk="1" hangingPunct="1">
              <a:buFont typeface="Arial" charset="0"/>
              <a:buChar char="•"/>
            </a:pPr>
            <a:r>
              <a:rPr lang="ru-RU" sz="1400" dirty="0" smtClean="0">
                <a:ea typeface="ＭＳ Ｐゴシック"/>
                <a:cs typeface="Arial" charset="0"/>
              </a:rPr>
              <a:t> Брокер до 16 октября 2012 г. </a:t>
            </a:r>
            <a:r>
              <a:rPr lang="ru-RU" sz="1400" b="1" i="1" dirty="0" smtClean="0">
                <a:ea typeface="ＭＳ Ｐゴシック"/>
                <a:cs typeface="Arial" charset="0"/>
              </a:rPr>
              <a:t>самостоятельно</a:t>
            </a:r>
            <a:r>
              <a:rPr lang="ru-RU" sz="1400" dirty="0" smtClean="0">
                <a:ea typeface="ＭＳ Ｐゴシック"/>
                <a:cs typeface="Arial" charset="0"/>
              </a:rPr>
              <a:t> осуществляет резервирование средств клиента в размере поданных клиентом заявок на покупку.</a:t>
            </a:r>
          </a:p>
          <a:p>
            <a:pPr algn="just" eaLnBrk="1" hangingPunct="1"/>
            <a:endParaRPr lang="ru-RU" sz="1400" b="1" i="1" dirty="0" smtClean="0">
              <a:solidFill>
                <a:srgbClr val="FF0000"/>
              </a:solidFill>
              <a:ea typeface="ＭＳ Ｐゴシック"/>
              <a:cs typeface="Arial" charset="0"/>
            </a:endParaRPr>
          </a:p>
          <a:p>
            <a:pPr algn="just" eaLnBrk="1" hangingPunct="1"/>
            <a:r>
              <a:rPr lang="ru-RU" sz="1400" b="1" i="1" dirty="0" smtClean="0">
                <a:solidFill>
                  <a:srgbClr val="FF0000"/>
                </a:solidFill>
                <a:ea typeface="ＭＳ Ｐゴシック"/>
                <a:cs typeface="Arial" charset="0"/>
              </a:rPr>
              <a:t>Внимание: Регламент брокерского обслуживания и договоры с клиентами должны предусматривать возможность предоставления клиентам выставления клиентами заявок в режиме «Размещени</a:t>
            </a:r>
            <a:r>
              <a:rPr lang="ru-RU" sz="1400" b="1" i="1" dirty="0">
                <a:solidFill>
                  <a:srgbClr val="FF0000"/>
                </a:solidFill>
                <a:ea typeface="ＭＳ Ｐゴシック"/>
                <a:cs typeface="Arial" charset="0"/>
              </a:rPr>
              <a:t>е</a:t>
            </a:r>
            <a:r>
              <a:rPr lang="ru-RU" sz="1400" b="1" i="1" dirty="0" smtClean="0">
                <a:solidFill>
                  <a:srgbClr val="FF0000"/>
                </a:solidFill>
                <a:ea typeface="ＭＳ Ｐゴシック"/>
                <a:cs typeface="Arial" charset="0"/>
              </a:rPr>
              <a:t>: адресные заявки».</a:t>
            </a:r>
          </a:p>
          <a:p>
            <a:pPr algn="just" eaLnBrk="1" hangingPunct="1"/>
            <a:endParaRPr lang="ru-RU" sz="1400" b="1" i="1" dirty="0" smtClean="0">
              <a:solidFill>
                <a:srgbClr val="FF0000"/>
              </a:solidFill>
              <a:ea typeface="ＭＳ Ｐゴシック"/>
              <a:cs typeface="Arial" charset="0"/>
            </a:endParaRPr>
          </a:p>
          <a:p>
            <a:pPr algn="just" eaLnBrk="1" hangingPunct="1"/>
            <a:r>
              <a:rPr lang="ru-RU" sz="1400" b="1" i="1" dirty="0" smtClean="0">
                <a:solidFill>
                  <a:srgbClr val="FF0000"/>
                </a:solidFill>
                <a:ea typeface="ＭＳ Ｐゴシック"/>
                <a:cs typeface="Arial" charset="0"/>
              </a:rPr>
              <a:t>Клиенты Участников торгов:</a:t>
            </a:r>
          </a:p>
          <a:p>
            <a:pPr algn="just" eaLnBrk="1" hangingPunct="1">
              <a:buFont typeface="Arial" charset="0"/>
              <a:buChar char="•"/>
            </a:pPr>
            <a:r>
              <a:rPr lang="ru-RU" sz="1400" dirty="0" smtClean="0">
                <a:ea typeface="ＭＳ Ｐゴシック"/>
                <a:cs typeface="Arial" charset="0"/>
              </a:rPr>
              <a:t> Брокер обеспечивает </a:t>
            </a:r>
            <a:r>
              <a:rPr lang="ru-RU" sz="1400" b="1" i="1" dirty="0" smtClean="0">
                <a:ea typeface="ＭＳ Ｐゴシック"/>
                <a:cs typeface="Arial" charset="0"/>
              </a:rPr>
              <a:t>доступ клиентов</a:t>
            </a:r>
            <a:r>
              <a:rPr lang="ru-RU" sz="1400" dirty="0" smtClean="0">
                <a:ea typeface="ＭＳ Ｐゴシック"/>
                <a:cs typeface="Arial" charset="0"/>
              </a:rPr>
              <a:t> (физ. лиц) к режимам размещения </a:t>
            </a:r>
          </a:p>
          <a:p>
            <a:pPr algn="just" eaLnBrk="1" hangingPunct="1">
              <a:buFont typeface="Arial" charset="0"/>
              <a:buChar char="•"/>
            </a:pPr>
            <a:endParaRPr lang="ru-RU" sz="1400" dirty="0" smtClean="0">
              <a:ea typeface="ＭＳ Ｐゴシック"/>
              <a:cs typeface="Arial" charset="0"/>
            </a:endParaRPr>
          </a:p>
          <a:p>
            <a:pPr algn="just" eaLnBrk="1" hangingPunct="1"/>
            <a:r>
              <a:rPr lang="ru-RU" sz="1400" b="1" i="1" dirty="0" smtClean="0">
                <a:solidFill>
                  <a:srgbClr val="FF0000"/>
                </a:solidFill>
                <a:ea typeface="ＭＳ Ｐゴシック"/>
                <a:cs typeface="Arial" charset="0"/>
              </a:rPr>
              <a:t>Лот, шаг цены</a:t>
            </a:r>
          </a:p>
          <a:p>
            <a:pPr algn="just" eaLnBrk="1" hangingPunct="1">
              <a:buFont typeface="Arial" charset="0"/>
              <a:buChar char="•"/>
            </a:pPr>
            <a:endParaRPr lang="ru-RU" sz="1400" dirty="0" smtClean="0">
              <a:ea typeface="ＭＳ Ｐゴシック"/>
              <a:cs typeface="Arial" charset="0"/>
            </a:endParaRPr>
          </a:p>
          <a:p>
            <a:pPr algn="just" eaLnBrk="1" hangingPunct="1"/>
            <a:r>
              <a:rPr lang="ru-RU" sz="1400" dirty="0" smtClean="0">
                <a:ea typeface="ＭＳ Ｐゴシック"/>
                <a:cs typeface="Arial" charset="0"/>
              </a:rPr>
              <a:t>Для целей размещения обыкновенных акций ОАО «</a:t>
            </a:r>
            <a:r>
              <a:rPr lang="ru-RU" sz="1400" dirty="0" err="1" smtClean="0">
                <a:ea typeface="ＭＳ Ｐゴシック"/>
                <a:cs typeface="Arial" charset="0"/>
              </a:rPr>
              <a:t>Промсвязьбанк</a:t>
            </a:r>
            <a:r>
              <a:rPr lang="ru-RU" sz="1400" dirty="0" smtClean="0">
                <a:ea typeface="ＭＳ Ｐゴシック"/>
                <a:cs typeface="Arial" charset="0"/>
              </a:rPr>
              <a:t>»</a:t>
            </a:r>
          </a:p>
          <a:p>
            <a:pPr algn="just" eaLnBrk="1" hangingPunct="1">
              <a:buFont typeface="Arial" charset="0"/>
              <a:buChar char="•"/>
            </a:pPr>
            <a:r>
              <a:rPr lang="ru-RU" sz="1400" dirty="0" smtClean="0">
                <a:ea typeface="ＭＳ Ｐゴシック"/>
                <a:cs typeface="Arial" charset="0"/>
              </a:rPr>
              <a:t> Лот установлен в размере </a:t>
            </a:r>
            <a:r>
              <a:rPr lang="ru-RU" sz="1400" b="1" i="1" dirty="0" smtClean="0">
                <a:ea typeface="ＭＳ Ｐゴシック"/>
                <a:cs typeface="Arial" charset="0"/>
              </a:rPr>
              <a:t>10000</a:t>
            </a:r>
            <a:r>
              <a:rPr lang="ru-RU" sz="1400" dirty="0" smtClean="0">
                <a:ea typeface="ＭＳ Ｐゴシック"/>
                <a:cs typeface="Arial" charset="0"/>
              </a:rPr>
              <a:t> ценных бумаг, вторичные торги проходят с размером лота, равным 10000 ценным бумагам.</a:t>
            </a:r>
          </a:p>
          <a:p>
            <a:pPr algn="just" eaLnBrk="1" hangingPunct="1">
              <a:buFont typeface="Arial" charset="0"/>
              <a:buChar char="•"/>
            </a:pPr>
            <a:r>
              <a:rPr lang="ru-RU" sz="1400" dirty="0" smtClean="0">
                <a:ea typeface="ＭＳ Ｐゴシック"/>
                <a:cs typeface="Arial" charset="0"/>
              </a:rPr>
              <a:t> Шаг цены установлен в размере </a:t>
            </a:r>
            <a:r>
              <a:rPr lang="ru-RU" sz="1400" b="1" i="1" dirty="0" smtClean="0">
                <a:ea typeface="ＭＳ Ｐゴシック"/>
                <a:cs typeface="Arial" charset="0"/>
              </a:rPr>
              <a:t>0,00001</a:t>
            </a:r>
            <a:r>
              <a:rPr lang="ru-RU" sz="1400" dirty="0" smtClean="0">
                <a:ea typeface="ＭＳ Ｐゴシック"/>
                <a:cs typeface="Arial" charset="0"/>
              </a:rPr>
              <a:t> руб. за одну ценную бумагу. </a:t>
            </a:r>
          </a:p>
        </p:txBody>
      </p:sp>
      <p:sp>
        <p:nvSpPr>
          <p:cNvPr id="15362" name="Заголовок 2"/>
          <p:cNvSpPr>
            <a:spLocks noGrp="1"/>
          </p:cNvSpPr>
          <p:nvPr>
            <p:ph type="title" idx="4294967295"/>
          </p:nvPr>
        </p:nvSpPr>
        <p:spPr>
          <a:xfrm>
            <a:off x="495300" y="0"/>
            <a:ext cx="8915400" cy="908050"/>
          </a:xfrm>
        </p:spPr>
        <p:txBody>
          <a:bodyPr/>
          <a:lstStyle/>
          <a:p>
            <a:pPr algn="l" eaLnBrk="1" hangingPunct="1"/>
            <a:r>
              <a:rPr lang="ru-RU" sz="2400" b="1" smtClean="0">
                <a:solidFill>
                  <a:srgbClr val="FFFFFF"/>
                </a:solidFill>
                <a:ea typeface="ＭＳ Ｐゴシック"/>
                <a:cs typeface="ＭＳ Ｐゴシック"/>
              </a:rPr>
              <a:t>Особенности 2</a:t>
            </a:r>
            <a:r>
              <a:rPr lang="en-US" sz="2400" b="1" smtClean="0">
                <a:solidFill>
                  <a:srgbClr val="FFFFFF"/>
                </a:solidFill>
                <a:ea typeface="ＭＳ Ｐゴシック"/>
                <a:cs typeface="ＭＳ Ｐゴシック"/>
              </a:rPr>
              <a:t>/2</a:t>
            </a:r>
            <a:endParaRPr lang="ru-RU" sz="2400" b="1" smtClean="0">
              <a:solidFill>
                <a:srgbClr val="FFFFFF"/>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r>
              <a:rPr lang="ru-RU" sz="3600" dirty="0" smtClean="0">
                <a:solidFill>
                  <a:srgbClr val="FF0000"/>
                </a:solidFill>
              </a:rPr>
              <a:t>Внимание:</a:t>
            </a:r>
          </a:p>
          <a:p>
            <a:pPr algn="just"/>
            <a:endParaRPr lang="ru-RU" dirty="0" smtClean="0"/>
          </a:p>
          <a:p>
            <a:pPr algn="just"/>
            <a:r>
              <a:rPr lang="ru-RU" dirty="0" smtClean="0"/>
              <a:t>Т.к. обыкновенные акции ОАО «Промсвязьбанк» включены в раздел </a:t>
            </a:r>
            <a:r>
              <a:rPr lang="ru-RU" b="1" i="1" dirty="0" smtClean="0"/>
              <a:t>«Котировальный список «И», </a:t>
            </a:r>
            <a:r>
              <a:rPr lang="ru-RU" dirty="0" smtClean="0"/>
              <a:t>то совершать сделки с данными ценными бумагами могут только профессиональные Участники рынка ценных бумаг и их клиенты, подписавшие Декларацию о рисках ЗАО « ФБ ММВБ» (</a:t>
            </a:r>
            <a:r>
              <a:rPr lang="en-US" dirty="0" smtClean="0">
                <a:hlinkClick r:id="rId2"/>
              </a:rPr>
              <a:t>http://fs.rts.micex.ru/files/1400/</a:t>
            </a:r>
            <a:r>
              <a:rPr lang="ru-RU" dirty="0" smtClean="0"/>
              <a:t>)</a:t>
            </a:r>
          </a:p>
          <a:p>
            <a:pPr algn="just"/>
            <a:endParaRPr lang="ru-RU" dirty="0" smtClean="0"/>
          </a:p>
          <a:p>
            <a:pPr algn="just"/>
            <a:r>
              <a:rPr lang="ru-RU" dirty="0" smtClean="0"/>
              <a:t>Также обращаем внимание на то, что Биржа не проверят наличие подписанной Декларации у клиента, за счет которого выставляется заявка на покупку Акций.</a:t>
            </a:r>
          </a:p>
        </p:txBody>
      </p:sp>
      <p:sp>
        <p:nvSpPr>
          <p:cNvPr id="3" name="Заголовок 2"/>
          <p:cNvSpPr>
            <a:spLocks noGrp="1"/>
          </p:cNvSpPr>
          <p:nvPr>
            <p:ph type="title"/>
          </p:nvPr>
        </p:nvSpPr>
        <p:spPr/>
        <p:txBody>
          <a:bodyPr/>
          <a:lstStyle/>
          <a:p>
            <a:r>
              <a:rPr lang="ru-RU" dirty="0" smtClean="0"/>
              <a:t>Ограничения на покупку ценных бумаг</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1"/>
          <p:cNvSpPr>
            <a:spLocks noGrp="1"/>
          </p:cNvSpPr>
          <p:nvPr>
            <p:ph idx="1"/>
          </p:nvPr>
        </p:nvSpPr>
        <p:spPr>
          <a:xfrm>
            <a:off x="495300" y="1125538"/>
            <a:ext cx="8915400" cy="5000625"/>
          </a:xfrm>
        </p:spPr>
        <p:txBody>
          <a:bodyPr/>
          <a:lstStyle/>
          <a:p>
            <a:pPr algn="just"/>
            <a:endParaRPr lang="ru-RU" sz="1400" b="1" dirty="0" smtClean="0">
              <a:latin typeface="Arial" charset="0"/>
              <a:ea typeface="ＭＳ Ｐゴシック"/>
              <a:cs typeface="Arial" charset="0"/>
            </a:endParaRPr>
          </a:p>
          <a:p>
            <a:pPr algn="just"/>
            <a:r>
              <a:rPr lang="ru-RU" sz="1400" b="1" dirty="0" smtClean="0">
                <a:latin typeface="Arial" charset="0"/>
                <a:ea typeface="ＭＳ Ｐゴシック"/>
                <a:cs typeface="Arial" charset="0"/>
              </a:rPr>
              <a:t>10 октября 2012 г. – дата начала сбора заявок</a:t>
            </a:r>
          </a:p>
          <a:p>
            <a:pPr marL="285750" indent="-285750" algn="just">
              <a:buFont typeface="Arial" pitchFamily="34" charset="0"/>
              <a:buChar char="•"/>
            </a:pPr>
            <a:r>
              <a:rPr lang="ru-RU" sz="1400" dirty="0" smtClean="0">
                <a:latin typeface="Arial" charset="0"/>
                <a:ea typeface="ＭＳ Ｐゴシック"/>
                <a:cs typeface="Arial" charset="0"/>
              </a:rPr>
              <a:t>Пресс-релиз ОАО «</a:t>
            </a:r>
            <a:r>
              <a:rPr lang="ru-RU" sz="1400" dirty="0" err="1" smtClean="0">
                <a:latin typeface="Arial" charset="0"/>
                <a:ea typeface="ＭＳ Ｐゴシック"/>
                <a:cs typeface="Arial" charset="0"/>
              </a:rPr>
              <a:t>Промсвязьбанк</a:t>
            </a:r>
            <a:r>
              <a:rPr lang="ru-RU" sz="1400" dirty="0" smtClean="0">
                <a:latin typeface="Arial" charset="0"/>
                <a:ea typeface="ＭＳ Ｐゴシック"/>
                <a:cs typeface="Arial" charset="0"/>
              </a:rPr>
              <a:t>» </a:t>
            </a:r>
            <a:r>
              <a:rPr lang="ru-RU" sz="1400" dirty="0">
                <a:latin typeface="Arial" charset="0"/>
                <a:ea typeface="ＭＳ Ｐゴシック"/>
                <a:cs typeface="Arial" charset="0"/>
              </a:rPr>
              <a:t>о запуске размещения</a:t>
            </a:r>
            <a:endParaRPr lang="ru-RU" sz="1400" dirty="0" smtClean="0">
              <a:latin typeface="Arial" charset="0"/>
              <a:ea typeface="ＭＳ Ｐゴシック"/>
              <a:cs typeface="Arial" charset="0"/>
            </a:endParaRPr>
          </a:p>
          <a:p>
            <a:pPr marL="285750" indent="-285750" algn="just">
              <a:buFont typeface="Arial" pitchFamily="34" charset="0"/>
              <a:buChar char="•"/>
            </a:pPr>
            <a:r>
              <a:rPr lang="ru-RU" sz="1400" dirty="0" smtClean="0">
                <a:latin typeface="Arial" charset="0"/>
                <a:ea typeface="ＭＳ Ｐゴシック"/>
                <a:cs typeface="Arial" charset="0"/>
              </a:rPr>
              <a:t>Раскрытие информации на сайте Биржи (Уведомление об условиях проведения торгов, Памятка по биржевому размещению акций (для клиентов брокеров))</a:t>
            </a:r>
          </a:p>
          <a:p>
            <a:pPr algn="just"/>
            <a:endParaRPr lang="ru-RU" sz="1400" b="1" dirty="0" smtClean="0">
              <a:latin typeface="Arial" charset="0"/>
              <a:ea typeface="ＭＳ Ｐゴシック"/>
              <a:cs typeface="Arial" charset="0"/>
            </a:endParaRPr>
          </a:p>
          <a:p>
            <a:pPr algn="just"/>
            <a:r>
              <a:rPr lang="ru-RU" sz="1400" b="1" dirty="0" smtClean="0">
                <a:latin typeface="Arial" charset="0"/>
                <a:ea typeface="ＭＳ Ｐゴシック"/>
                <a:cs typeface="Arial" charset="0"/>
              </a:rPr>
              <a:t>16 октября 2012 г. – дата заключения сделок</a:t>
            </a:r>
          </a:p>
          <a:p>
            <a:pPr marL="285750" indent="-285750" algn="just">
              <a:buFont typeface="Arial" pitchFamily="34" charset="0"/>
              <a:buChar char="•"/>
            </a:pPr>
            <a:r>
              <a:rPr lang="ru-RU" sz="1400" dirty="0" smtClean="0">
                <a:latin typeface="Arial" charset="0"/>
                <a:ea typeface="ＭＳ Ｐゴシック"/>
                <a:cs typeface="Arial" charset="0"/>
              </a:rPr>
              <a:t> не позднее 9:40 МСК – объявление цены размещения в рублях</a:t>
            </a:r>
          </a:p>
          <a:p>
            <a:pPr marL="285750" indent="-285750" algn="just">
              <a:buFont typeface="Arial" pitchFamily="34" charset="0"/>
              <a:buChar char="•"/>
            </a:pPr>
            <a:r>
              <a:rPr lang="ru-RU" sz="1400" dirty="0" smtClean="0">
                <a:latin typeface="Arial" charset="0"/>
                <a:ea typeface="ＭＳ Ｐゴシック"/>
                <a:cs typeface="Arial" charset="0"/>
              </a:rPr>
              <a:t> не позднее 11:00 МСК – заключение сделок Продавцом </a:t>
            </a:r>
            <a:r>
              <a:rPr lang="ru-RU" sz="1400" dirty="0">
                <a:latin typeface="Arial" charset="0"/>
                <a:ea typeface="ＭＳ Ｐゴシック"/>
                <a:cs typeface="Arial" charset="0"/>
              </a:rPr>
              <a:t>(ОАО </a:t>
            </a:r>
            <a:r>
              <a:rPr lang="ru-RU" sz="1400" dirty="0" smtClean="0">
                <a:latin typeface="Arial" charset="0"/>
                <a:ea typeface="ＭＳ Ｐゴシック"/>
                <a:cs typeface="Arial" charset="0"/>
              </a:rPr>
              <a:t>«</a:t>
            </a:r>
            <a:r>
              <a:rPr lang="ru-RU" sz="1400" dirty="0" err="1" smtClean="0">
                <a:latin typeface="Arial" charset="0"/>
                <a:ea typeface="ＭＳ Ｐゴシック"/>
                <a:cs typeface="Arial" charset="0"/>
              </a:rPr>
              <a:t>Промсвязьбанк</a:t>
            </a:r>
            <a:r>
              <a:rPr lang="ru-RU" sz="1400" dirty="0" smtClean="0">
                <a:latin typeface="Arial" charset="0"/>
                <a:ea typeface="ＭＳ Ｐゴシック"/>
                <a:cs typeface="Arial" charset="0"/>
              </a:rPr>
              <a:t>»)</a:t>
            </a:r>
          </a:p>
        </p:txBody>
      </p:sp>
      <p:sp>
        <p:nvSpPr>
          <p:cNvPr id="16386" name="Заголовок 2"/>
          <p:cNvSpPr>
            <a:spLocks noGrp="1"/>
          </p:cNvSpPr>
          <p:nvPr>
            <p:ph type="title"/>
          </p:nvPr>
        </p:nvSpPr>
        <p:spPr>
          <a:xfrm>
            <a:off x="495300" y="0"/>
            <a:ext cx="8915400" cy="908050"/>
          </a:xfrm>
        </p:spPr>
        <p:txBody>
          <a:bodyPr/>
          <a:lstStyle/>
          <a:p>
            <a:r>
              <a:rPr lang="ru-RU" smtClean="0">
                <a:ea typeface="ＭＳ Ｐゴシック"/>
                <a:cs typeface="ＭＳ Ｐゴシック"/>
              </a:rPr>
              <a:t>Раскрытие информации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us">
  <a:themeElements>
    <a:clrScheme name="New Colors">
      <a:dk1>
        <a:sysClr val="windowText" lastClr="000000"/>
      </a:dk1>
      <a:lt1>
        <a:sysClr val="window" lastClr="FFFFFF"/>
      </a:lt1>
      <a:dk2>
        <a:srgbClr val="5D758B"/>
      </a:dk2>
      <a:lt2>
        <a:srgbClr val="EEECE1"/>
      </a:lt2>
      <a:accent1>
        <a:srgbClr val="606F8C"/>
      </a:accent1>
      <a:accent2>
        <a:srgbClr val="C42500"/>
      </a:accent2>
      <a:accent3>
        <a:srgbClr val="9BBB59"/>
      </a:accent3>
      <a:accent4>
        <a:srgbClr val="0047A2"/>
      </a:accent4>
      <a:accent5>
        <a:srgbClr val="7A99AC"/>
      </a:accent5>
      <a:accent6>
        <a:srgbClr val="FF45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rus</Template>
  <TotalTime>8138</TotalTime>
  <Words>1861</Words>
  <Application>Microsoft Office PowerPoint</Application>
  <PresentationFormat>Лист A4 (210x297 мм)</PresentationFormat>
  <Paragraphs>152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rus</vt:lpstr>
      <vt:lpstr>Использование биржевых технологий при размещении обыкновенных акций ОАО «Промсвязьбанк»</vt:lpstr>
      <vt:lpstr>Размещение путем сбора адресных заявок  с датой активации</vt:lpstr>
      <vt:lpstr>Подача заявок с датой активации</vt:lpstr>
      <vt:lpstr>Подача заявок с датой активации</vt:lpstr>
      <vt:lpstr>Подача заявок с датой активации</vt:lpstr>
      <vt:lpstr>Особенности 1/2</vt:lpstr>
      <vt:lpstr>Особенности 2/2</vt:lpstr>
      <vt:lpstr>Ограничения на покупку ценных бумаг</vt:lpstr>
      <vt:lpstr>Раскрытие информации</vt:lpstr>
      <vt:lpstr>Оговорка об условиях раскрытия информации</vt:lpstr>
      <vt:lpstr>Оговорка об условиях раскрытия информации</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биржевых технологий при размещении обыкновенных акций ОАО «Промсвязьбанк»</dc:title>
  <dc:creator>grigoryan</dc:creator>
  <cp:lastModifiedBy>Grigoryan</cp:lastModifiedBy>
  <cp:revision>248</cp:revision>
  <cp:lastPrinted>2012-09-14T13:57:11Z</cp:lastPrinted>
  <dcterms:created xsi:type="dcterms:W3CDTF">2012-04-01T12:04:03Z</dcterms:created>
  <dcterms:modified xsi:type="dcterms:W3CDTF">2012-10-09T15:51:49Z</dcterms:modified>
</cp:coreProperties>
</file>