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  <p:sldMasterId id="2147483732" r:id="rId6"/>
  </p:sldMasterIdLst>
  <p:notesMasterIdLst>
    <p:notesMasterId r:id="rId25"/>
  </p:notesMasterIdLst>
  <p:handoutMasterIdLst>
    <p:handoutMasterId r:id="rId26"/>
  </p:handoutMasterIdLst>
  <p:sldIdLst>
    <p:sldId id="291" r:id="rId7"/>
    <p:sldId id="368" r:id="rId8"/>
    <p:sldId id="339" r:id="rId9"/>
    <p:sldId id="351" r:id="rId10"/>
    <p:sldId id="352" r:id="rId11"/>
    <p:sldId id="373" r:id="rId12"/>
    <p:sldId id="372" r:id="rId13"/>
    <p:sldId id="346" r:id="rId14"/>
    <p:sldId id="371" r:id="rId15"/>
    <p:sldId id="342" r:id="rId16"/>
    <p:sldId id="344" r:id="rId17"/>
    <p:sldId id="370" r:id="rId18"/>
    <p:sldId id="332" r:id="rId19"/>
    <p:sldId id="367" r:id="rId20"/>
    <p:sldId id="349" r:id="rId21"/>
    <p:sldId id="343" r:id="rId22"/>
    <p:sldId id="350" r:id="rId23"/>
    <p:sldId id="347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556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D8CA54-954A-4C02-B77F-378D914D70AB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7F4325-0A3D-4556-A4FB-B1FB58A9A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0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43F845-4DA6-48BF-98A7-9CA2E62F7A2C}" type="datetimeFigureOut">
              <a:rPr lang="ru-RU"/>
              <a:pPr>
                <a:defRPr/>
              </a:pPr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6AD2CB-A146-4693-8240-DC01B54B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93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99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83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3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1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3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89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5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7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5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0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1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3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0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5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9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1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ffice.micex.com\Public\Files\Департамент_по_коммуникациям\Отдел_управления_брендом\Фирменный_стиль\Шаблон_презентаций\Шаблоны с выбором фото\купол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23965" r="27064" b="6901"/>
          <a:stretch/>
        </p:blipFill>
        <p:spPr bwMode="auto">
          <a:xfrm>
            <a:off x="25200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2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ffice.micex.com\Public\Files\Департамент_по_коммуникациям\Отдел_управления_брендом\Фирменный_стиль\Шаблон_презентаций\Шаблоны с выбором фото\купол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23965" r="27064" b="6901"/>
          <a:stretch/>
        </p:blipFill>
        <p:spPr bwMode="auto">
          <a:xfrm>
            <a:off x="25200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4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251520" y="241138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7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office.micex.com\Public\Files\Департамент_по_коммуникациям\Отдел_управления_брендом\Фирменный_стиль\Шаблон_презентаций\Шаблоны с выбором фото\ГУМ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1929"/>
          <a:stretch/>
        </p:blipFill>
        <p:spPr bwMode="auto">
          <a:xfrm>
            <a:off x="25152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8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60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90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90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269875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8901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smtClean="0">
                <a:solidFill>
                  <a:prstClr val="white"/>
                </a:solidFill>
                <a:latin typeface="Tahoma"/>
              </a:rPr>
              <a:t>CONTENTS</a:t>
            </a: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Item number one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two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three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four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five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5597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16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P991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2376" y="269792"/>
            <a:ext cx="4320479" cy="6297110"/>
          </a:xfrm>
          <a:prstGeom prst="rect">
            <a:avLst/>
          </a:prstGeom>
        </p:spPr>
      </p:pic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613" y="269875"/>
            <a:ext cx="2422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2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72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55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94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 Simple text goes here in Tahoma regular Sentence Case.</a:t>
            </a:r>
          </a:p>
          <a:p>
            <a:pPr lvl="0"/>
            <a:r>
              <a:rPr lang="en-US" dirty="0" smtClean="0"/>
              <a:t>Simple text goes here in Tahoma regular Sentence Case.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the icon </a:t>
            </a:r>
            <a:br>
              <a:rPr lang="en-US" dirty="0" smtClean="0"/>
            </a:br>
            <a:r>
              <a:rPr lang="en-US" dirty="0" smtClean="0"/>
              <a:t>to select </a:t>
            </a:r>
            <a:br>
              <a:rPr lang="en-US" dirty="0" smtClean="0"/>
            </a:br>
            <a:r>
              <a:rPr lang="en-US" dirty="0" smtClean="0"/>
              <a:t>an image</a:t>
            </a:r>
          </a:p>
        </p:txBody>
      </p:sp>
      <p:pic>
        <p:nvPicPr>
          <p:cNvPr id="11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11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the relevant icon to select an object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goes here in Tahoma light 11 pt.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Bullet point one</a:t>
            </a:r>
          </a:p>
          <a:p>
            <a:pPr lvl="1"/>
            <a:r>
              <a:rPr lang="en-US" dirty="0" smtClean="0"/>
              <a:t>Sub point one</a:t>
            </a:r>
          </a:p>
          <a:p>
            <a:pPr lvl="1"/>
            <a:r>
              <a:rPr lang="en-US" dirty="0" smtClean="0"/>
              <a:t>Sub point two</a:t>
            </a:r>
          </a:p>
          <a:p>
            <a:pPr lvl="0"/>
            <a:r>
              <a:rPr lang="en-US" dirty="0" smtClean="0"/>
              <a:t>Bullet point two</a:t>
            </a:r>
          </a:p>
          <a:p>
            <a:pPr lvl="1"/>
            <a:r>
              <a:rPr lang="en-US" dirty="0" smtClean="0"/>
              <a:t>Sub point one</a:t>
            </a:r>
          </a:p>
          <a:p>
            <a:pPr lvl="1"/>
            <a:r>
              <a:rPr lang="en-US" dirty="0" smtClean="0"/>
              <a:t>Sub point two</a:t>
            </a:r>
          </a:p>
        </p:txBody>
      </p:sp>
      <p:pic>
        <p:nvPicPr>
          <p:cNvPr id="13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3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8" y="2134800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</a:t>
            </a:r>
            <a:br>
              <a:rPr lang="en-US" dirty="0" smtClean="0"/>
            </a:br>
            <a:r>
              <a:rPr lang="en-US" dirty="0" smtClean="0"/>
              <a:t>Copy</a:t>
            </a:r>
            <a:r>
              <a:rPr lang="ru-RU" dirty="0" smtClean="0"/>
              <a:t> </a:t>
            </a:r>
            <a:r>
              <a:rPr lang="en-US" dirty="0" smtClean="0"/>
              <a:t>&gt; Paste a Moscow Exchange formatted Excel table below. Please use the original Moscow Exchange Excel template.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86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the relevant icon to select an object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Diagram caption Tahoma regular 11 pt.</a:t>
            </a: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59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04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smtClean="0">
                <a:solidFill>
                  <a:schemeClr val="bg1"/>
                </a:solidFill>
                <a:latin typeface="Verdana" pitchFamily="34" charset="0"/>
              </a:rPr>
              <a:t>СОДЕРЖАНИЕ</a:t>
            </a:r>
            <a:endParaRPr lang="ru-RU" sz="2600" b="1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7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081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365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739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b="1" dirty="0" smtClean="0"/>
              <a:t>DISCLAIMER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23" y="2273647"/>
            <a:ext cx="74136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138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ffice.micex.com\Public\Files\Департамент_по_коммуникациям\Отдел_управления_брендом\Фирменный_стиль\Шаблон_презентаций\Шаблоны с выбором фото\купол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23965" r="27064" b="6901"/>
          <a:stretch/>
        </p:blipFill>
        <p:spPr bwMode="auto">
          <a:xfrm>
            <a:off x="25200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99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ffice.micex.com\Public\Files\Департамент_по_коммуникациям\Отдел_управления_брендом\Фирменный_стиль\Шаблон_презентаций\Шаблоны с выбором фото\купол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23965" r="27064" b="6901"/>
          <a:stretch/>
        </p:blipFill>
        <p:spPr bwMode="auto">
          <a:xfrm>
            <a:off x="252000" y="254312"/>
            <a:ext cx="4320000" cy="6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3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57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4458-E5F2-48D0-BE6E-0C5CD8A06E48}" type="datetime1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DD66-78AF-4718-B2AE-BF6D765F75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Безымянный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3" y="6406159"/>
            <a:ext cx="1687979" cy="40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4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лайд начал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47700" y="6191250"/>
            <a:ext cx="7667625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1100" dirty="0" smtClean="0">
                <a:latin typeface="Verdana" pitchFamily="34" charset="0"/>
              </a:rPr>
              <a:t>Биржевые торги юань/рубль 14 марта 2013</a:t>
            </a:r>
            <a:endParaRPr lang="en-US" sz="1100" b="1" dirty="0" smtClean="0">
              <a:latin typeface="Verdana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1F86E795-738F-48DC-BA30-3BD3DAB97110}" type="slidenum">
              <a:rPr lang="en-US" smtClean="0"/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269875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987675" y="6191250"/>
            <a:ext cx="5327650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ru-RU" sz="1100" b="0" dirty="0" smtClean="0">
              <a:latin typeface="Verdan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01005214-F093-4378-879B-107A4C8BAA29}" type="slidenum">
              <a:rPr lang="en-US" smtClean="0"/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dirty="0" smtClean="0"/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_ Вын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5"/>
            <a:ext cx="8593138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647700" y="612775"/>
            <a:ext cx="5148263" cy="3248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600" smtClean="0">
                <a:latin typeface="Verdana" pitchFamily="34" charset="0"/>
              </a:rPr>
              <a:t>ВЫНОС – ВАЖНАЯ ЦИТАТА ИЛИ ВЫВОД ИЗ ТЕКСТА, НАБИРАЕТСЯ ШРИФТОМ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latin typeface="Verdana" pitchFamily="34" charset="0"/>
              </a:rPr>
              <a:t>VERDANA </a:t>
            </a:r>
            <a:r>
              <a:rPr lang="ru-RU" sz="2600" b="1" smtClean="0">
                <a:latin typeface="Verdana" pitchFamily="34" charset="0"/>
              </a:rPr>
              <a:t>ОБЫЧНЫМ </a:t>
            </a:r>
            <a:br>
              <a:rPr lang="ru-RU" sz="2600" b="1" smtClean="0">
                <a:latin typeface="Verdana" pitchFamily="34" charset="0"/>
              </a:rPr>
            </a:br>
            <a:r>
              <a:rPr lang="ru-RU" sz="2600" b="1" smtClean="0">
                <a:latin typeface="Verdana" pitchFamily="34" charset="0"/>
              </a:rPr>
              <a:t>И ПОЛУЖИРНЫМ </a:t>
            </a:r>
            <a:r>
              <a:rPr lang="en-US" sz="2600" b="1" smtClean="0">
                <a:latin typeface="Verdana" pitchFamily="34" charset="0"/>
              </a:rPr>
              <a:t>26 </a:t>
            </a:r>
            <a:r>
              <a:rPr lang="ru-RU" sz="2600" b="1" smtClean="0">
                <a:latin typeface="Verdana" pitchFamily="34" charset="0"/>
              </a:rPr>
              <a:t>ПТ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60363" y="539750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4800" smtClean="0">
                <a:latin typeface="Verdana" pitchFamily="34" charset="0"/>
              </a:rPr>
              <a:t>СПАСИБО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800" b="1" smtClean="0">
                <a:latin typeface="Verdana" pitchFamily="34" charset="0"/>
              </a:rPr>
              <a:t>ЗА ВНИМАНИЕ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0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</a:t>
            </a: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3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57" r:id="rId9"/>
    <p:sldLayoutId id="214748385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565970-85C8-4B65-A061-2F07D449E467}" type="datetime1">
              <a:rPr lang="ru-RU" smtClean="0">
                <a:solidFill>
                  <a:srgbClr val="000000">
                    <a:tint val="75000"/>
                  </a:srgbClr>
                </a:solidFill>
                <a:latin typeface="Tahom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30.05.2016</a:t>
            </a:fld>
            <a:endParaRPr lang="ru-RU">
              <a:solidFill>
                <a:srgbClr val="000000">
                  <a:tint val="75000"/>
                </a:srgbClr>
              </a:solidFill>
              <a:latin typeface="Tahom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>
                  <a:tint val="75000"/>
                </a:srgbClr>
              </a:solidFill>
              <a:latin typeface="Tahom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  <a:latin typeface="Tahom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09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71" r:id="rId25"/>
    <p:sldLayoutId id="2147483878" r:id="rId26"/>
    <p:sldLayoutId id="2147483879" r:id="rId2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ISO_421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5286" y="3861060"/>
            <a:ext cx="4068000" cy="648000"/>
          </a:xfrm>
        </p:spPr>
        <p:txBody>
          <a:bodyPr/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Апрель 2016</a:t>
            </a:r>
            <a:br>
              <a:rPr lang="ru-RU" sz="1200" dirty="0" smtClean="0">
                <a:latin typeface="Tahoma" pitchFamily="34" charset="0"/>
                <a:cs typeface="Tahoma" pitchFamily="34" charset="0"/>
              </a:rPr>
            </a:br>
            <a:r>
              <a:rPr lang="ru-RU" sz="1200" dirty="0" smtClean="0">
                <a:latin typeface="Tahoma" pitchFamily="34" charset="0"/>
                <a:cs typeface="Tahoma" pitchFamily="34" charset="0"/>
              </a:rPr>
              <a:t>г. Москва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20" y="5013220"/>
            <a:ext cx="4176464" cy="1654010"/>
          </a:xfrm>
        </p:spPr>
        <p:txBody>
          <a:bodyPr>
            <a:normAutofit/>
          </a:bodyPr>
          <a:lstStyle/>
          <a:p>
            <a:r>
              <a:rPr lang="ru-RU" dirty="0" smtClean="0"/>
              <a:t>Новые инструменты и сервисы на валютном рынке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8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err="1" smtClean="0"/>
              <a:t>Межпродуктовые</a:t>
            </a:r>
            <a:r>
              <a:rPr lang="ru-RU" sz="2000" b="1" dirty="0" smtClean="0"/>
              <a:t> спреды между </a:t>
            </a:r>
            <a:r>
              <a:rPr lang="en-US" sz="2000" b="1" dirty="0" smtClean="0"/>
              <a:t>EUR</a:t>
            </a:r>
            <a:r>
              <a:rPr lang="ru-RU" sz="2000" b="1" dirty="0" smtClean="0"/>
              <a:t> и</a:t>
            </a:r>
            <a:r>
              <a:rPr lang="en-US" sz="2000" b="1" dirty="0" smtClean="0"/>
              <a:t> USD</a:t>
            </a:r>
            <a:endParaRPr lang="ru-RU" sz="2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43511" y="3631157"/>
            <a:ext cx="7956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dirty="0" smtClean="0"/>
              <a:t>Учет </a:t>
            </a:r>
            <a:r>
              <a:rPr lang="ru-RU" sz="1400" dirty="0" err="1"/>
              <a:t>межпродуктовых</a:t>
            </a:r>
            <a:r>
              <a:rPr lang="ru-RU" sz="1400" dirty="0"/>
              <a:t> спредов позволит снизить общее требование к обеспечению, рассчитанное по разнонаправленным позициям участника в </a:t>
            </a:r>
            <a:r>
              <a:rPr lang="en-US" sz="1400" dirty="0"/>
              <a:t>EUR </a:t>
            </a:r>
            <a:r>
              <a:rPr lang="ru-RU" sz="1400" dirty="0"/>
              <a:t>и </a:t>
            </a:r>
            <a:r>
              <a:rPr lang="en-US" sz="1400" dirty="0"/>
              <a:t>USD</a:t>
            </a:r>
            <a:r>
              <a:rPr lang="ru-RU" sz="1400" dirty="0"/>
              <a:t>.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Учет </a:t>
            </a:r>
            <a:r>
              <a:rPr lang="ru-RU" sz="1400" dirty="0" err="1"/>
              <a:t>межпродуктовых</a:t>
            </a:r>
            <a:r>
              <a:rPr lang="ru-RU" sz="1400" dirty="0"/>
              <a:t> спредов </a:t>
            </a:r>
            <a:r>
              <a:rPr lang="ru-RU" sz="1400" dirty="0" smtClean="0"/>
              <a:t>при </a:t>
            </a:r>
            <a:r>
              <a:rPr lang="ru-RU" sz="1400" dirty="0"/>
              <a:t>расчете </a:t>
            </a:r>
            <a:r>
              <a:rPr lang="ru-RU" sz="1400" dirty="0" smtClean="0"/>
              <a:t>обеспечения осуществляется </a:t>
            </a:r>
            <a:r>
              <a:rPr lang="ru-RU" sz="1400" dirty="0"/>
              <a:t>путем предоставления </a:t>
            </a:r>
            <a:r>
              <a:rPr lang="ru-RU" sz="1400" dirty="0" smtClean="0"/>
              <a:t>скидки </a:t>
            </a:r>
            <a:r>
              <a:rPr lang="ru-RU" sz="1400" dirty="0"/>
              <a:t>по рыночному риску </a:t>
            </a:r>
            <a:r>
              <a:rPr lang="ru-RU" sz="1400" dirty="0" smtClean="0"/>
              <a:t>по противоположным позициям </a:t>
            </a:r>
            <a:r>
              <a:rPr lang="en-US" sz="1400" dirty="0" smtClean="0"/>
              <a:t>EUR</a:t>
            </a:r>
            <a:r>
              <a:rPr lang="ru-RU" sz="1400" dirty="0" smtClean="0"/>
              <a:t> и </a:t>
            </a:r>
            <a:r>
              <a:rPr lang="en-US" sz="1400" dirty="0" smtClean="0"/>
              <a:t>USD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 smtClean="0"/>
              <a:t>Обеспечение по </a:t>
            </a:r>
            <a:r>
              <a:rPr lang="en-US" sz="1400" dirty="0" smtClean="0"/>
              <a:t>EUR</a:t>
            </a:r>
            <a:r>
              <a:rPr lang="ru-RU" sz="1400" dirty="0" smtClean="0"/>
              <a:t> и </a:t>
            </a:r>
            <a:r>
              <a:rPr lang="en-US" sz="1400" dirty="0" smtClean="0"/>
              <a:t>USD</a:t>
            </a:r>
            <a:r>
              <a:rPr lang="ru-RU" sz="1400" dirty="0" smtClean="0"/>
              <a:t> составляет 8%. Фактически при разнонаправленных позициях участник депонирует 16%. При использовании дисконта </a:t>
            </a:r>
            <a:r>
              <a:rPr lang="ru-RU" sz="1400" dirty="0" smtClean="0">
                <a:solidFill>
                  <a:srgbClr val="C00000"/>
                </a:solidFill>
              </a:rPr>
              <a:t>по противоположным позициям фактическая ставка обеспечения может быть снижена до уровня 8 – 9,5%</a:t>
            </a:r>
            <a:r>
              <a:rPr lang="ru-RU" sz="1400" dirty="0" smtClean="0"/>
              <a:t>.</a:t>
            </a:r>
            <a:endParaRPr lang="ru-RU" sz="1400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69" y="1124679"/>
            <a:ext cx="792110" cy="2376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55969" y="2924930"/>
            <a:ext cx="789272" cy="576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r>
              <a:rPr lang="ru-RU" b="1" dirty="0" smtClean="0"/>
              <a:t>6</a:t>
            </a:r>
            <a:r>
              <a:rPr lang="en-US" b="1" dirty="0" smtClean="0"/>
              <a:t>%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48330" y="1121947"/>
            <a:ext cx="792110" cy="2376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48330" y="3218001"/>
            <a:ext cx="792110" cy="2802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</a:t>
            </a:r>
            <a:r>
              <a:rPr lang="en-US" b="1" dirty="0" smtClean="0"/>
              <a:t>%</a:t>
            </a:r>
            <a:endParaRPr lang="ru-RU" b="1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5148078" y="2137853"/>
            <a:ext cx="1800250" cy="36005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54021" y="1941361"/>
            <a:ext cx="298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Снижается обеспечение по разнонаправленным позициям в </a:t>
            </a:r>
            <a:r>
              <a:rPr lang="en-US" i="1" dirty="0" smtClean="0"/>
              <a:t>EUR</a:t>
            </a:r>
            <a:r>
              <a:rPr lang="ru-RU" i="1" dirty="0" smtClean="0"/>
              <a:t> и </a:t>
            </a:r>
            <a:r>
              <a:rPr lang="en-US" i="1" dirty="0" smtClean="0"/>
              <a:t>USD</a:t>
            </a:r>
            <a:r>
              <a:rPr lang="ru-RU" i="1" dirty="0"/>
              <a:t>.</a:t>
            </a:r>
            <a:endParaRPr lang="ru-RU" i="1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8445" y="1121947"/>
            <a:ext cx="789272" cy="1802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EUR + USD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7968" y="1121947"/>
            <a:ext cx="789272" cy="1802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EUR 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USD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092350" y="1940675"/>
            <a:ext cx="504070" cy="0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7086379" y="2108935"/>
            <a:ext cx="512450" cy="8380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4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/>
              <a:t>Процентные </a:t>
            </a:r>
            <a:r>
              <a:rPr lang="ru-RU" sz="2000" b="1" dirty="0"/>
              <a:t>риски по </a:t>
            </a:r>
            <a:r>
              <a:rPr lang="de-DE" sz="2000" b="1" dirty="0"/>
              <a:t>TOM</a:t>
            </a: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35375"/>
              </p:ext>
            </p:extLst>
          </p:nvPr>
        </p:nvGraphicFramePr>
        <p:xfrm>
          <a:off x="1547580" y="3140960"/>
          <a:ext cx="6837638" cy="2664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410"/>
                <a:gridCol w="1709409"/>
                <a:gridCol w="1758248"/>
                <a:gridCol w="1660571"/>
              </a:tblGrid>
              <a:tr h="72713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рыночного риска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процентного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риска</a:t>
                      </a:r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годовая</a:t>
                      </a:r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o/n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</a:tr>
              <a:tr h="3874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USDRUB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_TO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8,11%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</a:tr>
              <a:tr h="3874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RUB_TOM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8,11%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</a:tr>
              <a:tr h="387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CNY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RUB_TOM</a:t>
                      </a:r>
                    </a:p>
                  </a:txBody>
                  <a:tcPr marL="22588" marR="22588" marT="22588" marB="2258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8,04%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</a:tr>
              <a:tr h="3874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GLD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RUB_TOM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12,04%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</a:tr>
              <a:tr h="387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RUB_TOM</a:t>
                      </a:r>
                    </a:p>
                  </a:txBody>
                  <a:tcPr marL="22588" marR="22588" marT="22588" marB="2258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12,04%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51999" y="1252482"/>
            <a:ext cx="76205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Гармонизация системы риск-менеджмента в части процентного риска (процентный риск будет учитываться с ТОМ, сейчас с </a:t>
            </a:r>
            <a:r>
              <a:rPr lang="en-US" sz="1400" dirty="0" smtClean="0"/>
              <a:t>SPT </a:t>
            </a:r>
            <a:r>
              <a:rPr lang="ru-RU" sz="1400" dirty="0" smtClean="0"/>
              <a:t>позиции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 smtClean="0"/>
              <a:t>Приведение </a:t>
            </a:r>
            <a:r>
              <a:rPr lang="ru-RU" sz="1400" dirty="0" err="1" smtClean="0"/>
              <a:t>маржирования</a:t>
            </a:r>
            <a:r>
              <a:rPr lang="ru-RU" sz="1400" dirty="0" smtClean="0"/>
              <a:t> по овернайт-свопам к принципам </a:t>
            </a:r>
            <a:r>
              <a:rPr lang="ru-RU" sz="1400" dirty="0" err="1" smtClean="0"/>
              <a:t>маржирования</a:t>
            </a:r>
            <a:r>
              <a:rPr lang="ru-RU" sz="1400" dirty="0" smtClean="0"/>
              <a:t> по длинным свопам. По овернайт-свопу будет взиматься обеспечение под процентный риск как при положительной, так и отрицательной своп разнице</a:t>
            </a:r>
          </a:p>
        </p:txBody>
      </p:sp>
    </p:spTree>
    <p:extLst>
      <p:ext uri="{BB962C8B-B14F-4D97-AF65-F5344CB8AC3E}">
        <p14:creationId xmlns:p14="http://schemas.microsoft.com/office/powerpoint/2010/main" val="10524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/>
              <a:t>Вывод средств в размере расчетной </a:t>
            </a:r>
            <a:r>
              <a:rPr lang="ru-RU" sz="2000" b="1" dirty="0" smtClean="0"/>
              <a:t>позиции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6922" y="4928372"/>
            <a:ext cx="76205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Запросы исполняются </a:t>
            </a:r>
            <a:r>
              <a:rPr lang="ru-RU" sz="1400" dirty="0" smtClean="0">
                <a:solidFill>
                  <a:srgbClr val="C00000"/>
                </a:solidFill>
              </a:rPr>
              <a:t>при </a:t>
            </a:r>
            <a:r>
              <a:rPr lang="ru-RU" sz="1400" dirty="0">
                <a:solidFill>
                  <a:srgbClr val="C00000"/>
                </a:solidFill>
              </a:rPr>
              <a:t>условии достаточности </a:t>
            </a:r>
            <a:r>
              <a:rPr lang="ru-RU" sz="1400" dirty="0" smtClean="0">
                <a:solidFill>
                  <a:srgbClr val="C00000"/>
                </a:solidFill>
              </a:rPr>
              <a:t>единого лимита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 smtClean="0"/>
              <a:t>Изменяются </a:t>
            </a:r>
            <a:r>
              <a:rPr lang="ru-RU" sz="1400" dirty="0"/>
              <a:t>позиции: </a:t>
            </a:r>
            <a:r>
              <a:rPr lang="ru-RU" sz="1400" dirty="0">
                <a:solidFill>
                  <a:srgbClr val="C00000"/>
                </a:solidFill>
              </a:rPr>
              <a:t>списание, текущая и расчетная позиция по </a:t>
            </a:r>
            <a:r>
              <a:rPr lang="ru-RU" sz="1400" dirty="0" smtClean="0">
                <a:solidFill>
                  <a:srgbClr val="C00000"/>
                </a:solidFill>
              </a:rPr>
              <a:t>средствам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 smtClean="0"/>
              <a:t>Может быть выведена </a:t>
            </a:r>
            <a:r>
              <a:rPr lang="ru-RU" sz="1400" dirty="0" smtClean="0">
                <a:solidFill>
                  <a:srgbClr val="C00000"/>
                </a:solidFill>
              </a:rPr>
              <a:t>сумма в рамках достаточности единого лимита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56922" y="1052670"/>
            <a:ext cx="762053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Гибкое управление внутридневной ликвидностью:</a:t>
            </a:r>
          </a:p>
          <a:p>
            <a:endParaRPr lang="ru-RU" sz="7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C00000"/>
                </a:solidFill>
              </a:rPr>
              <a:t>вывод средств по запросу</a:t>
            </a:r>
            <a:r>
              <a:rPr lang="ru-RU" sz="1400" dirty="0"/>
              <a:t> </a:t>
            </a:r>
            <a:r>
              <a:rPr lang="ru-RU" sz="1400" dirty="0" smtClean="0"/>
              <a:t>в НКЦ </a:t>
            </a:r>
            <a:r>
              <a:rPr lang="ru-RU" sz="1400" dirty="0"/>
              <a:t>до </a:t>
            </a:r>
            <a:r>
              <a:rPr lang="ru-RU" sz="1400" dirty="0" smtClean="0"/>
              <a:t>прекращения обязательств по </a:t>
            </a:r>
            <a:r>
              <a:rPr lang="en-US" sz="1400" dirty="0" smtClean="0"/>
              <a:t>TOD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возможность  запросить у НКЦ исполнения обязательств под обеспечение ЕЛ</a:t>
            </a: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торги по инструментам </a:t>
            </a:r>
            <a:r>
              <a:rPr lang="en-US" sz="1400" dirty="0" smtClean="0"/>
              <a:t>TOD</a:t>
            </a:r>
            <a:r>
              <a:rPr lang="ru-RU" sz="1400" dirty="0"/>
              <a:t> </a:t>
            </a:r>
            <a:r>
              <a:rPr lang="ru-RU" sz="1400" dirty="0" smtClean="0"/>
              <a:t>не будут приостанавливаться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возможность получить средства под расчеты на других рынках (фондовый, срочный)</a:t>
            </a: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1331550" y="4043924"/>
            <a:ext cx="6912768" cy="792088"/>
            <a:chOff x="1259632" y="4987044"/>
            <a:chExt cx="6912768" cy="79208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59632" y="4987044"/>
              <a:ext cx="6912768" cy="792088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512992" y="5126414"/>
              <a:ext cx="3060890" cy="504056"/>
            </a:xfrm>
            <a:prstGeom prst="roundRect">
              <a:avLst/>
            </a:prstGeom>
            <a:solidFill>
              <a:srgbClr val="C0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Раннее завершение торгов (сейчас)</a:t>
              </a:r>
              <a:endParaRPr lang="ru-RU" sz="14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860132" y="5126414"/>
              <a:ext cx="3060890" cy="50405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Вывод средств в размере расчетной позиции (новая опция)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Прямая со стрелкой 13"/>
          <p:cNvCxnSpPr>
            <a:stCxn id="18" idx="2"/>
          </p:cNvCxnSpPr>
          <p:nvPr/>
        </p:nvCxnSpPr>
        <p:spPr>
          <a:xfrm>
            <a:off x="4787934" y="3684381"/>
            <a:ext cx="1674561" cy="359543"/>
          </a:xfrm>
          <a:prstGeom prst="straightConnector1">
            <a:avLst/>
          </a:prstGeom>
          <a:solidFill>
            <a:schemeClr val="bg1"/>
          </a:solidFill>
          <a:ln w="127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 стрелкой 14"/>
          <p:cNvCxnSpPr>
            <a:stCxn id="18" idx="2"/>
          </p:cNvCxnSpPr>
          <p:nvPr/>
        </p:nvCxnSpPr>
        <p:spPr>
          <a:xfrm flipH="1">
            <a:off x="3113373" y="3684381"/>
            <a:ext cx="1674561" cy="359543"/>
          </a:xfrm>
          <a:prstGeom prst="straightConnector1">
            <a:avLst/>
          </a:prstGeom>
          <a:solidFill>
            <a:schemeClr val="bg1"/>
          </a:solidFill>
          <a:ln w="127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347774" y="3180325"/>
            <a:ext cx="2880320" cy="504056"/>
          </a:xfrm>
          <a:prstGeom prst="roundRect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Вывод средств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9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/>
              <a:t>Сегрегация </a:t>
            </a:r>
            <a:r>
              <a:rPr lang="ru-RU" sz="2000" b="1" dirty="0"/>
              <a:t>до конечного клиента</a:t>
            </a:r>
          </a:p>
          <a:p>
            <a:pPr fontAlgn="auto">
              <a:spcAft>
                <a:spcPts val="0"/>
              </a:spcAft>
            </a:pPr>
            <a:endParaRPr lang="en-US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1999" y="1103043"/>
            <a:ext cx="76205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Сегрегация до конечного клиента </a:t>
            </a:r>
            <a:r>
              <a:rPr lang="ru-RU" sz="1200" dirty="0"/>
              <a:t>на валютном рынке </a:t>
            </a:r>
            <a:r>
              <a:rPr lang="ru-RU" sz="1200" dirty="0" smtClean="0"/>
              <a:t>была осуществлена 1 декабря 2014 г.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1. Участники клиринга имеют возможность </a:t>
            </a:r>
            <a:r>
              <a:rPr lang="ru-RU" sz="1200" dirty="0" smtClean="0">
                <a:solidFill>
                  <a:srgbClr val="C00000"/>
                </a:solidFill>
              </a:rPr>
              <a:t>зарегистрировать обособленных клиентов</a:t>
            </a:r>
            <a:r>
              <a:rPr lang="ru-RU" sz="1200" dirty="0" smtClean="0"/>
              <a:t>, закрепив за такими клиентами отдельные </a:t>
            </a:r>
            <a:r>
              <a:rPr lang="ru-RU" sz="1200" dirty="0">
                <a:solidFill>
                  <a:srgbClr val="C00000"/>
                </a:solidFill>
              </a:rPr>
              <a:t>клиентские расчетные </a:t>
            </a:r>
            <a:r>
              <a:rPr lang="ru-RU" sz="1200" dirty="0" smtClean="0">
                <a:solidFill>
                  <a:srgbClr val="C00000"/>
                </a:solidFill>
              </a:rPr>
              <a:t>коды. </a:t>
            </a:r>
            <a:r>
              <a:rPr lang="ru-RU" sz="1200" dirty="0" smtClean="0"/>
              <a:t>При этом у обособленного </a:t>
            </a:r>
            <a:r>
              <a:rPr lang="ru-RU" sz="1200" dirty="0"/>
              <a:t>клиента участника клиринга имеется </a:t>
            </a:r>
            <a:r>
              <a:rPr lang="ru-RU" sz="1200" dirty="0">
                <a:solidFill>
                  <a:srgbClr val="C00000"/>
                </a:solidFill>
              </a:rPr>
              <a:t>возможность перевода обязательств и обеспечения</a:t>
            </a:r>
            <a:r>
              <a:rPr lang="ru-RU" sz="1200" dirty="0"/>
              <a:t>, определенная в Правилах </a:t>
            </a:r>
            <a:r>
              <a:rPr lang="ru-RU" sz="1200" dirty="0" smtClean="0"/>
              <a:t>клиринга.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2. Новая задача реализует возможность </a:t>
            </a:r>
            <a:r>
              <a:rPr lang="ru-RU" sz="1200" dirty="0" smtClean="0">
                <a:solidFill>
                  <a:srgbClr val="C00000"/>
                </a:solidFill>
              </a:rPr>
              <a:t>защиты денежных средств обособленного клиента</a:t>
            </a:r>
            <a:r>
              <a:rPr lang="ru-RU" sz="1200" dirty="0" smtClean="0"/>
              <a:t>: при указании необходимости защиты денежных средств возврат </a:t>
            </a:r>
            <a:r>
              <a:rPr lang="ru-RU" sz="1200" dirty="0"/>
              <a:t>денежных средств возможен только на счета такого </a:t>
            </a:r>
            <a:r>
              <a:rPr lang="ru-RU" sz="1200" dirty="0" smtClean="0"/>
              <a:t>обособленного клиента.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3. Участник клиринга в заявлении </a:t>
            </a:r>
            <a:r>
              <a:rPr lang="ru-RU" sz="1200" dirty="0"/>
              <a:t>на регистрацию </a:t>
            </a:r>
            <a:r>
              <a:rPr lang="ru-RU" sz="1200" dirty="0" smtClean="0"/>
              <a:t>обособленного клиента должен указать:</a:t>
            </a:r>
          </a:p>
          <a:p>
            <a:endParaRPr lang="ru-RU" sz="1200" dirty="0" smtClean="0"/>
          </a:p>
          <a:p>
            <a:pPr marL="6413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расчетный код;</a:t>
            </a:r>
            <a:endParaRPr lang="ru-RU" sz="1200" dirty="0"/>
          </a:p>
          <a:p>
            <a:pPr marL="6413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наименование обособленного </a:t>
            </a:r>
            <a:r>
              <a:rPr lang="ru-RU" sz="1200" dirty="0"/>
              <a:t>клиента – юридического лица или </a:t>
            </a:r>
            <a:r>
              <a:rPr lang="ru-RU" sz="1200" dirty="0" smtClean="0"/>
              <a:t>ФИО обособленного </a:t>
            </a:r>
            <a:r>
              <a:rPr lang="ru-RU" sz="1200" dirty="0"/>
              <a:t>клиента – физического лица, который будет закреплен за данным </a:t>
            </a:r>
            <a:r>
              <a:rPr lang="ru-RU" sz="1200" dirty="0" smtClean="0"/>
              <a:t>расчетным </a:t>
            </a:r>
            <a:r>
              <a:rPr lang="ru-RU" sz="1200" dirty="0"/>
              <a:t>кодом</a:t>
            </a:r>
            <a:r>
              <a:rPr lang="ru-RU" sz="1200" dirty="0" smtClean="0"/>
              <a:t>;</a:t>
            </a:r>
          </a:p>
          <a:p>
            <a:pPr marL="6413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идентификационные </a:t>
            </a:r>
            <a:r>
              <a:rPr lang="ru-RU" sz="1200" dirty="0"/>
              <a:t>данные </a:t>
            </a:r>
            <a:r>
              <a:rPr lang="ru-RU" sz="1200" dirty="0" smtClean="0"/>
              <a:t>обособленного </a:t>
            </a:r>
            <a:r>
              <a:rPr lang="ru-RU" sz="1200" dirty="0"/>
              <a:t>клиента </a:t>
            </a:r>
            <a:r>
              <a:rPr lang="ru-RU" sz="1200" dirty="0" smtClean="0"/>
              <a:t>(ИНН обособленного </a:t>
            </a:r>
            <a:r>
              <a:rPr lang="ru-RU" sz="1200" dirty="0"/>
              <a:t>клиента – юридического лица, имеющего ИНН, или номер паспорта </a:t>
            </a:r>
            <a:r>
              <a:rPr lang="ru-RU" sz="1200" dirty="0" smtClean="0"/>
              <a:t>обособленного </a:t>
            </a:r>
            <a:r>
              <a:rPr lang="ru-RU" sz="1200" dirty="0"/>
              <a:t>клиента – физического лица, или адрес и регистрационный номер в стране регистрации </a:t>
            </a:r>
            <a:r>
              <a:rPr lang="ru-RU" sz="1200" dirty="0" smtClean="0"/>
              <a:t>обособленного </a:t>
            </a:r>
            <a:r>
              <a:rPr lang="ru-RU" sz="1200" dirty="0"/>
              <a:t>клиента – юридического лица, являющегося нерезидентом и не имеющего ИНН</a:t>
            </a:r>
            <a:r>
              <a:rPr lang="ru-RU" sz="1200" dirty="0" smtClean="0"/>
              <a:t>);</a:t>
            </a:r>
          </a:p>
          <a:p>
            <a:pPr marL="6413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требуется ли защита денежных средств обособленного клиента.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57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2000" b="1" dirty="0" smtClean="0"/>
              <a:t>Урегулирование </a:t>
            </a:r>
            <a:r>
              <a:rPr lang="ru-RU" sz="2000" b="1" dirty="0"/>
              <a:t>позиций клиентов по HKD, CNY, </a:t>
            </a:r>
            <a:r>
              <a:rPr lang="en-US" sz="2000" b="1" dirty="0"/>
              <a:t>BYR</a:t>
            </a:r>
            <a:r>
              <a:rPr lang="ru-RU" sz="2000" b="1" dirty="0"/>
              <a:t> и </a:t>
            </a:r>
            <a:r>
              <a:rPr lang="en-US" sz="2000" b="1" dirty="0"/>
              <a:t>KZT</a:t>
            </a:r>
            <a:endParaRPr lang="ru-RU" sz="20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279003" y="4086709"/>
            <a:ext cx="7668852" cy="30161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1538" y="3983712"/>
            <a:ext cx="144016" cy="50405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554" y="353349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/>
                <a:cs typeface="+mn-cs"/>
              </a:rPr>
              <a:t>10:00</a:t>
            </a:r>
            <a:endParaRPr lang="ru-RU" b="1" dirty="0">
              <a:solidFill>
                <a:prstClr val="white">
                  <a:lumMod val="50000"/>
                </a:prstClr>
              </a:solidFill>
              <a:latin typeface="Tahoma"/>
              <a:cs typeface="+mn-cs"/>
            </a:endParaRPr>
          </a:p>
        </p:txBody>
      </p:sp>
      <p:grpSp>
        <p:nvGrpSpPr>
          <p:cNvPr id="11" name="Группа 29"/>
          <p:cNvGrpSpPr/>
          <p:nvPr/>
        </p:nvGrpSpPr>
        <p:grpSpPr>
          <a:xfrm>
            <a:off x="7837699" y="3912895"/>
            <a:ext cx="680864" cy="680864"/>
            <a:chOff x="1187624" y="1196752"/>
            <a:chExt cx="1905001" cy="1905000"/>
          </a:xfrm>
        </p:grpSpPr>
        <p:pic>
          <p:nvPicPr>
            <p:cNvPr id="12" name="Picture 2" descr="http://t3.gstatic.com/images?q=tbn:ANd9GcTeks8CddmLKD05K7eopKvOHE7PpIt0bdzBKxVU0MINFQnqdBb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196752"/>
              <a:ext cx="1905001" cy="1905000"/>
            </a:xfrm>
            <a:prstGeom prst="rect">
              <a:avLst/>
            </a:prstGeom>
            <a:noFill/>
          </p:spPr>
        </p:pic>
        <p:grpSp>
          <p:nvGrpSpPr>
            <p:cNvPr id="13" name="Группа 23"/>
            <p:cNvGrpSpPr/>
            <p:nvPr/>
          </p:nvGrpSpPr>
          <p:grpSpPr>
            <a:xfrm>
              <a:off x="2006437" y="1503832"/>
              <a:ext cx="212527" cy="748224"/>
              <a:chOff x="2006437" y="1484785"/>
              <a:chExt cx="212519" cy="748221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 flipV="1">
                <a:off x="1834528" y="1773978"/>
                <a:ext cx="673622" cy="95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4017560" flipV="1">
                <a:off x="1811319" y="1924069"/>
                <a:ext cx="504055" cy="113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Прямоугольник 15"/>
          <p:cNvSpPr/>
          <p:nvPr/>
        </p:nvSpPr>
        <p:spPr>
          <a:xfrm>
            <a:off x="4148664" y="3505402"/>
            <a:ext cx="8579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A2AD00"/>
                </a:solidFill>
                <a:latin typeface="Tahoma"/>
                <a:cs typeface="+mn-cs"/>
              </a:rPr>
              <a:t>10:45</a:t>
            </a:r>
            <a:endParaRPr lang="ru-RU" b="1" dirty="0">
              <a:solidFill>
                <a:srgbClr val="A2AD00"/>
              </a:solidFill>
              <a:latin typeface="Tahom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50995" y="3505402"/>
            <a:ext cx="8579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A2AD00"/>
                </a:solidFill>
                <a:latin typeface="Tahoma"/>
              </a:rPr>
              <a:t>11:00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263791" y="3912895"/>
            <a:ext cx="680864" cy="680864"/>
            <a:chOff x="2411700" y="1667986"/>
            <a:chExt cx="680864" cy="680864"/>
          </a:xfrm>
        </p:grpSpPr>
        <p:pic>
          <p:nvPicPr>
            <p:cNvPr id="19" name="Picture 2" descr="http://t3.gstatic.com/images?q=tbn:ANd9GcTeks8CddmLKD05K7eopKvOHE7PpIt0bdzBKxVU0MINFQnqdBb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00" y="1667986"/>
              <a:ext cx="680864" cy="680864"/>
            </a:xfrm>
            <a:prstGeom prst="rect">
              <a:avLst/>
            </a:prstGeom>
            <a:noFill/>
          </p:spPr>
        </p:pic>
        <p:grpSp>
          <p:nvGrpSpPr>
            <p:cNvPr id="20" name="Группа 19"/>
            <p:cNvGrpSpPr/>
            <p:nvPr/>
          </p:nvGrpSpPr>
          <p:grpSpPr>
            <a:xfrm>
              <a:off x="2551829" y="1938291"/>
              <a:ext cx="263786" cy="90730"/>
              <a:chOff x="2540123" y="1934708"/>
              <a:chExt cx="263786" cy="9073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 flipV="1">
                <a:off x="2540123" y="1991399"/>
                <a:ext cx="240760" cy="34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3448850" flipV="1">
                <a:off x="2623754" y="1934708"/>
                <a:ext cx="180155" cy="40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Правая фигурная скобка 22"/>
          <p:cNvSpPr/>
          <p:nvPr/>
        </p:nvSpPr>
        <p:spPr>
          <a:xfrm rot="5400000">
            <a:off x="6227540" y="3299186"/>
            <a:ext cx="311105" cy="2598822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878922" y="4273767"/>
            <a:ext cx="100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15 мин.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равая фигурная скобка 24"/>
          <p:cNvSpPr/>
          <p:nvPr/>
        </p:nvSpPr>
        <p:spPr>
          <a:xfrm rot="5400000">
            <a:off x="2673941" y="3332833"/>
            <a:ext cx="311105" cy="2598822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51999" y="1196690"/>
            <a:ext cx="7795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dirty="0" smtClean="0">
                <a:latin typeface="Tahoma"/>
              </a:rPr>
              <a:t>Предлагается также выделить 15 </a:t>
            </a:r>
            <a:r>
              <a:rPr lang="ru-RU" sz="1400" dirty="0">
                <a:latin typeface="Tahoma"/>
              </a:rPr>
              <a:t>минут </a:t>
            </a:r>
            <a:r>
              <a:rPr lang="ru-RU" sz="1400" dirty="0" smtClean="0">
                <a:latin typeface="Tahoma"/>
              </a:rPr>
              <a:t>во время торгов </a:t>
            </a:r>
            <a:r>
              <a:rPr lang="ru-RU" sz="1400" dirty="0">
                <a:latin typeface="Tahoma"/>
              </a:rPr>
              <a:t>во внесистемном режиме </a:t>
            </a:r>
            <a:r>
              <a:rPr lang="ru-RU" sz="1400" dirty="0" smtClean="0">
                <a:latin typeface="Tahoma"/>
              </a:rPr>
              <a:t>для урегулирования участниками торгов позиций своих клиентов по сделкам </a:t>
            </a:r>
            <a:r>
              <a:rPr lang="en-US" sz="1400" dirty="0" smtClean="0">
                <a:latin typeface="Tahoma"/>
              </a:rPr>
              <a:t>TOD</a:t>
            </a:r>
            <a:r>
              <a:rPr lang="ru-RU" sz="1400" dirty="0" smtClean="0">
                <a:latin typeface="Tahoma"/>
              </a:rPr>
              <a:t>:</a:t>
            </a:r>
            <a:endParaRPr lang="en-US" sz="1400" dirty="0">
              <a:latin typeface="Tahom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ahoma"/>
                <a:cs typeface="+mn-cs"/>
              </a:rPr>
              <a:t>CNY/RUB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ahoma"/>
                <a:cs typeface="+mn-cs"/>
              </a:rPr>
              <a:t>HKD/RUB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ahoma"/>
                <a:cs typeface="+mn-cs"/>
              </a:rPr>
              <a:t>BYR/RUB</a:t>
            </a: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ahoma"/>
                <a:cs typeface="+mn-cs"/>
              </a:rPr>
              <a:t>KZT/RUB</a:t>
            </a: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570" y="4993880"/>
            <a:ext cx="238871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200" b="1" dirty="0">
                <a:latin typeface="Tahoma"/>
              </a:rPr>
              <a:t>Основной режим</a:t>
            </a:r>
            <a:r>
              <a:rPr lang="en-US" sz="1200" b="1" dirty="0">
                <a:latin typeface="Tahoma"/>
              </a:rPr>
              <a:t> </a:t>
            </a:r>
            <a:r>
              <a:rPr lang="ru-RU" sz="1200" b="1" dirty="0">
                <a:latin typeface="Tahoma"/>
              </a:rPr>
              <a:t>торгов (системные сделки</a:t>
            </a:r>
            <a:r>
              <a:rPr lang="ru-RU" sz="1200" b="1" dirty="0" smtClean="0">
                <a:latin typeface="Tahoma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endParaRPr lang="ru-RU" sz="1200" b="1" dirty="0">
              <a:latin typeface="Tahom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endParaRPr lang="ru-RU" sz="1200" b="1" dirty="0" smtClean="0">
              <a:latin typeface="Tahom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b="1" dirty="0" smtClean="0">
                <a:solidFill>
                  <a:srgbClr val="FF0000"/>
                </a:solidFill>
                <a:latin typeface="Tahoma"/>
              </a:rPr>
              <a:t>для УТ и клиентов</a:t>
            </a:r>
            <a:endParaRPr lang="ru-RU" sz="1400" b="1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53215" y="4993880"/>
            <a:ext cx="37433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Период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времени для заключения участниками торгов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сделок с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целью урегулирования позиций своих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клиентов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</a:pPr>
            <a:endParaRPr lang="ru-RU" sz="1200" b="1" dirty="0" smtClean="0">
              <a:latin typeface="Tahom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</a:pP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только для УТ</a:t>
            </a:r>
            <a:endParaRPr lang="ru-RU" sz="14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27849"/>
              </p:ext>
            </p:extLst>
          </p:nvPr>
        </p:nvGraphicFramePr>
        <p:xfrm>
          <a:off x="2699740" y="1894262"/>
          <a:ext cx="6096000" cy="153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0782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10:00 – 10:45</a:t>
                      </a:r>
                      <a:endParaRPr lang="ru-RU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10:45 – 11:00</a:t>
                      </a:r>
                      <a:endParaRPr lang="ru-RU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07826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Системный режим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TOD</a:t>
                      </a:r>
                      <a:r>
                        <a:rPr lang="ru-RU" sz="1200" dirty="0" smtClean="0"/>
                        <a:t>, свопы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Свопы</a:t>
                      </a:r>
                      <a:endParaRPr lang="ru-RU" sz="1200" dirty="0"/>
                    </a:p>
                  </a:txBody>
                  <a:tcPr/>
                </a:tc>
              </a:tr>
              <a:tr h="3078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Клиенты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TOD</a:t>
                      </a:r>
                      <a:r>
                        <a:rPr lang="ru-RU" sz="1200" dirty="0" smtClean="0"/>
                        <a:t>, свопы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Свопы</a:t>
                      </a:r>
                    </a:p>
                  </a:txBody>
                  <a:tcPr/>
                </a:tc>
              </a:tr>
              <a:tr h="307826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Внесистемный режим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TOD</a:t>
                      </a:r>
                      <a:r>
                        <a:rPr lang="ru-RU" sz="1200" dirty="0" smtClean="0"/>
                        <a:t>, свопы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TOD</a:t>
                      </a:r>
                      <a:r>
                        <a:rPr lang="ru-RU" sz="1200" dirty="0" smtClean="0"/>
                        <a:t>, свопы</a:t>
                      </a:r>
                    </a:p>
                  </a:txBody>
                  <a:tcPr/>
                </a:tc>
              </a:tr>
              <a:tr h="3078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Клиенты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2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/>
              <a:t>Новая валютная пара швейцарский франк / российский рубль (</a:t>
            </a:r>
            <a:r>
              <a:rPr lang="en-US" sz="2000" b="1" dirty="0" smtClean="0"/>
              <a:t>CHF</a:t>
            </a:r>
            <a:r>
              <a:rPr lang="ru-RU" sz="2000" b="1" dirty="0" smtClean="0"/>
              <a:t>/</a:t>
            </a:r>
            <a:r>
              <a:rPr lang="en-US" sz="2000" b="1" dirty="0" smtClean="0"/>
              <a:t>RUB</a:t>
            </a:r>
            <a:r>
              <a:rPr lang="ru-RU" sz="2000" b="1" dirty="0" smtClean="0"/>
              <a:t>)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2000" y="1124680"/>
            <a:ext cx="76205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Планируется </a:t>
            </a:r>
            <a:r>
              <a:rPr lang="ru-RU" sz="1400" dirty="0"/>
              <a:t>запуск торгов валютной парой </a:t>
            </a:r>
            <a:r>
              <a:rPr lang="en-US" sz="1400" dirty="0"/>
              <a:t>CHF</a:t>
            </a:r>
            <a:r>
              <a:rPr lang="ru-RU" sz="1400" dirty="0"/>
              <a:t>/</a:t>
            </a:r>
            <a:r>
              <a:rPr lang="en-US" sz="1400" dirty="0"/>
              <a:t>RUB</a:t>
            </a:r>
            <a:r>
              <a:rPr lang="ru-RU" sz="1400" dirty="0"/>
              <a:t> на валютном рынке </a:t>
            </a:r>
            <a:r>
              <a:rPr lang="ru-RU" sz="1400" dirty="0" smtClean="0"/>
              <a:t>с целью: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расчета риск-параметров по швейцарским франкам для облигаций, номинированных в швейцарских франках, и включения их в РЕПО с ЦК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приема швейцарских франков в обеспечение</a:t>
            </a: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r>
              <a:rPr lang="ru-RU" sz="1400" u="sng" dirty="0" smtClean="0"/>
              <a:t>На </a:t>
            </a:r>
            <a:r>
              <a:rPr lang="ru-RU" sz="1400" u="sng" dirty="0"/>
              <a:t>начальном этапе предлагается запустить торги </a:t>
            </a:r>
            <a:r>
              <a:rPr lang="ru-RU" sz="1400" u="sng" dirty="0" smtClean="0"/>
              <a:t>со</a:t>
            </a:r>
            <a:r>
              <a:rPr lang="ru-RU" sz="1400" u="sng" dirty="0" smtClean="0">
                <a:solidFill>
                  <a:srgbClr val="C00000"/>
                </a:solidFill>
              </a:rPr>
              <a:t> </a:t>
            </a:r>
            <a:r>
              <a:rPr lang="ru-RU" sz="1400" u="sng" dirty="0"/>
              <a:t>следующими </a:t>
            </a:r>
            <a:r>
              <a:rPr lang="ru-RU" sz="1400" u="sng" dirty="0" smtClean="0"/>
              <a:t>инструментами: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22065"/>
              </p:ext>
            </p:extLst>
          </p:nvPr>
        </p:nvGraphicFramePr>
        <p:xfrm>
          <a:off x="962687" y="3501010"/>
          <a:ext cx="8037313" cy="2451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943"/>
                <a:gridCol w="1152160"/>
                <a:gridCol w="720100"/>
                <a:gridCol w="1008140"/>
                <a:gridCol w="936130"/>
                <a:gridCol w="864120"/>
                <a:gridCol w="1008140"/>
                <a:gridCol w="1403580"/>
              </a:tblGrid>
              <a:tr h="79211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Сделка спот/</a:t>
                      </a:r>
                      <a:b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Сделка 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своп</a:t>
                      </a: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b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валютирования</a:t>
                      </a: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Лот</a:t>
                      </a:r>
                      <a:r>
                        <a:rPr lang="en-US" sz="1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основном</a:t>
                      </a:r>
                      <a:b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Лот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внесистемном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Котировка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</a:t>
                      </a:r>
                      <a:r>
                        <a:rPr lang="en-US" sz="1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цены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основном</a:t>
                      </a:r>
                      <a:b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режиме</a:t>
                      </a: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цены</a:t>
                      </a:r>
                      <a:r>
                        <a:rPr lang="en-US" sz="1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внесистемном режиме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торгов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66" marR="28366" marT="28366" marB="28366" anchor="ctr">
                    <a:solidFill>
                      <a:srgbClr val="0070C0"/>
                    </a:solidFill>
                  </a:tcPr>
                </a:tc>
              </a:tr>
              <a:tr h="483356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CHF</a:t>
                      </a:r>
                      <a:r>
                        <a:rPr lang="ru-RU" sz="1000" dirty="0" smtClean="0">
                          <a:effectLst/>
                        </a:rPr>
                        <a:t>RUB_TOD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88" marR="22588" marT="22588" marB="2258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T+0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швейцарский франк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0,0001</a:t>
                      </a: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 – 10:45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(11:00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 внесистемном режиме торгов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</a:tr>
              <a:tr h="483356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CHF</a:t>
                      </a:r>
                      <a:r>
                        <a:rPr lang="ru-RU" sz="1000" dirty="0" smtClean="0">
                          <a:effectLst/>
                        </a:rPr>
                        <a:t>RUB_TOM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88" marR="22588" marT="22588" marB="2258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T+1</a:t>
                      </a: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швейцарский франк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0,0001</a:t>
                      </a: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 – 23:50</a:t>
                      </a:r>
                    </a:p>
                  </a:txBody>
                  <a:tcPr marL="22588" marR="22588" marT="22588" marB="22588" anchor="ctr"/>
                </a:tc>
              </a:tr>
              <a:tr h="483356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CHF</a:t>
                      </a:r>
                      <a:r>
                        <a:rPr lang="ru-RU" sz="1000" dirty="0" smtClean="0">
                          <a:effectLst/>
                        </a:rPr>
                        <a:t>_TODTOM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88" marR="22588" marT="22588" marB="22588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T+0/T+1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100 000</a:t>
                      </a: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швейцарский франк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0,0001</a:t>
                      </a: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0,0001</a:t>
                      </a:r>
                    </a:p>
                  </a:txBody>
                  <a:tcPr marL="22588" marR="22588" marT="22588" marB="225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 – 11:00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588" marR="22588" marT="22588" marB="2258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5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/>
              <a:t>Изменение технологии режима полного обеспечения по валютам </a:t>
            </a:r>
            <a:r>
              <a:rPr lang="en-US" sz="2000" b="1" dirty="0" smtClean="0"/>
              <a:t>UAH</a:t>
            </a:r>
            <a:r>
              <a:rPr lang="ru-RU" sz="2000" b="1" dirty="0" smtClean="0"/>
              <a:t> и </a:t>
            </a:r>
            <a:r>
              <a:rPr lang="en-US" sz="2000" b="1" dirty="0" smtClean="0"/>
              <a:t>KZT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1999" y="1103043"/>
            <a:ext cx="76205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Валюты </a:t>
            </a:r>
            <a:r>
              <a:rPr lang="de-DE" sz="1400" dirty="0" smtClean="0"/>
              <a:t>UAH </a:t>
            </a:r>
            <a:r>
              <a:rPr lang="ru-RU" sz="1400" dirty="0" smtClean="0"/>
              <a:t>и </a:t>
            </a:r>
            <a:r>
              <a:rPr lang="de-DE" sz="1400" dirty="0" smtClean="0"/>
              <a:t>KZT</a:t>
            </a:r>
            <a:r>
              <a:rPr lang="ru-RU" sz="1400" dirty="0" smtClean="0"/>
              <a:t>, находящиеся в данный момент в режиме 100% обеспечения (старая технология) переводятся на новую технологию </a:t>
            </a:r>
            <a:r>
              <a:rPr lang="ru-RU" sz="1400" dirty="0"/>
              <a:t>режима обработки инструментов твердых </a:t>
            </a:r>
            <a:r>
              <a:rPr lang="ru-RU" sz="1400" dirty="0" smtClean="0"/>
              <a:t>валют (с установкой режима полного обеспечения).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/>
              <a:t>Временной регламент торгов с заключением сделок с указанными инструментами не </a:t>
            </a:r>
            <a:r>
              <a:rPr lang="ru-RU" sz="1400" dirty="0" smtClean="0"/>
              <a:t>изменяется.</a:t>
            </a:r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 smtClean="0"/>
              <a:t>В отношении валют </a:t>
            </a:r>
            <a:r>
              <a:rPr lang="en-US" sz="1400" dirty="0"/>
              <a:t>UAH</a:t>
            </a:r>
            <a:r>
              <a:rPr lang="ru-RU" sz="1400" dirty="0"/>
              <a:t> и </a:t>
            </a:r>
            <a:r>
              <a:rPr lang="en-US" sz="1400" dirty="0"/>
              <a:t>KZT</a:t>
            </a:r>
            <a:r>
              <a:rPr lang="ru-RU" sz="1400" dirty="0"/>
              <a:t> </a:t>
            </a:r>
            <a:r>
              <a:rPr lang="ru-RU" sz="1400" dirty="0" smtClean="0"/>
              <a:t>вводится режим полного обеспечения, включающий  одновременную установку:</a:t>
            </a:r>
          </a:p>
          <a:p>
            <a:endParaRPr lang="ru-RU" sz="1400" dirty="0" smtClean="0"/>
          </a:p>
          <a:p>
            <a:pPr marL="355600">
              <a:buFontTx/>
              <a:buChar char="-"/>
            </a:pPr>
            <a:r>
              <a:rPr lang="ru-RU" sz="1400" dirty="0" smtClean="0"/>
              <a:t> признака «запрет </a:t>
            </a:r>
            <a:r>
              <a:rPr lang="ru-RU" sz="1400" dirty="0"/>
              <a:t>коротких продаж» </a:t>
            </a:r>
            <a:r>
              <a:rPr lang="ru-RU" sz="1400" dirty="0" smtClean="0"/>
              <a:t>(контроль </a:t>
            </a:r>
            <a:r>
              <a:rPr lang="ru-RU" sz="1400" dirty="0" err="1"/>
              <a:t>неотрицательности</a:t>
            </a:r>
            <a:r>
              <a:rPr lang="ru-RU" sz="1400" dirty="0"/>
              <a:t> плановых позиций, рассчитываемых по датам </a:t>
            </a:r>
            <a:r>
              <a:rPr lang="ru-RU" sz="1400" dirty="0" smtClean="0"/>
              <a:t>исполнения);</a:t>
            </a:r>
          </a:p>
          <a:p>
            <a:pPr marL="355600">
              <a:buFontTx/>
              <a:buChar char="-"/>
            </a:pPr>
            <a:endParaRPr lang="ru-RU" sz="1400" dirty="0"/>
          </a:p>
          <a:p>
            <a:pPr marL="355600" lvl="0">
              <a:buFontTx/>
              <a:buChar char="-"/>
            </a:pPr>
            <a:r>
              <a:rPr lang="ru-RU" sz="1400" dirty="0" smtClean="0"/>
              <a:t> значения минимального ограничительного уровня ставки обеспечения (ставки рыночного риска), равной 100% (нижняя </a:t>
            </a:r>
            <a:r>
              <a:rPr lang="ru-RU" sz="1400" dirty="0"/>
              <a:t>граница диапазона оценки рыночных </a:t>
            </a:r>
            <a:r>
              <a:rPr lang="ru-RU" sz="1400" dirty="0" smtClean="0"/>
              <a:t>рисков равняется нулю).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838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/>
              <a:t>Изменения в связи с деноминацией белорусского рубля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1999" y="1052670"/>
            <a:ext cx="774060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/>
              <a:t>С </a:t>
            </a:r>
            <a:r>
              <a:rPr lang="ru-RU" sz="1400" b="1" dirty="0"/>
              <a:t>1 </a:t>
            </a:r>
            <a:r>
              <a:rPr lang="ru-RU" sz="1400" b="1" dirty="0" smtClean="0"/>
              <a:t>июля 2016 г. </a:t>
            </a:r>
            <a:r>
              <a:rPr lang="ru-RU" sz="1400" b="1" dirty="0"/>
              <a:t>в Белоруссии деноминируется </a:t>
            </a:r>
            <a:r>
              <a:rPr lang="ru-RU" sz="1400" b="1" dirty="0" smtClean="0"/>
              <a:t>рубль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Изменяется </a:t>
            </a:r>
            <a:r>
              <a:rPr lang="ru-RU" sz="1400" dirty="0"/>
              <a:t>код валюты в стандарте </a:t>
            </a:r>
            <a:r>
              <a:rPr lang="ru-RU" sz="1400" b="1" dirty="0">
                <a:hlinkClick r:id="rId3" tooltip="ISO 4217"/>
              </a:rPr>
              <a:t>ISO 4217</a:t>
            </a:r>
            <a:r>
              <a:rPr lang="ru-RU" sz="1400" b="1" dirty="0"/>
              <a:t> </a:t>
            </a:r>
            <a:r>
              <a:rPr lang="ru-RU" sz="1400" dirty="0"/>
              <a:t>– </a:t>
            </a:r>
            <a:endParaRPr lang="ru-RU" sz="1400" dirty="0" smtClean="0"/>
          </a:p>
          <a:p>
            <a:pPr>
              <a:spcBef>
                <a:spcPts val="600"/>
              </a:spcBef>
            </a:pPr>
            <a:r>
              <a:rPr lang="ru-RU" sz="1400" dirty="0" smtClean="0"/>
              <a:t>новый буквенный </a:t>
            </a:r>
            <a:r>
              <a:rPr lang="ru-RU" sz="1400" dirty="0"/>
              <a:t>код</a:t>
            </a:r>
            <a:r>
              <a:rPr lang="ru-RU" sz="1400" b="1" dirty="0"/>
              <a:t> BYN </a:t>
            </a:r>
            <a:r>
              <a:rPr lang="ru-RU" sz="1400" dirty="0"/>
              <a:t>(вместо</a:t>
            </a:r>
            <a:r>
              <a:rPr lang="ru-RU" sz="1400" b="1" dirty="0"/>
              <a:t> BYR</a:t>
            </a:r>
            <a:r>
              <a:rPr lang="ru-RU" sz="1400" dirty="0"/>
              <a:t>), </a:t>
            </a:r>
            <a:r>
              <a:rPr lang="ru-RU" sz="1400" dirty="0" smtClean="0"/>
              <a:t>новый цифровой </a:t>
            </a:r>
            <a:r>
              <a:rPr lang="ru-RU" sz="1400" dirty="0"/>
              <a:t>код</a:t>
            </a:r>
            <a:r>
              <a:rPr lang="ru-RU" sz="1400" b="1" dirty="0"/>
              <a:t> 933</a:t>
            </a:r>
            <a:r>
              <a:rPr lang="ru-RU" sz="1400" dirty="0"/>
              <a:t> (вместо </a:t>
            </a:r>
            <a:r>
              <a:rPr lang="ru-RU" sz="1400" b="1" dirty="0"/>
              <a:t>974</a:t>
            </a:r>
            <a:r>
              <a:rPr lang="ru-RU" sz="1400" dirty="0"/>
              <a:t>)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</a:rPr>
              <a:t>10 000 </a:t>
            </a:r>
            <a:r>
              <a:rPr lang="ru-RU" sz="1400" b="1" dirty="0">
                <a:solidFill>
                  <a:srgbClr val="C00000"/>
                </a:solidFill>
              </a:rPr>
              <a:t>рублей </a:t>
            </a:r>
            <a:r>
              <a:rPr lang="ru-RU" sz="1400" dirty="0"/>
              <a:t>старого </a:t>
            </a:r>
            <a:r>
              <a:rPr lang="ru-RU" sz="1400" dirty="0" smtClean="0"/>
              <a:t>образца </a:t>
            </a:r>
            <a:r>
              <a:rPr lang="en-US" sz="1400" dirty="0" smtClean="0"/>
              <a:t>(BYR) </a:t>
            </a:r>
            <a:r>
              <a:rPr lang="ru-RU" sz="1400" dirty="0" smtClean="0"/>
              <a:t>= </a:t>
            </a:r>
            <a:r>
              <a:rPr lang="ru-RU" sz="1400" b="1" dirty="0">
                <a:solidFill>
                  <a:srgbClr val="C00000"/>
                </a:solidFill>
              </a:rPr>
              <a:t>1 рублю </a:t>
            </a:r>
            <a:r>
              <a:rPr lang="ru-RU" sz="1400" dirty="0"/>
              <a:t>нового </a:t>
            </a:r>
            <a:r>
              <a:rPr lang="ru-RU" sz="1400" dirty="0" smtClean="0"/>
              <a:t>образца</a:t>
            </a:r>
            <a:r>
              <a:rPr lang="en-US" sz="1400" dirty="0" smtClean="0"/>
              <a:t> (BYN)</a:t>
            </a:r>
            <a:endParaRPr lang="ru-RU" sz="1400" dirty="0" smtClean="0"/>
          </a:p>
          <a:p>
            <a:pPr algn="r"/>
            <a:r>
              <a:rPr lang="ru-RU" sz="1400" dirty="0" smtClean="0"/>
              <a:t>(1 </a:t>
            </a:r>
            <a:r>
              <a:rPr lang="en-US" sz="1400" dirty="0" smtClean="0"/>
              <a:t>BYN</a:t>
            </a:r>
            <a:r>
              <a:rPr lang="ru-RU" sz="1400" dirty="0" smtClean="0"/>
              <a:t> </a:t>
            </a:r>
            <a:r>
              <a:rPr lang="ru-RU" sz="1400" dirty="0"/>
              <a:t>≈ 34 </a:t>
            </a:r>
            <a:r>
              <a:rPr lang="en-US" sz="1400" dirty="0"/>
              <a:t>RUB)</a:t>
            </a:r>
            <a:r>
              <a:rPr lang="ru-RU" sz="1400" dirty="0"/>
              <a:t> </a:t>
            </a: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29443"/>
              </p:ext>
            </p:extLst>
          </p:nvPr>
        </p:nvGraphicFramePr>
        <p:xfrm>
          <a:off x="960607" y="2512608"/>
          <a:ext cx="3683403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640"/>
                <a:gridCol w="1220583"/>
                <a:gridCol w="12961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Инструменты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Системный</a:t>
                      </a:r>
                      <a:r>
                        <a:rPr lang="ru-RU" sz="1100" baseline="0" dirty="0" smtClean="0"/>
                        <a:t> режим торгов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Внесистемный режим торгов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BYRRUB_TOD</a:t>
                      </a:r>
                    </a:p>
                    <a:p>
                      <a:r>
                        <a:rPr lang="en-US" sz="1100" dirty="0" smtClean="0"/>
                        <a:t>BYRRUB_TOM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r>
                        <a:rPr lang="en-US" sz="1100" baseline="0" dirty="0" smtClean="0"/>
                        <a:t> 000 000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10 000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BYR_TODTOM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1 000 000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10 000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38253" y="2204830"/>
            <a:ext cx="7795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b="1" dirty="0" smtClean="0">
                <a:latin typeface="Tahoma"/>
              </a:rPr>
              <a:t>Лот</a:t>
            </a: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4331642" y="2958100"/>
            <a:ext cx="1030572" cy="261815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8253" y="3645030"/>
            <a:ext cx="7795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b="1" dirty="0" smtClean="0">
                <a:latin typeface="Tahoma"/>
              </a:rPr>
              <a:t>Шаг цены</a:t>
            </a: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4359401" y="4394788"/>
            <a:ext cx="975053" cy="261815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01733"/>
              </p:ext>
            </p:extLst>
          </p:nvPr>
        </p:nvGraphicFramePr>
        <p:xfrm>
          <a:off x="5076070" y="2532565"/>
          <a:ext cx="3683403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640"/>
                <a:gridCol w="1220583"/>
                <a:gridCol w="12961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Инструменты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Системный</a:t>
                      </a:r>
                      <a:r>
                        <a:rPr lang="ru-RU" sz="1100" baseline="0" dirty="0" smtClean="0"/>
                        <a:t> режим торгов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Внесистемный режим торгов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BYNRUB_TOD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BYNRUB_TOM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000</a:t>
                      </a:r>
                      <a:endParaRPr lang="ru-RU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BYN_TODTOM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100 000</a:t>
                      </a:r>
                      <a:endParaRPr lang="ru-RU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40037"/>
              </p:ext>
            </p:extLst>
          </p:nvPr>
        </p:nvGraphicFramePr>
        <p:xfrm>
          <a:off x="971500" y="3952917"/>
          <a:ext cx="3683403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640"/>
                <a:gridCol w="1220583"/>
                <a:gridCol w="12961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Инструменты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Системный</a:t>
                      </a:r>
                      <a:r>
                        <a:rPr lang="ru-RU" sz="1100" baseline="0" dirty="0" smtClean="0"/>
                        <a:t> режим торгов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Внесистемный режим торгов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BYRRUB_TOD</a:t>
                      </a:r>
                    </a:p>
                    <a:p>
                      <a:r>
                        <a:rPr lang="en-US" sz="1100" dirty="0" smtClean="0"/>
                        <a:t>BYRRUB_TOM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r>
                        <a:rPr lang="ru-RU" sz="1100" dirty="0" smtClean="0"/>
                        <a:t>,001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0,0001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BYR_TODTOM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0,0001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0,0001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95405"/>
              </p:ext>
            </p:extLst>
          </p:nvPr>
        </p:nvGraphicFramePr>
        <p:xfrm>
          <a:off x="5076070" y="3952807"/>
          <a:ext cx="3683403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640"/>
                <a:gridCol w="1220583"/>
                <a:gridCol w="12961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Инструменты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Системный</a:t>
                      </a:r>
                      <a:r>
                        <a:rPr lang="ru-RU" sz="1100" baseline="0" dirty="0" smtClean="0"/>
                        <a:t> режим торгов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Внесистемный режим торгов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BYNRUB_TOD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BYNRUB_TOM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0,00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25</a:t>
                      </a:r>
                      <a:endParaRPr lang="ru-RU" sz="11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0,0001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BYN_TODTOM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0,0001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115520" y="5200818"/>
            <a:ext cx="77406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30.06.16</a:t>
            </a:r>
            <a:r>
              <a:rPr lang="ru-RU" sz="1400" dirty="0"/>
              <a:t> </a:t>
            </a:r>
            <a:r>
              <a:rPr lang="ru-RU" sz="1400" dirty="0" smtClean="0"/>
              <a:t>проводятся торги </a:t>
            </a:r>
            <a:r>
              <a:rPr lang="ru-RU" sz="1400" b="1" dirty="0" smtClean="0">
                <a:solidFill>
                  <a:srgbClr val="FF0000"/>
                </a:solidFill>
              </a:rPr>
              <a:t>только</a:t>
            </a:r>
            <a:r>
              <a:rPr lang="ru-RU" sz="1400" dirty="0" smtClean="0"/>
              <a:t> инструментом </a:t>
            </a:r>
            <a:r>
              <a:rPr lang="ru-RU" sz="1400" b="1" dirty="0" smtClean="0"/>
              <a:t>BYRRUB_TO</a:t>
            </a:r>
            <a:r>
              <a:rPr lang="en-US" sz="1400" b="1" dirty="0" smtClean="0"/>
              <a:t>D</a:t>
            </a:r>
          </a:p>
          <a:p>
            <a:pPr>
              <a:spcBef>
                <a:spcPts val="600"/>
              </a:spcBef>
            </a:pPr>
            <a:r>
              <a:rPr lang="en-US" sz="1400" b="1" dirty="0" smtClean="0"/>
              <a:t>01</a:t>
            </a:r>
            <a:r>
              <a:rPr lang="ru-RU" sz="1400" b="1" dirty="0" smtClean="0"/>
              <a:t>.0</a:t>
            </a:r>
            <a:r>
              <a:rPr lang="en-US" sz="1400" b="1" dirty="0" smtClean="0"/>
              <a:t>7</a:t>
            </a:r>
            <a:r>
              <a:rPr lang="ru-RU" sz="1400" b="1" dirty="0" smtClean="0"/>
              <a:t>.16</a:t>
            </a:r>
            <a:r>
              <a:rPr lang="ru-RU" sz="1400" dirty="0" smtClean="0"/>
              <a:t> торги </a:t>
            </a:r>
            <a:r>
              <a:rPr lang="ru-RU" sz="1400" b="1" dirty="0" smtClean="0">
                <a:solidFill>
                  <a:srgbClr val="FF0000"/>
                </a:solidFill>
              </a:rPr>
              <a:t>по всем </a:t>
            </a:r>
            <a:r>
              <a:rPr lang="ru-RU" sz="1400" dirty="0" smtClean="0"/>
              <a:t>инструментам пары </a:t>
            </a:r>
            <a:r>
              <a:rPr lang="ru-RU" sz="1400" b="1" dirty="0" smtClean="0"/>
              <a:t>BYRRUB </a:t>
            </a:r>
            <a:r>
              <a:rPr lang="ru-RU" sz="1400" b="1" dirty="0" smtClean="0">
                <a:solidFill>
                  <a:srgbClr val="FF0000"/>
                </a:solidFill>
              </a:rPr>
              <a:t>не проводятся</a:t>
            </a:r>
            <a:endParaRPr lang="en-US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04</a:t>
            </a:r>
            <a:r>
              <a:rPr lang="ru-RU" sz="1400" b="1" dirty="0" smtClean="0">
                <a:solidFill>
                  <a:srgbClr val="FF0000"/>
                </a:solidFill>
              </a:rPr>
              <a:t>.0</a:t>
            </a:r>
            <a:r>
              <a:rPr lang="en-US" sz="1400" b="1" dirty="0">
                <a:solidFill>
                  <a:srgbClr val="FF0000"/>
                </a:solidFill>
              </a:rPr>
              <a:t>7</a:t>
            </a:r>
            <a:r>
              <a:rPr lang="ru-RU" sz="1400" b="1" dirty="0" smtClean="0">
                <a:solidFill>
                  <a:srgbClr val="FF0000"/>
                </a:solidFill>
              </a:rPr>
              <a:t>.16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открываются торги по всем инструментам новой пары </a:t>
            </a:r>
            <a:r>
              <a:rPr lang="ru-RU" sz="1400" b="1" dirty="0" smtClean="0">
                <a:solidFill>
                  <a:srgbClr val="FF0000"/>
                </a:solidFill>
              </a:rPr>
              <a:t>BY</a:t>
            </a:r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ru-RU" sz="1400" b="1" dirty="0" smtClean="0">
                <a:solidFill>
                  <a:srgbClr val="FF0000"/>
                </a:solidFill>
              </a:rPr>
              <a:t>RUB</a:t>
            </a:r>
            <a:endParaRPr lang="ru-RU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/>
              <a:t>Возможность установки ограничения трейдер-счет для мастер-логинов (</a:t>
            </a:r>
            <a:r>
              <a:rPr lang="en-US" sz="2000" b="1" dirty="0"/>
              <a:t>SMA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1999" y="1103043"/>
            <a:ext cx="76205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Участник торгов запросил возможность установки ограничения Трейдер-счет для </a:t>
            </a:r>
            <a:r>
              <a:rPr lang="en-US" sz="1400" dirty="0"/>
              <a:t>MASTER</a:t>
            </a:r>
            <a:r>
              <a:rPr lang="ru-RU" sz="1400" dirty="0"/>
              <a:t>_</a:t>
            </a:r>
            <a:r>
              <a:rPr lang="en-US" sz="1400" dirty="0"/>
              <a:t>ID </a:t>
            </a:r>
            <a:r>
              <a:rPr lang="ru-RU" sz="1400" dirty="0"/>
              <a:t>для своей модели предоставления Спонсируемого доступа</a:t>
            </a:r>
            <a:r>
              <a:rPr lang="ru-RU" sz="1400" dirty="0" smtClean="0"/>
              <a:t>.</a:t>
            </a:r>
            <a:endParaRPr lang="ru-RU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ru-RU" sz="1400" dirty="0" smtClean="0"/>
              <a:t>Будет разрешено </a:t>
            </a:r>
            <a:r>
              <a:rPr lang="ru-RU" sz="1400" dirty="0"/>
              <a:t>устанавливать проверку </a:t>
            </a:r>
            <a:r>
              <a:rPr lang="ru-RU" sz="1400" dirty="0" smtClean="0"/>
              <a:t>трейдер-счет </a:t>
            </a:r>
            <a:r>
              <a:rPr lang="ru-RU" sz="1400" dirty="0"/>
              <a:t>для </a:t>
            </a:r>
            <a:r>
              <a:rPr lang="en-US" sz="1400" dirty="0"/>
              <a:t>MASTER</a:t>
            </a:r>
            <a:r>
              <a:rPr lang="ru-RU" sz="1400" dirty="0"/>
              <a:t>_</a:t>
            </a:r>
            <a:r>
              <a:rPr lang="en-US" sz="1400" dirty="0" smtClean="0"/>
              <a:t>ID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/>
              <a:t>При создании </a:t>
            </a:r>
            <a:r>
              <a:rPr lang="en-US" sz="1400" dirty="0"/>
              <a:t>SMA</a:t>
            </a:r>
            <a:r>
              <a:rPr lang="ru-RU" sz="1400" dirty="0"/>
              <a:t>_</a:t>
            </a:r>
            <a:r>
              <a:rPr lang="en-US" sz="1400" dirty="0"/>
              <a:t>ID </a:t>
            </a:r>
            <a:r>
              <a:rPr lang="ru-RU" sz="1400" dirty="0" smtClean="0"/>
              <a:t>будет проверяться, </a:t>
            </a:r>
            <a:r>
              <a:rPr lang="ru-RU" sz="1400" dirty="0"/>
              <a:t>что РК указанные в настройках </a:t>
            </a:r>
            <a:r>
              <a:rPr lang="ru-RU" sz="1400" dirty="0" smtClean="0"/>
              <a:t>трейдер-счет </a:t>
            </a:r>
            <a:r>
              <a:rPr lang="en-US" sz="1400" dirty="0"/>
              <a:t>SMA</a:t>
            </a:r>
            <a:r>
              <a:rPr lang="ru-RU" sz="1400" dirty="0"/>
              <a:t>_</a:t>
            </a:r>
            <a:r>
              <a:rPr lang="en-US" sz="1400" dirty="0"/>
              <a:t>ID </a:t>
            </a:r>
            <a:r>
              <a:rPr lang="ru-RU" sz="1400" dirty="0"/>
              <a:t>доступны для </a:t>
            </a:r>
            <a:r>
              <a:rPr lang="en-US" sz="1400" dirty="0"/>
              <a:t>MASTER</a:t>
            </a:r>
            <a:r>
              <a:rPr lang="ru-RU" sz="1400" dirty="0"/>
              <a:t>_</a:t>
            </a:r>
            <a:r>
              <a:rPr lang="en-US" sz="1400" dirty="0"/>
              <a:t>ID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ru-RU" sz="1400" dirty="0"/>
              <a:t>При изменении </a:t>
            </a:r>
            <a:r>
              <a:rPr lang="ru-RU" sz="1400" dirty="0" smtClean="0"/>
              <a:t>настройки трейдер-счет </a:t>
            </a:r>
            <a:r>
              <a:rPr lang="ru-RU" sz="1400" dirty="0"/>
              <a:t>для </a:t>
            </a:r>
            <a:r>
              <a:rPr lang="en-US" sz="1400" dirty="0"/>
              <a:t>MASTER</a:t>
            </a:r>
            <a:r>
              <a:rPr lang="ru-RU" sz="1400" dirty="0"/>
              <a:t>_</a:t>
            </a:r>
            <a:r>
              <a:rPr lang="en-US" sz="1400" dirty="0"/>
              <a:t>ID </a:t>
            </a:r>
            <a:r>
              <a:rPr lang="ru-RU" sz="1400" dirty="0"/>
              <a:t>– проверять, что для всех </a:t>
            </a:r>
            <a:r>
              <a:rPr lang="en-US" sz="1400" dirty="0"/>
              <a:t>SMA</a:t>
            </a:r>
            <a:r>
              <a:rPr lang="ru-RU" sz="1400" dirty="0"/>
              <a:t>_</a:t>
            </a:r>
            <a:r>
              <a:rPr lang="en-US" sz="1400" dirty="0"/>
              <a:t>ID</a:t>
            </a:r>
            <a:r>
              <a:rPr lang="ru-RU" sz="1400" dirty="0"/>
              <a:t>, зависимых от данного </a:t>
            </a:r>
            <a:r>
              <a:rPr lang="en-US" sz="1400" dirty="0"/>
              <a:t>MASTER</a:t>
            </a:r>
            <a:r>
              <a:rPr lang="ru-RU" sz="1400" dirty="0"/>
              <a:t>_</a:t>
            </a:r>
            <a:r>
              <a:rPr lang="en-US" sz="1400" dirty="0"/>
              <a:t>ID </a:t>
            </a:r>
            <a:r>
              <a:rPr lang="ru-RU" sz="1400" dirty="0"/>
              <a:t>выполняется условие: </a:t>
            </a:r>
            <a:r>
              <a:rPr lang="ru-RU" sz="1400" dirty="0" smtClean="0"/>
              <a:t>РК, </a:t>
            </a:r>
            <a:r>
              <a:rPr lang="ru-RU" sz="1400" dirty="0"/>
              <a:t>указанные в настройках </a:t>
            </a:r>
            <a:r>
              <a:rPr lang="ru-RU" sz="1400" dirty="0" smtClean="0"/>
              <a:t>трейдер-счет </a:t>
            </a:r>
            <a:r>
              <a:rPr lang="en-US" sz="1400" dirty="0"/>
              <a:t>SMA</a:t>
            </a:r>
            <a:r>
              <a:rPr lang="ru-RU" sz="1400" dirty="0"/>
              <a:t>_</a:t>
            </a:r>
            <a:r>
              <a:rPr lang="en-US" sz="1400" dirty="0"/>
              <a:t>ID </a:t>
            </a:r>
            <a:r>
              <a:rPr lang="ru-RU" sz="1400" dirty="0"/>
              <a:t>доступны для </a:t>
            </a:r>
            <a:r>
              <a:rPr lang="en-US" sz="1400" dirty="0"/>
              <a:t>MASTER</a:t>
            </a:r>
            <a:r>
              <a:rPr lang="ru-RU" sz="1400" dirty="0"/>
              <a:t>_</a:t>
            </a:r>
            <a:r>
              <a:rPr lang="en-US" sz="1400" dirty="0"/>
              <a:t>ID</a:t>
            </a:r>
            <a:r>
              <a:rPr lang="ru-RU" sz="1400" dirty="0" smtClean="0"/>
              <a:t>.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34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136" y="404912"/>
            <a:ext cx="5400000" cy="575748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ru-RU" sz="2400" smtClean="0"/>
              <a:t>    Список </a:t>
            </a:r>
            <a:r>
              <a:rPr lang="ru-RU" sz="2400" dirty="0" smtClean="0"/>
              <a:t>изменений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8365"/>
              </p:ext>
            </p:extLst>
          </p:nvPr>
        </p:nvGraphicFramePr>
        <p:xfrm>
          <a:off x="611450" y="1000540"/>
          <a:ext cx="8003648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490"/>
                <a:gridCol w="3024420"/>
                <a:gridCol w="1224170"/>
                <a:gridCol w="13315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Проект</a:t>
                      </a:r>
                      <a:endParaRPr lang="ru-RU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Краткое описание</a:t>
                      </a:r>
                      <a:endParaRPr lang="ru-RU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Установка</a:t>
                      </a:r>
                      <a:r>
                        <a:rPr lang="ru-RU" sz="1100" b="1" baseline="0" dirty="0" smtClean="0"/>
                        <a:t> в систему</a:t>
                      </a:r>
                      <a:endParaRPr lang="ru-RU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Введение в эксплуатацию</a:t>
                      </a:r>
                      <a:endParaRPr lang="ru-RU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торгов поставочными фьючерсами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</a:rPr>
                        <a:t>Контракты по парам USD/RUB, EUR/RUB, CNY/RUB.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 июля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рисками по клиентским позициям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Регистрация</a:t>
                      </a:r>
                      <a:r>
                        <a:rPr lang="ru-RU" sz="900" baseline="0" dirty="0" smtClean="0"/>
                        <a:t> торгово-клиринговых счетов для учета позиций по клиентам участников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 июля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Межпродуктовые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спреды между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USD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Снижение обеспечения, рассчитанного по разнонаправленным позициям в </a:t>
                      </a:r>
                      <a:r>
                        <a:rPr lang="en-US" sz="900" dirty="0" smtClean="0"/>
                        <a:t>EUR </a:t>
                      </a:r>
                      <a:r>
                        <a:rPr lang="ru-RU" sz="900" dirty="0" smtClean="0"/>
                        <a:t>и </a:t>
                      </a:r>
                      <a:r>
                        <a:rPr lang="en-US" sz="900" dirty="0" smtClean="0"/>
                        <a:t>USD</a:t>
                      </a:r>
                      <a:r>
                        <a:rPr lang="ru-RU" sz="9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Процентные риски по </a:t>
                      </a:r>
                      <a:r>
                        <a:rPr lang="de-DE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Учет процентных рисков будет осуществляться с даты TOD).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Вывод средств в размере расчетной позиции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вывода средств по запросу до завершения торгов по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 июля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Сегрегация до конечного клиента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Привязка конечного клиента к ТКС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ИНН/паспорту.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 июля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</a:rPr>
                        <a:t>Урегулирование позиций клиентов по HKD, CNY, </a:t>
                      </a:r>
                      <a:r>
                        <a:rPr lang="en-US" sz="900" dirty="0" smtClean="0">
                          <a:effectLst/>
                        </a:rPr>
                        <a:t>BYR</a:t>
                      </a:r>
                      <a:r>
                        <a:rPr lang="ru-RU" sz="900" dirty="0" smtClean="0">
                          <a:effectLst/>
                        </a:rPr>
                        <a:t> и </a:t>
                      </a:r>
                      <a:r>
                        <a:rPr lang="en-US" sz="900" dirty="0" smtClean="0">
                          <a:effectLst/>
                        </a:rPr>
                        <a:t>KZT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Урегулирование позиций клиентов в течение 15 минут во внесистемном режиме торгов.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Новая валютная пара швейцарский франк/российский рубль (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CHF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новой паре вводятся инструменты TOD, TOM, а также сделки своп TODTOM.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 июля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 июля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 технологии режима полного обеспечения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(UAH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KZT)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UAH</a:t>
                      </a:r>
                      <a:r>
                        <a:rPr lang="ru-RU" sz="900" dirty="0" smtClean="0"/>
                        <a:t> и </a:t>
                      </a:r>
                      <a:r>
                        <a:rPr lang="en-US" sz="900" dirty="0" smtClean="0"/>
                        <a:t>KZT</a:t>
                      </a:r>
                      <a:r>
                        <a:rPr lang="ru-RU" sz="900" dirty="0" smtClean="0"/>
                        <a:t> со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100% обеспечения переводятся в режим обработки инструментов твердых валют.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 июля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установки ограничения трейдер-счет для мастер-логинов (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</a:rPr>
                        <a:t>Возможность установки ограничения трейдер-счет для MASTER_ID для предоставления </a:t>
                      </a:r>
                      <a:r>
                        <a:rPr lang="en-US" sz="900" dirty="0" smtClean="0">
                          <a:effectLst/>
                        </a:rPr>
                        <a:t>SMA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мая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 июля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связи с деноминацией белорусского рубля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1 июля 2016 г. в Белоруссии деноминируется рубль. 10 000 руб. старого образца = 1 руб. нового.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 июля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 июля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1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/>
              <a:t>Организация торгов поставочными </a:t>
            </a:r>
            <a:r>
              <a:rPr lang="ru-RU" sz="2000" b="1" dirty="0" smtClean="0"/>
              <a:t>фьючерсами (1)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1999" y="1103043"/>
            <a:ext cx="76205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b="1" dirty="0" smtClean="0">
                <a:latin typeface="Tahoma"/>
              </a:rPr>
              <a:t>В дополнение к фьючерсам на СР планируется организовать торги </a:t>
            </a:r>
            <a:r>
              <a:rPr lang="ru-RU" sz="1400" b="1" dirty="0">
                <a:latin typeface="Tahoma"/>
              </a:rPr>
              <a:t>поставочными </a:t>
            </a:r>
            <a:r>
              <a:rPr lang="ru-RU" sz="1400" b="1" dirty="0" smtClean="0">
                <a:latin typeface="Tahoma"/>
              </a:rPr>
              <a:t>фьючерсами с фиксированными датами исполнения на ВР с единым </a:t>
            </a:r>
            <a:r>
              <a:rPr lang="ru-RU" sz="1400" b="1" dirty="0" err="1" smtClean="0">
                <a:latin typeface="Tahoma"/>
              </a:rPr>
              <a:t>маржированием</a:t>
            </a:r>
            <a:r>
              <a:rPr lang="ru-RU" sz="1400" b="1" dirty="0" smtClean="0">
                <a:latin typeface="Tahoma"/>
              </a:rPr>
              <a:t> по позициям на ВР.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endParaRPr lang="ru-RU" sz="1400" b="1" dirty="0" smtClean="0">
              <a:latin typeface="Tahom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endParaRPr lang="ru-RU" sz="1400" b="1" dirty="0" smtClean="0">
              <a:latin typeface="Tahom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dirty="0" smtClean="0">
                <a:latin typeface="Tahoma"/>
              </a:rPr>
              <a:t>Идентификатор в торговой системе – </a:t>
            </a:r>
            <a:r>
              <a:rPr lang="en-US" sz="1400" dirty="0" smtClean="0">
                <a:latin typeface="Tahoma"/>
              </a:rPr>
              <a:t>MMYY</a:t>
            </a:r>
            <a:r>
              <a:rPr lang="ru-RU" sz="1400" dirty="0" smtClean="0">
                <a:latin typeface="Tahoma"/>
              </a:rPr>
              <a:t>, где </a:t>
            </a:r>
            <a:r>
              <a:rPr lang="en-US" sz="1400" dirty="0" smtClean="0">
                <a:latin typeface="Tahoma"/>
              </a:rPr>
              <a:t>MM</a:t>
            </a:r>
            <a:r>
              <a:rPr lang="ru-RU" sz="1400" dirty="0" smtClean="0">
                <a:latin typeface="Tahoma"/>
              </a:rPr>
              <a:t> – месяц исполнения, а </a:t>
            </a:r>
            <a:r>
              <a:rPr lang="en-US" sz="1400" dirty="0" smtClean="0">
                <a:latin typeface="Tahoma"/>
              </a:rPr>
              <a:t>YY</a:t>
            </a:r>
            <a:r>
              <a:rPr lang="ru-RU" sz="1400" dirty="0" smtClean="0">
                <a:latin typeface="Tahoma"/>
              </a:rPr>
              <a:t> – год исполнения фьючерсного контракта</a:t>
            </a:r>
            <a:r>
              <a:rPr lang="ru-RU" sz="1400" dirty="0">
                <a:latin typeface="Tahoma"/>
              </a:rPr>
              <a:t>:</a:t>
            </a:r>
            <a:endParaRPr lang="en-US" sz="1400" dirty="0">
              <a:latin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999" y="2493600"/>
            <a:ext cx="20518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ahoma"/>
                <a:cs typeface="+mn-cs"/>
              </a:rPr>
              <a:t>USDRUB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cs typeface="+mn-cs"/>
              </a:rPr>
              <a:t>_0916</a:t>
            </a:r>
            <a:endParaRPr lang="ru-RU" sz="1400" b="1" dirty="0">
              <a:solidFill>
                <a:srgbClr val="000000"/>
              </a:solidFill>
              <a:latin typeface="Tahom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ahoma"/>
              </a:rPr>
              <a:t>USDRUB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_1216</a:t>
            </a:r>
            <a:endParaRPr lang="ru-RU" sz="1400" b="1" dirty="0">
              <a:solidFill>
                <a:srgbClr val="000000"/>
              </a:solidFill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ahoma"/>
              </a:rPr>
              <a:t>USDRUB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_0317</a:t>
            </a:r>
            <a:endParaRPr lang="ru-RU" sz="1400" b="1" dirty="0">
              <a:solidFill>
                <a:srgbClr val="000000"/>
              </a:solidFill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ahoma"/>
              </a:rPr>
              <a:t>USDRUB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_0617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…</a:t>
            </a:r>
            <a:endParaRPr lang="ru-RU" sz="1400" b="1" dirty="0">
              <a:solidFill>
                <a:srgbClr val="000000"/>
              </a:solidFill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endParaRPr lang="en-US" sz="1400" b="1" dirty="0" smtClean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6360" y="2492749"/>
            <a:ext cx="20518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ahoma"/>
                <a:cs typeface="+mn-cs"/>
              </a:rPr>
              <a:t>EURRUB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cs typeface="+mn-cs"/>
              </a:rPr>
              <a:t>_0916</a:t>
            </a:r>
            <a:endParaRPr lang="ru-RU" sz="1400" b="1" dirty="0">
              <a:solidFill>
                <a:srgbClr val="000000"/>
              </a:solidFill>
              <a:latin typeface="Tahom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ahoma"/>
              </a:rPr>
              <a:t>EUR</a:t>
            </a:r>
            <a:r>
              <a:rPr lang="en-US" sz="1400" b="1" dirty="0" smtClean="0">
                <a:solidFill>
                  <a:srgbClr val="000000"/>
                </a:solidFill>
                <a:latin typeface="Tahoma"/>
              </a:rPr>
              <a:t>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_1216</a:t>
            </a:r>
            <a:endParaRPr lang="ru-RU" sz="1400" b="1" dirty="0">
              <a:solidFill>
                <a:srgbClr val="000000"/>
              </a:solidFill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ahoma"/>
              </a:rPr>
              <a:t>EUR</a:t>
            </a:r>
            <a:r>
              <a:rPr lang="en-US" sz="1400" b="1" dirty="0" smtClean="0">
                <a:solidFill>
                  <a:srgbClr val="000000"/>
                </a:solidFill>
                <a:latin typeface="Tahoma"/>
              </a:rPr>
              <a:t>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_0317</a:t>
            </a:r>
            <a:endParaRPr lang="ru-RU" sz="1400" b="1" dirty="0">
              <a:solidFill>
                <a:srgbClr val="000000"/>
              </a:solidFill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ahoma"/>
              </a:rPr>
              <a:t>EUR</a:t>
            </a:r>
            <a:r>
              <a:rPr lang="en-US" sz="1400" b="1" dirty="0" smtClean="0">
                <a:solidFill>
                  <a:srgbClr val="000000"/>
                </a:solidFill>
                <a:latin typeface="Tahoma"/>
              </a:rPr>
              <a:t>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_0617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…</a:t>
            </a:r>
            <a:endParaRPr lang="ru-RU" sz="1400" b="1" dirty="0">
              <a:solidFill>
                <a:srgbClr val="000000"/>
              </a:solidFill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endParaRPr lang="en-US" sz="1400" b="1" dirty="0" smtClean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0721" y="2480455"/>
            <a:ext cx="20518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ahoma"/>
                <a:cs typeface="+mn-cs"/>
              </a:rPr>
              <a:t>CNYRUB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  <a:cs typeface="+mn-cs"/>
              </a:rPr>
              <a:t>_0916</a:t>
            </a:r>
            <a:endParaRPr lang="ru-RU" sz="1400" b="1" dirty="0">
              <a:solidFill>
                <a:srgbClr val="000000"/>
              </a:solidFill>
              <a:latin typeface="Tahom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ahoma"/>
              </a:rPr>
              <a:t>CNYRUB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_1216</a:t>
            </a:r>
            <a:endParaRPr lang="ru-RU" sz="1400" b="1" dirty="0">
              <a:solidFill>
                <a:srgbClr val="000000"/>
              </a:solidFill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ahoma"/>
              </a:rPr>
              <a:t>CNYRUB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_0317</a:t>
            </a:r>
            <a:endParaRPr lang="ru-RU" sz="1400" b="1" dirty="0">
              <a:solidFill>
                <a:srgbClr val="000000"/>
              </a:solidFill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ahoma"/>
              </a:rPr>
              <a:t>CNYRUB</a:t>
            </a: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_0617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latin typeface="Tahoma"/>
              </a:rPr>
              <a:t>…</a:t>
            </a:r>
            <a:endParaRPr lang="ru-RU" sz="1400" b="1" dirty="0">
              <a:solidFill>
                <a:srgbClr val="000000"/>
              </a:solidFill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endParaRPr lang="en-US" sz="1400" b="1" dirty="0" smtClean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3408061" y="1460977"/>
            <a:ext cx="324045" cy="4836173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7584603" y="2853157"/>
            <a:ext cx="324045" cy="205181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98588" y="4005080"/>
            <a:ext cx="3355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dirty="0" smtClean="0">
                <a:solidFill>
                  <a:srgbClr val="000000"/>
                </a:solidFill>
                <a:latin typeface="Tahoma"/>
                <a:cs typeface="+mn-cs"/>
              </a:rPr>
              <a:t>максимальная глубина контракта</a:t>
            </a:r>
            <a:endParaRPr lang="ru-RU" sz="140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90" y="4006396"/>
            <a:ext cx="720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en-US" sz="1400" dirty="0" smtClean="0">
                <a:latin typeface="Tahoma"/>
              </a:rPr>
              <a:t>T</a:t>
            </a:r>
            <a:r>
              <a:rPr lang="ru-RU" sz="1400" dirty="0" smtClean="0">
                <a:latin typeface="Tahoma"/>
              </a:rPr>
              <a:t>+184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67803" y="4014418"/>
            <a:ext cx="804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en-US" sz="1400" dirty="0" smtClean="0">
                <a:latin typeface="Tahoma"/>
              </a:rPr>
              <a:t>T</a:t>
            </a:r>
            <a:r>
              <a:rPr lang="ru-RU" sz="1400" dirty="0" smtClean="0">
                <a:latin typeface="Tahoma"/>
              </a:rPr>
              <a:t>+366*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>
            <a:off x="4070587" y="4056630"/>
            <a:ext cx="98256" cy="2163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7196877" y="4056629"/>
            <a:ext cx="98256" cy="21632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7280" y="4437140"/>
            <a:ext cx="75979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/>
              </a:rPr>
              <a:t>Для синхронизации дат исполнения </a:t>
            </a:r>
            <a:r>
              <a:rPr lang="ru-RU" sz="1400" dirty="0" smtClean="0">
                <a:latin typeface="Tahoma"/>
              </a:rPr>
              <a:t>на СР </a:t>
            </a:r>
            <a:r>
              <a:rPr lang="ru-RU" sz="1400" dirty="0">
                <a:latin typeface="Tahoma"/>
              </a:rPr>
              <a:t>(расчетный TOM в четверг) и </a:t>
            </a:r>
            <a:r>
              <a:rPr lang="ru-RU" sz="1400" dirty="0" smtClean="0">
                <a:latin typeface="Tahoma"/>
              </a:rPr>
              <a:t>ВР (поставочный </a:t>
            </a:r>
            <a:r>
              <a:rPr lang="ru-RU" sz="1400" dirty="0">
                <a:latin typeface="Tahoma"/>
              </a:rPr>
              <a:t>TOD в пятницу</a:t>
            </a:r>
            <a:r>
              <a:rPr lang="ru-RU" sz="1400" dirty="0" smtClean="0">
                <a:latin typeface="Tahoma"/>
              </a:rPr>
              <a:t>):</a:t>
            </a:r>
          </a:p>
          <a:p>
            <a:endParaRPr lang="ru-RU" sz="1400" dirty="0"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ahoma"/>
              </a:rPr>
              <a:t>днем </a:t>
            </a:r>
            <a:r>
              <a:rPr lang="ru-RU" sz="1400" dirty="0">
                <a:latin typeface="Tahoma"/>
              </a:rPr>
              <a:t>исполнения контракта </a:t>
            </a:r>
            <a:r>
              <a:rPr lang="ru-RU" sz="1400" dirty="0" smtClean="0">
                <a:latin typeface="Tahoma"/>
              </a:rPr>
              <a:t>является пятница, следующая за третьим четвергом </a:t>
            </a:r>
            <a:r>
              <a:rPr lang="ru-RU" sz="1400" dirty="0">
                <a:latin typeface="Tahoma"/>
              </a:rPr>
              <a:t>последнего месяца каждого квартала (март/июнь/сентябрь/декабрь),</a:t>
            </a:r>
            <a:endParaRPr lang="ru-RU" sz="1400" b="1" dirty="0" smtClean="0">
              <a:solidFill>
                <a:srgbClr val="000000"/>
              </a:solidFill>
              <a:latin typeface="Tahom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ahoma"/>
              </a:rPr>
              <a:t>последним днем заключения каждого фьючерсного контракта является вторник, предшествующий данной пятнице.</a:t>
            </a:r>
            <a:endParaRPr lang="en-US" sz="1400" b="1" dirty="0" smtClean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1650" y="6187898"/>
            <a:ext cx="655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000" dirty="0" smtClean="0">
                <a:latin typeface="Tahoma"/>
              </a:rPr>
              <a:t>* </a:t>
            </a:r>
            <a:r>
              <a:rPr lang="ru-RU" sz="1000" dirty="0"/>
              <a:t>«</a:t>
            </a:r>
            <a:r>
              <a:rPr lang="ru-RU" sz="1000" b="1" dirty="0"/>
              <a:t>Т</a:t>
            </a:r>
            <a:r>
              <a:rPr lang="ru-RU" sz="1000" dirty="0"/>
              <a:t>» в данном случае и далее при описании поставочных фьючерсов в соответствии со спецификациями </a:t>
            </a:r>
            <a:r>
              <a:rPr lang="ru-RU" sz="1000" b="1" dirty="0" smtClean="0"/>
              <a:t>является </a:t>
            </a:r>
            <a:r>
              <a:rPr lang="ru-RU" sz="1000" b="1" dirty="0"/>
              <a:t>следующим днем после дня заключения сделки по фьючерсному </a:t>
            </a:r>
            <a:r>
              <a:rPr lang="ru-RU" sz="1000" b="1" dirty="0" smtClean="0"/>
              <a:t>контракту (ТОМ)</a:t>
            </a:r>
            <a:endParaRPr lang="en-US" sz="1000" b="1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223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/>
              <a:t>Организация торгов поставочными </a:t>
            </a:r>
            <a:r>
              <a:rPr lang="ru-RU" sz="2000" b="1" dirty="0" smtClean="0"/>
              <a:t>фьючерсами (2)</a:t>
            </a:r>
            <a:endParaRPr lang="en-US" sz="20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102978" y="2582564"/>
            <a:ext cx="4968566" cy="0"/>
          </a:xfrm>
          <a:prstGeom prst="straightConnector1">
            <a:avLst/>
          </a:prstGeom>
          <a:ln w="381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98643" y="2582564"/>
            <a:ext cx="2304319" cy="0"/>
          </a:xfrm>
          <a:prstGeom prst="straightConnector1">
            <a:avLst/>
          </a:prstGeom>
          <a:ln w="38100"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98643" y="2438544"/>
            <a:ext cx="0" cy="288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069879" y="2274411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04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07</a:t>
            </a:r>
            <a:r>
              <a:rPr lang="ru-RU" sz="1400" dirty="0" smtClean="0">
                <a:solidFill>
                  <a:schemeClr val="tx1"/>
                </a:solidFill>
              </a:rPr>
              <a:t>.1</a:t>
            </a:r>
            <a:r>
              <a:rPr lang="en-US" sz="1400" dirty="0" smtClean="0">
                <a:solidFill>
                  <a:schemeClr val="tx1"/>
                </a:solidFill>
              </a:rPr>
              <a:t>6</a:t>
            </a:r>
            <a:r>
              <a:rPr lang="ru-RU" sz="1400" dirty="0" smtClean="0">
                <a:solidFill>
                  <a:schemeClr val="tx1"/>
                </a:solidFill>
              </a:rPr>
              <a:t>*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150803" y="2438544"/>
            <a:ext cx="0" cy="288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302962" y="2582564"/>
            <a:ext cx="668446" cy="0"/>
          </a:xfrm>
          <a:prstGeom prst="straightConnector1">
            <a:avLst/>
          </a:prstGeom>
          <a:ln w="3810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152000" y="1249550"/>
            <a:ext cx="7620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b="1" dirty="0" smtClean="0">
                <a:latin typeface="Tahoma"/>
              </a:rPr>
              <a:t>Пример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dirty="0" smtClean="0">
                <a:latin typeface="Tahoma"/>
              </a:rPr>
              <a:t>Поставочный фьючерс </a:t>
            </a:r>
            <a:r>
              <a:rPr lang="en-US" sz="1400" dirty="0" smtClean="0">
                <a:latin typeface="Tahoma"/>
              </a:rPr>
              <a:t>USDRUB_12</a:t>
            </a:r>
            <a:r>
              <a:rPr lang="ru-RU" sz="1400" dirty="0" smtClean="0">
                <a:latin typeface="Tahoma"/>
              </a:rPr>
              <a:t>16.</a:t>
            </a:r>
          </a:p>
        </p:txBody>
      </p:sp>
      <p:sp>
        <p:nvSpPr>
          <p:cNvPr id="26" name="Выноска 2 25"/>
          <p:cNvSpPr/>
          <p:nvPr/>
        </p:nvSpPr>
        <p:spPr>
          <a:xfrm>
            <a:off x="1043510" y="3167190"/>
            <a:ext cx="1080150" cy="432060"/>
          </a:xfrm>
          <a:prstGeom prst="borderCallout2">
            <a:avLst>
              <a:gd name="adj1" fmla="val -13644"/>
              <a:gd name="adj2" fmla="val 91007"/>
              <a:gd name="adj3" fmla="val -32944"/>
              <a:gd name="adj4" fmla="val 81623"/>
              <a:gd name="adj5" fmla="val -51538"/>
              <a:gd name="adj6" fmla="val 45835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Дата начала торгов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22037" y="2274038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05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07</a:t>
            </a:r>
            <a:r>
              <a:rPr lang="ru-RU" sz="1400" dirty="0" smtClean="0">
                <a:solidFill>
                  <a:schemeClr val="tx1"/>
                </a:solidFill>
              </a:rPr>
              <a:t>.1</a:t>
            </a:r>
            <a:r>
              <a:rPr lang="en-US" sz="1400" dirty="0" smtClean="0">
                <a:solidFill>
                  <a:schemeClr val="tx1"/>
                </a:solidFill>
              </a:rPr>
              <a:t>6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302962" y="2438544"/>
            <a:ext cx="0" cy="288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071429" y="2597986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Т+164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22037" y="2597613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Т+163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247774" y="2432907"/>
            <a:ext cx="0" cy="288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319010" y="2268774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13.12.16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399934" y="2432907"/>
            <a:ext cx="0" cy="288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471168" y="2268401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14.12.16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552093" y="2432907"/>
            <a:ext cx="0" cy="288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320560" y="2592349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Т+2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71168" y="2591976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-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21952" y="2274411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15.12.16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702876" y="2438544"/>
            <a:ext cx="0" cy="288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774110" y="2274038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16.12.16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23502" y="2597986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-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74110" y="2597613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-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5" name="Выноска 2 44"/>
          <p:cNvSpPr/>
          <p:nvPr/>
        </p:nvSpPr>
        <p:spPr>
          <a:xfrm>
            <a:off x="4210607" y="3167190"/>
            <a:ext cx="1224946" cy="723012"/>
          </a:xfrm>
          <a:prstGeom prst="borderCallout2">
            <a:avLst>
              <a:gd name="adj1" fmla="val -7716"/>
              <a:gd name="adj2" fmla="val 90787"/>
              <a:gd name="adj3" fmla="val -19111"/>
              <a:gd name="adj4" fmla="val 81623"/>
              <a:gd name="adj5" fmla="val -30130"/>
              <a:gd name="adj6" fmla="val 46055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Вторник – последний день заключения контракта</a:t>
            </a:r>
          </a:p>
        </p:txBody>
      </p:sp>
      <p:sp>
        <p:nvSpPr>
          <p:cNvPr id="46" name="Выноска 2 45"/>
          <p:cNvSpPr/>
          <p:nvPr/>
        </p:nvSpPr>
        <p:spPr>
          <a:xfrm>
            <a:off x="7628542" y="3167190"/>
            <a:ext cx="1299106" cy="723012"/>
          </a:xfrm>
          <a:prstGeom prst="borderCallout2">
            <a:avLst>
              <a:gd name="adj1" fmla="val -7716"/>
              <a:gd name="adj2" fmla="val 90787"/>
              <a:gd name="adj3" fmla="val -19111"/>
              <a:gd name="adj4" fmla="val 81623"/>
              <a:gd name="adj5" fmla="val -30130"/>
              <a:gd name="adj6" fmla="val 46055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Пятница – день исполнения обязательств (</a:t>
            </a:r>
            <a:r>
              <a:rPr lang="en-US" sz="1100" dirty="0" smtClean="0">
                <a:solidFill>
                  <a:schemeClr val="tx1"/>
                </a:solidFill>
              </a:rPr>
              <a:t>TOD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188596" y="4305939"/>
            <a:ext cx="7620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dirty="0" smtClean="0">
                <a:latin typeface="Tahoma"/>
              </a:rPr>
              <a:t>Срочный рынок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88596" y="1919796"/>
            <a:ext cx="7620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dirty="0" smtClean="0">
                <a:latin typeface="Tahoma"/>
              </a:rPr>
              <a:t>Валютный рынок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6336838" y="4943301"/>
            <a:ext cx="2734706" cy="5637"/>
          </a:xfrm>
          <a:prstGeom prst="straightConnector1">
            <a:avLst/>
          </a:prstGeom>
          <a:ln w="381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98643" y="4811981"/>
            <a:ext cx="0" cy="288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998643" y="4945597"/>
            <a:ext cx="5265707" cy="18764"/>
          </a:xfrm>
          <a:prstGeom prst="straightConnector1">
            <a:avLst/>
          </a:prstGeom>
          <a:ln w="3810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552093" y="4799281"/>
            <a:ext cx="0" cy="288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621952" y="4799281"/>
            <a:ext cx="1008140" cy="288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15.12.16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702876" y="4804918"/>
            <a:ext cx="0" cy="288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Выноска 2 54"/>
          <p:cNvSpPr/>
          <p:nvPr/>
        </p:nvSpPr>
        <p:spPr>
          <a:xfrm>
            <a:off x="5868180" y="5357939"/>
            <a:ext cx="2517038" cy="723012"/>
          </a:xfrm>
          <a:prstGeom prst="borderCallout2">
            <a:avLst>
              <a:gd name="adj1" fmla="val -7716"/>
              <a:gd name="adj2" fmla="val 90787"/>
              <a:gd name="adj3" fmla="val -19111"/>
              <a:gd name="adj4" fmla="val 81623"/>
              <a:gd name="adj5" fmla="val -31421"/>
              <a:gd name="adj6" fmla="val 49391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Четверг – день исполнения обязательств (по курсу </a:t>
            </a:r>
            <a:r>
              <a:rPr lang="ru-RU" sz="1100" dirty="0" err="1" smtClean="0">
                <a:solidFill>
                  <a:schemeClr val="tx1"/>
                </a:solidFill>
              </a:rPr>
              <a:t>фиксинга</a:t>
            </a:r>
            <a:r>
              <a:rPr lang="ru-RU" sz="1100" dirty="0" smtClean="0">
                <a:solidFill>
                  <a:schemeClr val="tx1"/>
                </a:solidFill>
              </a:rPr>
              <a:t> на рубль, рассчитываемого по курсам </a:t>
            </a:r>
            <a:r>
              <a:rPr lang="en-US" sz="1100" dirty="0" smtClean="0">
                <a:solidFill>
                  <a:schemeClr val="tx1"/>
                </a:solidFill>
              </a:rPr>
              <a:t>TOM</a:t>
            </a:r>
            <a:r>
              <a:rPr lang="ru-RU" sz="1100" dirty="0">
                <a:solidFill>
                  <a:schemeClr val="tx1"/>
                </a:solidFill>
              </a:rPr>
              <a:t>)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/>
              <a:t>Организация торгов поставочными </a:t>
            </a:r>
            <a:r>
              <a:rPr lang="ru-RU" sz="2000" b="1" dirty="0" smtClean="0"/>
              <a:t>фьючерсами (3)</a:t>
            </a:r>
            <a:endParaRPr lang="en-US" sz="2000" b="1" dirty="0"/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45967"/>
              </p:ext>
            </p:extLst>
          </p:nvPr>
        </p:nvGraphicFramePr>
        <p:xfrm>
          <a:off x="960607" y="1453203"/>
          <a:ext cx="4212111" cy="1615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37"/>
                <a:gridCol w="1404037"/>
                <a:gridCol w="14040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Инструменты</a:t>
                      </a:r>
                      <a:endParaRPr lang="ru-RU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Системный</a:t>
                      </a:r>
                      <a:r>
                        <a:rPr lang="ru-RU" sz="1000" baseline="0" dirty="0" smtClean="0"/>
                        <a:t> режим торгов</a:t>
                      </a:r>
                      <a:endParaRPr lang="ru-RU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Внесистемный режим торгов</a:t>
                      </a:r>
                      <a:endParaRPr lang="ru-RU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Своп контракты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100 000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USD, EUR – </a:t>
                      </a:r>
                      <a:r>
                        <a:rPr lang="ru-RU" sz="1000" dirty="0" smtClean="0"/>
                        <a:t>100</a:t>
                      </a:r>
                    </a:p>
                    <a:p>
                      <a:pPr algn="ctr"/>
                      <a:r>
                        <a:rPr lang="en-US" sz="1000" dirty="0" smtClean="0"/>
                        <a:t>CNY – 10 000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Фьючерсные</a:t>
                      </a:r>
                      <a:r>
                        <a:rPr lang="ru-RU" sz="1000" baseline="0" dirty="0" smtClean="0"/>
                        <a:t> контракты (</a:t>
                      </a:r>
                      <a:r>
                        <a:rPr lang="en-US" sz="1000" baseline="0" dirty="0" smtClean="0"/>
                        <a:t>LTV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USD, EUR – </a:t>
                      </a:r>
                      <a:r>
                        <a:rPr lang="ru-RU" sz="1000" dirty="0" smtClean="0"/>
                        <a:t>100</a:t>
                      </a:r>
                    </a:p>
                    <a:p>
                      <a:pPr algn="ctr"/>
                      <a:r>
                        <a:rPr lang="en-US" sz="1000" dirty="0" smtClean="0"/>
                        <a:t>CNY – 10 000</a:t>
                      </a:r>
                      <a:endParaRPr lang="ru-RU" sz="1000" dirty="0"/>
                    </a:p>
                  </a:txBody>
                  <a:tcPr/>
                </a:tc>
              </a:tr>
              <a:tr h="427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Фьючерсные</a:t>
                      </a:r>
                      <a:r>
                        <a:rPr lang="ru-RU" sz="1000" baseline="0" dirty="0" smtClean="0">
                          <a:solidFill>
                            <a:srgbClr val="C00000"/>
                          </a:solidFill>
                        </a:rPr>
                        <a:t> контракты (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MMYY</a:t>
                      </a:r>
                      <a:r>
                        <a:rPr lang="ru-RU" sz="1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68624"/>
              </p:ext>
            </p:extLst>
          </p:nvPr>
        </p:nvGraphicFramePr>
        <p:xfrm>
          <a:off x="5636162" y="1453203"/>
          <a:ext cx="2813010" cy="1615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505"/>
                <a:gridCol w="140650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Системный</a:t>
                      </a:r>
                      <a:r>
                        <a:rPr lang="ru-RU" sz="1000" baseline="0" dirty="0" smtClean="0"/>
                        <a:t> режим торгов</a:t>
                      </a:r>
                      <a:endParaRPr lang="ru-RU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Внесистемный режим торгов</a:t>
                      </a:r>
                      <a:endParaRPr lang="ru-RU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100 000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USD, EUR – </a:t>
                      </a:r>
                      <a:r>
                        <a:rPr lang="ru-RU" sz="1000" dirty="0" smtClean="0"/>
                        <a:t>100</a:t>
                      </a:r>
                    </a:p>
                    <a:p>
                      <a:pPr algn="ctr"/>
                      <a:r>
                        <a:rPr lang="en-US" sz="1000" dirty="0" smtClean="0"/>
                        <a:t>CNY – 10 000</a:t>
                      </a:r>
                      <a:endParaRPr lang="ru-RU" sz="1000" dirty="0"/>
                    </a:p>
                  </a:txBody>
                  <a:tcPr/>
                </a:tc>
              </a:tr>
              <a:tr h="39120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USD, EUR – </a:t>
                      </a:r>
                      <a:r>
                        <a:rPr lang="ru-RU" sz="1000" dirty="0" smtClean="0"/>
                        <a:t>100</a:t>
                      </a:r>
                    </a:p>
                    <a:p>
                      <a:pPr algn="ctr"/>
                      <a:r>
                        <a:rPr lang="en-US" sz="1000" dirty="0" smtClean="0"/>
                        <a:t>CNY – 10 000</a:t>
                      </a:r>
                      <a:endParaRPr lang="ru-RU" sz="1000" dirty="0"/>
                    </a:p>
                  </a:txBody>
                  <a:tcPr/>
                </a:tc>
              </a:tr>
              <a:tr h="42702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100 000</a:t>
                      </a:r>
                      <a:endParaRPr lang="ru-RU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100 000</a:t>
                      </a:r>
                      <a:endParaRPr lang="ru-RU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1038253" y="1145425"/>
            <a:ext cx="7795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b="1" dirty="0" smtClean="0">
                <a:latin typeface="Tahoma"/>
              </a:rPr>
              <a:t>Лот (в валюте лота)</a:t>
            </a: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59833"/>
              </p:ext>
            </p:extLst>
          </p:nvPr>
        </p:nvGraphicFramePr>
        <p:xfrm>
          <a:off x="962684" y="3995787"/>
          <a:ext cx="421211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37"/>
                <a:gridCol w="1404037"/>
                <a:gridCol w="14040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Инструменты</a:t>
                      </a:r>
                      <a:endParaRPr lang="ru-RU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Системный</a:t>
                      </a:r>
                      <a:r>
                        <a:rPr lang="ru-RU" sz="1000" baseline="0" dirty="0" smtClean="0"/>
                        <a:t> режим торгов</a:t>
                      </a:r>
                      <a:endParaRPr lang="ru-RU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Внесистемный режим торгов</a:t>
                      </a:r>
                      <a:endParaRPr lang="ru-RU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Своп контракты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USD, EUR – </a:t>
                      </a:r>
                      <a:r>
                        <a:rPr lang="ru-RU" sz="1000" dirty="0" smtClean="0"/>
                        <a:t>0,0001</a:t>
                      </a:r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CNY – 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000</a:t>
                      </a:r>
                      <a:r>
                        <a:rPr lang="ru-RU" sz="1000" dirty="0" smtClean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USD, EUR – </a:t>
                      </a:r>
                      <a:r>
                        <a:rPr lang="ru-RU" sz="1000" dirty="0" smtClean="0"/>
                        <a:t>0,0001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CNY – 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000</a:t>
                      </a:r>
                      <a:r>
                        <a:rPr lang="ru-RU" sz="1000" dirty="0" smtClean="0"/>
                        <a:t>001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Фьючерсные</a:t>
                      </a:r>
                      <a:r>
                        <a:rPr lang="ru-RU" sz="1000" baseline="0" dirty="0" smtClean="0"/>
                        <a:t> контракты (</a:t>
                      </a:r>
                      <a:r>
                        <a:rPr lang="en-US" sz="1000" baseline="0" dirty="0" smtClean="0"/>
                        <a:t>LTV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USD, EUR – </a:t>
                      </a:r>
                      <a:r>
                        <a:rPr lang="ru-RU" sz="1000" dirty="0" smtClean="0"/>
                        <a:t>0,0001</a:t>
                      </a:r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CNY – 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000</a:t>
                      </a:r>
                      <a:r>
                        <a:rPr lang="ru-RU" sz="1000" dirty="0" smtClean="0"/>
                        <a:t>001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Фьючерсные</a:t>
                      </a:r>
                      <a:r>
                        <a:rPr lang="ru-RU" sz="1000" baseline="0" dirty="0" smtClean="0">
                          <a:solidFill>
                            <a:srgbClr val="C00000"/>
                          </a:solidFill>
                        </a:rPr>
                        <a:t> контракты (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MMYY</a:t>
                      </a:r>
                      <a:r>
                        <a:rPr lang="ru-RU" sz="1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83459"/>
              </p:ext>
            </p:extLst>
          </p:nvPr>
        </p:nvGraphicFramePr>
        <p:xfrm>
          <a:off x="5638239" y="3995787"/>
          <a:ext cx="281301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505"/>
                <a:gridCol w="140650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Системный</a:t>
                      </a:r>
                      <a:r>
                        <a:rPr lang="ru-RU" sz="1000" baseline="0" dirty="0" smtClean="0"/>
                        <a:t> режим торгов</a:t>
                      </a:r>
                      <a:endParaRPr lang="ru-RU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Внесистемный режим торгов</a:t>
                      </a:r>
                      <a:endParaRPr lang="ru-RU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USD, EUR – </a:t>
                      </a:r>
                      <a:r>
                        <a:rPr lang="ru-RU" sz="1000" dirty="0" smtClean="0"/>
                        <a:t>0,0001</a:t>
                      </a:r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CNY – 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000</a:t>
                      </a:r>
                      <a:r>
                        <a:rPr lang="ru-RU" sz="1000" dirty="0" smtClean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USD, EUR – </a:t>
                      </a:r>
                      <a:r>
                        <a:rPr lang="ru-RU" sz="1000" dirty="0" smtClean="0"/>
                        <a:t>0,0001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CNY – 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000</a:t>
                      </a:r>
                      <a:r>
                        <a:rPr lang="ru-RU" sz="1000" dirty="0" smtClean="0"/>
                        <a:t>001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USD, EUR – </a:t>
                      </a:r>
                      <a:r>
                        <a:rPr lang="ru-RU" sz="1000" dirty="0" smtClean="0"/>
                        <a:t>0,0001</a:t>
                      </a:r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CNY – 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000</a:t>
                      </a:r>
                      <a:r>
                        <a:rPr lang="ru-RU" sz="1000" dirty="0" smtClean="0"/>
                        <a:t>001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USD, EUR – 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0,01</a:t>
                      </a: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CNY – 0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00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USD, EUR – 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0,01</a:t>
                      </a: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CNY – 0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00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Равнобедренный треугольник 61"/>
          <p:cNvSpPr/>
          <p:nvPr/>
        </p:nvSpPr>
        <p:spPr>
          <a:xfrm rot="5400000">
            <a:off x="4659737" y="2130169"/>
            <a:ext cx="1493520" cy="261815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038253" y="3688010"/>
            <a:ext cx="7795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D1126"/>
              </a:buClr>
            </a:pPr>
            <a:r>
              <a:rPr lang="ru-RU" sz="1400" b="1" dirty="0" smtClean="0">
                <a:latin typeface="Tahoma"/>
              </a:rPr>
              <a:t>Шаг цены</a:t>
            </a:r>
            <a:r>
              <a:rPr lang="en-US" sz="1400" b="1" dirty="0" smtClean="0">
                <a:latin typeface="Tahoma"/>
              </a:rPr>
              <a:t> (</a:t>
            </a:r>
            <a:r>
              <a:rPr lang="ru-RU" sz="1400" b="1" dirty="0" smtClean="0">
                <a:latin typeface="Tahoma"/>
              </a:rPr>
              <a:t>в рублях</a:t>
            </a:r>
            <a:r>
              <a:rPr lang="en-US" sz="1400" b="1" dirty="0" smtClean="0">
                <a:latin typeface="Tahoma"/>
              </a:rPr>
              <a:t>)</a:t>
            </a:r>
            <a:endParaRPr lang="ru-RU" sz="1400" b="1" dirty="0" smtClean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64" name="Равнобедренный треугольник 63"/>
          <p:cNvSpPr/>
          <p:nvPr/>
        </p:nvSpPr>
        <p:spPr>
          <a:xfrm rot="5400000">
            <a:off x="4700358" y="4654321"/>
            <a:ext cx="1408160" cy="261815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DD66-78AF-4718-B2AE-BF6D765F75A6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71959" y="620688"/>
            <a:ext cx="82809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629" y="116632"/>
            <a:ext cx="8365880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Прекращение обязательств по поставочным фьючерсам  </a:t>
            </a:r>
            <a:endParaRPr lang="ru-RU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7" y="879103"/>
            <a:ext cx="81693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3" algn="just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539750" algn="l"/>
              </a:tabLst>
            </a:pPr>
            <a:r>
              <a:rPr lang="ru-RU" alt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</a:t>
            </a:r>
            <a:r>
              <a:rPr lang="en-US" alt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ASTS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Валютного рынка</a:t>
            </a:r>
            <a:r>
              <a:rPr lang="ru-RU" alt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Учетных системах НКЦ</a:t>
            </a:r>
            <a:r>
              <a:rPr lang="ru-RU" alt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и в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Правилах клиринга НКЦ</a:t>
            </a:r>
            <a:r>
              <a:rPr lang="ru-RU" alt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будет предусмотрено прекращение встречных однородных обязательств по поставочным </a:t>
            </a:r>
            <a:r>
              <a:rPr lang="ru-RU" alt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фьючерсам</a:t>
            </a:r>
            <a:r>
              <a:rPr lang="en-US" alt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 своп-контрактам с одним Базисным активом и одинаковыми лотами, </a:t>
            </a:r>
            <a:r>
              <a:rPr lang="ru-RU" alt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заключенным с указанием в заявке на их заключение одной комбинации </a:t>
            </a:r>
            <a:r>
              <a:rPr lang="ru-RU" altLang="ru-RU" sz="16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Торгово-клирингового </a:t>
            </a:r>
            <a:r>
              <a:rPr lang="ru-RU" altLang="ru-RU" sz="16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счета, Кода </a:t>
            </a:r>
            <a:r>
              <a:rPr lang="ru-RU" altLang="ru-RU" sz="16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клиента </a:t>
            </a:r>
            <a:r>
              <a:rPr lang="ru-RU" alt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(отсутствия Кода клиента)</a:t>
            </a:r>
            <a:r>
              <a:rPr lang="ru-RU" altLang="ru-RU" sz="16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 </a:t>
            </a:r>
            <a:r>
              <a:rPr lang="ru-RU" alt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одной Датой исполнения обязательств до наступления указанной Даты исполнения. </a:t>
            </a:r>
          </a:p>
          <a:p>
            <a:pPr marL="85725" lvl="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539750" algn="l"/>
              </a:tabLst>
            </a:pPr>
            <a:endParaRPr lang="ru-RU" altLang="ru-RU" sz="1600" dirty="0">
              <a:ea typeface="Times New Roman" pitchFamily="18" charset="0"/>
            </a:endParaRPr>
          </a:p>
          <a:p>
            <a:pPr marL="85725" lvl="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539750" algn="l"/>
              </a:tabLst>
            </a:pPr>
            <a:r>
              <a:rPr lang="ru-RU" alt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Такое прекращение будет осуществляться на следующих уровнях учета позиций:</a:t>
            </a:r>
          </a:p>
          <a:p>
            <a:pPr marL="447675" lvl="0" indent="-3619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«Участник клиринга</a:t>
            </a:r>
            <a:r>
              <a:rPr 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» (1-ый уровень);</a:t>
            </a:r>
            <a:endParaRPr lang="ru-RU" sz="16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447675" indent="-3619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«Клиент Участника клиринга» (2-ой </a:t>
            </a:r>
            <a:r>
              <a:rPr 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уровень)</a:t>
            </a:r>
            <a:r>
              <a:rPr 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447675" lvl="0" indent="-3619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Участник торгов</a:t>
            </a:r>
            <a:r>
              <a:rPr 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» (2-ой </a:t>
            </a:r>
            <a:r>
              <a:rPr 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уровень)</a:t>
            </a:r>
            <a:r>
              <a:rPr 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447675" lvl="0" indent="-3619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</a:t>
            </a:r>
            <a:r>
              <a:rPr 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Клиент Участника торгов» (3-ий </a:t>
            </a:r>
            <a:r>
              <a:rPr lang="ru-RU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уровень)</a:t>
            </a:r>
            <a:r>
              <a:rPr lang="ru-RU" sz="1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Прекращение обязательств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в ходе утренней клиринговой сессии на валютном рынке, проводимой в Расчетный день, следующий за днем заключения контрактов, после приведения поставочного фьючерса к новой расчетной цене и расчета вариационной маржи.</a:t>
            </a:r>
          </a:p>
        </p:txBody>
      </p:sp>
    </p:spTree>
    <p:extLst>
      <p:ext uri="{BB962C8B-B14F-4D97-AF65-F5344CB8AC3E}">
        <p14:creationId xmlns:p14="http://schemas.microsoft.com/office/powerpoint/2010/main" val="78121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2000" b="1" dirty="0" smtClean="0"/>
              <a:t>Управление рисками по клиентским позициям (1)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1999" y="1103043"/>
            <a:ext cx="76205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/>
              </a:rPr>
              <a:t>С целью возможности управления рисками клиентов вводится понятие торгово-клиринговых счетов.</a:t>
            </a:r>
          </a:p>
          <a:p>
            <a:pPr marL="342900" indent="-342900"/>
            <a:endParaRPr lang="ru-RU" sz="1200" dirty="0">
              <a:solidFill>
                <a:srgbClr val="C00000"/>
              </a:solidFill>
            </a:endParaRPr>
          </a:p>
          <a:p>
            <a:pPr marL="342900" indent="-342900"/>
            <a:r>
              <a:rPr lang="ru-RU" sz="1200" dirty="0" smtClean="0">
                <a:solidFill>
                  <a:srgbClr val="C00000"/>
                </a:solidFill>
              </a:rPr>
              <a:t>1.	Порядок </a:t>
            </a:r>
            <a:r>
              <a:rPr lang="ru-RU" sz="1200" dirty="0">
                <a:solidFill>
                  <a:srgbClr val="C00000"/>
                </a:solidFill>
              </a:rPr>
              <a:t>регистрации расчетных кодов и торгово-клиринговых </a:t>
            </a:r>
            <a:r>
              <a:rPr lang="ru-RU" sz="1200" dirty="0" smtClean="0">
                <a:solidFill>
                  <a:srgbClr val="C00000"/>
                </a:solidFill>
              </a:rPr>
              <a:t>счетов</a:t>
            </a:r>
            <a:r>
              <a:rPr lang="ru-RU" sz="1200" dirty="0" smtClean="0"/>
              <a:t>.</a:t>
            </a:r>
          </a:p>
          <a:p>
            <a:pPr marL="342900" indent="-342900"/>
            <a:r>
              <a:rPr lang="ru-RU" sz="1200" dirty="0" smtClean="0"/>
              <a:t>	УК выделяет определенные РК 1-го уровня (Уровень УК) для </a:t>
            </a:r>
            <a:r>
              <a:rPr lang="ru-RU" sz="1200" dirty="0"/>
              <a:t>одного или нескольких обслуживаемых им </a:t>
            </a:r>
            <a:r>
              <a:rPr lang="ru-RU" sz="1200" dirty="0" smtClean="0"/>
              <a:t>УТ.</a:t>
            </a:r>
          </a:p>
          <a:p>
            <a:pPr marL="342900" indent="-342900"/>
            <a:endParaRPr lang="ru-RU" sz="1200" dirty="0" smtClean="0"/>
          </a:p>
          <a:p>
            <a:pPr marL="342900" indent="-342900"/>
            <a:r>
              <a:rPr lang="ru-RU" sz="1200" dirty="0" smtClean="0"/>
              <a:t>	Дополнительно УК </a:t>
            </a:r>
            <a:r>
              <a:rPr lang="en-US" sz="1200" dirty="0" smtClean="0"/>
              <a:t>/ </a:t>
            </a:r>
            <a:r>
              <a:rPr lang="ru-RU" sz="1200" dirty="0" smtClean="0"/>
              <a:t>УТ</a:t>
            </a:r>
            <a:r>
              <a:rPr lang="en-US" sz="1200" dirty="0" smtClean="0"/>
              <a:t> </a:t>
            </a:r>
            <a:r>
              <a:rPr lang="ru-RU" sz="1200" dirty="0" smtClean="0"/>
              <a:t>регистрирует РК 2-го уровня </a:t>
            </a:r>
            <a:r>
              <a:rPr lang="en-US" sz="1200" dirty="0" smtClean="0"/>
              <a:t>(</a:t>
            </a:r>
            <a:r>
              <a:rPr lang="ru-RU" sz="1200" dirty="0" smtClean="0"/>
              <a:t>уровень УТ).</a:t>
            </a:r>
          </a:p>
          <a:p>
            <a:pPr marL="342900" indent="-342900"/>
            <a:endParaRPr lang="ru-RU" sz="1200" dirty="0"/>
          </a:p>
          <a:p>
            <a:pPr marL="342900" indent="-342900"/>
            <a:r>
              <a:rPr lang="ru-RU" sz="1200" dirty="0" smtClean="0"/>
              <a:t>	РК 3-го уровня</a:t>
            </a:r>
            <a:r>
              <a:rPr lang="en-US" sz="1200" dirty="0" smtClean="0"/>
              <a:t> </a:t>
            </a:r>
            <a:r>
              <a:rPr lang="ru-RU" sz="1200" dirty="0" smtClean="0"/>
              <a:t>регистрируется для уровня клиента УТ.</a:t>
            </a:r>
          </a:p>
          <a:p>
            <a:pPr marL="342900" indent="-342900"/>
            <a:endParaRPr lang="ru-RU" sz="1200" dirty="0"/>
          </a:p>
          <a:p>
            <a:pPr marL="342900" indent="-342900"/>
            <a:endParaRPr lang="ru-RU" sz="1200" dirty="0" smtClean="0"/>
          </a:p>
          <a:p>
            <a:pPr marL="342900" indent="-342900"/>
            <a:endParaRPr lang="ru-RU" sz="1200" dirty="0" smtClean="0"/>
          </a:p>
          <a:p>
            <a:pPr marL="342900" indent="-342900"/>
            <a:endParaRPr lang="ru-RU" sz="1200" dirty="0" smtClean="0"/>
          </a:p>
          <a:p>
            <a:pPr marL="342900" indent="-342900">
              <a:buAutoNum type="arabicPeriod"/>
            </a:pPr>
            <a:endParaRPr lang="ru-RU" sz="1200" dirty="0" smtClean="0"/>
          </a:p>
          <a:p>
            <a:pPr marL="342900" indent="-342900"/>
            <a:endParaRPr lang="ru-RU" sz="1200" dirty="0" smtClean="0"/>
          </a:p>
          <a:p>
            <a:pPr marL="342900" indent="-342900"/>
            <a:endParaRPr lang="ru-RU" sz="1200" dirty="0" smtClean="0"/>
          </a:p>
          <a:p>
            <a:pPr marL="342900" indent="-342900">
              <a:buAutoNum type="arabicPeriod"/>
            </a:pPr>
            <a:endParaRPr lang="ru-RU" sz="1200" dirty="0"/>
          </a:p>
          <a:p>
            <a:pPr marL="342900" indent="-342900">
              <a:buAutoNum type="arabicPeriod"/>
            </a:pPr>
            <a:endParaRPr lang="ru-RU" sz="1200" dirty="0"/>
          </a:p>
          <a:p>
            <a:pPr marL="342900" indent="-342900">
              <a:buAutoNum type="arabicPeriod" startAt="2"/>
            </a:pPr>
            <a:r>
              <a:rPr lang="ru-RU" sz="1200" dirty="0" smtClean="0">
                <a:solidFill>
                  <a:srgbClr val="C00000"/>
                </a:solidFill>
              </a:rPr>
              <a:t>Порядок </a:t>
            </a:r>
            <a:r>
              <a:rPr lang="ru-RU" sz="1200" dirty="0">
                <a:solidFill>
                  <a:srgbClr val="C00000"/>
                </a:solidFill>
              </a:rPr>
              <a:t>подачи заявок и заключения </a:t>
            </a:r>
            <a:r>
              <a:rPr lang="ru-RU" sz="1200" dirty="0" smtClean="0">
                <a:solidFill>
                  <a:srgbClr val="C00000"/>
                </a:solidFill>
              </a:rPr>
              <a:t>сделок</a:t>
            </a:r>
            <a:r>
              <a:rPr lang="ru-RU" sz="1200" dirty="0" smtClean="0"/>
              <a:t>.</a:t>
            </a:r>
          </a:p>
          <a:p>
            <a:pPr marL="342900" indent="-342900"/>
            <a:r>
              <a:rPr lang="ru-RU" sz="1200" dirty="0" smtClean="0"/>
              <a:t>	Подача заявок и заключение сделок осуществляется с указанием ТКС определенного уровня, при этом учет позиций по поданным заявкам и заключенным сделкам осуществляется по РК соответствующего уровня, а также по всем РК более высокого уровня.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57424"/>
              </p:ext>
            </p:extLst>
          </p:nvPr>
        </p:nvGraphicFramePr>
        <p:xfrm>
          <a:off x="1331550" y="3212970"/>
          <a:ext cx="712899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330"/>
                <a:gridCol w="2376330"/>
                <a:gridCol w="2376330"/>
              </a:tblGrid>
              <a:tr h="24336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Расчетный код</a:t>
                      </a:r>
                      <a:endParaRPr lang="ru-RU" sz="12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Торгово-клиринговый счет</a:t>
                      </a:r>
                      <a:endParaRPr lang="ru-RU" sz="12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1555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УК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РК 1-го уровня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ТКС 1-го уровня</a:t>
                      </a:r>
                      <a:endParaRPr lang="ru-RU" sz="1200" dirty="0"/>
                    </a:p>
                  </a:txBody>
                  <a:tcPr/>
                </a:tc>
              </a:tr>
              <a:tr h="22927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РК 2-го уровня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ТКС 2-го уровня</a:t>
                      </a:r>
                    </a:p>
                  </a:txBody>
                  <a:tcPr/>
                </a:tc>
              </a:tr>
              <a:tr h="242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Клиент 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РК 3-го уровня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ТКС 3-го уровня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6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2000" b="1" dirty="0" smtClean="0"/>
              <a:t>Управление рисками по клиентским позициям (2)</a:t>
            </a:r>
            <a:endParaRPr lang="ru-RU" sz="20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962684" y="1412720"/>
            <a:ext cx="8073812" cy="3984675"/>
          </a:xfrm>
          <a:prstGeom prst="roundRect">
            <a:avLst>
              <a:gd name="adj" fmla="val 6062"/>
            </a:avLst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487380" y="1652876"/>
            <a:ext cx="3024419" cy="31298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Участник клиринга = Участник торгов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67" name="Скругленный прямоугольник 66"/>
          <p:cNvSpPr>
            <a:spLocks noChangeArrowheads="1"/>
          </p:cNvSpPr>
          <p:nvPr/>
        </p:nvSpPr>
        <p:spPr bwMode="auto">
          <a:xfrm>
            <a:off x="1788919" y="2215126"/>
            <a:ext cx="1139289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119142" y="2902429"/>
            <a:ext cx="669777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1-го уровня</a:t>
            </a:r>
            <a:endParaRPr lang="ru-RU" sz="700" b="1" dirty="0"/>
          </a:p>
        </p:txBody>
      </p:sp>
      <p:sp>
        <p:nvSpPr>
          <p:cNvPr id="69" name="Скругленный прямоугольник 10"/>
          <p:cNvSpPr>
            <a:spLocks noChangeArrowheads="1"/>
          </p:cNvSpPr>
          <p:nvPr/>
        </p:nvSpPr>
        <p:spPr bwMode="auto">
          <a:xfrm>
            <a:off x="1879455" y="2298873"/>
            <a:ext cx="958215" cy="511153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(</a:t>
            </a:r>
            <a:r>
              <a:rPr lang="en-US" altLang="ru-RU" sz="800" b="1" dirty="0" smtClean="0"/>
              <a:t>S)</a:t>
            </a:r>
            <a:endParaRPr lang="ru-RU" altLang="ru-RU" sz="800" b="1" dirty="0" smtClean="0"/>
          </a:p>
          <a:p>
            <a:pPr algn="ctr"/>
            <a:r>
              <a:rPr lang="ru-RU" altLang="ru-RU" sz="800" b="1" dirty="0">
                <a:solidFill>
                  <a:srgbClr val="C00000"/>
                </a:solidFill>
              </a:rPr>
              <a:t>(РК 1-го уровня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879454" y="2828201"/>
            <a:ext cx="958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>
                <a:solidFill>
                  <a:schemeClr val="bg1"/>
                </a:solidFill>
              </a:rPr>
              <a:t>Собственные средства</a:t>
            </a:r>
          </a:p>
        </p:txBody>
      </p:sp>
      <p:sp>
        <p:nvSpPr>
          <p:cNvPr id="91" name="Скругленный прямоугольник 90"/>
          <p:cNvSpPr>
            <a:spLocks noChangeArrowheads="1"/>
          </p:cNvSpPr>
          <p:nvPr/>
        </p:nvSpPr>
        <p:spPr bwMode="auto">
          <a:xfrm>
            <a:off x="3745938" y="2210580"/>
            <a:ext cx="1139289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3076161" y="2897883"/>
            <a:ext cx="669777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1-го уровня</a:t>
            </a:r>
            <a:endParaRPr lang="ru-RU" sz="700" b="1" dirty="0"/>
          </a:p>
        </p:txBody>
      </p:sp>
      <p:sp>
        <p:nvSpPr>
          <p:cNvPr id="93" name="Скругленный прямоугольник 10"/>
          <p:cNvSpPr>
            <a:spLocks noChangeArrowheads="1"/>
          </p:cNvSpPr>
          <p:nvPr/>
        </p:nvSpPr>
        <p:spPr bwMode="auto">
          <a:xfrm>
            <a:off x="3836474" y="2284702"/>
            <a:ext cx="958215" cy="511153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(</a:t>
            </a:r>
            <a:r>
              <a:rPr lang="en-US" altLang="ru-RU" sz="800" b="1" dirty="0"/>
              <a:t>L</a:t>
            </a:r>
            <a:r>
              <a:rPr lang="en-US" altLang="ru-RU" sz="800" b="1" dirty="0" smtClean="0"/>
              <a:t>)</a:t>
            </a:r>
            <a:endParaRPr lang="ru-RU" altLang="ru-RU" sz="800" b="1" dirty="0" smtClean="0"/>
          </a:p>
          <a:p>
            <a:pPr algn="ctr"/>
            <a:r>
              <a:rPr lang="ru-RU" altLang="ru-RU" sz="800" b="1" dirty="0">
                <a:solidFill>
                  <a:srgbClr val="C00000"/>
                </a:solidFill>
              </a:rPr>
              <a:t>(РК 1-го уровня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836473" y="2814030"/>
            <a:ext cx="958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schemeClr val="bg1"/>
                </a:solidFill>
              </a:rPr>
              <a:t>Средства клиентов</a:t>
            </a:r>
            <a:endParaRPr lang="ru-RU" altLang="ru-RU" sz="800" b="1" dirty="0">
              <a:solidFill>
                <a:schemeClr val="bg1"/>
              </a:solidFill>
            </a:endParaRPr>
          </a:p>
        </p:txBody>
      </p:sp>
      <p:sp>
        <p:nvSpPr>
          <p:cNvPr id="95" name="Скругленный прямоугольник 94"/>
          <p:cNvSpPr>
            <a:spLocks noChangeArrowheads="1"/>
          </p:cNvSpPr>
          <p:nvPr/>
        </p:nvSpPr>
        <p:spPr bwMode="auto">
          <a:xfrm>
            <a:off x="5702957" y="2208430"/>
            <a:ext cx="1139289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033180" y="2895733"/>
            <a:ext cx="669777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1-го уровня</a:t>
            </a:r>
            <a:endParaRPr lang="ru-RU" sz="700" b="1" dirty="0"/>
          </a:p>
        </p:txBody>
      </p:sp>
      <p:sp>
        <p:nvSpPr>
          <p:cNvPr id="97" name="Скругленный прямоугольник 10"/>
          <p:cNvSpPr>
            <a:spLocks noChangeArrowheads="1"/>
          </p:cNvSpPr>
          <p:nvPr/>
        </p:nvSpPr>
        <p:spPr bwMode="auto">
          <a:xfrm>
            <a:off x="5793493" y="2292177"/>
            <a:ext cx="958215" cy="511153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(</a:t>
            </a:r>
            <a:r>
              <a:rPr lang="en-US" altLang="ru-RU" sz="800" b="1" dirty="0" smtClean="0"/>
              <a:t>S)</a:t>
            </a:r>
            <a:endParaRPr lang="ru-RU" altLang="ru-RU" sz="800" b="1" dirty="0" smtClean="0"/>
          </a:p>
          <a:p>
            <a:pPr algn="ctr"/>
            <a:r>
              <a:rPr lang="ru-RU" altLang="ru-RU" sz="800" b="1" dirty="0">
                <a:solidFill>
                  <a:srgbClr val="C00000"/>
                </a:solidFill>
              </a:rPr>
              <a:t>(РК 1-го уровня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793492" y="2821505"/>
            <a:ext cx="958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schemeClr val="bg1"/>
                </a:solidFill>
              </a:rPr>
              <a:t>Средства в ДУ</a:t>
            </a:r>
            <a:endParaRPr lang="ru-RU" altLang="ru-RU" sz="800" b="1" dirty="0">
              <a:solidFill>
                <a:schemeClr val="bg1"/>
              </a:solidFill>
            </a:endParaRPr>
          </a:p>
        </p:txBody>
      </p:sp>
      <p:sp>
        <p:nvSpPr>
          <p:cNvPr id="99" name="Скругленный прямоугольник 98"/>
          <p:cNvSpPr>
            <a:spLocks noChangeArrowheads="1"/>
          </p:cNvSpPr>
          <p:nvPr/>
        </p:nvSpPr>
        <p:spPr bwMode="auto">
          <a:xfrm>
            <a:off x="7659976" y="2215126"/>
            <a:ext cx="1139289" cy="933454"/>
          </a:xfrm>
          <a:prstGeom prst="roundRect">
            <a:avLst>
              <a:gd name="adj" fmla="val 135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990199" y="2902429"/>
            <a:ext cx="669777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1-го уровня</a:t>
            </a:r>
            <a:endParaRPr lang="ru-RU" sz="700" b="1" dirty="0"/>
          </a:p>
        </p:txBody>
      </p:sp>
      <p:sp>
        <p:nvSpPr>
          <p:cNvPr id="101" name="Скругленный прямоугольник 10"/>
          <p:cNvSpPr>
            <a:spLocks noChangeArrowheads="1"/>
          </p:cNvSpPr>
          <p:nvPr/>
        </p:nvSpPr>
        <p:spPr bwMode="auto">
          <a:xfrm>
            <a:off x="7740440" y="2298873"/>
            <a:ext cx="1004777" cy="738076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(</a:t>
            </a:r>
            <a:r>
              <a:rPr lang="en-US" altLang="ru-RU" sz="800" b="1" dirty="0" smtClean="0"/>
              <a:t>L</a:t>
            </a:r>
            <a:r>
              <a:rPr lang="ru-RU" altLang="ru-RU" sz="800" b="1" dirty="0" smtClean="0"/>
              <a:t>) Обособленного клиента</a:t>
            </a:r>
          </a:p>
          <a:p>
            <a:pPr algn="ctr"/>
            <a:r>
              <a:rPr lang="ru-RU" altLang="ru-RU" sz="800" b="1" dirty="0" smtClean="0"/>
              <a:t>РК 1-го уровня</a:t>
            </a:r>
          </a:p>
        </p:txBody>
      </p:sp>
      <p:cxnSp>
        <p:nvCxnSpPr>
          <p:cNvPr id="3" name="Соединительная линия уступом 2"/>
          <p:cNvCxnSpPr>
            <a:stCxn id="66" idx="2"/>
            <a:endCxn id="67" idx="0"/>
          </p:cNvCxnSpPr>
          <p:nvPr/>
        </p:nvCxnSpPr>
        <p:spPr>
          <a:xfrm rot="5400000">
            <a:off x="3554445" y="769980"/>
            <a:ext cx="249265" cy="2641026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ная линия уступом 102"/>
          <p:cNvCxnSpPr>
            <a:endCxn id="91" idx="0"/>
          </p:cNvCxnSpPr>
          <p:nvPr/>
        </p:nvCxnSpPr>
        <p:spPr>
          <a:xfrm rot="5400000">
            <a:off x="4540040" y="1751030"/>
            <a:ext cx="235094" cy="68400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>
            <a:endCxn id="95" idx="0"/>
          </p:cNvCxnSpPr>
          <p:nvPr/>
        </p:nvCxnSpPr>
        <p:spPr>
          <a:xfrm rot="16200000" flipH="1">
            <a:off x="5514812" y="1450639"/>
            <a:ext cx="242569" cy="127301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Соединительная линия уступом 106"/>
          <p:cNvCxnSpPr>
            <a:stCxn id="66" idx="2"/>
            <a:endCxn id="99" idx="0"/>
          </p:cNvCxnSpPr>
          <p:nvPr/>
        </p:nvCxnSpPr>
        <p:spPr>
          <a:xfrm rot="16200000" flipH="1">
            <a:off x="6489973" y="475477"/>
            <a:ext cx="249265" cy="323003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Скругленный прямоугольник 109"/>
          <p:cNvSpPr>
            <a:spLocks noChangeArrowheads="1"/>
          </p:cNvSpPr>
          <p:nvPr/>
        </p:nvSpPr>
        <p:spPr bwMode="auto">
          <a:xfrm>
            <a:off x="2492981" y="3904442"/>
            <a:ext cx="1285740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1582866" y="4587199"/>
            <a:ext cx="911959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Клиента УК</a:t>
            </a:r>
            <a:endParaRPr lang="ru-RU" sz="700" b="1" dirty="0"/>
          </a:p>
        </p:txBody>
      </p:sp>
      <p:sp>
        <p:nvSpPr>
          <p:cNvPr id="112" name="Скругленный прямоугольник 10"/>
          <p:cNvSpPr>
            <a:spLocks noChangeArrowheads="1"/>
          </p:cNvSpPr>
          <p:nvPr/>
        </p:nvSpPr>
        <p:spPr bwMode="auto">
          <a:xfrm>
            <a:off x="2596707" y="3988189"/>
            <a:ext cx="1081389" cy="781736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Клиента УК</a:t>
            </a:r>
          </a:p>
          <a:p>
            <a:pPr algn="ctr"/>
            <a:r>
              <a:rPr lang="ru-RU" altLang="ru-RU" sz="800" b="1" dirty="0">
                <a:solidFill>
                  <a:srgbClr val="C00000"/>
                </a:solidFill>
              </a:rPr>
              <a:t>(РК 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2-го </a:t>
            </a:r>
            <a:r>
              <a:rPr lang="ru-RU" altLang="ru-RU" sz="800" b="1" dirty="0">
                <a:solidFill>
                  <a:srgbClr val="C00000"/>
                </a:solidFill>
              </a:rPr>
              <a:t>уровня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sp>
        <p:nvSpPr>
          <p:cNvPr id="114" name="Скругленный прямоугольник 113"/>
          <p:cNvSpPr>
            <a:spLocks noChangeArrowheads="1"/>
          </p:cNvSpPr>
          <p:nvPr/>
        </p:nvSpPr>
        <p:spPr bwMode="auto">
          <a:xfrm>
            <a:off x="4927617" y="3899896"/>
            <a:ext cx="1299020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993729" y="4582650"/>
            <a:ext cx="932382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Клиента УК</a:t>
            </a:r>
            <a:endParaRPr lang="ru-RU" sz="700" b="1" dirty="0"/>
          </a:p>
        </p:txBody>
      </p:sp>
      <p:sp>
        <p:nvSpPr>
          <p:cNvPr id="116" name="Скругленный прямоугольник 10"/>
          <p:cNvSpPr>
            <a:spLocks noChangeArrowheads="1"/>
          </p:cNvSpPr>
          <p:nvPr/>
        </p:nvSpPr>
        <p:spPr bwMode="auto">
          <a:xfrm>
            <a:off x="5018153" y="3983643"/>
            <a:ext cx="1092559" cy="786282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Клиента УК</a:t>
            </a:r>
          </a:p>
          <a:p>
            <a:pPr algn="ctr"/>
            <a:r>
              <a:rPr lang="ru-RU" altLang="ru-RU" sz="800" b="1" dirty="0">
                <a:solidFill>
                  <a:srgbClr val="C00000"/>
                </a:solidFill>
              </a:rPr>
              <a:t>(РК 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2-го </a:t>
            </a:r>
            <a:r>
              <a:rPr lang="ru-RU" altLang="ru-RU" sz="800" b="1" dirty="0">
                <a:solidFill>
                  <a:srgbClr val="C00000"/>
                </a:solidFill>
              </a:rPr>
              <a:t>уровня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cxnSp>
        <p:nvCxnSpPr>
          <p:cNvPr id="118" name="Соединительная линия уступом 117"/>
          <p:cNvCxnSpPr>
            <a:stCxn id="91" idx="2"/>
            <a:endCxn id="110" idx="0"/>
          </p:cNvCxnSpPr>
          <p:nvPr/>
        </p:nvCxnSpPr>
        <p:spPr>
          <a:xfrm rot="5400000">
            <a:off x="3345513" y="2934372"/>
            <a:ext cx="760408" cy="117973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/>
          <p:cNvCxnSpPr>
            <a:stCxn id="91" idx="2"/>
            <a:endCxn id="114" idx="0"/>
          </p:cNvCxnSpPr>
          <p:nvPr/>
        </p:nvCxnSpPr>
        <p:spPr>
          <a:xfrm rot="16200000" flipH="1">
            <a:off x="4568424" y="2891193"/>
            <a:ext cx="755862" cy="126154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Скругленный прямоугольник 127"/>
          <p:cNvSpPr/>
          <p:nvPr/>
        </p:nvSpPr>
        <p:spPr>
          <a:xfrm>
            <a:off x="1043510" y="2010447"/>
            <a:ext cx="7849090" cy="1296180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6751707" y="1754275"/>
            <a:ext cx="2140893" cy="312985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Уровень </a:t>
            </a:r>
            <a:r>
              <a:rPr lang="ru-RU" sz="1100" b="1" dirty="0" smtClean="0">
                <a:solidFill>
                  <a:schemeClr val="tx1"/>
                </a:solidFill>
              </a:rPr>
              <a:t>УТ = УК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1041910" y="3781308"/>
            <a:ext cx="7849090" cy="1296180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6750107" y="3525136"/>
            <a:ext cx="2140893" cy="312985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Уровень </a:t>
            </a:r>
            <a:r>
              <a:rPr lang="ru-RU" sz="1100" b="1" dirty="0" smtClean="0">
                <a:solidFill>
                  <a:schemeClr val="tx1"/>
                </a:solidFill>
              </a:rPr>
              <a:t>клиента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8385218" y="6199808"/>
            <a:ext cx="360000" cy="360000"/>
          </a:xfrm>
          <a:prstGeom prst="rect">
            <a:avLst/>
          </a:prstGeom>
        </p:spPr>
        <p:txBody>
          <a:bodyPr vert="horz" lIns="91440" tIns="4572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>
            <a:off x="962684" y="980660"/>
            <a:ext cx="8073812" cy="0"/>
          </a:xfrm>
          <a:prstGeom prst="line">
            <a:avLst/>
          </a:prstGeom>
          <a:ln w="254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Заголовок 1"/>
          <p:cNvSpPr txBox="1">
            <a:spLocks/>
          </p:cNvSpPr>
          <p:nvPr/>
        </p:nvSpPr>
        <p:spPr>
          <a:xfrm>
            <a:off x="1152000" y="288000"/>
            <a:ext cx="7848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2000" b="1" dirty="0" smtClean="0"/>
              <a:t>Управление рисками по клиентским позициям (3)</a:t>
            </a:r>
            <a:endParaRPr lang="ru-RU" sz="2000" b="1" dirty="0"/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962684" y="1124680"/>
            <a:ext cx="8073812" cy="4968690"/>
          </a:xfrm>
          <a:prstGeom prst="roundRect">
            <a:avLst>
              <a:gd name="adj" fmla="val 6062"/>
            </a:avLst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487380" y="1196690"/>
            <a:ext cx="3024419" cy="31298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Участник клиринга ≠ Участник торгов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56" name="Скругленный прямоугольник 155"/>
          <p:cNvSpPr>
            <a:spLocks noChangeArrowheads="1"/>
          </p:cNvSpPr>
          <p:nvPr/>
        </p:nvSpPr>
        <p:spPr bwMode="auto">
          <a:xfrm>
            <a:off x="1788919" y="1758940"/>
            <a:ext cx="1139289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1119142" y="2446243"/>
            <a:ext cx="669777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1-го уровня</a:t>
            </a:r>
            <a:endParaRPr lang="ru-RU" sz="700" b="1" dirty="0"/>
          </a:p>
        </p:txBody>
      </p:sp>
      <p:sp>
        <p:nvSpPr>
          <p:cNvPr id="158" name="Скругленный прямоугольник 10"/>
          <p:cNvSpPr>
            <a:spLocks noChangeArrowheads="1"/>
          </p:cNvSpPr>
          <p:nvPr/>
        </p:nvSpPr>
        <p:spPr bwMode="auto">
          <a:xfrm>
            <a:off x="1879455" y="1842687"/>
            <a:ext cx="958215" cy="511153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(</a:t>
            </a:r>
            <a:r>
              <a:rPr lang="en-US" altLang="ru-RU" sz="800" b="1" dirty="0" smtClean="0"/>
              <a:t>S)</a:t>
            </a:r>
            <a:endParaRPr lang="ru-RU" altLang="ru-RU" sz="800" b="1" dirty="0" smtClean="0"/>
          </a:p>
          <a:p>
            <a:pPr algn="ctr"/>
            <a:r>
              <a:rPr lang="ru-RU" altLang="ru-RU" sz="800" b="1" dirty="0">
                <a:solidFill>
                  <a:srgbClr val="C00000"/>
                </a:solidFill>
              </a:rPr>
              <a:t>(РК 1-го уровня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1879454" y="2372015"/>
            <a:ext cx="958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>
                <a:solidFill>
                  <a:schemeClr val="bg1"/>
                </a:solidFill>
              </a:rPr>
              <a:t>Собственные средства</a:t>
            </a:r>
          </a:p>
        </p:txBody>
      </p:sp>
      <p:sp>
        <p:nvSpPr>
          <p:cNvPr id="160" name="Скругленный прямоугольник 159"/>
          <p:cNvSpPr>
            <a:spLocks noChangeArrowheads="1"/>
          </p:cNvSpPr>
          <p:nvPr/>
        </p:nvSpPr>
        <p:spPr bwMode="auto">
          <a:xfrm>
            <a:off x="3745938" y="1744769"/>
            <a:ext cx="1139289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3076161" y="2432072"/>
            <a:ext cx="669777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1-го уровня</a:t>
            </a:r>
            <a:endParaRPr lang="ru-RU" sz="700" b="1" dirty="0"/>
          </a:p>
        </p:txBody>
      </p:sp>
      <p:sp>
        <p:nvSpPr>
          <p:cNvPr id="162" name="Скругленный прямоугольник 10"/>
          <p:cNvSpPr>
            <a:spLocks noChangeArrowheads="1"/>
          </p:cNvSpPr>
          <p:nvPr/>
        </p:nvSpPr>
        <p:spPr bwMode="auto">
          <a:xfrm>
            <a:off x="3836474" y="1828516"/>
            <a:ext cx="958215" cy="511153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(</a:t>
            </a:r>
            <a:r>
              <a:rPr lang="en-US" altLang="ru-RU" sz="800" b="1" dirty="0"/>
              <a:t>L</a:t>
            </a:r>
            <a:r>
              <a:rPr lang="en-US" altLang="ru-RU" sz="800" b="1" dirty="0" smtClean="0"/>
              <a:t>)</a:t>
            </a:r>
            <a:endParaRPr lang="ru-RU" altLang="ru-RU" sz="800" b="1" dirty="0" smtClean="0"/>
          </a:p>
          <a:p>
            <a:pPr algn="ctr"/>
            <a:r>
              <a:rPr lang="ru-RU" altLang="ru-RU" sz="800" b="1" dirty="0">
                <a:solidFill>
                  <a:srgbClr val="C00000"/>
                </a:solidFill>
              </a:rPr>
              <a:t>(РК 1-го уровня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836473" y="2357844"/>
            <a:ext cx="958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schemeClr val="bg1"/>
                </a:solidFill>
              </a:rPr>
              <a:t>Средства клиентов</a:t>
            </a:r>
            <a:endParaRPr lang="ru-RU" altLang="ru-RU" sz="800" b="1" dirty="0">
              <a:solidFill>
                <a:schemeClr val="bg1"/>
              </a:solidFill>
            </a:endParaRPr>
          </a:p>
        </p:txBody>
      </p:sp>
      <p:sp>
        <p:nvSpPr>
          <p:cNvPr id="164" name="Скругленный прямоугольник 163"/>
          <p:cNvSpPr>
            <a:spLocks noChangeArrowheads="1"/>
          </p:cNvSpPr>
          <p:nvPr/>
        </p:nvSpPr>
        <p:spPr bwMode="auto">
          <a:xfrm>
            <a:off x="5702957" y="1752244"/>
            <a:ext cx="1139289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5033180" y="2439547"/>
            <a:ext cx="669777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1-го уровня</a:t>
            </a:r>
            <a:endParaRPr lang="ru-RU" sz="700" b="1" dirty="0"/>
          </a:p>
        </p:txBody>
      </p:sp>
      <p:sp>
        <p:nvSpPr>
          <p:cNvPr id="166" name="Скругленный прямоугольник 10"/>
          <p:cNvSpPr>
            <a:spLocks noChangeArrowheads="1"/>
          </p:cNvSpPr>
          <p:nvPr/>
        </p:nvSpPr>
        <p:spPr bwMode="auto">
          <a:xfrm>
            <a:off x="5793493" y="1835991"/>
            <a:ext cx="958215" cy="511153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(</a:t>
            </a:r>
            <a:r>
              <a:rPr lang="en-US" altLang="ru-RU" sz="800" b="1" dirty="0" smtClean="0"/>
              <a:t>S)</a:t>
            </a:r>
            <a:endParaRPr lang="ru-RU" altLang="ru-RU" sz="800" b="1" dirty="0" smtClean="0"/>
          </a:p>
          <a:p>
            <a:pPr algn="ctr"/>
            <a:r>
              <a:rPr lang="ru-RU" altLang="ru-RU" sz="800" b="1" dirty="0">
                <a:solidFill>
                  <a:srgbClr val="C00000"/>
                </a:solidFill>
              </a:rPr>
              <a:t>(РК 1-го уровня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793492" y="2365319"/>
            <a:ext cx="958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schemeClr val="bg1"/>
                </a:solidFill>
              </a:rPr>
              <a:t>Средства в ДУ</a:t>
            </a:r>
            <a:endParaRPr lang="ru-RU" altLang="ru-RU" sz="800" b="1" dirty="0">
              <a:solidFill>
                <a:schemeClr val="bg1"/>
              </a:solidFill>
            </a:endParaRPr>
          </a:p>
        </p:txBody>
      </p:sp>
      <p:sp>
        <p:nvSpPr>
          <p:cNvPr id="168" name="Скругленный прямоугольник 167"/>
          <p:cNvSpPr>
            <a:spLocks noChangeArrowheads="1"/>
          </p:cNvSpPr>
          <p:nvPr/>
        </p:nvSpPr>
        <p:spPr bwMode="auto">
          <a:xfrm>
            <a:off x="7659976" y="1758940"/>
            <a:ext cx="1139289" cy="933454"/>
          </a:xfrm>
          <a:prstGeom prst="roundRect">
            <a:avLst>
              <a:gd name="adj" fmla="val 135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6990199" y="2446243"/>
            <a:ext cx="669777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1-го уровня</a:t>
            </a:r>
            <a:endParaRPr lang="ru-RU" sz="700" b="1" dirty="0"/>
          </a:p>
        </p:txBody>
      </p:sp>
      <p:sp>
        <p:nvSpPr>
          <p:cNvPr id="170" name="Скругленный прямоугольник 10"/>
          <p:cNvSpPr>
            <a:spLocks noChangeArrowheads="1"/>
          </p:cNvSpPr>
          <p:nvPr/>
        </p:nvSpPr>
        <p:spPr bwMode="auto">
          <a:xfrm>
            <a:off x="7750512" y="1842687"/>
            <a:ext cx="958215" cy="738076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(</a:t>
            </a:r>
            <a:r>
              <a:rPr lang="en-US" altLang="ru-RU" sz="800" b="1" dirty="0" smtClean="0"/>
              <a:t>L</a:t>
            </a:r>
            <a:r>
              <a:rPr lang="ru-RU" altLang="ru-RU" sz="800" b="1" dirty="0" smtClean="0"/>
              <a:t>) Обособленного клиента</a:t>
            </a:r>
          </a:p>
          <a:p>
            <a:pPr algn="ctr"/>
            <a:r>
              <a:rPr lang="ru-RU" altLang="ru-RU" sz="800" b="1" dirty="0" smtClean="0"/>
              <a:t>РК 1-го уровня</a:t>
            </a:r>
          </a:p>
        </p:txBody>
      </p:sp>
      <p:cxnSp>
        <p:nvCxnSpPr>
          <p:cNvPr id="171" name="Соединительная линия уступом 170"/>
          <p:cNvCxnSpPr>
            <a:stCxn id="155" idx="2"/>
            <a:endCxn id="156" idx="0"/>
          </p:cNvCxnSpPr>
          <p:nvPr/>
        </p:nvCxnSpPr>
        <p:spPr>
          <a:xfrm rot="5400000">
            <a:off x="3554445" y="313794"/>
            <a:ext cx="249265" cy="2641026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Соединительная линия уступом 171"/>
          <p:cNvCxnSpPr>
            <a:endCxn id="160" idx="0"/>
          </p:cNvCxnSpPr>
          <p:nvPr/>
        </p:nvCxnSpPr>
        <p:spPr>
          <a:xfrm rot="5400000">
            <a:off x="4544853" y="1290031"/>
            <a:ext cx="225469" cy="68400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Соединительная линия уступом 172"/>
          <p:cNvCxnSpPr>
            <a:stCxn id="155" idx="2"/>
            <a:endCxn id="164" idx="0"/>
          </p:cNvCxnSpPr>
          <p:nvPr/>
        </p:nvCxnSpPr>
        <p:spPr>
          <a:xfrm rot="16200000" flipH="1">
            <a:off x="5514812" y="994453"/>
            <a:ext cx="242569" cy="127301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Соединительная линия уступом 173"/>
          <p:cNvCxnSpPr>
            <a:stCxn id="155" idx="2"/>
            <a:endCxn id="168" idx="0"/>
          </p:cNvCxnSpPr>
          <p:nvPr/>
        </p:nvCxnSpPr>
        <p:spPr>
          <a:xfrm rot="16200000" flipH="1">
            <a:off x="6489973" y="19291"/>
            <a:ext cx="249265" cy="323003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Скругленный прямоугольник 174"/>
          <p:cNvSpPr>
            <a:spLocks noChangeArrowheads="1"/>
          </p:cNvSpPr>
          <p:nvPr/>
        </p:nvSpPr>
        <p:spPr bwMode="auto">
          <a:xfrm>
            <a:off x="2787723" y="3235084"/>
            <a:ext cx="1139289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2117946" y="3922387"/>
            <a:ext cx="669777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2-го уровня</a:t>
            </a:r>
            <a:endParaRPr lang="ru-RU" sz="700" b="1" dirty="0"/>
          </a:p>
        </p:txBody>
      </p:sp>
      <p:sp>
        <p:nvSpPr>
          <p:cNvPr id="177" name="Скругленный прямоугольник 10"/>
          <p:cNvSpPr>
            <a:spLocks noChangeArrowheads="1"/>
          </p:cNvSpPr>
          <p:nvPr/>
        </p:nvSpPr>
        <p:spPr bwMode="auto">
          <a:xfrm>
            <a:off x="2878259" y="3318831"/>
            <a:ext cx="958215" cy="758259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УТ</a:t>
            </a:r>
          </a:p>
          <a:p>
            <a:pPr algn="ctr"/>
            <a:r>
              <a:rPr lang="ru-RU" altLang="ru-RU" sz="800" b="1" dirty="0" smtClean="0">
                <a:solidFill>
                  <a:srgbClr val="C00000"/>
                </a:solidFill>
              </a:rPr>
              <a:t>(РК 2-го уровня)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sp>
        <p:nvSpPr>
          <p:cNvPr id="179" name="Скругленный прямоугольник 178"/>
          <p:cNvSpPr>
            <a:spLocks noChangeArrowheads="1"/>
          </p:cNvSpPr>
          <p:nvPr/>
        </p:nvSpPr>
        <p:spPr bwMode="auto">
          <a:xfrm>
            <a:off x="5986396" y="3231523"/>
            <a:ext cx="1139289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5316615" y="3918715"/>
            <a:ext cx="669777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ТКС 2-го уровня</a:t>
            </a:r>
            <a:endParaRPr lang="ru-RU" sz="700" b="1" dirty="0"/>
          </a:p>
        </p:txBody>
      </p:sp>
      <p:sp>
        <p:nvSpPr>
          <p:cNvPr id="181" name="Скругленный прямоугольник 10"/>
          <p:cNvSpPr>
            <a:spLocks noChangeArrowheads="1"/>
          </p:cNvSpPr>
          <p:nvPr/>
        </p:nvSpPr>
        <p:spPr bwMode="auto">
          <a:xfrm>
            <a:off x="6076932" y="3295035"/>
            <a:ext cx="958215" cy="782055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УТ</a:t>
            </a:r>
          </a:p>
          <a:p>
            <a:pPr algn="ctr"/>
            <a:r>
              <a:rPr lang="ru-RU" altLang="ru-RU" sz="800" b="1" dirty="0">
                <a:solidFill>
                  <a:srgbClr val="C00000"/>
                </a:solidFill>
              </a:rPr>
              <a:t>(РК 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2-го </a:t>
            </a:r>
            <a:r>
              <a:rPr lang="ru-RU" altLang="ru-RU" sz="800" b="1" dirty="0">
                <a:solidFill>
                  <a:srgbClr val="C00000"/>
                </a:solidFill>
              </a:rPr>
              <a:t>уровня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cxnSp>
        <p:nvCxnSpPr>
          <p:cNvPr id="183" name="Соединительная линия уступом 182"/>
          <p:cNvCxnSpPr>
            <a:stCxn id="160" idx="2"/>
            <a:endCxn id="175" idx="0"/>
          </p:cNvCxnSpPr>
          <p:nvPr/>
        </p:nvCxnSpPr>
        <p:spPr>
          <a:xfrm rot="5400000">
            <a:off x="3558046" y="2477546"/>
            <a:ext cx="556861" cy="95821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Соединительная линия уступом 183"/>
          <p:cNvCxnSpPr>
            <a:stCxn id="160" idx="2"/>
            <a:endCxn id="179" idx="0"/>
          </p:cNvCxnSpPr>
          <p:nvPr/>
        </p:nvCxnSpPr>
        <p:spPr>
          <a:xfrm rot="16200000" flipH="1">
            <a:off x="5159162" y="1834644"/>
            <a:ext cx="553300" cy="224045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Скругленный прямоугольник 185"/>
          <p:cNvSpPr/>
          <p:nvPr/>
        </p:nvSpPr>
        <p:spPr>
          <a:xfrm>
            <a:off x="1043510" y="1556740"/>
            <a:ext cx="7849090" cy="1296180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6751707" y="1300568"/>
            <a:ext cx="2140893" cy="312985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Уровень УК</a:t>
            </a:r>
          </a:p>
        </p:txBody>
      </p:sp>
      <p:sp>
        <p:nvSpPr>
          <p:cNvPr id="188" name="Скругленный прямоугольник 187"/>
          <p:cNvSpPr/>
          <p:nvPr/>
        </p:nvSpPr>
        <p:spPr>
          <a:xfrm>
            <a:off x="1043510" y="3039353"/>
            <a:ext cx="3031447" cy="1296180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1119142" y="3243343"/>
            <a:ext cx="1635719" cy="31298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Участник торгов 1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4208219" y="3039353"/>
            <a:ext cx="4684381" cy="1296180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Скругленный прямоугольник 190"/>
          <p:cNvSpPr/>
          <p:nvPr/>
        </p:nvSpPr>
        <p:spPr>
          <a:xfrm>
            <a:off x="4305409" y="3231523"/>
            <a:ext cx="1635719" cy="31298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Участник торгов 2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92" name="Скругленный прямоугольник 191"/>
          <p:cNvSpPr/>
          <p:nvPr/>
        </p:nvSpPr>
        <p:spPr>
          <a:xfrm>
            <a:off x="6751550" y="2883958"/>
            <a:ext cx="2140893" cy="312985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Уровень УТ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93" name="Скругленный прямоугольник 192"/>
          <p:cNvSpPr>
            <a:spLocks noChangeArrowheads="1"/>
          </p:cNvSpPr>
          <p:nvPr/>
        </p:nvSpPr>
        <p:spPr bwMode="auto">
          <a:xfrm>
            <a:off x="5113827" y="4829110"/>
            <a:ext cx="1285740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" name="Скругленный прямоугольник 193"/>
          <p:cNvSpPr/>
          <p:nvPr/>
        </p:nvSpPr>
        <p:spPr>
          <a:xfrm>
            <a:off x="4427980" y="5511867"/>
            <a:ext cx="687691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/>
              <a:t>ТКС </a:t>
            </a:r>
            <a:r>
              <a:rPr lang="ru-RU" sz="700" b="1" dirty="0" smtClean="0"/>
              <a:t>3-го </a:t>
            </a:r>
            <a:r>
              <a:rPr lang="ru-RU" sz="700" b="1" dirty="0"/>
              <a:t>уровня</a:t>
            </a:r>
          </a:p>
        </p:txBody>
      </p:sp>
      <p:sp>
        <p:nvSpPr>
          <p:cNvPr id="195" name="Скругленный прямоугольник 10"/>
          <p:cNvSpPr>
            <a:spLocks noChangeArrowheads="1"/>
          </p:cNvSpPr>
          <p:nvPr/>
        </p:nvSpPr>
        <p:spPr bwMode="auto">
          <a:xfrm>
            <a:off x="5217553" y="4912857"/>
            <a:ext cx="1081389" cy="781736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(</a:t>
            </a:r>
            <a:r>
              <a:rPr lang="ru-RU" altLang="ru-RU" sz="800" b="1" dirty="0">
                <a:solidFill>
                  <a:srgbClr val="C00000"/>
                </a:solidFill>
              </a:rPr>
              <a:t>РК </a:t>
            </a:r>
            <a:r>
              <a:rPr lang="en-US" altLang="ru-RU" sz="800" b="1" dirty="0" smtClean="0">
                <a:solidFill>
                  <a:srgbClr val="C00000"/>
                </a:solidFill>
              </a:rPr>
              <a:t>3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-го</a:t>
            </a:r>
            <a:r>
              <a:rPr lang="en-US" altLang="ru-RU" sz="8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уровня)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sp>
        <p:nvSpPr>
          <p:cNvPr id="196" name="Скругленный прямоугольник 195"/>
          <p:cNvSpPr>
            <a:spLocks noChangeArrowheads="1"/>
          </p:cNvSpPr>
          <p:nvPr/>
        </p:nvSpPr>
        <p:spPr bwMode="auto">
          <a:xfrm>
            <a:off x="7548463" y="4824564"/>
            <a:ext cx="1299020" cy="933454"/>
          </a:xfrm>
          <a:prstGeom prst="roundRect">
            <a:avLst>
              <a:gd name="adj" fmla="val 13567"/>
            </a:avLst>
          </a:prstGeom>
          <a:solidFill>
            <a:schemeClr val="bg1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altLang="ru-RU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6842245" y="5507318"/>
            <a:ext cx="704711" cy="246151"/>
          </a:xfrm>
          <a:prstGeom prst="roundRect">
            <a:avLst>
              <a:gd name="adj" fmla="val 379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/>
              <a:t>ТКС </a:t>
            </a:r>
            <a:r>
              <a:rPr lang="ru-RU" sz="700" b="1" dirty="0" smtClean="0"/>
              <a:t>3-го </a:t>
            </a:r>
            <a:r>
              <a:rPr lang="ru-RU" sz="700" b="1" dirty="0"/>
              <a:t>уровня</a:t>
            </a:r>
          </a:p>
        </p:txBody>
      </p:sp>
      <p:sp>
        <p:nvSpPr>
          <p:cNvPr id="198" name="Скругленный прямоугольник 10"/>
          <p:cNvSpPr>
            <a:spLocks noChangeArrowheads="1"/>
          </p:cNvSpPr>
          <p:nvPr/>
        </p:nvSpPr>
        <p:spPr bwMode="auto">
          <a:xfrm>
            <a:off x="7638999" y="4908311"/>
            <a:ext cx="1092559" cy="786282"/>
          </a:xfrm>
          <a:prstGeom prst="roundRect">
            <a:avLst>
              <a:gd name="adj" fmla="val 25967"/>
            </a:avLst>
          </a:prstGeom>
          <a:solidFill>
            <a:schemeClr val="bg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800" b="1" dirty="0" smtClean="0"/>
              <a:t>Расчетный код 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(</a:t>
            </a:r>
            <a:r>
              <a:rPr lang="ru-RU" altLang="ru-RU" sz="800" b="1" dirty="0">
                <a:solidFill>
                  <a:srgbClr val="C00000"/>
                </a:solidFill>
              </a:rPr>
              <a:t>РК </a:t>
            </a:r>
            <a:r>
              <a:rPr lang="en-US" altLang="ru-RU" sz="800" b="1" dirty="0" smtClean="0">
                <a:solidFill>
                  <a:srgbClr val="C00000"/>
                </a:solidFill>
              </a:rPr>
              <a:t>3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-го </a:t>
            </a:r>
            <a:r>
              <a:rPr lang="ru-RU" altLang="ru-RU" sz="800" b="1" dirty="0">
                <a:solidFill>
                  <a:srgbClr val="C00000"/>
                </a:solidFill>
              </a:rPr>
              <a:t>уровня</a:t>
            </a:r>
            <a:r>
              <a:rPr lang="ru-RU" altLang="ru-RU" sz="800" b="1" dirty="0" smtClean="0">
                <a:solidFill>
                  <a:srgbClr val="C00000"/>
                </a:solidFill>
              </a:rPr>
              <a:t>)</a:t>
            </a:r>
            <a:endParaRPr lang="ru-RU" altLang="ru-RU" sz="800" b="1" dirty="0">
              <a:solidFill>
                <a:srgbClr val="C00000"/>
              </a:solidFill>
            </a:endParaRPr>
          </a:p>
        </p:txBody>
      </p:sp>
      <p:sp>
        <p:nvSpPr>
          <p:cNvPr id="205" name="Скругленный прямоугольник 204"/>
          <p:cNvSpPr/>
          <p:nvPr/>
        </p:nvSpPr>
        <p:spPr>
          <a:xfrm>
            <a:off x="4208062" y="4539023"/>
            <a:ext cx="4684381" cy="1296180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7" name="Соединительная линия уступом 206"/>
          <p:cNvCxnSpPr>
            <a:stCxn id="179" idx="2"/>
            <a:endCxn id="193" idx="0"/>
          </p:cNvCxnSpPr>
          <p:nvPr/>
        </p:nvCxnSpPr>
        <p:spPr>
          <a:xfrm rot="5400000">
            <a:off x="5824303" y="4097371"/>
            <a:ext cx="664133" cy="79934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Соединительная линия уступом 209"/>
          <p:cNvCxnSpPr>
            <a:stCxn id="179" idx="2"/>
            <a:endCxn id="196" idx="0"/>
          </p:cNvCxnSpPr>
          <p:nvPr/>
        </p:nvCxnSpPr>
        <p:spPr>
          <a:xfrm rot="16200000" flipH="1">
            <a:off x="7047214" y="3673804"/>
            <a:ext cx="659587" cy="164193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Скругленный прямоугольник 205"/>
          <p:cNvSpPr/>
          <p:nvPr/>
        </p:nvSpPr>
        <p:spPr>
          <a:xfrm>
            <a:off x="6751393" y="4383628"/>
            <a:ext cx="2140893" cy="312985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Уровень клиента УТ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- CNY декабрь 2012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-EN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6AE59D714A33448C879F6EED7C13EF" ma:contentTypeVersion="0" ma:contentTypeDescription="Создание документа." ma:contentTypeScope="" ma:versionID="51d16541a83fe4bdd53d9c73fa891021">
  <xsd:schema xmlns:xsd="http://www.w3.org/2001/XMLSchema" xmlns:xs="http://www.w3.org/2001/XMLSchema" xmlns:p="http://schemas.microsoft.com/office/2006/metadata/properties" xmlns:ns2="5c2cd6fe-a789-4745-9d50-c055d8f1627e" targetNamespace="http://schemas.microsoft.com/office/2006/metadata/properties" ma:root="true" ma:fieldsID="eb6df43a550ff08c15757511108e667f" ns2:_="">
    <xsd:import namespace="5c2cd6fe-a789-4745-9d50-c055d8f1627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cd6fe-a789-4745-9d50-c055d8f162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B893F4-D8D2-41FF-AF32-FAB266AA8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cd6fe-a789-4745-9d50-c055d8f16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8B4BFD-D6D8-4DB1-BC43-813888619564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c2cd6fe-a789-4745-9d50-c055d8f1627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54A6F6C-CCBE-4D1C-9371-9CC01812BC2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666ECF3-F9D6-4AAA-BD5F-C137544709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60492</TotalTime>
  <Words>2086</Words>
  <Application>Microsoft Office PowerPoint</Application>
  <PresentationFormat>Экран (4:3)</PresentationFormat>
  <Paragraphs>509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Презентация - CNY декабрь 2012</vt:lpstr>
      <vt:lpstr>1_ME-EN</vt:lpstr>
      <vt:lpstr>Апрель 2016 г. Москва</vt:lpstr>
      <vt:lpstr>    Список изменений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frolov</dc:creator>
  <cp:lastModifiedBy>Астреина Марина Карловна</cp:lastModifiedBy>
  <cp:revision>1341</cp:revision>
  <cp:lastPrinted>2016-03-31T12:51:33Z</cp:lastPrinted>
  <dcterms:created xsi:type="dcterms:W3CDTF">2012-12-19T13:14:19Z</dcterms:created>
  <dcterms:modified xsi:type="dcterms:W3CDTF">2016-05-30T15:28:17Z</dcterms:modified>
</cp:coreProperties>
</file>