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2" r:id="rId3"/>
    <p:sldId id="263" r:id="rId4"/>
    <p:sldId id="258" r:id="rId5"/>
    <p:sldId id="259" r:id="rId6"/>
    <p:sldId id="260" r:id="rId7"/>
    <p:sldId id="264" r:id="rId8"/>
    <p:sldId id="261" r:id="rId9"/>
    <p:sldId id="290" r:id="rId10"/>
    <p:sldId id="272" r:id="rId11"/>
    <p:sldId id="273" r:id="rId12"/>
    <p:sldId id="283" r:id="rId13"/>
    <p:sldId id="28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5BC"/>
    <a:srgbClr val="364DF4"/>
    <a:srgbClr val="7EEBF6"/>
    <a:srgbClr val="60A663"/>
    <a:srgbClr val="FB998F"/>
    <a:srgbClr val="9D3723"/>
    <a:srgbClr val="01020B"/>
    <a:srgbClr val="EED412"/>
    <a:srgbClr val="EA0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0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CE6FD-AE1C-4118-A897-088ABA869FCF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03C3C-7B79-44B1-BC7D-6E12D6B8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59.wmf"/><Relationship Id="rId3" Type="http://schemas.openxmlformats.org/officeDocument/2006/relationships/image" Target="../media/image62.png"/><Relationship Id="rId7" Type="http://schemas.openxmlformats.org/officeDocument/2006/relationships/image" Target="../media/image6.png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6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4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65.png"/><Relationship Id="rId11" Type="http://schemas.openxmlformats.org/officeDocument/2006/relationships/image" Target="../media/image58.wmf"/><Relationship Id="rId5" Type="http://schemas.openxmlformats.org/officeDocument/2006/relationships/image" Target="../media/image64.png"/><Relationship Id="rId15" Type="http://schemas.openxmlformats.org/officeDocument/2006/relationships/image" Target="../media/image60.wmf"/><Relationship Id="rId10" Type="http://schemas.openxmlformats.org/officeDocument/2006/relationships/oleObject" Target="../embeddings/oleObject41.bin"/><Relationship Id="rId4" Type="http://schemas.openxmlformats.org/officeDocument/2006/relationships/image" Target="../media/image63.png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4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image" Target="../media/image66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9.png"/><Relationship Id="rId11" Type="http://schemas.openxmlformats.org/officeDocument/2006/relationships/image" Target="../media/image58.wmf"/><Relationship Id="rId5" Type="http://schemas.openxmlformats.org/officeDocument/2006/relationships/image" Target="../media/image68.png"/><Relationship Id="rId10" Type="http://schemas.openxmlformats.org/officeDocument/2006/relationships/oleObject" Target="../embeddings/oleObject46.bin"/><Relationship Id="rId4" Type="http://schemas.openxmlformats.org/officeDocument/2006/relationships/image" Target="../media/image67.png"/><Relationship Id="rId9" Type="http://schemas.openxmlformats.org/officeDocument/2006/relationships/image" Target="../media/image5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w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6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5.bin"/><Relationship Id="rId26" Type="http://schemas.openxmlformats.org/officeDocument/2006/relationships/oleObject" Target="../embeddings/oleObject19.bin"/><Relationship Id="rId3" Type="http://schemas.openxmlformats.org/officeDocument/2006/relationships/image" Target="../media/image6.png"/><Relationship Id="rId21" Type="http://schemas.openxmlformats.org/officeDocument/2006/relationships/image" Target="../media/image21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9.wmf"/><Relationship Id="rId25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18.bin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20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Relationship Id="rId27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29.bin"/><Relationship Id="rId26" Type="http://schemas.openxmlformats.org/officeDocument/2006/relationships/oleObject" Target="../embeddings/oleObject33.bin"/><Relationship Id="rId3" Type="http://schemas.openxmlformats.org/officeDocument/2006/relationships/image" Target="../media/image6.png"/><Relationship Id="rId21" Type="http://schemas.openxmlformats.org/officeDocument/2006/relationships/image" Target="../media/image36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34.wmf"/><Relationship Id="rId25" Type="http://schemas.openxmlformats.org/officeDocument/2006/relationships/image" Target="../media/image38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29" Type="http://schemas.openxmlformats.org/officeDocument/2006/relationships/image" Target="../media/image40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31.wmf"/><Relationship Id="rId24" Type="http://schemas.openxmlformats.org/officeDocument/2006/relationships/oleObject" Target="../embeddings/oleObject32.bin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23" Type="http://schemas.openxmlformats.org/officeDocument/2006/relationships/image" Target="../media/image37.wmf"/><Relationship Id="rId28" Type="http://schemas.openxmlformats.org/officeDocument/2006/relationships/oleObject" Target="../embeddings/oleObject34.bin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Relationship Id="rId27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oleObject" Target="../embeddings/oleObject39.bin"/><Relationship Id="rId3" Type="http://schemas.openxmlformats.org/officeDocument/2006/relationships/image" Target="../media/image6.png"/><Relationship Id="rId7" Type="http://schemas.openxmlformats.org/officeDocument/2006/relationships/image" Target="../media/image42.wmf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38.bin"/><Relationship Id="rId5" Type="http://schemas.openxmlformats.org/officeDocument/2006/relationships/image" Target="../media/image41.wmf"/><Relationship Id="rId10" Type="http://schemas.openxmlformats.org/officeDocument/2006/relationships/image" Target="../media/image46.png"/><Relationship Id="rId4" Type="http://schemas.openxmlformats.org/officeDocument/2006/relationships/oleObject" Target="../embeddings/oleObject35.bin"/><Relationship Id="rId9" Type="http://schemas.openxmlformats.org/officeDocument/2006/relationships/image" Target="../media/image43.wmf"/><Relationship Id="rId14" Type="http://schemas.openxmlformats.org/officeDocument/2006/relationships/image" Target="../media/image4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atlas-old\Департамент_по_коммуникациям\Отдел_управления_брендом\Фирменный стиль\Шаблон презентаций\купол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0" t="14957" r="19446" b="9402"/>
          <a:stretch/>
        </p:blipFill>
        <p:spPr bwMode="auto">
          <a:xfrm>
            <a:off x="251520" y="252000"/>
            <a:ext cx="4320000" cy="63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екст 3"/>
          <p:cNvSpPr txBox="1">
            <a:spLocks/>
          </p:cNvSpPr>
          <p:nvPr/>
        </p:nvSpPr>
        <p:spPr>
          <a:xfrm>
            <a:off x="4572000" y="4725144"/>
            <a:ext cx="4248472" cy="9361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 typeface="Arial" pitchFamily="34" charset="0"/>
              <a:buNone/>
              <a:defRPr sz="20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G-curve: Zero Coupon Yield Curve</a:t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for Government Bonds (OFZ)</a:t>
            </a:r>
          </a:p>
        </p:txBody>
      </p:sp>
      <p:pic>
        <p:nvPicPr>
          <p:cNvPr id="7" name="Picture 3" descr="\\atlas-old\Департамент_по_коммуникациям\Отдел_управления_брендом\Фирменный стиль\Шаблон презентаций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4313"/>
            <a:ext cx="2448272" cy="58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Текст 3"/>
          <p:cNvSpPr txBox="1">
            <a:spLocks/>
          </p:cNvSpPr>
          <p:nvPr/>
        </p:nvSpPr>
        <p:spPr>
          <a:xfrm>
            <a:off x="4572000" y="5877272"/>
            <a:ext cx="4248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 typeface="Arial" pitchFamily="34" charset="0"/>
              <a:buNone/>
              <a:defRPr sz="20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cs typeface="Tahoma" pitchFamily="34" charset="0"/>
              </a:rPr>
              <a:t> 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Some G-curves                                 (1)  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340768"/>
            <a:ext cx="345416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340768"/>
            <a:ext cx="3452416" cy="208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3645024"/>
            <a:ext cx="3477323" cy="2102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5077" y="3645024"/>
            <a:ext cx="3491379" cy="2110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Some G-curves                                 (2)  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340768"/>
            <a:ext cx="345416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340768"/>
            <a:ext cx="3456384" cy="208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3643682"/>
            <a:ext cx="3456384" cy="208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3645024"/>
            <a:ext cx="3456585" cy="2089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857628"/>
            <a:ext cx="3732949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4000504"/>
            <a:ext cx="3571900" cy="186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2000242"/>
            <a:ext cx="3816424" cy="2019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7" y="2000240"/>
            <a:ext cx="357190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Results:         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vs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        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from G-curve   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2843808" y="620688"/>
          <a:ext cx="135215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8" name="Equation" r:id="rId8" imgW="533160" imgH="228600" progId="Equation.3">
                  <p:embed/>
                </p:oleObj>
              </mc:Choice>
              <mc:Fallback>
                <p:oleObj name="Equation" r:id="rId8" imgW="5331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620688"/>
                        <a:ext cx="1352150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33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5001707" y="620688"/>
          <a:ext cx="1442501" cy="601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9" name="Equation" r:id="rId10" imgW="545760" imgH="228600" progId="Equation.3">
                  <p:embed/>
                </p:oleObj>
              </mc:Choice>
              <mc:Fallback>
                <p:oleObj name="Equation" r:id="rId10" imgW="5457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1707" y="620688"/>
                        <a:ext cx="1442501" cy="601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7C8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372200" y="4190891"/>
            <a:ext cx="12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ahoma" pitchFamily="34" charset="0"/>
                <a:cs typeface="Tahoma" pitchFamily="34" charset="0"/>
              </a:rPr>
              <a:t>SU250</a:t>
            </a:r>
            <a:r>
              <a:rPr lang="ru-RU" sz="1000" dirty="0" smtClean="0">
                <a:latin typeface="Tahoma" pitchFamily="34" charset="0"/>
                <a:cs typeface="Tahoma" pitchFamily="34" charset="0"/>
              </a:rPr>
              <a:t>75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RMFS</a:t>
            </a:r>
            <a:r>
              <a:rPr lang="ru-RU" sz="1000" dirty="0" smtClean="0">
                <a:latin typeface="Tahoma" pitchFamily="34" charset="0"/>
                <a:cs typeface="Tahoma" pitchFamily="34" charset="0"/>
              </a:rPr>
              <a:t>1</a:t>
            </a:r>
            <a:endParaRPr lang="ru-RU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71799" y="2103489"/>
            <a:ext cx="1103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ahoma" pitchFamily="34" charset="0"/>
                <a:cs typeface="Tahoma" pitchFamily="34" charset="0"/>
              </a:rPr>
              <a:t>SU2506</a:t>
            </a:r>
            <a:r>
              <a:rPr lang="ru-RU" sz="1000" dirty="0" smtClean="0">
                <a:latin typeface="Tahoma" pitchFamily="34" charset="0"/>
                <a:cs typeface="Tahoma" pitchFamily="34" charset="0"/>
              </a:rPr>
              <a:t>5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RMFS</a:t>
            </a:r>
            <a:r>
              <a:rPr lang="ru-RU" sz="1000" dirty="0" smtClean="0">
                <a:latin typeface="Tahoma" pitchFamily="34" charset="0"/>
                <a:cs typeface="Tahoma" pitchFamily="34" charset="0"/>
              </a:rPr>
              <a:t>2</a:t>
            </a:r>
            <a:endParaRPr lang="ru-RU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1800" y="4221088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ahoma" pitchFamily="34" charset="0"/>
                <a:cs typeface="Tahoma" pitchFamily="34" charset="0"/>
              </a:rPr>
              <a:t>SU250</a:t>
            </a:r>
            <a:r>
              <a:rPr lang="ru-RU" sz="1000" dirty="0" smtClean="0">
                <a:latin typeface="Tahoma" pitchFamily="34" charset="0"/>
                <a:cs typeface="Tahoma" pitchFamily="34" charset="0"/>
              </a:rPr>
              <a:t>73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RMFS6</a:t>
            </a:r>
            <a:endParaRPr lang="ru-RU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2200" y="2132856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ahoma" pitchFamily="34" charset="0"/>
                <a:cs typeface="Tahoma" pitchFamily="34" charset="0"/>
              </a:rPr>
              <a:t>SU</a:t>
            </a:r>
            <a:r>
              <a:rPr lang="ru-RU" sz="1000" dirty="0" smtClean="0">
                <a:latin typeface="Tahoma" pitchFamily="34" charset="0"/>
                <a:cs typeface="Tahoma" pitchFamily="34" charset="0"/>
              </a:rPr>
              <a:t>25072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RMFS</a:t>
            </a:r>
            <a:r>
              <a:rPr lang="ru-RU" sz="1000" dirty="0" smtClean="0">
                <a:latin typeface="Tahoma" pitchFamily="34" charset="0"/>
                <a:cs typeface="Tahoma" pitchFamily="34" charset="0"/>
              </a:rPr>
              <a:t>8</a:t>
            </a:r>
            <a:endParaRPr lang="ru-RU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87624" y="141277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is a good estimate of bond price, especially for less liquid bonds</a:t>
            </a:r>
            <a:endParaRPr lang="ru-RU" dirty="0"/>
          </a:p>
        </p:txBody>
      </p:sp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1331640" y="1441362"/>
          <a:ext cx="794966" cy="331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Equation" r:id="rId12" imgW="545760" imgH="228600" progId="Equation.3">
                  <p:embed/>
                </p:oleObj>
              </mc:Choice>
              <mc:Fallback>
                <p:oleObj name="Equation" r:id="rId12" imgW="5457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441362"/>
                        <a:ext cx="794966" cy="3314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7C8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4067944" y="3284984"/>
          <a:ext cx="546100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1" name="Equation" r:id="rId14" imgW="545760" imgH="228600" progId="Equation.3">
                  <p:embed/>
                </p:oleObj>
              </mc:Choice>
              <mc:Fallback>
                <p:oleObj name="Equation" r:id="rId14" imgW="5457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284984"/>
                        <a:ext cx="546100" cy="230188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H="1" flipV="1">
            <a:off x="4283968" y="2996952"/>
            <a:ext cx="288032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1979712" y="3284984"/>
          <a:ext cx="533400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2" name="Equation" r:id="rId16" imgW="533160" imgH="228600" progId="Equation.3">
                  <p:embed/>
                </p:oleObj>
              </mc:Choice>
              <mc:Fallback>
                <p:oleObj name="Equation" r:id="rId16" imgW="53316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284984"/>
                        <a:ext cx="533400" cy="230188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H="1" flipV="1">
            <a:off x="2411760" y="3068960"/>
            <a:ext cx="72008" cy="216024"/>
          </a:xfrm>
          <a:prstGeom prst="straightConnector1">
            <a:avLst/>
          </a:prstGeom>
          <a:ln>
            <a:solidFill>
              <a:srgbClr val="60A66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4000504"/>
            <a:ext cx="3929090" cy="254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4071942"/>
            <a:ext cx="4071966" cy="244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1571612"/>
            <a:ext cx="4089438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00100" y="1571612"/>
            <a:ext cx="4039496" cy="250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Results:         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vs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        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from G-curve   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2843808" y="620688"/>
          <a:ext cx="135215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" name="Equation" r:id="rId8" imgW="533160" imgH="228600" progId="Equation.3">
                  <p:embed/>
                </p:oleObj>
              </mc:Choice>
              <mc:Fallback>
                <p:oleObj name="Equation" r:id="rId8" imgW="5331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620688"/>
                        <a:ext cx="1352150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33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5001707" y="620688"/>
          <a:ext cx="1442501" cy="601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3" name="Equation" r:id="rId10" imgW="545760" imgH="228600" progId="Equation.3">
                  <p:embed/>
                </p:oleObj>
              </mc:Choice>
              <mc:Fallback>
                <p:oleObj name="Equation" r:id="rId10" imgW="5457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1707" y="620688"/>
                        <a:ext cx="1442501" cy="601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7C8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429388" y="4357694"/>
            <a:ext cx="12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ahoma" pitchFamily="34" charset="0"/>
                <a:cs typeface="Tahoma" pitchFamily="34" charset="0"/>
              </a:rPr>
              <a:t>SU26192RMFS4</a:t>
            </a:r>
            <a:endParaRPr lang="ru-RU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3108" y="1928802"/>
            <a:ext cx="1285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ahoma" pitchFamily="34" charset="0"/>
                <a:cs typeface="Tahoma" pitchFamily="34" charset="0"/>
              </a:rPr>
              <a:t>SU2</a:t>
            </a:r>
            <a:r>
              <a:rPr lang="ru-RU" sz="1000" dirty="0" smtClean="0">
                <a:latin typeface="Tahoma" pitchFamily="34" charset="0"/>
                <a:cs typeface="Tahoma" pitchFamily="34" charset="0"/>
              </a:rPr>
              <a:t>25071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RMFS0</a:t>
            </a:r>
            <a:endParaRPr lang="ru-RU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86050" y="4357694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ahoma" pitchFamily="34" charset="0"/>
                <a:cs typeface="Tahoma" pitchFamily="34" charset="0"/>
              </a:rPr>
              <a:t>SU25079RMFS6</a:t>
            </a:r>
            <a:endParaRPr lang="ru-RU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7884" y="1928802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ahoma" pitchFamily="34" charset="0"/>
                <a:cs typeface="Tahoma" pitchFamily="34" charset="0"/>
              </a:rPr>
              <a:t>SU25073RMFS6</a:t>
            </a:r>
            <a:endParaRPr lang="ru-RU" sz="1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Overview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E4E01335-259E-40F9-B4E1-7E4FDCDF683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Текст 3"/>
          <p:cNvSpPr txBox="1">
            <a:spLocks/>
          </p:cNvSpPr>
          <p:nvPr/>
        </p:nvSpPr>
        <p:spPr>
          <a:xfrm>
            <a:off x="1151999" y="1340768"/>
            <a:ext cx="3492009" cy="1800200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</p:spPr>
        <p:txBody>
          <a:bodyPr>
            <a:no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Font typeface="Arial" pitchFamily="34" charset="0"/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G-curve is a function Y(t) such that</a:t>
            </a:r>
            <a:b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cs typeface="Tahoma" pitchFamily="34" charset="0"/>
              </a:rPr>
              <a:t>for some eligible set of OFZ </a:t>
            </a:r>
            <a:br>
              <a:rPr lang="en-US" sz="1400" dirty="0" smtClean="0"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cs typeface="Tahoma" pitchFamily="34" charset="0"/>
              </a:rPr>
              <a:t>actual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and theoretical prices are as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close 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s possible :</a:t>
            </a: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478880"/>
            <a:ext cx="4205288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3"/>
          <p:cNvSpPr>
            <a:spLocks noChangeShapeType="1"/>
          </p:cNvSpPr>
          <p:nvPr/>
        </p:nvSpPr>
        <p:spPr bwMode="auto">
          <a:xfrm flipH="1" flipV="1">
            <a:off x="5292848" y="3858542"/>
            <a:ext cx="1727423" cy="2505"/>
          </a:xfrm>
          <a:prstGeom prst="line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med"/>
          </a:ln>
        </p:spPr>
        <p:txBody>
          <a:bodyPr wrap="square"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548563" y="3633118"/>
            <a:ext cx="1543717" cy="2265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6000" tIns="36000" rIns="18000" bIns="3600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dirty="0">
                <a:solidFill>
                  <a:srgbClr val="336600"/>
                </a:solidFill>
              </a:rPr>
              <a:t>G</a:t>
            </a:r>
            <a:r>
              <a:rPr lang="ru-RU" sz="1000" dirty="0" smtClean="0">
                <a:solidFill>
                  <a:srgbClr val="336600"/>
                </a:solidFill>
              </a:rPr>
              <a:t>-</a:t>
            </a:r>
            <a:r>
              <a:rPr lang="en-US" sz="1000" dirty="0" smtClean="0">
                <a:solidFill>
                  <a:srgbClr val="336600"/>
                </a:solidFill>
              </a:rPr>
              <a:t>curve EOD previous day</a:t>
            </a:r>
            <a:endParaRPr lang="ru-RU" sz="1000" dirty="0">
              <a:solidFill>
                <a:srgbClr val="336600"/>
              </a:solidFill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5338494" y="1697955"/>
            <a:ext cx="899310" cy="2265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6000" tIns="36000" rIns="18000" bIns="3600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Current G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curve</a:t>
            </a:r>
            <a:endParaRPr lang="ru-RU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5292849" y="1913855"/>
            <a:ext cx="1079500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5292849" y="1913855"/>
            <a:ext cx="287338" cy="1296988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 flipH="1" flipV="1">
            <a:off x="6877174" y="2202780"/>
            <a:ext cx="215900" cy="358775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 flipH="1" flipV="1">
            <a:off x="6659687" y="2129755"/>
            <a:ext cx="433387" cy="4318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7093074" y="2561555"/>
            <a:ext cx="1296988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7443783" y="2336130"/>
            <a:ext cx="844808" cy="2265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6000" tIns="36000" rIns="18000" bIns="3600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CC3300"/>
                </a:solidFill>
              </a:rPr>
              <a:t>YTM of trades</a:t>
            </a:r>
            <a:endParaRPr lang="ru-RU" sz="1000" dirty="0">
              <a:solidFill>
                <a:srgbClr val="CC3300"/>
              </a:solidFill>
            </a:endParaRPr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 flipH="1">
            <a:off x="5580187" y="3066380"/>
            <a:ext cx="1008062" cy="431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 flipH="1" flipV="1">
            <a:off x="6443787" y="2202780"/>
            <a:ext cx="144462" cy="863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6588249" y="3066380"/>
            <a:ext cx="1439863" cy="0"/>
          </a:xfrm>
          <a:prstGeom prst="line">
            <a:avLst/>
          </a:prstGeom>
          <a:noFill/>
          <a:ln w="9525">
            <a:solidFill>
              <a:srgbClr val="287850"/>
            </a:solidFill>
            <a:round/>
            <a:headEnd/>
            <a:tailEnd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6502143" y="2798093"/>
            <a:ext cx="1718444" cy="4882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6000" tIns="36000" rIns="18000" bIns="36000">
            <a:spAutoFit/>
          </a:bodyPr>
          <a:lstStyle/>
          <a:p>
            <a:pPr algn="ctr">
              <a:lnSpc>
                <a:spcPct val="13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336600"/>
                </a:solidFill>
              </a:rPr>
              <a:t>Theoretical YTM</a:t>
            </a:r>
            <a:endParaRPr lang="ru-RU" sz="1000" dirty="0">
              <a:solidFill>
                <a:srgbClr val="336600"/>
              </a:solidFill>
            </a:endParaRPr>
          </a:p>
          <a:p>
            <a:pPr algn="ctr">
              <a:lnSpc>
                <a:spcPct val="13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000" dirty="0">
                <a:solidFill>
                  <a:srgbClr val="336600"/>
                </a:solidFill>
              </a:rPr>
              <a:t> </a:t>
            </a:r>
            <a:r>
              <a:rPr lang="en-US" sz="1000" dirty="0" smtClean="0">
                <a:solidFill>
                  <a:srgbClr val="336600"/>
                </a:solidFill>
              </a:rPr>
              <a:t>according to current G-curve</a:t>
            </a:r>
            <a:endParaRPr lang="ru-RU" sz="1000" dirty="0">
              <a:solidFill>
                <a:srgbClr val="336600"/>
              </a:solidFill>
            </a:endParaRPr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 flipH="1">
            <a:off x="7093074" y="2058318"/>
            <a:ext cx="431800" cy="503237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 type="triangle" w="med" len="med"/>
            <a:tailEnd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 flipV="1">
            <a:off x="5796087" y="2921918"/>
            <a:ext cx="792162" cy="1444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lIns="36000" tIns="36000" rIns="18000" bIns="36000" anchor="ctr">
            <a:spAutoFit/>
          </a:bodyPr>
          <a:lstStyle/>
          <a:p>
            <a:endParaRPr lang="ru-RU"/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5058728" y="1340768"/>
            <a:ext cx="737408" cy="2881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6000" tIns="36000" rIns="18000" bIns="3600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>
                <a:solidFill>
                  <a:srgbClr val="336600"/>
                </a:solidFill>
                <a:latin typeface="Tahoma" pitchFamily="34" charset="0"/>
                <a:cs typeface="Tahoma" pitchFamily="34" charset="0"/>
              </a:rPr>
              <a:t>Y(t</a:t>
            </a:r>
            <a:r>
              <a:rPr lang="en-US" sz="1400" b="1" dirty="0" smtClean="0">
                <a:solidFill>
                  <a:srgbClr val="336600"/>
                </a:solidFill>
                <a:latin typeface="Tahoma" pitchFamily="34" charset="0"/>
                <a:cs typeface="Tahoma" pitchFamily="34" charset="0"/>
              </a:rPr>
              <a:t>), %</a:t>
            </a:r>
            <a:endParaRPr lang="ru-RU" sz="1400" b="1" dirty="0">
              <a:solidFill>
                <a:srgbClr val="33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8305133" y="4173839"/>
            <a:ext cx="727789" cy="2881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6000" tIns="36000" rIns="18000" bIns="3600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kern="1200" dirty="0" smtClean="0">
                <a:solidFill>
                  <a:srgbClr val="336600"/>
                </a:solidFill>
                <a:latin typeface="Tahoma" pitchFamily="34" charset="0"/>
                <a:cs typeface="Tahoma" pitchFamily="34" charset="0"/>
              </a:rPr>
              <a:t>t, years</a:t>
            </a:r>
            <a:endParaRPr lang="ru-RU" sz="1400" b="1" kern="1200" dirty="0" smtClean="0">
              <a:solidFill>
                <a:srgbClr val="3366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1716088" y="2683197"/>
          <a:ext cx="21304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5" imgW="1371600" imgH="241200" progId="Equation.3">
                  <p:embed/>
                </p:oleObj>
              </mc:Choice>
              <mc:Fallback>
                <p:oleObj name="Equation" r:id="rId5" imgW="13716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8" y="2683197"/>
                        <a:ext cx="2130425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6"/>
          <p:cNvGraphicFramePr>
            <a:graphicFrameLocks noChangeAspect="1"/>
          </p:cNvGraphicFramePr>
          <p:nvPr/>
        </p:nvGraphicFramePr>
        <p:xfrm>
          <a:off x="5276327" y="4509120"/>
          <a:ext cx="338212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7" imgW="2374560" imgH="457200" progId="Equation.3">
                  <p:embed/>
                </p:oleObj>
              </mc:Choice>
              <mc:Fallback>
                <p:oleObj name="Equation" r:id="rId7" imgW="23745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327" y="4509120"/>
                        <a:ext cx="3382125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732240" y="1340768"/>
            <a:ext cx="216024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ahoma" pitchFamily="34" charset="0"/>
                <a:cs typeface="Tahoma" pitchFamily="34" charset="0"/>
              </a:rPr>
              <a:t>real-time G-curve calculation  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Текст 3"/>
          <p:cNvSpPr txBox="1">
            <a:spLocks/>
          </p:cNvSpPr>
          <p:nvPr/>
        </p:nvSpPr>
        <p:spPr>
          <a:xfrm>
            <a:off x="1151999" y="3429000"/>
            <a:ext cx="3636025" cy="25922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Font typeface="Arial" pitchFamily="34" charset="0"/>
              <a:buChar char="•"/>
              <a:defRPr sz="14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70000"/>
              </a:lnSpc>
              <a:buNone/>
              <a:defRPr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The main features of the algorithm: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liquidity criteria for choosing issues 1:K 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Y(t) in the form of modified Nelson-Siegel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Kalman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Filter to calculate parameters</a:t>
            </a: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trade prices, bids/offers as input data</a:t>
            </a: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real-time and EOD curves</a:t>
            </a: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history of curves since 2003</a:t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r>
              <a:rPr lang="en-US" dirty="0" smtClean="0">
                <a:latin typeface="Tahoma" pitchFamily="34" charset="0"/>
                <a:cs typeface="Tahoma" pitchFamily="34" charset="0"/>
              </a:rPr>
              <a:t> 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235575" y="5487988"/>
          <a:ext cx="404813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9" imgW="253800" imgH="228600" progId="Equation.3">
                  <p:embed/>
                </p:oleObj>
              </mc:Choice>
              <mc:Fallback>
                <p:oleObj name="Equation" r:id="rId9" imgW="253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5" y="5487988"/>
                        <a:ext cx="404813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652120" y="5446965"/>
            <a:ext cx="28803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 cash flows from the bond 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  (coupons, amortizations, redemption)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88024" y="1340768"/>
            <a:ext cx="216024" cy="5256584"/>
          </a:xfrm>
          <a:prstGeom prst="rect">
            <a:avLst/>
          </a:prstGeom>
          <a:solidFill>
            <a:schemeClr val="tx2">
              <a:lumMod val="20000"/>
              <a:lumOff val="80000"/>
              <a:alpha val="34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04400" y="7284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lvl="0">
              <a:spcBef>
                <a:spcPct val="0"/>
              </a:spcBef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Selection Procedure for Eligible Issues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1331640" y="1484784"/>
            <a:ext cx="7632848" cy="46805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Font typeface="Arial" pitchFamily="34" charset="0"/>
              <a:buChar char="•"/>
              <a:defRPr sz="14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the list of OFZ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issues used to calculate G-curve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is reviewed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monthly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the procedure starts with segregation of all issues into 3 groups by time to maturity: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3 months ÷ 2 years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2 ÷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10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years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10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+ years 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in each group separately the total number of trades is divided to number of issues in a</a:t>
            </a:r>
            <a:b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</a:b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group to get an average trades number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per issue       ;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similarly an average volume per issue       ;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an issue </a:t>
            </a:r>
            <a:r>
              <a:rPr lang="en-US" i="1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 is included in the list if                                           , where L is a constant</a:t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r>
              <a:rPr lang="en-US" dirty="0" smtClean="0">
                <a:latin typeface="Tahoma" pitchFamily="34" charset="0"/>
                <a:cs typeface="Tahoma" pitchFamily="34" charset="0"/>
              </a:rPr>
              <a:t>  parameter for respective group</a:t>
            </a: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pPr lvl="0">
              <a:lnSpc>
                <a:spcPct val="170000"/>
              </a:lnSpc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parameters                                    are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static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parameters</a:t>
            </a:r>
          </a:p>
          <a:p>
            <a:pPr lvl="0">
              <a:lnSpc>
                <a:spcPct val="170000"/>
              </a:lnSpc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static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parameters  are set and changed by the Expert Committee monitoring G-curve 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427984" y="4324201"/>
          <a:ext cx="21844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Equation" r:id="rId4" imgW="1600200" imgH="507960" progId="Equation.3">
                  <p:embed/>
                </p:oleObj>
              </mc:Choice>
              <mc:Fallback>
                <p:oleObj name="Equation" r:id="rId4" imgW="1600200" imgH="5079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4324201"/>
                        <a:ext cx="21844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5493940" y="3573016"/>
          <a:ext cx="230188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3940" y="3573016"/>
                        <a:ext cx="230188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200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4572000" y="3933056"/>
          <a:ext cx="22701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Equation" r:id="rId8" imgW="152400" imgH="215900" progId="Equation.3">
                  <p:embed/>
                </p:oleObj>
              </mc:Choice>
              <mc:Fallback>
                <p:oleObj name="Equation" r:id="rId8" imgW="152400" imgH="2159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933056"/>
                        <a:ext cx="227013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2555776" y="5445125"/>
          <a:ext cx="176053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Equation" r:id="rId10" imgW="1180800" imgH="228600" progId="Equation.3">
                  <p:embed/>
                </p:oleObj>
              </mc:Choice>
              <mc:Fallback>
                <p:oleObj name="Equation" r:id="rId10" imgW="11808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5445125"/>
                        <a:ext cx="1760538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>
              <a:spcBef>
                <a:spcPct val="0"/>
              </a:spcBef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Pre-Processing of Input Prices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8597" y="1700808"/>
            <a:ext cx="4449907" cy="303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5378630" y="5229200"/>
            <a:ext cx="45719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706451" y="1412776"/>
            <a:ext cx="873661" cy="2881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6000" tIns="36000" rIns="18000" bIns="360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 b="1" dirty="0" smtClean="0">
                <a:solidFill>
                  <a:srgbClr val="336600"/>
                </a:solidFill>
                <a:latin typeface="Tahoma" pitchFamily="34" charset="0"/>
                <a:cs typeface="Tahoma" pitchFamily="34" charset="0"/>
              </a:rPr>
              <a:t>YTM, bps</a:t>
            </a:r>
            <a:endParaRPr lang="ru-RU" sz="1400" b="1" dirty="0">
              <a:solidFill>
                <a:srgbClr val="33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8100392" y="4437112"/>
            <a:ext cx="463294" cy="2881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6000" tIns="36000" rIns="18000" bIns="3600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kern="1200" dirty="0" smtClean="0">
                <a:solidFill>
                  <a:srgbClr val="336600"/>
                </a:solidFill>
                <a:latin typeface="Tahoma" pitchFamily="34" charset="0"/>
                <a:cs typeface="Tahoma" pitchFamily="34" charset="0"/>
              </a:rPr>
              <a:t>time</a:t>
            </a:r>
            <a:endParaRPr lang="ru-RU" sz="1400" b="1" kern="1200" dirty="0" smtClean="0">
              <a:solidFill>
                <a:srgbClr val="33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22646" y="5075892"/>
            <a:ext cx="210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itchFamily="34" charset="0"/>
                <a:cs typeface="Tahoma" pitchFamily="34" charset="0"/>
              </a:rPr>
              <a:t>  trades in terms of YTM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378630" y="559853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522646" y="5445224"/>
            <a:ext cx="3410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itchFamily="34" charset="0"/>
                <a:cs typeface="Tahoma" pitchFamily="34" charset="0"/>
              </a:rPr>
              <a:t>  trades in terms of YTM after smoothing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1187624" y="1412776"/>
            <a:ext cx="3564017" cy="5184576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Font typeface="Arial" pitchFamily="34" charset="0"/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trade prices, bids, offers are converted</a:t>
            </a:r>
            <a:b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</a:b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into 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yield to maturity 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YTM</a:t>
            </a:r>
            <a:endParaRPr kumimoji="0" lang="en-US" sz="1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baseline="0" dirty="0" smtClean="0">
                <a:latin typeface="Tahoma" pitchFamily="34" charset="0"/>
                <a:cs typeface="Tahoma" pitchFamily="34" charset="0"/>
              </a:rPr>
              <a:t> for each bond </a:t>
            </a:r>
            <a:r>
              <a:rPr lang="en-US" sz="1400" b="1" baseline="0" dirty="0" err="1" smtClean="0">
                <a:latin typeface="Tahoma" pitchFamily="34" charset="0"/>
                <a:cs typeface="Tahoma" pitchFamily="34" charset="0"/>
              </a:rPr>
              <a:t>bestbid</a:t>
            </a:r>
            <a:r>
              <a:rPr lang="en-US" sz="1400" baseline="0" dirty="0" smtClean="0">
                <a:latin typeface="Tahoma" pitchFamily="34" charset="0"/>
                <a:cs typeface="Tahoma" pitchFamily="34" charset="0"/>
              </a:rPr>
              <a:t> and </a:t>
            </a:r>
            <a:r>
              <a:rPr lang="en-US" sz="1400" b="1" baseline="0" dirty="0" err="1" smtClean="0">
                <a:latin typeface="Tahoma" pitchFamily="34" charset="0"/>
                <a:cs typeface="Tahoma" pitchFamily="34" charset="0"/>
              </a:rPr>
              <a:t>bestoffer</a:t>
            </a:r>
            <a:r>
              <a:rPr lang="en-US" sz="1400" baseline="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1400" baseline="0" dirty="0" smtClean="0">
                <a:latin typeface="Tahoma" pitchFamily="34" charset="0"/>
                <a:cs typeface="Tahoma" pitchFamily="34" charset="0"/>
              </a:rPr>
            </a:br>
            <a:r>
              <a:rPr lang="en-US" sz="1400" baseline="0" dirty="0" smtClean="0">
                <a:latin typeface="Tahoma" pitchFamily="34" charset="0"/>
                <a:cs typeface="Tahoma" pitchFamily="34" charset="0"/>
              </a:rPr>
              <a:t>  are </a:t>
            </a:r>
            <a:r>
              <a:rPr lang="en-US" sz="1400" baseline="0" dirty="0" smtClean="0">
                <a:latin typeface="Tahoma" pitchFamily="34" charset="0"/>
                <a:cs typeface="Tahoma" pitchFamily="34" charset="0"/>
              </a:rPr>
              <a:t>taken</a:t>
            </a:r>
            <a:endParaRPr lang="en-US" sz="1400" dirty="0" smtClean="0"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  -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short-living orders and</a:t>
            </a:r>
            <a:endParaRPr lang="en-US" sz="1200" dirty="0"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  -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orders of small volume</a:t>
            </a: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may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be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discarded</a:t>
            </a: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 median over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some period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1400" dirty="0" smtClean="0"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cs typeface="Tahoma" pitchFamily="34" charset="0"/>
              </a:rPr>
              <a:t>  is calculated separately for   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trade YTM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,</a:t>
            </a:r>
            <a:br>
              <a:rPr lang="en-US" sz="1400" dirty="0" smtClean="0"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1400" b="1" dirty="0" err="1" smtClean="0">
                <a:latin typeface="Tahoma" pitchFamily="34" charset="0"/>
                <a:cs typeface="Tahoma" pitchFamily="34" charset="0"/>
              </a:rPr>
              <a:t>bestbid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,     </a:t>
            </a:r>
            <a:r>
              <a:rPr lang="en-US" sz="1400" b="1" dirty="0" err="1" smtClean="0">
                <a:latin typeface="Tahoma" pitchFamily="34" charset="0"/>
                <a:cs typeface="Tahoma" pitchFamily="34" charset="0"/>
              </a:rPr>
              <a:t>bestoffer</a:t>
            </a:r>
            <a:endParaRPr lang="en-US" sz="1400" b="1" dirty="0" smtClean="0"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if resulting  </a:t>
            </a:r>
            <a:r>
              <a:rPr kumimoji="0" lang="en-US" sz="1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med_trade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is out of</a:t>
            </a:r>
            <a:b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</a:b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the interval (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med_offer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,  </a:t>
            </a:r>
            <a:r>
              <a:rPr lang="en-US" sz="1400" b="1" dirty="0" err="1" smtClean="0">
                <a:latin typeface="Tahoma" pitchFamily="34" charset="0"/>
                <a:cs typeface="Tahoma" pitchFamily="34" charset="0"/>
              </a:rPr>
              <a:t>med_bid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)</a:t>
            </a:r>
            <a:br>
              <a:rPr lang="en-US" sz="1400" dirty="0" smtClean="0"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cs typeface="Tahoma" pitchFamily="34" charset="0"/>
              </a:rPr>
              <a:t>  it is corrected to the closest value</a:t>
            </a: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as result large price fluctuations are</a:t>
            </a:r>
            <a:b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</a:b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                                  filtered out</a:t>
            </a: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378630" y="6001543"/>
            <a:ext cx="144016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94654" y="5857527"/>
            <a:ext cx="2684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itchFamily="34" charset="0"/>
                <a:cs typeface="Tahoma" pitchFamily="34" charset="0"/>
              </a:rPr>
              <a:t>bids,    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if absent YTM = 10000 bps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378630" y="6309320"/>
            <a:ext cx="144016" cy="0"/>
          </a:xfrm>
          <a:prstGeom prst="line">
            <a:avLst/>
          </a:prstGeom>
          <a:ln w="44450">
            <a:solidFill>
              <a:srgbClr val="EA0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94654" y="6165304"/>
            <a:ext cx="2079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itchFamily="34" charset="0"/>
                <a:cs typeface="Tahoma" pitchFamily="34" charset="0"/>
              </a:rPr>
              <a:t>offers,  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if absent YTM = 0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 rot="19927837">
            <a:off x="6713210" y="3427306"/>
            <a:ext cx="1008112" cy="50405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724128" y="4005064"/>
            <a:ext cx="929742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itchFamily="34" charset="0"/>
                <a:cs typeface="Tahoma" pitchFamily="34" charset="0"/>
              </a:rPr>
              <a:t>filtered out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508104" y="2286502"/>
            <a:ext cx="588722" cy="35041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724128" y="2636912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9" idx="2"/>
          </p:cNvCxnSpPr>
          <p:nvPr/>
        </p:nvCxnSpPr>
        <p:spPr>
          <a:xfrm flipV="1">
            <a:off x="6660232" y="3914959"/>
            <a:ext cx="111441" cy="90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G-curve Parametric Form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842714"/>
              </p:ext>
            </p:extLst>
          </p:nvPr>
        </p:nvGraphicFramePr>
        <p:xfrm>
          <a:off x="1271588" y="1628775"/>
          <a:ext cx="70104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1" name="Equation" r:id="rId4" imgW="4647960" imgH="507960" progId="Equation.3">
                  <p:embed/>
                </p:oleObj>
              </mc:Choice>
              <mc:Fallback>
                <p:oleObj name="Equation" r:id="rId4" imgW="4647960" imgH="5079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1628775"/>
                        <a:ext cx="7010400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6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219314"/>
              </p:ext>
            </p:extLst>
          </p:nvPr>
        </p:nvGraphicFramePr>
        <p:xfrm>
          <a:off x="1677194" y="3288184"/>
          <a:ext cx="5905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2" name="Equation" r:id="rId6" imgW="406048" imgH="215713" progId="Equation.3">
                  <p:embed/>
                </p:oleObj>
              </mc:Choice>
              <mc:Fallback>
                <p:oleObj name="Equation" r:id="rId6" imgW="406048" imgH="215713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194" y="3288184"/>
                        <a:ext cx="59055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6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1374"/>
              </p:ext>
            </p:extLst>
          </p:nvPr>
        </p:nvGraphicFramePr>
        <p:xfrm>
          <a:off x="2801424" y="3282587"/>
          <a:ext cx="78105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3" name="Equation" r:id="rId8" imgW="533160" imgH="215640" progId="Equation.3">
                  <p:embed/>
                </p:oleObj>
              </mc:Choice>
              <mc:Fallback>
                <p:oleObj name="Equation" r:id="rId8" imgW="533160" imgH="21564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424" y="3282587"/>
                        <a:ext cx="78105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0" name="Group 59"/>
          <p:cNvGrpSpPr/>
          <p:nvPr/>
        </p:nvGrpSpPr>
        <p:grpSpPr>
          <a:xfrm>
            <a:off x="1693639" y="3789363"/>
            <a:ext cx="5137374" cy="366712"/>
            <a:chOff x="1621904" y="3475361"/>
            <a:chExt cx="5137374" cy="366712"/>
          </a:xfrm>
        </p:grpSpPr>
        <p:graphicFrame>
          <p:nvGraphicFramePr>
            <p:cNvPr id="18476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2886650"/>
                </p:ext>
              </p:extLst>
            </p:nvPr>
          </p:nvGraphicFramePr>
          <p:xfrm>
            <a:off x="1621904" y="3475361"/>
            <a:ext cx="646113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4" name="Equation" r:id="rId10" imgW="431640" imgH="215640" progId="Equation.3">
                    <p:embed/>
                  </p:oleObj>
                </mc:Choice>
                <mc:Fallback>
                  <p:oleObj name="Equation" r:id="rId10" imgW="431640" imgH="215640" progId="Equation.3">
                    <p:embed/>
                    <p:pic>
                      <p:nvPicPr>
                        <p:cNvPr id="0" name="Picture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1904" y="3475361"/>
                          <a:ext cx="646113" cy="327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78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4972178"/>
                </p:ext>
              </p:extLst>
            </p:nvPr>
          </p:nvGraphicFramePr>
          <p:xfrm>
            <a:off x="2780507" y="3494411"/>
            <a:ext cx="855662" cy="347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5" name="Equation" r:id="rId12" imgW="571320" imgH="228600" progId="Equation.3">
                    <p:embed/>
                  </p:oleObj>
                </mc:Choice>
                <mc:Fallback>
                  <p:oleObj name="Equation" r:id="rId12" imgW="571320" imgH="228600" progId="Equation.3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0507" y="3494411"/>
                          <a:ext cx="855662" cy="3476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82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6807331"/>
                </p:ext>
              </p:extLst>
            </p:nvPr>
          </p:nvGraphicFramePr>
          <p:xfrm>
            <a:off x="5886153" y="3475361"/>
            <a:ext cx="873125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6" name="Equation" r:id="rId14" imgW="583920" imgH="203040" progId="Equation.3">
                    <p:embed/>
                  </p:oleObj>
                </mc:Choice>
                <mc:Fallback>
                  <p:oleObj name="Equation" r:id="rId14" imgW="583920" imgH="203040" progId="Equation.3">
                    <p:embed/>
                    <p:pic>
                      <p:nvPicPr>
                        <p:cNvPr id="0" name="Picture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86153" y="3475361"/>
                          <a:ext cx="873125" cy="312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485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84" name="Object 52"/>
          <p:cNvGraphicFramePr>
            <a:graphicFrameLocks noChangeAspect="1"/>
          </p:cNvGraphicFramePr>
          <p:nvPr/>
        </p:nvGraphicFramePr>
        <p:xfrm>
          <a:off x="1444625" y="4437063"/>
          <a:ext cx="2897188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7" name="Equation" r:id="rId16" imgW="1942920" imgH="457200" progId="Equation.3">
                  <p:embed/>
                </p:oleObj>
              </mc:Choice>
              <mc:Fallback>
                <p:oleObj name="Equation" r:id="rId16" imgW="1942920" imgH="4572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25" y="4437063"/>
                        <a:ext cx="2897188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87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86" name="Object 54"/>
          <p:cNvGraphicFramePr>
            <a:graphicFrameLocks noChangeAspect="1"/>
          </p:cNvGraphicFramePr>
          <p:nvPr/>
        </p:nvGraphicFramePr>
        <p:xfrm>
          <a:off x="5000625" y="4437063"/>
          <a:ext cx="3713163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8" name="Equation" r:id="rId18" imgW="2489040" imgH="672840" progId="Equation.3">
                  <p:embed/>
                </p:oleObj>
              </mc:Choice>
              <mc:Fallback>
                <p:oleObj name="Equation" r:id="rId18" imgW="2489040" imgH="67284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4437063"/>
                        <a:ext cx="3713163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Left Brace 61"/>
          <p:cNvSpPr/>
          <p:nvPr/>
        </p:nvSpPr>
        <p:spPr>
          <a:xfrm rot="16200000">
            <a:off x="3923928" y="332656"/>
            <a:ext cx="144016" cy="417646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Left Brace 62"/>
          <p:cNvSpPr/>
          <p:nvPr/>
        </p:nvSpPr>
        <p:spPr>
          <a:xfrm rot="16200000">
            <a:off x="7200291" y="1448780"/>
            <a:ext cx="144017" cy="1944216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/>
          <p:cNvSpPr txBox="1"/>
          <p:nvPr/>
        </p:nvSpPr>
        <p:spPr>
          <a:xfrm>
            <a:off x="3347864" y="2564904"/>
            <a:ext cx="1253869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itchFamily="34" charset="0"/>
                <a:cs typeface="Tahoma" pitchFamily="34" charset="0"/>
              </a:rPr>
              <a:t>Nelson-Siegel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00192" y="2564904"/>
            <a:ext cx="252028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ahoma" pitchFamily="34" charset="0"/>
                <a:cs typeface="Tahoma" pitchFamily="34" charset="0"/>
              </a:rPr>
              <a:t>additional terms for better fit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259632" y="3140968"/>
            <a:ext cx="7632848" cy="1008112"/>
          </a:xfrm>
          <a:prstGeom prst="rect">
            <a:avLst/>
          </a:prstGeom>
          <a:solidFill>
            <a:schemeClr val="tx2">
              <a:lumMod val="40000"/>
              <a:lumOff val="60000"/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89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88" name="Object 56"/>
          <p:cNvGraphicFramePr>
            <a:graphicFrameLocks noChangeAspect="1"/>
          </p:cNvGraphicFramePr>
          <p:nvPr/>
        </p:nvGraphicFramePr>
        <p:xfrm>
          <a:off x="1331640" y="5589240"/>
          <a:ext cx="2465388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9" name="Equation" r:id="rId20" imgW="1663700" imgH="228600" progId="Equation.3">
                  <p:embed/>
                </p:oleObj>
              </mc:Choice>
              <mc:Fallback>
                <p:oleObj name="Equation" r:id="rId20" imgW="1663700" imgH="228600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589240"/>
                        <a:ext cx="2465388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7092280" y="3789040"/>
            <a:ext cx="172835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fixed parameters</a:t>
            </a:r>
            <a:endParaRPr lang="ru-RU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51920" y="5589240"/>
            <a:ext cx="45319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en-US" sz="14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dynamic parameters  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to be defined from input prices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259632" y="5517232"/>
            <a:ext cx="7344816" cy="504056"/>
          </a:xfrm>
          <a:prstGeom prst="rect">
            <a:avLst/>
          </a:prstGeom>
          <a:solidFill>
            <a:schemeClr val="accent1">
              <a:alpha val="11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6746484" y="6237312"/>
            <a:ext cx="150233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ahoma" pitchFamily="34" charset="0"/>
                <a:cs typeface="Tahoma" pitchFamily="34" charset="0"/>
              </a:rPr>
              <a:t>G(t), Y(t) in bps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451939"/>
              </p:ext>
            </p:extLst>
          </p:nvPr>
        </p:nvGraphicFramePr>
        <p:xfrm>
          <a:off x="3998155" y="3250368"/>
          <a:ext cx="1468167" cy="381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0" name="Equation" r:id="rId22" imgW="990170" imgH="253890" progId="Equation.3">
                  <p:embed/>
                </p:oleObj>
              </mc:Choice>
              <mc:Fallback>
                <p:oleObj name="Equation" r:id="rId22" imgW="990170" imgH="253890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155" y="3250368"/>
                        <a:ext cx="1468167" cy="3811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05489"/>
              </p:ext>
            </p:extLst>
          </p:nvPr>
        </p:nvGraphicFramePr>
        <p:xfrm>
          <a:off x="5935663" y="3284538"/>
          <a:ext cx="91122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1" name="Equation" r:id="rId24" imgW="609480" imgH="203040" progId="Equation.3">
                  <p:embed/>
                </p:oleObj>
              </mc:Choice>
              <mc:Fallback>
                <p:oleObj name="Equation" r:id="rId24" imgW="609480" imgH="203040" progId="Equation.3">
                  <p:embed/>
                  <p:pic>
                    <p:nvPicPr>
                      <p:cNvPr id="1848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5663" y="3284538"/>
                        <a:ext cx="911225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6"/>
          <p:cNvSpPr>
            <a:spLocks noChangeArrowheads="1"/>
          </p:cNvSpPr>
          <p:nvPr/>
        </p:nvSpPr>
        <p:spPr bwMode="auto">
          <a:xfrm>
            <a:off x="4321175" y="3819417"/>
            <a:ext cx="13589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414240"/>
              </p:ext>
            </p:extLst>
          </p:nvPr>
        </p:nvGraphicFramePr>
        <p:xfrm>
          <a:off x="4321175" y="3819418"/>
          <a:ext cx="679450" cy="268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2" name="Equation" r:id="rId26" imgW="457002" imgH="177723" progId="Equation.3">
                  <p:embed/>
                </p:oleObj>
              </mc:Choice>
              <mc:Fallback>
                <p:oleObj name="Equation" r:id="rId26" imgW="457002" imgH="177723" progId="Equation.3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3819418"/>
                        <a:ext cx="679450" cy="2689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04400" y="7284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err="1" smtClean="0">
                <a:latin typeface="Tahoma" pitchFamily="34" charset="0"/>
                <a:cs typeface="Tahoma" pitchFamily="34" charset="0"/>
              </a:rPr>
              <a:t>Kalman</a:t>
            </a:r>
            <a:r>
              <a:rPr lang="en-US" sz="3200" noProof="0" dirty="0" smtClean="0">
                <a:latin typeface="Tahoma" pitchFamily="34" charset="0"/>
                <a:cs typeface="Tahoma" pitchFamily="34" charset="0"/>
              </a:rPr>
              <a:t> Filter – Trades                       (1)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6257713" y="3933056"/>
            <a:ext cx="22027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G-curve before correction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5753657" y="4077072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6257713" y="4273351"/>
            <a:ext cx="2067489" cy="30777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rgbClr val="7EEBF6"/>
                </a:solidFill>
                <a:latin typeface="Tahoma" pitchFamily="34" charset="0"/>
                <a:cs typeface="Tahoma" pitchFamily="34" charset="0"/>
              </a:rPr>
              <a:t>G-curve after correction</a:t>
            </a:r>
            <a:endParaRPr lang="ru-RU" sz="1400" dirty="0">
              <a:solidFill>
                <a:srgbClr val="7EEBF6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53657" y="4417367"/>
            <a:ext cx="360040" cy="0"/>
          </a:xfrm>
          <a:prstGeom prst="line">
            <a:avLst/>
          </a:prstGeom>
          <a:ln w="38100">
            <a:solidFill>
              <a:srgbClr val="7EEB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5364088" y="1628800"/>
            <a:ext cx="3636094" cy="2160240"/>
            <a:chOff x="4788024" y="1628800"/>
            <a:chExt cx="4212158" cy="2448272"/>
          </a:xfrm>
        </p:grpSpPr>
        <p:pic>
          <p:nvPicPr>
            <p:cNvPr id="7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8024" y="1628800"/>
              <a:ext cx="4212158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V="1">
              <a:off x="6504486" y="2703296"/>
              <a:ext cx="0" cy="416986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>
              <a:off x="6504486" y="2907962"/>
              <a:ext cx="776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20"/>
            <p:cNvSpPr>
              <a:spLocks noChangeShapeType="1"/>
            </p:cNvSpPr>
            <p:nvPr/>
          </p:nvSpPr>
          <p:spPr bwMode="auto">
            <a:xfrm>
              <a:off x="7281399" y="2191631"/>
              <a:ext cx="0" cy="716331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>
              <a:off x="6452692" y="2703296"/>
              <a:ext cx="97852" cy="0"/>
            </a:xfrm>
            <a:prstGeom prst="line">
              <a:avLst/>
            </a:prstGeom>
            <a:noFill/>
            <a:ln w="25400">
              <a:solidFill>
                <a:srgbClr val="FF5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>
              <a:off x="6452692" y="3112628"/>
              <a:ext cx="97852" cy="0"/>
            </a:xfrm>
            <a:prstGeom prst="line">
              <a:avLst/>
            </a:prstGeom>
            <a:noFill/>
            <a:ln w="25400">
              <a:solidFill>
                <a:srgbClr val="FF5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H="1" flipV="1">
              <a:off x="6556279" y="3112628"/>
              <a:ext cx="880501" cy="409331"/>
            </a:xfrm>
            <a:prstGeom prst="line">
              <a:avLst/>
            </a:prstGeom>
            <a:noFill/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>
              <a:off x="6504486" y="2191631"/>
              <a:ext cx="776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27"/>
            <p:cNvSpPr>
              <a:spLocks noChangeShapeType="1"/>
            </p:cNvSpPr>
            <p:nvPr/>
          </p:nvSpPr>
          <p:spPr bwMode="auto">
            <a:xfrm>
              <a:off x="7436782" y="3521960"/>
              <a:ext cx="932296" cy="0"/>
            </a:xfrm>
            <a:prstGeom prst="line">
              <a:avLst/>
            </a:prstGeom>
            <a:noFill/>
            <a:ln w="9525">
              <a:solidFill>
                <a:schemeClr val="bg2">
                  <a:lumMod val="2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Text Box 28"/>
            <p:cNvSpPr txBox="1">
              <a:spLocks noChangeArrowheads="1"/>
            </p:cNvSpPr>
            <p:nvPr/>
          </p:nvSpPr>
          <p:spPr bwMode="auto">
            <a:xfrm>
              <a:off x="7464434" y="2348880"/>
              <a:ext cx="1160733" cy="3836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 smtClean="0">
                  <a:latin typeface="Tahoma" pitchFamily="34" charset="0"/>
                  <a:cs typeface="Tahoma" pitchFamily="34" charset="0"/>
                </a:rPr>
                <a:t>residual</a:t>
              </a:r>
              <a:endParaRPr lang="ru-RU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" name="Line 30"/>
            <p:cNvSpPr>
              <a:spLocks noChangeShapeType="1"/>
            </p:cNvSpPr>
            <p:nvPr/>
          </p:nvSpPr>
          <p:spPr bwMode="auto">
            <a:xfrm>
              <a:off x="6504486" y="2038132"/>
              <a:ext cx="0" cy="306999"/>
            </a:xfrm>
            <a:prstGeom prst="line">
              <a:avLst/>
            </a:prstGeom>
            <a:noFill/>
            <a:ln w="3810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32"/>
            <p:cNvSpPr>
              <a:spLocks noChangeShapeType="1"/>
            </p:cNvSpPr>
            <p:nvPr/>
          </p:nvSpPr>
          <p:spPr bwMode="auto">
            <a:xfrm>
              <a:off x="6452692" y="2038132"/>
              <a:ext cx="103588" cy="0"/>
            </a:xfrm>
            <a:prstGeom prst="line">
              <a:avLst/>
            </a:prstGeom>
            <a:noFill/>
            <a:ln w="25400">
              <a:solidFill>
                <a:srgbClr val="364DF4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39"/>
            <p:cNvSpPr>
              <a:spLocks noChangeShapeType="1"/>
            </p:cNvSpPr>
            <p:nvPr/>
          </p:nvSpPr>
          <p:spPr bwMode="auto">
            <a:xfrm flipH="1" flipV="1">
              <a:off x="6084168" y="1916831"/>
              <a:ext cx="368524" cy="274799"/>
            </a:xfrm>
            <a:prstGeom prst="line">
              <a:avLst/>
            </a:prstGeom>
            <a:noFill/>
            <a:ln w="15875">
              <a:solidFill>
                <a:srgbClr val="364DF4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3" name="Object 41"/>
            <p:cNvGraphicFramePr>
              <a:graphicFrameLocks noChangeAspect="1"/>
            </p:cNvGraphicFramePr>
            <p:nvPr/>
          </p:nvGraphicFramePr>
          <p:xfrm>
            <a:off x="5292080" y="1916832"/>
            <a:ext cx="823987" cy="360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5" name="Equation" r:id="rId5" imgW="558720" imgH="241200" progId="Equation.3">
                    <p:embed/>
                  </p:oleObj>
                </mc:Choice>
                <mc:Fallback>
                  <p:oleObj name="Equation" r:id="rId5" imgW="558720" imgH="241200" progId="Equation.3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2080" y="1916832"/>
                          <a:ext cx="823987" cy="360040"/>
                        </a:xfrm>
                        <a:prstGeom prst="rect">
                          <a:avLst/>
                        </a:prstGeom>
                        <a:solidFill>
                          <a:srgbClr val="3333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42"/>
            <p:cNvGraphicFramePr>
              <a:graphicFrameLocks noChangeAspect="1"/>
            </p:cNvGraphicFramePr>
            <p:nvPr/>
          </p:nvGraphicFramePr>
          <p:xfrm>
            <a:off x="5364088" y="3212976"/>
            <a:ext cx="1193856" cy="3466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6" name="Equation" r:id="rId7" imgW="761760" imgH="241200" progId="Equation.3">
                    <p:embed/>
                  </p:oleObj>
                </mc:Choice>
                <mc:Fallback>
                  <p:oleObj name="Equation" r:id="rId7" imgW="761760" imgH="241200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4088" y="3212976"/>
                          <a:ext cx="1193856" cy="346697"/>
                        </a:xfrm>
                        <a:prstGeom prst="rect">
                          <a:avLst/>
                        </a:prstGeom>
                        <a:solidFill>
                          <a:srgbClr val="FF505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Line 32"/>
            <p:cNvSpPr>
              <a:spLocks noChangeShapeType="1"/>
            </p:cNvSpPr>
            <p:nvPr/>
          </p:nvSpPr>
          <p:spPr bwMode="auto">
            <a:xfrm>
              <a:off x="6452692" y="2345131"/>
              <a:ext cx="103588" cy="0"/>
            </a:xfrm>
            <a:prstGeom prst="line">
              <a:avLst/>
            </a:prstGeom>
            <a:noFill/>
            <a:ln w="25400">
              <a:solidFill>
                <a:srgbClr val="364DF4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Oval 26"/>
            <p:cNvSpPr>
              <a:spLocks noChangeArrowheads="1"/>
            </p:cNvSpPr>
            <p:nvPr/>
          </p:nvSpPr>
          <p:spPr bwMode="auto">
            <a:xfrm>
              <a:off x="6452692" y="2140465"/>
              <a:ext cx="103588" cy="102332"/>
            </a:xfrm>
            <a:prstGeom prst="ellipse">
              <a:avLst/>
            </a:prstGeom>
            <a:solidFill>
              <a:srgbClr val="364DF4"/>
            </a:solidFill>
            <a:ln w="9525">
              <a:solidFill>
                <a:srgbClr val="01020B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18"/>
            <p:cNvSpPr>
              <a:spLocks noChangeArrowheads="1"/>
            </p:cNvSpPr>
            <p:nvPr/>
          </p:nvSpPr>
          <p:spPr bwMode="auto">
            <a:xfrm>
              <a:off x="6452692" y="2856796"/>
              <a:ext cx="103588" cy="10233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Text Box 28"/>
            <p:cNvSpPr txBox="1">
              <a:spLocks noChangeArrowheads="1"/>
            </p:cNvSpPr>
            <p:nvPr/>
          </p:nvSpPr>
          <p:spPr bwMode="auto">
            <a:xfrm>
              <a:off x="7452320" y="3214961"/>
              <a:ext cx="1172848" cy="3836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 smtClean="0">
                  <a:latin typeface="Tahoma" pitchFamily="34" charset="0"/>
                  <a:cs typeface="Tahoma" pitchFamily="34" charset="0"/>
                </a:rPr>
                <a:t>accuracy</a:t>
              </a:r>
              <a:endParaRPr lang="ru-RU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 flipH="1" flipV="1">
              <a:off x="6556279" y="2345131"/>
              <a:ext cx="880502" cy="1176829"/>
            </a:xfrm>
            <a:prstGeom prst="line">
              <a:avLst/>
            </a:prstGeom>
            <a:noFill/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971600" y="1628800"/>
            <a:ext cx="4392488" cy="40626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each trade is considered as new “observation”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</a:pPr>
            <a:endParaRPr lang="en-US" sz="8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the vector of </a:t>
            </a:r>
            <a:r>
              <a:rPr lang="en-US" sz="14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dynamic parameters  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x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is </a:t>
            </a:r>
            <a:b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updated after each trade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</a:pPr>
            <a:endParaRPr lang="en-US" sz="8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as result the curve is shifted to diminish the </a:t>
            </a:r>
            <a:b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residual (“the innovation”)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</a:pPr>
            <a:endParaRPr lang="en-US" sz="8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accuracies (volatilities, covariance) of both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x</a:t>
            </a:r>
            <a:b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and the observation are taken into account to </a:t>
            </a:r>
            <a:b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determine an optimal change of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x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</a:pPr>
            <a:endParaRPr lang="en-US" sz="8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this method ensures smooth transformations of</a:t>
            </a:r>
            <a:b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the curve trade-by-trade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292080" y="4725144"/>
            <a:ext cx="3744416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An alternative method is to accumulate trades during some period of time and then try to fit the curve “at once”. In a not very liquid market this method has some disadvantages: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the accumulation period should be long enough</a:t>
            </a:r>
            <a:b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to guarantee sufficient number of observations</a:t>
            </a:r>
            <a:b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for various maturities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the curve can have significant jerks from one</a:t>
            </a:r>
            <a:b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calculation to another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04400" y="7284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err="1" smtClean="0">
                <a:latin typeface="Tahoma" pitchFamily="34" charset="0"/>
                <a:cs typeface="Tahoma" pitchFamily="34" charset="0"/>
              </a:rPr>
              <a:t>Kalman</a:t>
            </a:r>
            <a:r>
              <a:rPr lang="en-US" sz="3200" noProof="0" dirty="0" smtClean="0">
                <a:latin typeface="Tahoma" pitchFamily="34" charset="0"/>
                <a:cs typeface="Tahoma" pitchFamily="34" charset="0"/>
              </a:rPr>
              <a:t> Filter – Trades                       (2)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907704" y="4785172"/>
          <a:ext cx="53022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Equation" r:id="rId4" imgW="4076640" imgH="939600" progId="Equation.3">
                  <p:embed/>
                </p:oleObj>
              </mc:Choice>
              <mc:Fallback>
                <p:oleObj name="Equation" r:id="rId4" imgW="4076640" imgH="939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785172"/>
                        <a:ext cx="530225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7558088" y="5085209"/>
          <a:ext cx="10239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Equation" r:id="rId6" imgW="774360" imgH="444240" progId="Equation.3">
                  <p:embed/>
                </p:oleObj>
              </mc:Choice>
              <mc:Fallback>
                <p:oleObj name="Equation" r:id="rId6" imgW="774360" imgH="444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8088" y="5085209"/>
                        <a:ext cx="1023937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6084168" y="2060848"/>
          <a:ext cx="289401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4" name="Equation" r:id="rId8" imgW="2197100" imgH="520700" progId="Equation.3">
                  <p:embed/>
                </p:oleObj>
              </mc:Choice>
              <mc:Fallback>
                <p:oleObj name="Equation" r:id="rId8" imgW="2197100" imgH="520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2060848"/>
                        <a:ext cx="2894012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4395591" y="6093272"/>
          <a:ext cx="5000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5" name="Equation" r:id="rId10" imgW="393529" imgH="241195" progId="Equation.3">
                  <p:embed/>
                </p:oleObj>
              </mc:Choice>
              <mc:Fallback>
                <p:oleObj name="Equation" r:id="rId10" imgW="393529" imgH="241195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591" y="6093272"/>
                        <a:ext cx="500063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60078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Text Box 36"/>
          <p:cNvSpPr txBox="1">
            <a:spLocks noChangeArrowheads="1"/>
          </p:cNvSpPr>
          <p:nvPr/>
        </p:nvSpPr>
        <p:spPr bwMode="auto">
          <a:xfrm>
            <a:off x="1331640" y="1412776"/>
            <a:ext cx="756084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To avoid instability, the </a:t>
            </a:r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Kalman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Filter is simplified: the covariance matrix of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x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is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solidFill>
                  <a:srgbClr val="364DF4"/>
                </a:solidFill>
                <a:latin typeface="Tahoma" pitchFamily="34" charset="0"/>
                <a:cs typeface="Tahoma" pitchFamily="34" charset="0"/>
              </a:rPr>
              <a:t>static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Extremely large residuals are truncated to prevent jumps of the curve.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The noise in observations is characterized by the variance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where           is variance of k-</a:t>
            </a:r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th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issue’s YTM fluctuations;                    - </a:t>
            </a:r>
            <a:r>
              <a:rPr lang="en-US" sz="1400" dirty="0" smtClean="0">
                <a:solidFill>
                  <a:srgbClr val="364DF4"/>
                </a:solidFill>
                <a:latin typeface="Tahoma" pitchFamily="34" charset="0"/>
                <a:cs typeface="Tahoma" pitchFamily="34" charset="0"/>
              </a:rPr>
              <a:t>static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parameters.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Algorithm: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If             is current vector of </a:t>
            </a:r>
            <a:r>
              <a:rPr lang="en-US" sz="14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dynamic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parameters,                       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- new observation,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                                             - residual,        - sensitivities  of                        to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Then next vector of </a:t>
            </a:r>
            <a:r>
              <a:rPr lang="en-US" sz="14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dynamic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parameters is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calculated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recurrently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: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2549" name="Object 21"/>
          <p:cNvGraphicFramePr>
            <a:graphicFrameLocks noChangeAspect="1"/>
          </p:cNvGraphicFramePr>
          <p:nvPr/>
        </p:nvGraphicFramePr>
        <p:xfrm>
          <a:off x="2051050" y="2643188"/>
          <a:ext cx="33496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6" name="Equation" r:id="rId12" imgW="203040" imgH="203040" progId="Equation.3">
                  <p:embed/>
                </p:oleObj>
              </mc:Choice>
              <mc:Fallback>
                <p:oleObj name="Equation" r:id="rId12" imgW="203040" imgH="2030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643188"/>
                        <a:ext cx="334963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0" name="Object 22"/>
          <p:cNvGraphicFramePr>
            <a:graphicFrameLocks noChangeAspect="1"/>
          </p:cNvGraphicFramePr>
          <p:nvPr/>
        </p:nvGraphicFramePr>
        <p:xfrm>
          <a:off x="6052344" y="2677865"/>
          <a:ext cx="823912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7" name="Equation" r:id="rId14" imgW="545760" imgH="215640" progId="Equation.3">
                  <p:embed/>
                </p:oleObj>
              </mc:Choice>
              <mc:Fallback>
                <p:oleObj name="Equation" r:id="rId14" imgW="545760" imgH="2156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2344" y="2677865"/>
                        <a:ext cx="823912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51" name="Object 23"/>
          <p:cNvGraphicFramePr>
            <a:graphicFrameLocks noChangeAspect="1"/>
          </p:cNvGraphicFramePr>
          <p:nvPr/>
        </p:nvGraphicFramePr>
        <p:xfrm>
          <a:off x="1444625" y="3981946"/>
          <a:ext cx="24669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8" name="Equation" r:id="rId16" imgW="1879560" imgH="241200" progId="Equation.3">
                  <p:embed/>
                </p:oleObj>
              </mc:Choice>
              <mc:Fallback>
                <p:oleObj name="Equation" r:id="rId16" imgW="1879560" imgH="2412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25" y="3981946"/>
                        <a:ext cx="246697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3" name="Object 25"/>
          <p:cNvGraphicFramePr>
            <a:graphicFrameLocks noChangeAspect="1"/>
          </p:cNvGraphicFramePr>
          <p:nvPr/>
        </p:nvGraphicFramePr>
        <p:xfrm>
          <a:off x="1741141" y="3521323"/>
          <a:ext cx="3825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9" name="Equation" r:id="rId18" imgW="253800" imgH="228600" progId="Equation.3">
                  <p:embed/>
                </p:oleObj>
              </mc:Choice>
              <mc:Fallback>
                <p:oleObj name="Equation" r:id="rId18" imgW="253800" imgH="2286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141" y="3521323"/>
                        <a:ext cx="382587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4" name="Object 26"/>
          <p:cNvGraphicFramePr>
            <a:graphicFrameLocks noChangeAspect="1"/>
          </p:cNvGraphicFramePr>
          <p:nvPr/>
        </p:nvGraphicFramePr>
        <p:xfrm>
          <a:off x="5660107" y="3546723"/>
          <a:ext cx="10001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Equation" r:id="rId20" imgW="761760" imgH="241200" progId="Equation.3">
                  <p:embed/>
                </p:oleObj>
              </mc:Choice>
              <mc:Fallback>
                <p:oleObj name="Equation" r:id="rId20" imgW="761760" imgH="24120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107" y="3546723"/>
                        <a:ext cx="10001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5" name="Object 27"/>
          <p:cNvGraphicFramePr>
            <a:graphicFrameLocks noChangeAspect="1"/>
          </p:cNvGraphicFramePr>
          <p:nvPr/>
        </p:nvGraphicFramePr>
        <p:xfrm>
          <a:off x="4932040" y="3934321"/>
          <a:ext cx="2476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1" name="Equation" r:id="rId22" imgW="164880" imgH="241200" progId="Equation.3">
                  <p:embed/>
                </p:oleObj>
              </mc:Choice>
              <mc:Fallback>
                <p:oleObj name="Equation" r:id="rId22" imgW="164880" imgH="24120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3934321"/>
                        <a:ext cx="24765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6" name="Object 28"/>
          <p:cNvGraphicFramePr>
            <a:graphicFrameLocks noChangeAspect="1"/>
          </p:cNvGraphicFramePr>
          <p:nvPr/>
        </p:nvGraphicFramePr>
        <p:xfrm>
          <a:off x="6768231" y="3996234"/>
          <a:ext cx="900113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2" name="Equation" r:id="rId24" imgW="685800" imgH="228600" progId="Equation.3">
                  <p:embed/>
                </p:oleObj>
              </mc:Choice>
              <mc:Fallback>
                <p:oleObj name="Equation" r:id="rId24" imgW="685800" imgH="22860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8231" y="3996234"/>
                        <a:ext cx="900113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7" name="Object 29"/>
          <p:cNvGraphicFramePr>
            <a:graphicFrameLocks noChangeAspect="1"/>
          </p:cNvGraphicFramePr>
          <p:nvPr/>
        </p:nvGraphicFramePr>
        <p:xfrm>
          <a:off x="8251577" y="3933056"/>
          <a:ext cx="4968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3" name="Equation" r:id="rId26" imgW="330120" imgH="241200" progId="Equation.3">
                  <p:embed/>
                </p:oleObj>
              </mc:Choice>
              <mc:Fallback>
                <p:oleObj name="Equation" r:id="rId26" imgW="330120" imgH="24120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1577" y="3933056"/>
                        <a:ext cx="49688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5072969" y="6073551"/>
            <a:ext cx="1639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for   j=1, 2, 3, 4,  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8" name="Object 14"/>
          <p:cNvGraphicFramePr>
            <a:graphicFrameLocks noChangeAspect="1"/>
          </p:cNvGraphicFramePr>
          <p:nvPr/>
        </p:nvGraphicFramePr>
        <p:xfrm>
          <a:off x="6684540" y="6092825"/>
          <a:ext cx="83978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4" name="Equation" r:id="rId28" imgW="660240" imgH="241200" progId="Equation.3">
                  <p:embed/>
                </p:oleObj>
              </mc:Choice>
              <mc:Fallback>
                <p:oleObj name="Equation" r:id="rId28" imgW="660240" imgH="24120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4540" y="6092825"/>
                        <a:ext cx="83978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 Box 36"/>
          <p:cNvSpPr txBox="1">
            <a:spLocks noChangeArrowheads="1"/>
          </p:cNvSpPr>
          <p:nvPr/>
        </p:nvSpPr>
        <p:spPr bwMode="auto">
          <a:xfrm>
            <a:off x="7563720" y="6073551"/>
            <a:ext cx="14007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for   j=5,…., 13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Kalman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Filter - Bids/Offers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59632" y="1412776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G-curve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is checked against bid/ask borders: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            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            </a:t>
            </a:r>
            <a:r>
              <a:rPr lang="en-US" sz="1400" dirty="0" err="1" smtClean="0">
                <a:latin typeface="Tahoma" pitchFamily="34" charset="0"/>
                <a:cs typeface="Tahoma" pitchFamily="34" charset="0"/>
              </a:rPr>
              <a:t>bestoffer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                             </a:t>
            </a:r>
            <a:r>
              <a:rPr lang="en-US" sz="1400" dirty="0" err="1" smtClean="0">
                <a:latin typeface="Tahoma" pitchFamily="34" charset="0"/>
                <a:cs typeface="Tahoma" pitchFamily="34" charset="0"/>
              </a:rPr>
              <a:t>bestbid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             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for all issues</a:t>
            </a:r>
          </a:p>
          <a:p>
            <a:pPr algn="just">
              <a:lnSpc>
                <a:spcPct val="150000"/>
              </a:lnSpc>
            </a:pPr>
            <a:endParaRPr lang="en-US" sz="800" dirty="0" smtClean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Among outliers (if any) one is picked up.  A “technical trade” is imitated with</a:t>
            </a:r>
          </a:p>
          <a:p>
            <a:pPr algn="just">
              <a:lnSpc>
                <a:spcPct val="150000"/>
              </a:lnSpc>
            </a:pPr>
            <a:endParaRPr lang="en-US" sz="800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                                                          or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ru-RU" sz="1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563888" y="1989494"/>
          <a:ext cx="1343874" cy="35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Equation" r:id="rId4" imgW="850680" imgH="228600" progId="Equation.3">
                  <p:embed/>
                </p:oleObj>
              </mc:Choice>
              <mc:Fallback>
                <p:oleObj name="Equation" r:id="rId4" imgW="8506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989494"/>
                        <a:ext cx="1343874" cy="3593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7890"/>
              </p:ext>
            </p:extLst>
          </p:nvPr>
        </p:nvGraphicFramePr>
        <p:xfrm>
          <a:off x="1208088" y="2997200"/>
          <a:ext cx="30543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6" imgW="1917360" imgH="203040" progId="Equation.3">
                  <p:embed/>
                </p:oleObj>
              </mc:Choice>
              <mc:Fallback>
                <p:oleObj name="Equation" r:id="rId6" imgW="19173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2997200"/>
                        <a:ext cx="30543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879850"/>
              </p:ext>
            </p:extLst>
          </p:nvPr>
        </p:nvGraphicFramePr>
        <p:xfrm>
          <a:off x="5253038" y="2997200"/>
          <a:ext cx="28892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Equation" r:id="rId8" imgW="1815840" imgH="203040" progId="Equation.3">
                  <p:embed/>
                </p:oleObj>
              </mc:Choice>
              <mc:Fallback>
                <p:oleObj name="Equation" r:id="rId8" imgW="18158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8" y="2997200"/>
                        <a:ext cx="288925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1187624" y="3429000"/>
            <a:ext cx="2520280" cy="1061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This “trade” is processed</a:t>
            </a:r>
            <a:br>
              <a:rPr lang="en-US" sz="1400" dirty="0" smtClean="0">
                <a:latin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cs typeface="Tahoma" pitchFamily="34" charset="0"/>
              </a:rPr>
              <a:t> in the same way as any ordinary “normal” trade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355976" y="3779813"/>
            <a:ext cx="4680520" cy="2808312"/>
            <a:chOff x="3877102" y="3717032"/>
            <a:chExt cx="5231402" cy="3024336"/>
          </a:xfrm>
        </p:grpSpPr>
        <p:pic>
          <p:nvPicPr>
            <p:cNvPr id="24581" name="Picture 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877102" y="3717032"/>
              <a:ext cx="5231402" cy="3024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6397382" y="5157192"/>
              <a:ext cx="737831" cy="307777"/>
            </a:xfrm>
            <a:prstGeom prst="rect">
              <a:avLst/>
            </a:prstGeom>
            <a:solidFill>
              <a:srgbClr val="FB998F"/>
            </a:solidFill>
            <a:ln>
              <a:solidFill>
                <a:srgbClr val="9D3723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outliers</a:t>
              </a:r>
              <a:endParaRPr lang="ru-RU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5677302" y="4653136"/>
              <a:ext cx="720080" cy="504056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4669190" y="4653136"/>
              <a:ext cx="1728192" cy="504056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109350" y="3913311"/>
              <a:ext cx="1944216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                inside bid/offer</a:t>
              </a:r>
              <a:endParaRPr lang="ru-RU" sz="14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8053566" y="4221088"/>
              <a:ext cx="288032" cy="360040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109350" y="4221088"/>
              <a:ext cx="0" cy="360040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5317262" y="4221088"/>
              <a:ext cx="792088" cy="288032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4813206" y="4221088"/>
              <a:ext cx="1296144" cy="288032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458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3998983"/>
                </p:ext>
              </p:extLst>
            </p:nvPr>
          </p:nvGraphicFramePr>
          <p:xfrm>
            <a:off x="6109350" y="3933056"/>
            <a:ext cx="714950" cy="2980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9" name="Equation" r:id="rId11" imgW="545760" imgH="228600" progId="Equation.3">
                    <p:embed/>
                  </p:oleObj>
                </mc:Choice>
                <mc:Fallback>
                  <p:oleObj name="Equation" r:id="rId11" imgW="54576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9350" y="3933056"/>
                          <a:ext cx="714950" cy="2980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TextBox 53"/>
          <p:cNvSpPr txBox="1"/>
          <p:nvPr/>
        </p:nvSpPr>
        <p:spPr>
          <a:xfrm>
            <a:off x="1187623" y="4881934"/>
            <a:ext cx="2744597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weights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are assigned to issues according to the liquidity factors</a:t>
            </a:r>
            <a:endParaRPr lang="en-US" sz="1200" dirty="0">
              <a:latin typeface="Tahoma" pitchFamily="34" charset="0"/>
              <a:cs typeface="Tahoma" pitchFamily="34" charset="0"/>
            </a:endParaRP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the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picked up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issue: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  max (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outlying distance * weight)</a:t>
            </a:r>
          </a:p>
        </p:txBody>
      </p:sp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687314"/>
              </p:ext>
            </p:extLst>
          </p:nvPr>
        </p:nvGraphicFramePr>
        <p:xfrm>
          <a:off x="3718124" y="5207669"/>
          <a:ext cx="277812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0" name="Equation" r:id="rId13" imgW="203040" imgH="228600" progId="Equation.3">
                  <p:embed/>
                </p:oleObj>
              </mc:Choice>
              <mc:Fallback>
                <p:oleObj name="Equation" r:id="rId13" imgW="203040" imgH="228600" progId="Equation.3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8124" y="5207669"/>
                        <a:ext cx="277812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1152000" y="576000"/>
            <a:ext cx="7740480" cy="5487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Process of Filtering                                   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043608" y="1556792"/>
            <a:ext cx="77768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1" y="1340768"/>
            <a:ext cx="7992888" cy="478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234746"/>
            <a:ext cx="7992888" cy="106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580112" y="4653136"/>
            <a:ext cx="123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corrections</a:t>
            </a:r>
            <a:endParaRPr lang="ru-RU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292080" y="5013176"/>
            <a:ext cx="36004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52120" y="501317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9915</TotalTime>
  <Words>562</Words>
  <Application>Microsoft Office PowerPoint</Application>
  <PresentationFormat>On-screen Show (4:3)</PresentationFormat>
  <Paragraphs>123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Tahoma</vt:lpstr>
      <vt:lpstr>Verdana</vt:lpstr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Bala</dc:creator>
  <cp:lastModifiedBy>Балабушкин Александр Николаевич</cp:lastModifiedBy>
  <cp:revision>61</cp:revision>
  <dcterms:created xsi:type="dcterms:W3CDTF">2013-08-09T10:10:55Z</dcterms:created>
  <dcterms:modified xsi:type="dcterms:W3CDTF">2016-12-09T15:11:32Z</dcterms:modified>
</cp:coreProperties>
</file>