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4278" r:id="rId2"/>
  </p:sldMasterIdLst>
  <p:notesMasterIdLst>
    <p:notesMasterId r:id="rId10"/>
  </p:notesMasterIdLst>
  <p:handoutMasterIdLst>
    <p:handoutMasterId r:id="rId11"/>
  </p:handoutMasterIdLst>
  <p:sldIdLst>
    <p:sldId id="268" r:id="rId3"/>
    <p:sldId id="419" r:id="rId4"/>
    <p:sldId id="416" r:id="rId5"/>
    <p:sldId id="415" r:id="rId6"/>
    <p:sldId id="425" r:id="rId7"/>
    <p:sldId id="426" r:id="rId8"/>
    <p:sldId id="427" r:id="rId9"/>
  </p:sldIdLst>
  <p:sldSz cx="9144000" cy="6858000" type="screen4x3"/>
  <p:notesSz cx="6797675" cy="9926638"/>
  <p:defaultTextStyle>
    <a:defPPr>
      <a:defRPr lang="ru-R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126"/>
    <a:srgbClr val="ED2B42"/>
    <a:srgbClr val="F698A3"/>
    <a:srgbClr val="F79BA6"/>
    <a:srgbClr val="FCD4D9"/>
    <a:srgbClr val="EF3F54"/>
    <a:srgbClr val="FAC2C9"/>
    <a:srgbClr val="F26475"/>
    <a:srgbClr val="F06510"/>
    <a:srgbClr val="5444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7CE84F3-28C3-443E-9E96-99CF82512B78}" styleName="Темный стиль 1 - акцент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Темный стиль 2 - акцент 3/акцент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09" autoAdjust="0"/>
  </p:normalViewPr>
  <p:slideViewPr>
    <p:cSldViewPr>
      <p:cViewPr varScale="1">
        <p:scale>
          <a:sx n="92" d="100"/>
          <a:sy n="92" d="100"/>
        </p:scale>
        <p:origin x="186" y="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dirty="0"/>
          </a:p>
        </p:txBody>
      </p:sp>
      <p:sp>
        <p:nvSpPr>
          <p:cNvPr id="3" name="Дата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AED90B8-7D5A-4365-922C-150533E10F5C}" type="datetimeFigureOut">
              <a:rPr lang="ru-RU"/>
              <a:pPr>
                <a:defRPr/>
              </a:pPr>
              <a:t>29.08.2016</a:t>
            </a:fld>
            <a:endParaRPr lang="ru-RU" dirty="0"/>
          </a:p>
        </p:txBody>
      </p:sp>
      <p:sp>
        <p:nvSpPr>
          <p:cNvPr id="4" name="Нижний колонтитул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dirty="0"/>
          </a:p>
        </p:txBody>
      </p:sp>
      <p:sp>
        <p:nvSpPr>
          <p:cNvPr id="5" name="Номер слайда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7227FC7-597F-401E-9DDF-134B4BA36C8E}" type="slidenum">
              <a:rPr lang="ru-RU"/>
              <a:pPr>
                <a:defRPr/>
              </a:pPr>
              <a:t>‹#›</a:t>
            </a:fld>
            <a:endParaRPr lang="ru-RU" dirty="0"/>
          </a:p>
        </p:txBody>
      </p:sp>
    </p:spTree>
    <p:extLst>
      <p:ext uri="{BB962C8B-B14F-4D97-AF65-F5344CB8AC3E}">
        <p14:creationId xmlns:p14="http://schemas.microsoft.com/office/powerpoint/2010/main" val="1665276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dirty="0"/>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6B98FF0-8125-47DB-868F-B5B8A09C0BB9}" type="datetimeFigureOut">
              <a:rPr lang="ru-RU"/>
              <a:pPr>
                <a:defRPr/>
              </a:pPr>
              <a:t>29.08.2016</a:t>
            </a:fld>
            <a:endParaRPr lang="ru-RU" dirty="0"/>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ru-RU" noProof="0" dirty="0" smtClean="0"/>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dirty="0"/>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BCFE557-D7C1-4904-82E2-E5D9315898BE}" type="slidenum">
              <a:rPr lang="ru-RU"/>
              <a:pPr>
                <a:defRPr/>
              </a:pPr>
              <a:t>‹#›</a:t>
            </a:fld>
            <a:endParaRPr lang="ru-RU" dirty="0"/>
          </a:p>
        </p:txBody>
      </p:sp>
    </p:spTree>
    <p:extLst>
      <p:ext uri="{BB962C8B-B14F-4D97-AF65-F5344CB8AC3E}">
        <p14:creationId xmlns:p14="http://schemas.microsoft.com/office/powerpoint/2010/main" val="39685201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dirty="0" smtClean="0"/>
          </a:p>
        </p:txBody>
      </p:sp>
      <p:sp>
        <p:nvSpPr>
          <p:cNvPr id="4" name="Номер слайда 3"/>
          <p:cNvSpPr>
            <a:spLocks noGrp="1"/>
          </p:cNvSpPr>
          <p:nvPr>
            <p:ph type="sldNum" sz="quarter" idx="5"/>
          </p:nvPr>
        </p:nvSpPr>
        <p:spPr/>
        <p:txBody>
          <a:bodyPr/>
          <a:lstStyle/>
          <a:p>
            <a:pPr>
              <a:defRPr/>
            </a:pPr>
            <a:fld id="{4497ADC3-AF8C-4F08-BC6B-5EDA1E2FADE1}" type="slidenum">
              <a:rPr lang="ru-RU" smtClean="0"/>
              <a:pPr>
                <a:defRPr/>
              </a:pPr>
              <a:t>1</a:t>
            </a:fld>
            <a:endParaRPr lang="ru-RU" dirty="0"/>
          </a:p>
        </p:txBody>
      </p:sp>
    </p:spTree>
    <p:extLst>
      <p:ext uri="{BB962C8B-B14F-4D97-AF65-F5344CB8AC3E}">
        <p14:creationId xmlns:p14="http://schemas.microsoft.com/office/powerpoint/2010/main" val="3178368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BCFE557-D7C1-4904-82E2-E5D9315898BE}" type="slidenum">
              <a:rPr lang="ru-RU" smtClean="0"/>
              <a:pPr>
                <a:defRPr/>
              </a:pPr>
              <a:t>2</a:t>
            </a:fld>
            <a:endParaRPr lang="ru-RU" dirty="0"/>
          </a:p>
        </p:txBody>
      </p:sp>
    </p:spTree>
    <p:extLst>
      <p:ext uri="{BB962C8B-B14F-4D97-AF65-F5344CB8AC3E}">
        <p14:creationId xmlns:p14="http://schemas.microsoft.com/office/powerpoint/2010/main" val="3479614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latin typeface="Arial" pitchFamily="34" charset="0"/>
            </a:endParaRPr>
          </a:p>
        </p:txBody>
      </p:sp>
      <p:sp>
        <p:nvSpPr>
          <p:cNvPr id="69636" name="Номер слайда 3"/>
          <p:cNvSpPr>
            <a:spLocks noGrp="1"/>
          </p:cNvSpPr>
          <p:nvPr>
            <p:ph type="sldNum" sz="quarter" idx="5"/>
          </p:nvPr>
        </p:nvSpPr>
        <p:spPr bwMode="auto">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defRPr/>
            </a:pPr>
            <a:fld id="{FF015F67-0CFF-443C-ABAD-151BAA8327E9}" type="slidenum">
              <a:rPr lang="en-US" smtClean="0">
                <a:latin typeface="Arial" pitchFamily="34" charset="0"/>
              </a:rPr>
              <a:pPr eaLnBrk="1" hangingPunct="1">
                <a:defRPr/>
              </a:pPr>
              <a:t>3</a:t>
            </a:fld>
            <a:endParaRPr lang="en-US" smtClean="0">
              <a:latin typeface="Arial" pitchFamily="34" charset="0"/>
            </a:endParaRPr>
          </a:p>
        </p:txBody>
      </p:sp>
    </p:spTree>
    <p:extLst>
      <p:ext uri="{BB962C8B-B14F-4D97-AF65-F5344CB8AC3E}">
        <p14:creationId xmlns:p14="http://schemas.microsoft.com/office/powerpoint/2010/main" val="3734312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latin typeface="Arial" pitchFamily="34" charset="0"/>
            </a:endParaRPr>
          </a:p>
        </p:txBody>
      </p:sp>
      <p:sp>
        <p:nvSpPr>
          <p:cNvPr id="69636" name="Номер слайда 3"/>
          <p:cNvSpPr>
            <a:spLocks noGrp="1"/>
          </p:cNvSpPr>
          <p:nvPr>
            <p:ph type="sldNum" sz="quarter" idx="5"/>
          </p:nvPr>
        </p:nvSpPr>
        <p:spPr bwMode="auto">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defRPr/>
            </a:pPr>
            <a:fld id="{FF015F67-0CFF-443C-ABAD-151BAA8327E9}" type="slidenum">
              <a:rPr lang="en-US" smtClean="0">
                <a:latin typeface="Arial" pitchFamily="34" charset="0"/>
              </a:rPr>
              <a:pPr eaLnBrk="1" hangingPunct="1">
                <a:defRPr/>
              </a:pPr>
              <a:t>4</a:t>
            </a:fld>
            <a:endParaRPr lang="en-US" smtClean="0">
              <a:latin typeface="Arial" pitchFamily="34" charset="0"/>
            </a:endParaRPr>
          </a:p>
        </p:txBody>
      </p:sp>
    </p:spTree>
    <p:extLst>
      <p:ext uri="{BB962C8B-B14F-4D97-AF65-F5344CB8AC3E}">
        <p14:creationId xmlns:p14="http://schemas.microsoft.com/office/powerpoint/2010/main" val="3734312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latin typeface="Arial" pitchFamily="34" charset="0"/>
            </a:endParaRPr>
          </a:p>
        </p:txBody>
      </p:sp>
      <p:sp>
        <p:nvSpPr>
          <p:cNvPr id="8397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fontAlgn="base" hangingPunct="1">
              <a:spcBef>
                <a:spcPct val="0"/>
              </a:spcBef>
              <a:spcAft>
                <a:spcPct val="0"/>
              </a:spcAft>
            </a:pPr>
            <a:fld id="{D0ECB570-B2BF-4179-A705-9C0B1ACEF152}" type="slidenum">
              <a:rPr lang="en-US" altLang="ru-RU" smtClean="0">
                <a:latin typeface="Arial" pitchFamily="34" charset="0"/>
                <a:ea typeface="ＭＳ Ｐゴシック" pitchFamily="34" charset="-128"/>
                <a:cs typeface="Arial" pitchFamily="34" charset="0"/>
              </a:rPr>
              <a:pPr eaLnBrk="1" fontAlgn="base" hangingPunct="1">
                <a:spcBef>
                  <a:spcPct val="0"/>
                </a:spcBef>
                <a:spcAft>
                  <a:spcPct val="0"/>
                </a:spcAft>
              </a:pPr>
              <a:t>6</a:t>
            </a:fld>
            <a:endParaRPr lang="en-US" altLang="ru-RU" smtClean="0">
              <a:latin typeface="Arial"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4243190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ru-RU" smtClean="0">
              <a:latin typeface="Arial" pitchFamily="34" charset="0"/>
            </a:endParaRPr>
          </a:p>
        </p:txBody>
      </p:sp>
      <p:sp>
        <p:nvSpPr>
          <p:cNvPr id="74756" name="Номер слайда 3"/>
          <p:cNvSpPr>
            <a:spLocks noGrp="1"/>
          </p:cNvSpPr>
          <p:nvPr>
            <p:ph type="sldNum" sz="quarter" idx="5"/>
          </p:nvPr>
        </p:nvSpPr>
        <p:spPr bwMode="auto">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defRPr/>
            </a:pPr>
            <a:fld id="{BD482497-E5E4-4B2F-B17C-BF297128D227}" type="slidenum">
              <a:rPr lang="en-US" smtClean="0">
                <a:solidFill>
                  <a:prstClr val="black"/>
                </a:solidFill>
                <a:latin typeface="Arial" pitchFamily="34" charset="0"/>
              </a:rPr>
              <a:pPr eaLnBrk="1" hangingPunct="1">
                <a:defRPr/>
              </a:pPr>
              <a:t>7</a:t>
            </a:fld>
            <a:endParaRPr lang="en-US" smtClean="0">
              <a:solidFill>
                <a:prstClr val="black"/>
              </a:solidFill>
              <a:latin typeface="Arial" pitchFamily="34" charset="0"/>
            </a:endParaRPr>
          </a:p>
        </p:txBody>
      </p:sp>
    </p:spTree>
    <p:extLst>
      <p:ext uri="{BB962C8B-B14F-4D97-AF65-F5344CB8AC3E}">
        <p14:creationId xmlns:p14="http://schemas.microsoft.com/office/powerpoint/2010/main" val="3236065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4.jpeg"/><Relationship Id="rId1" Type="http://schemas.openxmlformats.org/officeDocument/2006/relationships/slideMaster" Target="../slideMasters/slideMaster2.xml"/><Relationship Id="rId5" Type="http://schemas.openxmlformats.org/officeDocument/2006/relationships/image" Target="../media/image11.png"/><Relationship Id="rId4" Type="http://schemas.openxmlformats.org/officeDocument/2006/relationships/image" Target="../media/image10.pn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Master" Target="../slideMasters/slideMaster1.xml"/><Relationship Id="rId5" Type="http://schemas.openxmlformats.org/officeDocument/2006/relationships/image" Target="../media/image11.png"/><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8475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he end">
    <p:spTree>
      <p:nvGrpSpPr>
        <p:cNvPr id="1" name=""/>
        <p:cNvGrpSpPr/>
        <p:nvPr/>
      </p:nvGrpSpPr>
      <p:grpSpPr>
        <a:xfrm>
          <a:off x="0" y="0"/>
          <a:ext cx="0" cy="0"/>
          <a:chOff x="0" y="0"/>
          <a:chExt cx="0" cy="0"/>
        </a:xfrm>
      </p:grpSpPr>
      <p:pic>
        <p:nvPicPr>
          <p:cNvPr id="3" name="Picture 1" descr="Background_blank_ligh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13" y="0"/>
            <a:ext cx="9170988" cy="687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ctrTitle"/>
          </p:nvPr>
        </p:nvSpPr>
        <p:spPr>
          <a:xfrm>
            <a:off x="685800" y="2780928"/>
            <a:ext cx="7772400" cy="1336386"/>
          </a:xfrm>
          <a:prstGeom prst="rect">
            <a:avLst/>
          </a:prstGeom>
        </p:spPr>
        <p:txBody>
          <a:bodyPr/>
          <a:lstStyle>
            <a:lvl1pPr>
              <a:defRPr sz="3600" b="1" i="0">
                <a:solidFill>
                  <a:schemeClr val="tx1">
                    <a:lumMod val="75000"/>
                    <a:lumOff val="25000"/>
                  </a:schemeClr>
                </a:solidFill>
                <a:effectLst>
                  <a:outerShdw blurRad="50800" dist="38100" dir="2700000" algn="tl" rotWithShape="0">
                    <a:prstClr val="black">
                      <a:alpha val="40000"/>
                    </a:prstClr>
                  </a:outerShdw>
                </a:effectLst>
                <a:latin typeface="Arial"/>
                <a:cs typeface="Arial"/>
              </a:defRPr>
            </a:lvl1pPr>
          </a:lstStyle>
          <a:p>
            <a:r>
              <a:rPr lang="ru-RU" dirty="0" smtClean="0"/>
              <a:t>Образец заголовка</a:t>
            </a:r>
            <a:endParaRPr lang="en-US" dirty="0"/>
          </a:p>
        </p:txBody>
      </p:sp>
    </p:spTree>
    <p:extLst>
      <p:ext uri="{BB962C8B-B14F-4D97-AF65-F5344CB8AC3E}">
        <p14:creationId xmlns:p14="http://schemas.microsoft.com/office/powerpoint/2010/main" val="1374566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04_ Слайд с текстом">
    <p:spTree>
      <p:nvGrpSpPr>
        <p:cNvPr id="1" name=""/>
        <p:cNvGrpSpPr/>
        <p:nvPr/>
      </p:nvGrpSpPr>
      <p:grpSpPr>
        <a:xfrm>
          <a:off x="0" y="0"/>
          <a:ext cx="0" cy="0"/>
          <a:chOff x="0" y="0"/>
          <a:chExt cx="0" cy="0"/>
        </a:xfrm>
      </p:grpSpPr>
      <p:sp>
        <p:nvSpPr>
          <p:cNvPr id="8" name="Прямоугольник 7"/>
          <p:cNvSpPr/>
          <p:nvPr/>
        </p:nvSpPr>
        <p:spPr>
          <a:xfrm>
            <a:off x="269875" y="269875"/>
            <a:ext cx="647700" cy="631825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6" name="Номер слайда 2"/>
          <p:cNvSpPr txBox="1">
            <a:spLocks/>
          </p:cNvSpPr>
          <p:nvPr userDrawn="1"/>
        </p:nvSpPr>
        <p:spPr>
          <a:xfrm>
            <a:off x="8427254" y="6165344"/>
            <a:ext cx="465226" cy="474058"/>
          </a:xfrm>
          <a:prstGeom prst="rect">
            <a:avLst/>
          </a:prstGeom>
        </p:spPr>
        <p:txBody>
          <a:bodyPr wrap="none" lIns="0" tIns="0" rIns="0" bIns="0" anchor="ct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9E2B10B-2B5B-4D21-B621-3C15B0884A5E}" type="slidenum">
              <a:rPr lang="ru-RU" sz="1000" b="1" kern="0" smtClean="0">
                <a:latin typeface="Cambria" panose="02040503050406030204" pitchFamily="18" charset="0"/>
              </a:rPr>
              <a:pPr algn="ctr"/>
              <a:t>‹#›</a:t>
            </a:fld>
            <a:endParaRPr lang="ru-RU" sz="1000" b="1" kern="0" dirty="0">
              <a:latin typeface="Cambria" panose="02040503050406030204" pitchFamily="18" charset="0"/>
            </a:endParaRPr>
          </a:p>
        </p:txBody>
      </p:sp>
      <p:pic>
        <p:nvPicPr>
          <p:cNvPr id="7" name="Picture 4" descr="H:\Moscow Exchange (ex-Micex-RTS) brandbook\MSCW_XCHNG_Master_Logo_Folder\PNG\RUSSIAN\MSCW_XCHNG_RGB_RUS.png"/>
          <p:cNvPicPr>
            <a:picLocks noChangeAspect="1" noChangeArrowheads="1"/>
          </p:cNvPicPr>
          <p:nvPr userDrawn="1"/>
        </p:nvPicPr>
        <p:blipFill>
          <a:blip r:embed="rId2" cstate="print"/>
          <a:srcRect/>
          <a:stretch>
            <a:fillRect/>
          </a:stretch>
        </p:blipFill>
        <p:spPr bwMode="auto">
          <a:xfrm>
            <a:off x="720725" y="6191250"/>
            <a:ext cx="1663700" cy="396875"/>
          </a:xfrm>
          <a:prstGeom prst="rect">
            <a:avLst/>
          </a:prstGeom>
          <a:noFill/>
          <a:ln w="9525">
            <a:noFill/>
            <a:miter lim="800000"/>
            <a:headEnd/>
            <a:tailEnd/>
          </a:ln>
        </p:spPr>
      </p:pic>
    </p:spTree>
    <p:extLst>
      <p:ext uri="{BB962C8B-B14F-4D97-AF65-F5344CB8AC3E}">
        <p14:creationId xmlns:p14="http://schemas.microsoft.com/office/powerpoint/2010/main" val="281284367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2364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01_ Титульный слайд">
    <p:spTree>
      <p:nvGrpSpPr>
        <p:cNvPr id="1" name=""/>
        <p:cNvGrpSpPr/>
        <p:nvPr/>
      </p:nvGrpSpPr>
      <p:grpSpPr>
        <a:xfrm>
          <a:off x="0" y="0"/>
          <a:ext cx="0" cy="0"/>
          <a:chOff x="0" y="0"/>
          <a:chExt cx="0" cy="0"/>
        </a:xfrm>
      </p:grpSpPr>
      <p:pic>
        <p:nvPicPr>
          <p:cNvPr id="2" name="Picture 2" descr="H:\Moscow Exchange (ex-Micex-RTS) brandbook\MSCW_XCHNG_Master_Logo_Folder\PNG\ENGLISH\MSCW_XCHNG_RGB_E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2013" y="269875"/>
            <a:ext cx="24209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office.micex.com\Public\Files\Департамент_валютного_рынка\Управление_продаж\Презентации и брошюры ВР\Статистика\отражение1.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07084" y="850398"/>
            <a:ext cx="4264929" cy="5540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447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02_ Содержание">
    <p:spTree>
      <p:nvGrpSpPr>
        <p:cNvPr id="1" name=""/>
        <p:cNvGrpSpPr/>
        <p:nvPr/>
      </p:nvGrpSpPr>
      <p:grpSpPr>
        <a:xfrm>
          <a:off x="0" y="0"/>
          <a:ext cx="0" cy="0"/>
          <a:chOff x="0" y="0"/>
          <a:chExt cx="0" cy="0"/>
        </a:xfrm>
      </p:grpSpPr>
      <p:sp>
        <p:nvSpPr>
          <p:cNvPr id="2" name="Прямоугольник 1"/>
          <p:cNvSpPr/>
          <p:nvPr/>
        </p:nvSpPr>
        <p:spPr>
          <a:xfrm>
            <a:off x="269875" y="269875"/>
            <a:ext cx="8604250" cy="6318250"/>
          </a:xfrm>
          <a:prstGeom prst="rect">
            <a:avLst/>
          </a:prstGeom>
          <a:solidFill>
            <a:srgbClr val="55677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prstClr val="white"/>
              </a:solidFill>
            </a:endParaRPr>
          </a:p>
        </p:txBody>
      </p:sp>
    </p:spTree>
    <p:extLst>
      <p:ext uri="{BB962C8B-B14F-4D97-AF65-F5344CB8AC3E}">
        <p14:creationId xmlns:p14="http://schemas.microsoft.com/office/powerpoint/2010/main" val="2675818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02_ Слайд начала раздела">
    <p:spTree>
      <p:nvGrpSpPr>
        <p:cNvPr id="1" name=""/>
        <p:cNvGrpSpPr/>
        <p:nvPr/>
      </p:nvGrpSpPr>
      <p:grpSpPr>
        <a:xfrm>
          <a:off x="0" y="0"/>
          <a:ext cx="0" cy="0"/>
          <a:chOff x="0" y="0"/>
          <a:chExt cx="0" cy="0"/>
        </a:xfrm>
      </p:grpSpPr>
      <p:sp>
        <p:nvSpPr>
          <p:cNvPr id="2" name="Подзаголовок 2"/>
          <p:cNvSpPr txBox="1">
            <a:spLocks/>
          </p:cNvSpPr>
          <p:nvPr/>
        </p:nvSpPr>
        <p:spPr>
          <a:xfrm>
            <a:off x="647700" y="6191250"/>
            <a:ext cx="7667625" cy="360363"/>
          </a:xfrm>
          <a:prstGeom prst="rect">
            <a:avLst/>
          </a:prstGeom>
        </p:spPr>
        <p:txBody>
          <a:bodyPr rIns="0"/>
          <a:lstStyle>
            <a:lvl1pPr marL="449263" indent="-4492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lnSpc>
                <a:spcPct val="150000"/>
              </a:lnSpc>
              <a:buFont typeface="Arial" charset="0"/>
              <a:buNone/>
              <a:defRPr/>
            </a:pPr>
            <a:r>
              <a:rPr lang="en-US" sz="1100" dirty="0" smtClean="0">
                <a:solidFill>
                  <a:srgbClr val="000000"/>
                </a:solidFill>
                <a:latin typeface="Verdana" pitchFamily="34" charset="0"/>
              </a:rPr>
              <a:t>FX MARKET</a:t>
            </a:r>
          </a:p>
        </p:txBody>
      </p:sp>
      <p:sp>
        <p:nvSpPr>
          <p:cNvPr id="3" name="Подзаголовок 2"/>
          <p:cNvSpPr txBox="1">
            <a:spLocks/>
          </p:cNvSpPr>
          <p:nvPr/>
        </p:nvSpPr>
        <p:spPr>
          <a:xfrm>
            <a:off x="8388350" y="6191250"/>
            <a:ext cx="360363" cy="360363"/>
          </a:xfrm>
          <a:prstGeom prst="rect">
            <a:avLst/>
          </a:prstGeom>
        </p:spPr>
        <p:txBody>
          <a:bodyPr lIns="0" rIns="0"/>
          <a:lstStyle>
            <a:lvl1pPr marL="0" indent="0" algn="l">
              <a:lnSpc>
                <a:spcPct val="100000"/>
              </a:lnSpc>
              <a:spcBef>
                <a:spcPts val="0"/>
              </a:spcBef>
              <a:buNone/>
              <a:defRPr sz="1100" b="0" baseline="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449263" indent="-449263" algn="r" fontAlgn="auto">
              <a:lnSpc>
                <a:spcPct val="150000"/>
              </a:lnSpc>
              <a:spcAft>
                <a:spcPts val="0"/>
              </a:spcAft>
              <a:buFont typeface="Arial" pitchFamily="34" charset="0"/>
              <a:buNone/>
              <a:defRPr/>
            </a:pPr>
            <a:fld id="{6CADA420-46CB-4208-939A-3732D3D374E4}" type="slidenum">
              <a:rPr lang="en-US" smtClean="0">
                <a:solidFill>
                  <a:srgbClr val="000000"/>
                </a:solidFill>
              </a:rPr>
              <a:pPr marL="449263" indent="-449263" algn="r" fontAlgn="auto">
                <a:lnSpc>
                  <a:spcPct val="150000"/>
                </a:lnSpc>
                <a:spcAft>
                  <a:spcPts val="0"/>
                </a:spcAft>
                <a:buFont typeface="Arial" pitchFamily="34" charset="0"/>
                <a:buNone/>
                <a:defRPr/>
              </a:pPr>
              <a:t>‹#›</a:t>
            </a:fld>
            <a:endParaRPr lang="en-US" dirty="0" smtClean="0">
              <a:solidFill>
                <a:srgbClr val="000000"/>
              </a:solidFill>
            </a:endParaRPr>
          </a:p>
        </p:txBody>
      </p:sp>
      <p:sp>
        <p:nvSpPr>
          <p:cNvPr id="4" name="Прямоугольник 3"/>
          <p:cNvSpPr/>
          <p:nvPr/>
        </p:nvSpPr>
        <p:spPr>
          <a:xfrm>
            <a:off x="269875" y="269875"/>
            <a:ext cx="2160588" cy="631825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prstClr val="white"/>
              </a:solidFill>
            </a:endParaRPr>
          </a:p>
        </p:txBody>
      </p:sp>
      <p:pic>
        <p:nvPicPr>
          <p:cNvPr id="5" name="Picture 2" descr="H:\Moscow Exchange (ex-Micex-RTS) brandbook\MSCW_XCHNG_Master_Logo_Folder\PNG\ENGLISH\MSCW_XCHNG_RGB_E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2025" y="6191250"/>
            <a:ext cx="1665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3218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04_ Регулярный слайд">
    <p:spTree>
      <p:nvGrpSpPr>
        <p:cNvPr id="1" name=""/>
        <p:cNvGrpSpPr/>
        <p:nvPr/>
      </p:nvGrpSpPr>
      <p:grpSpPr>
        <a:xfrm>
          <a:off x="0" y="0"/>
          <a:ext cx="0" cy="0"/>
          <a:chOff x="0" y="0"/>
          <a:chExt cx="0" cy="0"/>
        </a:xfrm>
      </p:grpSpPr>
      <p:sp>
        <p:nvSpPr>
          <p:cNvPr id="2" name="Прямоугольник 1"/>
          <p:cNvSpPr/>
          <p:nvPr/>
        </p:nvSpPr>
        <p:spPr>
          <a:xfrm>
            <a:off x="269875" y="269875"/>
            <a:ext cx="647700" cy="631825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prstClr val="white"/>
              </a:solidFill>
            </a:endParaRPr>
          </a:p>
        </p:txBody>
      </p:sp>
      <p:sp>
        <p:nvSpPr>
          <p:cNvPr id="3" name="Подзаголовок 2"/>
          <p:cNvSpPr txBox="1">
            <a:spLocks/>
          </p:cNvSpPr>
          <p:nvPr/>
        </p:nvSpPr>
        <p:spPr>
          <a:xfrm>
            <a:off x="8388350" y="6273800"/>
            <a:ext cx="360363" cy="360363"/>
          </a:xfrm>
          <a:prstGeom prst="rect">
            <a:avLst/>
          </a:prstGeom>
        </p:spPr>
        <p:txBody>
          <a:bodyPr lIns="0" rIns="0"/>
          <a:lstStyle>
            <a:lvl1pPr marL="0" indent="0" algn="l">
              <a:lnSpc>
                <a:spcPct val="100000"/>
              </a:lnSpc>
              <a:spcBef>
                <a:spcPts val="0"/>
              </a:spcBef>
              <a:buNone/>
              <a:defRPr sz="1100" b="0" baseline="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449263" indent="-449263" algn="r" fontAlgn="auto">
              <a:lnSpc>
                <a:spcPct val="150000"/>
              </a:lnSpc>
              <a:spcAft>
                <a:spcPts val="0"/>
              </a:spcAft>
              <a:buFont typeface="Arial" pitchFamily="34" charset="0"/>
              <a:buNone/>
              <a:defRPr/>
            </a:pPr>
            <a:fld id="{2FDDFA7F-2F21-4F93-AF4D-DBADF948B459}" type="slidenum">
              <a:rPr lang="en-US" smtClean="0">
                <a:solidFill>
                  <a:srgbClr val="000000"/>
                </a:solidFill>
              </a:rPr>
              <a:pPr marL="449263" indent="-449263" algn="r" fontAlgn="auto">
                <a:lnSpc>
                  <a:spcPct val="150000"/>
                </a:lnSpc>
                <a:spcAft>
                  <a:spcPts val="0"/>
                </a:spcAft>
                <a:buFont typeface="Arial" pitchFamily="34" charset="0"/>
                <a:buNone/>
                <a:defRPr/>
              </a:pPr>
              <a:t>‹#›</a:t>
            </a:fld>
            <a:endParaRPr lang="en-US" dirty="0" smtClean="0">
              <a:solidFill>
                <a:srgbClr val="000000"/>
              </a:solidFill>
            </a:endParaRPr>
          </a:p>
        </p:txBody>
      </p:sp>
      <p:sp>
        <p:nvSpPr>
          <p:cNvPr id="4" name="Подзаголовок 2"/>
          <p:cNvSpPr txBox="1">
            <a:spLocks/>
          </p:cNvSpPr>
          <p:nvPr/>
        </p:nvSpPr>
        <p:spPr>
          <a:xfrm>
            <a:off x="720725" y="6273800"/>
            <a:ext cx="7667625" cy="360363"/>
          </a:xfrm>
          <a:prstGeom prst="rect">
            <a:avLst/>
          </a:prstGeom>
        </p:spPr>
        <p:txBody>
          <a:bodyPr rIns="0"/>
          <a:lstStyle>
            <a:lvl1pPr marL="449263" indent="-4492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lnSpc>
                <a:spcPct val="150000"/>
              </a:lnSpc>
              <a:buFont typeface="Arial" charset="0"/>
              <a:buNone/>
              <a:defRPr/>
            </a:pPr>
            <a:r>
              <a:rPr lang="en-US" sz="1100" dirty="0" smtClean="0">
                <a:solidFill>
                  <a:srgbClr val="000000"/>
                </a:solidFill>
                <a:latin typeface="Verdana" pitchFamily="34" charset="0"/>
              </a:rPr>
              <a:t>FX MARKET</a:t>
            </a:r>
          </a:p>
        </p:txBody>
      </p:sp>
      <p:pic>
        <p:nvPicPr>
          <p:cNvPr id="5" name="Picture 2" descr="H:\Moscow Exchange (ex-Micex-RTS) brandbook\MSCW_XCHNG_Master_Logo_Folder\PNG\ENGLISH\MSCW_XCHNG_RGB_E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725" y="6191250"/>
            <a:ext cx="1665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757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05_ Вынос">
    <p:spTree>
      <p:nvGrpSpPr>
        <p:cNvPr id="1" name=""/>
        <p:cNvGrpSpPr/>
        <p:nvPr/>
      </p:nvGrpSpPr>
      <p:grpSpPr>
        <a:xfrm>
          <a:off x="0" y="0"/>
          <a:ext cx="0" cy="0"/>
          <a:chOff x="0" y="0"/>
          <a:chExt cx="0" cy="0"/>
        </a:xfrm>
      </p:grpSpPr>
      <p:grpSp>
        <p:nvGrpSpPr>
          <p:cNvPr id="2" name="Группа 1"/>
          <p:cNvGrpSpPr>
            <a:grpSpLocks/>
          </p:cNvGrpSpPr>
          <p:nvPr/>
        </p:nvGrpSpPr>
        <p:grpSpPr bwMode="auto">
          <a:xfrm>
            <a:off x="269875" y="269875"/>
            <a:ext cx="8593138" cy="6327775"/>
            <a:chOff x="269999" y="270000"/>
            <a:chExt cx="8593083" cy="6327352"/>
          </a:xfrm>
        </p:grpSpPr>
        <p:grpSp>
          <p:nvGrpSpPr>
            <p:cNvPr id="3" name="Группа 14"/>
            <p:cNvGrpSpPr>
              <a:grpSpLocks/>
            </p:cNvGrpSpPr>
            <p:nvPr/>
          </p:nvGrpSpPr>
          <p:grpSpPr bwMode="auto">
            <a:xfrm>
              <a:off x="269999" y="270000"/>
              <a:ext cx="8593083" cy="6327352"/>
              <a:chOff x="5436096" y="1027320"/>
              <a:chExt cx="3275888" cy="4831247"/>
            </a:xfrm>
          </p:grpSpPr>
          <p:sp>
            <p:nvSpPr>
              <p:cNvPr id="5" name="Прямоугольник 4"/>
              <p:cNvSpPr/>
              <p:nvPr/>
            </p:nvSpPr>
            <p:spPr>
              <a:xfrm>
                <a:off x="5436096" y="1027320"/>
                <a:ext cx="3275888" cy="4831247"/>
              </a:xfrm>
              <a:prstGeom prst="rect">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prstClr val="white"/>
                  </a:solidFill>
                </a:endParaRPr>
              </a:p>
            </p:txBody>
          </p:sp>
          <p:cxnSp>
            <p:nvCxnSpPr>
              <p:cNvPr id="6" name="Прямая соединительная линия 5"/>
              <p:cNvCxnSpPr/>
              <p:nvPr/>
            </p:nvCxnSpPr>
            <p:spPr>
              <a:xfrm>
                <a:off x="5436096" y="1027320"/>
                <a:ext cx="3275888" cy="4831247"/>
              </a:xfrm>
              <a:prstGeom prst="line">
                <a:avLst/>
              </a:prstGeom>
              <a:ln w="6350" cmpd="sng">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flipH="1">
                <a:off x="5436096" y="1027320"/>
                <a:ext cx="3275888" cy="4831247"/>
              </a:xfrm>
              <a:prstGeom prst="line">
                <a:avLst/>
              </a:prstGeom>
              <a:ln w="6350" cmpd="sng">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 name="Подзаголовок 2"/>
            <p:cNvSpPr txBox="1">
              <a:spLocks/>
            </p:cNvSpPr>
            <p:nvPr/>
          </p:nvSpPr>
          <p:spPr>
            <a:xfrm>
              <a:off x="3492603" y="2955870"/>
              <a:ext cx="2173274" cy="977835"/>
            </a:xfrm>
            <a:prstGeom prst="rect">
              <a:avLst/>
            </a:prstGeom>
            <a:solidFill>
              <a:schemeClr val="bg1">
                <a:lumMod val="75000"/>
              </a:schemeClr>
            </a:solidFill>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buFont typeface="Arial" charset="0"/>
                <a:buNone/>
                <a:defRPr/>
              </a:pPr>
              <a:r>
                <a:rPr lang="en-US" sz="1200" dirty="0" smtClean="0">
                  <a:solidFill>
                    <a:srgbClr val="7F7F7F"/>
                  </a:solidFill>
                  <a:latin typeface="Verdana" pitchFamily="34" charset="0"/>
                </a:rPr>
                <a:t> [ IMAGE ]</a:t>
              </a:r>
            </a:p>
          </p:txBody>
        </p:sp>
      </p:grpSp>
      <p:sp>
        <p:nvSpPr>
          <p:cNvPr id="8" name="Подзаголовок 2"/>
          <p:cNvSpPr txBox="1">
            <a:spLocks/>
          </p:cNvSpPr>
          <p:nvPr/>
        </p:nvSpPr>
        <p:spPr bwMode="auto">
          <a:xfrm>
            <a:off x="647700" y="612775"/>
            <a:ext cx="4716463" cy="2960688"/>
          </a:xfrm>
          <a:prstGeom prst="rect">
            <a:avLst/>
          </a:prstGeom>
          <a:no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2600" dirty="0" smtClean="0">
                <a:solidFill>
                  <a:srgbClr val="000000"/>
                </a:solidFill>
                <a:latin typeface="Verdana" pitchFamily="34" charset="0"/>
              </a:rPr>
              <a:t>EMPHASIS CAN BE PUT ON QUOTES OR IMPORTANT PART OF THE TEXT BY GOES HERE IN VERDANA</a:t>
            </a:r>
            <a:endParaRPr lang="ru-RU" sz="2600" dirty="0" smtClean="0">
              <a:solidFill>
                <a:srgbClr val="000000"/>
              </a:solidFill>
              <a:latin typeface="Verdana" pitchFamily="34" charset="0"/>
            </a:endParaRPr>
          </a:p>
          <a:p>
            <a:pPr eaLnBrk="1" hangingPunct="1">
              <a:lnSpc>
                <a:spcPct val="90000"/>
              </a:lnSpc>
              <a:defRPr/>
            </a:pPr>
            <a:r>
              <a:rPr lang="en-US" sz="2600" b="1" dirty="0" smtClean="0">
                <a:solidFill>
                  <a:srgbClr val="000000"/>
                </a:solidFill>
                <a:latin typeface="Verdana" pitchFamily="34" charset="0"/>
              </a:rPr>
              <a:t>LIGHT AND BOLD </a:t>
            </a:r>
            <a:br>
              <a:rPr lang="en-US" sz="2600" b="1" dirty="0" smtClean="0">
                <a:solidFill>
                  <a:srgbClr val="000000"/>
                </a:solidFill>
                <a:latin typeface="Verdana" pitchFamily="34" charset="0"/>
              </a:rPr>
            </a:br>
            <a:r>
              <a:rPr lang="en-US" sz="2600" b="1" dirty="0" smtClean="0">
                <a:solidFill>
                  <a:srgbClr val="000000"/>
                </a:solidFill>
                <a:latin typeface="Verdana" pitchFamily="34" charset="0"/>
              </a:rPr>
              <a:t>26 PT CAPS</a:t>
            </a:r>
            <a:endParaRPr lang="ru-RU" sz="2600" b="1" dirty="0" smtClean="0">
              <a:solidFill>
                <a:srgbClr val="000000"/>
              </a:solidFill>
              <a:latin typeface="Verdana" pitchFamily="34" charset="0"/>
            </a:endParaRPr>
          </a:p>
        </p:txBody>
      </p:sp>
    </p:spTree>
    <p:extLst>
      <p:ext uri="{BB962C8B-B14F-4D97-AF65-F5344CB8AC3E}">
        <p14:creationId xmlns:p14="http://schemas.microsoft.com/office/powerpoint/2010/main" val="3422173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07_ Заключительный слайд">
    <p:spTree>
      <p:nvGrpSpPr>
        <p:cNvPr id="1" name=""/>
        <p:cNvGrpSpPr/>
        <p:nvPr/>
      </p:nvGrpSpPr>
      <p:grpSpPr>
        <a:xfrm>
          <a:off x="0" y="0"/>
          <a:ext cx="0" cy="0"/>
          <a:chOff x="0" y="0"/>
          <a:chExt cx="0" cy="0"/>
        </a:xfrm>
      </p:grpSpPr>
      <p:pic>
        <p:nvPicPr>
          <p:cNvPr id="2" name="Picture 2" descr="H:\Moscow Exchange (ex-Micex-RTS) brandbook\MSCW_XCHNG_Master_Logo_Folder\PNG\ENGLISH\MSCW_XCHNG_RGB_E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575" y="6048375"/>
            <a:ext cx="227012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userDrawn="1"/>
        </p:nvSpPr>
        <p:spPr>
          <a:xfrm>
            <a:off x="269875" y="269875"/>
            <a:ext cx="647700" cy="631825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prstClr val="white"/>
              </a:solidFill>
            </a:endParaRPr>
          </a:p>
        </p:txBody>
      </p:sp>
    </p:spTree>
    <p:extLst>
      <p:ext uri="{BB962C8B-B14F-4D97-AF65-F5344CB8AC3E}">
        <p14:creationId xmlns:p14="http://schemas.microsoft.com/office/powerpoint/2010/main" val="2787543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Миддл поинт">
    <p:spTree>
      <p:nvGrpSpPr>
        <p:cNvPr id="1" name=""/>
        <p:cNvGrpSpPr/>
        <p:nvPr/>
      </p:nvGrpSpPr>
      <p:grpSpPr>
        <a:xfrm>
          <a:off x="0" y="0"/>
          <a:ext cx="0" cy="0"/>
          <a:chOff x="0" y="0"/>
          <a:chExt cx="0" cy="0"/>
        </a:xfrm>
      </p:grpSpPr>
      <p:pic>
        <p:nvPicPr>
          <p:cNvPr id="3" name="Picture 1" descr="Middle_slide_01_ligh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638"/>
            <a:ext cx="9170988" cy="685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5" descr="Sign + ММВБ + MICE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9638" y="695325"/>
            <a:ext cx="166052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6" descr="RTS Биржа"/>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3838" y="765175"/>
            <a:ext cx="166052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ctrTitle"/>
          </p:nvPr>
        </p:nvSpPr>
        <p:spPr>
          <a:xfrm>
            <a:off x="721266" y="2852936"/>
            <a:ext cx="7772400" cy="1336386"/>
          </a:xfrm>
          <a:prstGeom prst="rect">
            <a:avLst/>
          </a:prstGeom>
        </p:spPr>
        <p:txBody>
          <a:bodyPr/>
          <a:lstStyle>
            <a:lvl1pPr>
              <a:defRPr sz="3600" b="1" i="0">
                <a:solidFill>
                  <a:schemeClr val="tx1">
                    <a:lumMod val="75000"/>
                    <a:lumOff val="25000"/>
                  </a:schemeClr>
                </a:solidFill>
                <a:effectLst>
                  <a:outerShdw blurRad="50800" dist="38100" dir="2700000" algn="tl" rotWithShape="0">
                    <a:prstClr val="black">
                      <a:alpha val="40000"/>
                    </a:prstClr>
                  </a:outerShdw>
                </a:effectLst>
                <a:latin typeface="Arial"/>
                <a:cs typeface="Arial"/>
              </a:defRPr>
            </a:lvl1pPr>
          </a:lstStyle>
          <a:p>
            <a:r>
              <a:rPr lang="ru-RU" smtClean="0"/>
              <a:t>Образец заголовка</a:t>
            </a:r>
            <a:endParaRPr lang="en-US" dirty="0"/>
          </a:p>
        </p:txBody>
      </p:sp>
    </p:spTree>
    <p:extLst>
      <p:ext uri="{BB962C8B-B14F-4D97-AF65-F5344CB8AC3E}">
        <p14:creationId xmlns:p14="http://schemas.microsoft.com/office/powerpoint/2010/main" val="278601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01_ Титульный слайд">
    <p:spTree>
      <p:nvGrpSpPr>
        <p:cNvPr id="1" name=""/>
        <p:cNvGrpSpPr/>
        <p:nvPr/>
      </p:nvGrpSpPr>
      <p:grpSpPr>
        <a:xfrm>
          <a:off x="0" y="0"/>
          <a:ext cx="0" cy="0"/>
          <a:chOff x="0" y="0"/>
          <a:chExt cx="0" cy="0"/>
        </a:xfrm>
      </p:grpSpPr>
      <p:pic>
        <p:nvPicPr>
          <p:cNvPr id="2" name="Picture 2" descr="H:\Moscow Exchange (ex-Micex-RTS) brandbook\MSCW_XCHNG_Master_Logo_Folder\PNG\ENGLISH\MSCW_XCHNG_RGB_E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2013" y="269875"/>
            <a:ext cx="24209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office.micex.com\Public\Files\Департамент_валютного_рынка\Управление_продаж\Презентации и брошюры ВР\Статистика\отражение1.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07084" y="850398"/>
            <a:ext cx="4264929" cy="5540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950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Слайд без текста">
    <p:spTree>
      <p:nvGrpSpPr>
        <p:cNvPr id="1" name=""/>
        <p:cNvGrpSpPr/>
        <p:nvPr/>
      </p:nvGrpSpPr>
      <p:grpSpPr>
        <a:xfrm>
          <a:off x="0" y="0"/>
          <a:ext cx="0" cy="0"/>
          <a:chOff x="0" y="0"/>
          <a:chExt cx="0" cy="0"/>
        </a:xfrm>
      </p:grpSpPr>
      <p:pic>
        <p:nvPicPr>
          <p:cNvPr id="3" name="Picture 15" descr="Header_ligh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350"/>
            <a:ext cx="9170988"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6" descr="Footer_ligh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3" y="6288088"/>
            <a:ext cx="917098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7"/>
          <p:cNvCxnSpPr/>
          <p:nvPr/>
        </p:nvCxnSpPr>
        <p:spPr>
          <a:xfrm>
            <a:off x="0" y="6237288"/>
            <a:ext cx="9144000" cy="0"/>
          </a:xfrm>
          <a:prstGeom prst="line">
            <a:avLst/>
          </a:prstGeom>
          <a:ln w="38100" cmpd="sng">
            <a:solidFill>
              <a:srgbClr val="4F758B"/>
            </a:solidFill>
          </a:ln>
        </p:spPr>
        <p:style>
          <a:lnRef idx="1">
            <a:schemeClr val="dk1"/>
          </a:lnRef>
          <a:fillRef idx="0">
            <a:schemeClr val="dk1"/>
          </a:fillRef>
          <a:effectRef idx="0">
            <a:schemeClr val="dk1"/>
          </a:effectRef>
          <a:fontRef idx="minor">
            <a:schemeClr val="tx1"/>
          </a:fontRef>
        </p:style>
      </p:cxnSp>
      <p:grpSp>
        <p:nvGrpSpPr>
          <p:cNvPr id="6" name="Group 15"/>
          <p:cNvGrpSpPr>
            <a:grpSpLocks/>
          </p:cNvGrpSpPr>
          <p:nvPr/>
        </p:nvGrpSpPr>
        <p:grpSpPr bwMode="auto">
          <a:xfrm>
            <a:off x="287338" y="6391275"/>
            <a:ext cx="2232025" cy="376238"/>
            <a:chOff x="884" y="1480"/>
            <a:chExt cx="3946" cy="664"/>
          </a:xfrm>
        </p:grpSpPr>
        <p:pic>
          <p:nvPicPr>
            <p:cNvPr id="7" name="Picture 16" descr="Sign + ММВБ + MICE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4" y="1480"/>
              <a:ext cx="1724"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RTS Биржа"/>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2" y="1583"/>
              <a:ext cx="1678" cy="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457200" y="0"/>
            <a:ext cx="8229600" cy="908720"/>
          </a:xfrm>
          <a:prstGeom prst="rect">
            <a:avLst/>
          </a:prstGeom>
        </p:spPr>
        <p:txBody>
          <a:bodyPr/>
          <a:lstStyle>
            <a:lvl1pPr algn="l">
              <a:defRPr sz="2400" b="1">
                <a:solidFill>
                  <a:srgbClr val="FFFFFF"/>
                </a:solidFill>
              </a:defRPr>
            </a:lvl1pPr>
          </a:lstStyle>
          <a:p>
            <a:r>
              <a:rPr lang="ru-RU" smtClean="0"/>
              <a:t>Образец заголовка</a:t>
            </a:r>
            <a:endParaRPr lang="en-US" dirty="0"/>
          </a:p>
        </p:txBody>
      </p:sp>
    </p:spTree>
    <p:extLst>
      <p:ext uri="{BB962C8B-B14F-4D97-AF65-F5344CB8AC3E}">
        <p14:creationId xmlns:p14="http://schemas.microsoft.com/office/powerpoint/2010/main" val="24000205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he end">
    <p:spTree>
      <p:nvGrpSpPr>
        <p:cNvPr id="1" name=""/>
        <p:cNvGrpSpPr/>
        <p:nvPr/>
      </p:nvGrpSpPr>
      <p:grpSpPr>
        <a:xfrm>
          <a:off x="0" y="0"/>
          <a:ext cx="0" cy="0"/>
          <a:chOff x="0" y="0"/>
          <a:chExt cx="0" cy="0"/>
        </a:xfrm>
      </p:grpSpPr>
      <p:pic>
        <p:nvPicPr>
          <p:cNvPr id="3" name="Picture 1" descr="Background_blank_ligh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13" y="0"/>
            <a:ext cx="9170988" cy="687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ctrTitle"/>
          </p:nvPr>
        </p:nvSpPr>
        <p:spPr>
          <a:xfrm>
            <a:off x="685800" y="2780928"/>
            <a:ext cx="7772400" cy="1336386"/>
          </a:xfrm>
          <a:prstGeom prst="rect">
            <a:avLst/>
          </a:prstGeom>
        </p:spPr>
        <p:txBody>
          <a:bodyPr/>
          <a:lstStyle>
            <a:lvl1pPr>
              <a:defRPr sz="3600" b="1" i="0">
                <a:solidFill>
                  <a:schemeClr val="tx1">
                    <a:lumMod val="75000"/>
                    <a:lumOff val="25000"/>
                  </a:schemeClr>
                </a:solidFill>
                <a:effectLst>
                  <a:outerShdw blurRad="50800" dist="38100" dir="2700000" algn="tl" rotWithShape="0">
                    <a:prstClr val="black">
                      <a:alpha val="40000"/>
                    </a:prstClr>
                  </a:outerShdw>
                </a:effectLst>
                <a:latin typeface="Arial"/>
                <a:cs typeface="Arial"/>
              </a:defRPr>
            </a:lvl1pPr>
          </a:lstStyle>
          <a:p>
            <a:r>
              <a:rPr lang="ru-RU" dirty="0" smtClean="0"/>
              <a:t>Образец заголовка</a:t>
            </a:r>
            <a:endParaRPr lang="en-US" dirty="0"/>
          </a:p>
        </p:txBody>
      </p:sp>
    </p:spTree>
    <p:extLst>
      <p:ext uri="{BB962C8B-B14F-4D97-AF65-F5344CB8AC3E}">
        <p14:creationId xmlns:p14="http://schemas.microsoft.com/office/powerpoint/2010/main" val="277784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02_ Содержание">
    <p:spTree>
      <p:nvGrpSpPr>
        <p:cNvPr id="1" name=""/>
        <p:cNvGrpSpPr/>
        <p:nvPr/>
      </p:nvGrpSpPr>
      <p:grpSpPr>
        <a:xfrm>
          <a:off x="0" y="0"/>
          <a:ext cx="0" cy="0"/>
          <a:chOff x="0" y="0"/>
          <a:chExt cx="0" cy="0"/>
        </a:xfrm>
      </p:grpSpPr>
      <p:sp>
        <p:nvSpPr>
          <p:cNvPr id="2" name="Прямоугольник 1"/>
          <p:cNvSpPr/>
          <p:nvPr/>
        </p:nvSpPr>
        <p:spPr>
          <a:xfrm>
            <a:off x="269875" y="269875"/>
            <a:ext cx="8604250" cy="6318250"/>
          </a:xfrm>
          <a:prstGeom prst="rect">
            <a:avLst/>
          </a:prstGeom>
          <a:solidFill>
            <a:srgbClr val="55677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3" name="Подзаголовок 2"/>
          <p:cNvSpPr txBox="1">
            <a:spLocks/>
          </p:cNvSpPr>
          <p:nvPr/>
        </p:nvSpPr>
        <p:spPr>
          <a:xfrm>
            <a:off x="1152525" y="828675"/>
            <a:ext cx="4064000" cy="719138"/>
          </a:xfrm>
          <a:prstGeom prst="rect">
            <a:avLst/>
          </a:prstGeom>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 typeface="Arial" charset="0"/>
              <a:buNone/>
              <a:defRPr/>
            </a:pPr>
            <a:r>
              <a:rPr lang="en-US" sz="2600" dirty="0" smtClean="0">
                <a:solidFill>
                  <a:schemeClr val="bg1"/>
                </a:solidFill>
                <a:latin typeface="Verdana" pitchFamily="34" charset="0"/>
                <a:ea typeface="Verdana" pitchFamily="34" charset="0"/>
                <a:cs typeface="Verdana" pitchFamily="34" charset="0"/>
              </a:rPr>
              <a:t>CONTENTS</a:t>
            </a:r>
            <a:endParaRPr lang="ru-RU" sz="2600" b="1" dirty="0" smtClean="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86054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02_ Слайд начала раздела">
    <p:spTree>
      <p:nvGrpSpPr>
        <p:cNvPr id="1" name=""/>
        <p:cNvGrpSpPr/>
        <p:nvPr/>
      </p:nvGrpSpPr>
      <p:grpSpPr>
        <a:xfrm>
          <a:off x="0" y="0"/>
          <a:ext cx="0" cy="0"/>
          <a:chOff x="0" y="0"/>
          <a:chExt cx="0" cy="0"/>
        </a:xfrm>
      </p:grpSpPr>
      <p:sp>
        <p:nvSpPr>
          <p:cNvPr id="2" name="Подзаголовок 2"/>
          <p:cNvSpPr txBox="1">
            <a:spLocks/>
          </p:cNvSpPr>
          <p:nvPr/>
        </p:nvSpPr>
        <p:spPr>
          <a:xfrm>
            <a:off x="647700" y="6191250"/>
            <a:ext cx="7667625" cy="360363"/>
          </a:xfrm>
          <a:prstGeom prst="rect">
            <a:avLst/>
          </a:prstGeom>
        </p:spPr>
        <p:txBody>
          <a:bodyPr rIns="0"/>
          <a:lstStyle>
            <a:lvl1pPr marL="449263" indent="-44926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lnSpc>
                <a:spcPct val="150000"/>
              </a:lnSpc>
              <a:buFont typeface="Arial" charset="0"/>
              <a:buNone/>
              <a:defRPr/>
            </a:pPr>
            <a:r>
              <a:rPr lang="en-US" sz="1100" dirty="0" smtClean="0">
                <a:latin typeface="Verdana" pitchFamily="34" charset="0"/>
              </a:rPr>
              <a:t>MOSCOW EXCHANGE FX MARKET</a:t>
            </a:r>
          </a:p>
        </p:txBody>
      </p:sp>
      <p:sp>
        <p:nvSpPr>
          <p:cNvPr id="3" name="Подзаголовок 2"/>
          <p:cNvSpPr txBox="1">
            <a:spLocks/>
          </p:cNvSpPr>
          <p:nvPr/>
        </p:nvSpPr>
        <p:spPr>
          <a:xfrm>
            <a:off x="8388350" y="6191250"/>
            <a:ext cx="360363" cy="360363"/>
          </a:xfrm>
          <a:prstGeom prst="rect">
            <a:avLst/>
          </a:prstGeom>
        </p:spPr>
        <p:txBody>
          <a:bodyPr lIns="0" rIns="0"/>
          <a:lstStyle>
            <a:lvl1pPr marL="0" indent="0" algn="l">
              <a:lnSpc>
                <a:spcPct val="100000"/>
              </a:lnSpc>
              <a:spcBef>
                <a:spcPts val="0"/>
              </a:spcBef>
              <a:buNone/>
              <a:defRPr sz="1100" b="0" baseline="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449263" indent="-449263" algn="r" fontAlgn="auto">
              <a:lnSpc>
                <a:spcPct val="150000"/>
              </a:lnSpc>
              <a:spcAft>
                <a:spcPts val="0"/>
              </a:spcAft>
              <a:buFont typeface="Arial" pitchFamily="34" charset="0"/>
              <a:buNone/>
              <a:defRPr/>
            </a:pPr>
            <a:fld id="{D8AEC7D4-066F-4E81-82C4-EBF6841D28BA}" type="slidenum">
              <a:rPr lang="en-US" smtClean="0"/>
              <a:pPr marL="449263" indent="-449263" algn="r" fontAlgn="auto">
                <a:lnSpc>
                  <a:spcPct val="150000"/>
                </a:lnSpc>
                <a:spcAft>
                  <a:spcPts val="0"/>
                </a:spcAft>
                <a:buFont typeface="Arial" pitchFamily="34" charset="0"/>
                <a:buNone/>
                <a:defRPr/>
              </a:pPr>
              <a:t>‹#›</a:t>
            </a:fld>
            <a:endParaRPr lang="en-US" dirty="0" smtClean="0"/>
          </a:p>
        </p:txBody>
      </p:sp>
      <p:sp>
        <p:nvSpPr>
          <p:cNvPr id="4" name="Прямоугольник 3"/>
          <p:cNvSpPr/>
          <p:nvPr/>
        </p:nvSpPr>
        <p:spPr>
          <a:xfrm>
            <a:off x="269875" y="269875"/>
            <a:ext cx="2160588" cy="631825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pic>
        <p:nvPicPr>
          <p:cNvPr id="5" name="Picture 2" descr="H:\Moscow Exchange (ex-Micex-RTS) brandbook\MSCW_XCHNG_Master_Logo_Folder\PNG\ENGLISH\MSCW_XCHNG_RGB_E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2025" y="6191250"/>
            <a:ext cx="1665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6492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04_ Регулярный слайд">
    <p:spTree>
      <p:nvGrpSpPr>
        <p:cNvPr id="1" name=""/>
        <p:cNvGrpSpPr/>
        <p:nvPr/>
      </p:nvGrpSpPr>
      <p:grpSpPr>
        <a:xfrm>
          <a:off x="0" y="0"/>
          <a:ext cx="0" cy="0"/>
          <a:chOff x="0" y="0"/>
          <a:chExt cx="0" cy="0"/>
        </a:xfrm>
      </p:grpSpPr>
      <p:sp>
        <p:nvSpPr>
          <p:cNvPr id="2" name="Прямоугольник 1"/>
          <p:cNvSpPr/>
          <p:nvPr/>
        </p:nvSpPr>
        <p:spPr>
          <a:xfrm>
            <a:off x="269875" y="269875"/>
            <a:ext cx="647700" cy="6318250"/>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sp>
        <p:nvSpPr>
          <p:cNvPr id="3" name="Подзаголовок 2"/>
          <p:cNvSpPr txBox="1">
            <a:spLocks/>
          </p:cNvSpPr>
          <p:nvPr/>
        </p:nvSpPr>
        <p:spPr>
          <a:xfrm>
            <a:off x="8388350" y="6191250"/>
            <a:ext cx="360363" cy="360363"/>
          </a:xfrm>
          <a:prstGeom prst="rect">
            <a:avLst/>
          </a:prstGeom>
        </p:spPr>
        <p:txBody>
          <a:bodyPr lIns="0" rIns="0"/>
          <a:lstStyle>
            <a:lvl1pPr marL="0" indent="0" algn="l">
              <a:lnSpc>
                <a:spcPct val="100000"/>
              </a:lnSpc>
              <a:spcBef>
                <a:spcPts val="0"/>
              </a:spcBef>
              <a:buNone/>
              <a:defRPr sz="1100" b="0" baseline="0">
                <a:solidFill>
                  <a:schemeClr val="tx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449263" indent="-449263" algn="r" fontAlgn="auto">
              <a:lnSpc>
                <a:spcPct val="150000"/>
              </a:lnSpc>
              <a:spcAft>
                <a:spcPts val="0"/>
              </a:spcAft>
              <a:buFont typeface="Arial" pitchFamily="34" charset="0"/>
              <a:buNone/>
              <a:defRPr/>
            </a:pPr>
            <a:fld id="{14377E92-D05D-4ACA-A366-35029F8E0029}" type="slidenum">
              <a:rPr lang="en-US" smtClean="0"/>
              <a:pPr marL="449263" indent="-449263" algn="r" fontAlgn="auto">
                <a:lnSpc>
                  <a:spcPct val="150000"/>
                </a:lnSpc>
                <a:spcAft>
                  <a:spcPts val="0"/>
                </a:spcAft>
                <a:buFont typeface="Arial" pitchFamily="34" charset="0"/>
                <a:buNone/>
                <a:defRPr/>
              </a:pPr>
              <a:t>‹#›</a:t>
            </a:fld>
            <a:endParaRPr lang="en-US" dirty="0" smtClean="0"/>
          </a:p>
        </p:txBody>
      </p:sp>
      <p:pic>
        <p:nvPicPr>
          <p:cNvPr id="5" name="Picture 2" descr="H:\Moscow Exchange (ex-Micex-RTS) brandbook\MSCW_XCHNG_Master_Logo_Folder\PNG\ENGLISH\MSCW_XCHNG_RGB_E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725" y="6191250"/>
            <a:ext cx="1665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9290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05_ Вынос">
    <p:spTree>
      <p:nvGrpSpPr>
        <p:cNvPr id="1" name=""/>
        <p:cNvGrpSpPr/>
        <p:nvPr/>
      </p:nvGrpSpPr>
      <p:grpSpPr>
        <a:xfrm>
          <a:off x="0" y="0"/>
          <a:ext cx="0" cy="0"/>
          <a:chOff x="0" y="0"/>
          <a:chExt cx="0" cy="0"/>
        </a:xfrm>
      </p:grpSpPr>
      <p:grpSp>
        <p:nvGrpSpPr>
          <p:cNvPr id="2" name="Группа 1"/>
          <p:cNvGrpSpPr>
            <a:grpSpLocks/>
          </p:cNvGrpSpPr>
          <p:nvPr/>
        </p:nvGrpSpPr>
        <p:grpSpPr bwMode="auto">
          <a:xfrm>
            <a:off x="269875" y="269875"/>
            <a:ext cx="8593138" cy="6327775"/>
            <a:chOff x="269999" y="270000"/>
            <a:chExt cx="8593083" cy="6327352"/>
          </a:xfrm>
        </p:grpSpPr>
        <p:grpSp>
          <p:nvGrpSpPr>
            <p:cNvPr id="3" name="Группа 14"/>
            <p:cNvGrpSpPr>
              <a:grpSpLocks/>
            </p:cNvGrpSpPr>
            <p:nvPr/>
          </p:nvGrpSpPr>
          <p:grpSpPr bwMode="auto">
            <a:xfrm>
              <a:off x="269999" y="270000"/>
              <a:ext cx="8593083" cy="6327352"/>
              <a:chOff x="5436096" y="1027320"/>
              <a:chExt cx="3275888" cy="4831247"/>
            </a:xfrm>
          </p:grpSpPr>
          <p:sp>
            <p:nvSpPr>
              <p:cNvPr id="5" name="Прямоугольник 4"/>
              <p:cNvSpPr/>
              <p:nvPr/>
            </p:nvSpPr>
            <p:spPr>
              <a:xfrm>
                <a:off x="5436096" y="1027320"/>
                <a:ext cx="3275888" cy="4831247"/>
              </a:xfrm>
              <a:prstGeom prst="rect">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p>
            </p:txBody>
          </p:sp>
          <p:cxnSp>
            <p:nvCxnSpPr>
              <p:cNvPr id="6" name="Прямая соединительная линия 5"/>
              <p:cNvCxnSpPr/>
              <p:nvPr/>
            </p:nvCxnSpPr>
            <p:spPr>
              <a:xfrm>
                <a:off x="5436096" y="1027320"/>
                <a:ext cx="3275888" cy="4831247"/>
              </a:xfrm>
              <a:prstGeom prst="line">
                <a:avLst/>
              </a:prstGeom>
              <a:ln w="6350" cmpd="sng">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flipH="1">
                <a:off x="5436096" y="1027320"/>
                <a:ext cx="3275888" cy="4831247"/>
              </a:xfrm>
              <a:prstGeom prst="line">
                <a:avLst/>
              </a:prstGeom>
              <a:ln w="6350" cmpd="sng">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 name="Подзаголовок 2"/>
            <p:cNvSpPr txBox="1">
              <a:spLocks/>
            </p:cNvSpPr>
            <p:nvPr/>
          </p:nvSpPr>
          <p:spPr>
            <a:xfrm>
              <a:off x="3492603" y="2955870"/>
              <a:ext cx="2173274" cy="977835"/>
            </a:xfrm>
            <a:prstGeom prst="rect">
              <a:avLst/>
            </a:prstGeom>
            <a:solidFill>
              <a:schemeClr val="bg1">
                <a:lumMod val="75000"/>
              </a:schemeClr>
            </a:solidFill>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buFont typeface="Arial" charset="0"/>
                <a:buNone/>
                <a:defRPr/>
              </a:pPr>
              <a:r>
                <a:rPr lang="en-US" sz="1200" dirty="0" smtClean="0">
                  <a:solidFill>
                    <a:srgbClr val="7F7F7F"/>
                  </a:solidFill>
                  <a:latin typeface="Verdana" pitchFamily="34" charset="0"/>
                </a:rPr>
                <a:t> [ IMAGE ]</a:t>
              </a:r>
            </a:p>
          </p:txBody>
        </p:sp>
      </p:grpSp>
      <p:sp>
        <p:nvSpPr>
          <p:cNvPr id="8" name="Подзаголовок 2"/>
          <p:cNvSpPr txBox="1">
            <a:spLocks/>
          </p:cNvSpPr>
          <p:nvPr/>
        </p:nvSpPr>
        <p:spPr bwMode="auto">
          <a:xfrm>
            <a:off x="647700" y="612775"/>
            <a:ext cx="4716463" cy="2960688"/>
          </a:xfrm>
          <a:prstGeom prst="rect">
            <a:avLst/>
          </a:prstGeom>
          <a:no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2600" dirty="0" smtClean="0">
                <a:latin typeface="Verdana" pitchFamily="34" charset="0"/>
              </a:rPr>
              <a:t>EMPHASIS CAN BE PUT ON QUOTES OR IMPORTANT PART OF THE TEXT BY GOES HERE IN VERDANA</a:t>
            </a:r>
            <a:endParaRPr lang="ru-RU" sz="2600" dirty="0" smtClean="0">
              <a:latin typeface="Verdana" pitchFamily="34" charset="0"/>
            </a:endParaRPr>
          </a:p>
          <a:p>
            <a:pPr eaLnBrk="1" hangingPunct="1">
              <a:lnSpc>
                <a:spcPct val="90000"/>
              </a:lnSpc>
              <a:defRPr/>
            </a:pPr>
            <a:r>
              <a:rPr lang="en-US" sz="2600" b="1" dirty="0" smtClean="0">
                <a:latin typeface="Verdana" pitchFamily="34" charset="0"/>
              </a:rPr>
              <a:t>LIGHT AND BOLD </a:t>
            </a:r>
            <a:br>
              <a:rPr lang="en-US" sz="2600" b="1" dirty="0" smtClean="0">
                <a:latin typeface="Verdana" pitchFamily="34" charset="0"/>
              </a:rPr>
            </a:br>
            <a:r>
              <a:rPr lang="en-US" sz="2600" b="1" dirty="0" smtClean="0">
                <a:latin typeface="Verdana" pitchFamily="34" charset="0"/>
              </a:rPr>
              <a:t>26 PT CAPS</a:t>
            </a:r>
            <a:endParaRPr lang="ru-RU" sz="2600" b="1" dirty="0" smtClean="0">
              <a:latin typeface="Verdana" pitchFamily="34" charset="0"/>
            </a:endParaRPr>
          </a:p>
        </p:txBody>
      </p:sp>
    </p:spTree>
    <p:extLst>
      <p:ext uri="{BB962C8B-B14F-4D97-AF65-F5344CB8AC3E}">
        <p14:creationId xmlns:p14="http://schemas.microsoft.com/office/powerpoint/2010/main" val="4205120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07_ Заключительный слайд">
    <p:spTree>
      <p:nvGrpSpPr>
        <p:cNvPr id="1" name=""/>
        <p:cNvGrpSpPr/>
        <p:nvPr/>
      </p:nvGrpSpPr>
      <p:grpSpPr>
        <a:xfrm>
          <a:off x="0" y="0"/>
          <a:ext cx="0" cy="0"/>
          <a:chOff x="0" y="0"/>
          <a:chExt cx="0" cy="0"/>
        </a:xfrm>
      </p:grpSpPr>
      <p:sp>
        <p:nvSpPr>
          <p:cNvPr id="2" name="Подзаголовок 2"/>
          <p:cNvSpPr txBox="1">
            <a:spLocks/>
          </p:cNvSpPr>
          <p:nvPr/>
        </p:nvSpPr>
        <p:spPr>
          <a:xfrm>
            <a:off x="360363" y="539750"/>
            <a:ext cx="7199312" cy="1439863"/>
          </a:xfrm>
          <a:prstGeom prst="rect">
            <a:avLst/>
          </a:prstGeo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None/>
              <a:defRPr/>
            </a:pPr>
            <a:r>
              <a:rPr lang="en-US" sz="4800" dirty="0" smtClean="0">
                <a:latin typeface="Verdana" pitchFamily="34" charset="0"/>
              </a:rPr>
              <a:t>THANK</a:t>
            </a:r>
            <a:endParaRPr lang="ru-RU" sz="4800" dirty="0" smtClean="0">
              <a:latin typeface="Verdana" pitchFamily="34" charset="0"/>
            </a:endParaRPr>
          </a:p>
          <a:p>
            <a:pPr eaLnBrk="1" hangingPunct="1">
              <a:lnSpc>
                <a:spcPct val="90000"/>
              </a:lnSpc>
              <a:buFont typeface="Arial" charset="0"/>
              <a:buNone/>
              <a:defRPr/>
            </a:pPr>
            <a:r>
              <a:rPr lang="en-US" sz="4800" b="1" dirty="0" smtClean="0">
                <a:latin typeface="Verdana" pitchFamily="34" charset="0"/>
              </a:rPr>
              <a:t>YOU</a:t>
            </a:r>
            <a:endParaRPr lang="ru-RU" sz="4800" b="1" dirty="0" smtClean="0">
              <a:latin typeface="Verdana" pitchFamily="34" charset="0"/>
            </a:endParaRPr>
          </a:p>
        </p:txBody>
      </p:sp>
      <p:pic>
        <p:nvPicPr>
          <p:cNvPr id="3" name="Picture 2" descr="H:\Moscow Exchange (ex-Micex-RTS) brandbook\MSCW_XCHNG_Master_Logo_Folder\PNG\ENGLISH\MSCW_XCHNG_RGB_E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9588" y="5688013"/>
            <a:ext cx="227012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178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Миддл поинт">
    <p:spTree>
      <p:nvGrpSpPr>
        <p:cNvPr id="1" name=""/>
        <p:cNvGrpSpPr/>
        <p:nvPr/>
      </p:nvGrpSpPr>
      <p:grpSpPr>
        <a:xfrm>
          <a:off x="0" y="0"/>
          <a:ext cx="0" cy="0"/>
          <a:chOff x="0" y="0"/>
          <a:chExt cx="0" cy="0"/>
        </a:xfrm>
      </p:grpSpPr>
      <p:pic>
        <p:nvPicPr>
          <p:cNvPr id="3" name="Picture 1" descr="Middle_slide_01_ligh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0638"/>
            <a:ext cx="9170988" cy="685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5" descr="Sign + ММВБ + MICE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9638" y="695325"/>
            <a:ext cx="166052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6" descr="RTS Биржа"/>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3838" y="765175"/>
            <a:ext cx="166052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a:spLocks noGrp="1"/>
          </p:cNvSpPr>
          <p:nvPr>
            <p:ph type="ctrTitle"/>
          </p:nvPr>
        </p:nvSpPr>
        <p:spPr>
          <a:xfrm>
            <a:off x="721266" y="2852936"/>
            <a:ext cx="7772400" cy="1336386"/>
          </a:xfrm>
          <a:prstGeom prst="rect">
            <a:avLst/>
          </a:prstGeom>
        </p:spPr>
        <p:txBody>
          <a:bodyPr/>
          <a:lstStyle>
            <a:lvl1pPr>
              <a:defRPr sz="3600" b="1" i="0">
                <a:solidFill>
                  <a:schemeClr val="tx1">
                    <a:lumMod val="75000"/>
                    <a:lumOff val="25000"/>
                  </a:schemeClr>
                </a:solidFill>
                <a:effectLst>
                  <a:outerShdw blurRad="50800" dist="38100" dir="2700000" algn="tl" rotWithShape="0">
                    <a:prstClr val="black">
                      <a:alpha val="40000"/>
                    </a:prstClr>
                  </a:outerShdw>
                </a:effectLst>
                <a:latin typeface="Arial"/>
                <a:cs typeface="Arial"/>
              </a:defRPr>
            </a:lvl1pPr>
          </a:lstStyle>
          <a:p>
            <a:r>
              <a:rPr lang="ru-RU" smtClean="0"/>
              <a:t>Образец заголовка</a:t>
            </a:r>
            <a:endParaRPr lang="en-US" dirty="0"/>
          </a:p>
        </p:txBody>
      </p:sp>
    </p:spTree>
    <p:extLst>
      <p:ext uri="{BB962C8B-B14F-4D97-AF65-F5344CB8AC3E}">
        <p14:creationId xmlns:p14="http://schemas.microsoft.com/office/powerpoint/2010/main" val="132593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Слайд без текста">
    <p:spTree>
      <p:nvGrpSpPr>
        <p:cNvPr id="1" name=""/>
        <p:cNvGrpSpPr/>
        <p:nvPr/>
      </p:nvGrpSpPr>
      <p:grpSpPr>
        <a:xfrm>
          <a:off x="0" y="0"/>
          <a:ext cx="0" cy="0"/>
          <a:chOff x="0" y="0"/>
          <a:chExt cx="0" cy="0"/>
        </a:xfrm>
      </p:grpSpPr>
      <p:pic>
        <p:nvPicPr>
          <p:cNvPr id="3" name="Picture 15" descr="Header_ligh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350"/>
            <a:ext cx="9170988"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6" descr="Footer_light.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113" y="6288088"/>
            <a:ext cx="917098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7"/>
          <p:cNvCxnSpPr/>
          <p:nvPr/>
        </p:nvCxnSpPr>
        <p:spPr>
          <a:xfrm>
            <a:off x="0" y="6237288"/>
            <a:ext cx="9144000" cy="0"/>
          </a:xfrm>
          <a:prstGeom prst="line">
            <a:avLst/>
          </a:prstGeom>
          <a:ln w="38100" cmpd="sng">
            <a:solidFill>
              <a:srgbClr val="4F758B"/>
            </a:solidFill>
          </a:ln>
        </p:spPr>
        <p:style>
          <a:lnRef idx="1">
            <a:schemeClr val="dk1"/>
          </a:lnRef>
          <a:fillRef idx="0">
            <a:schemeClr val="dk1"/>
          </a:fillRef>
          <a:effectRef idx="0">
            <a:schemeClr val="dk1"/>
          </a:effectRef>
          <a:fontRef idx="minor">
            <a:schemeClr val="tx1"/>
          </a:fontRef>
        </p:style>
      </p:cxnSp>
      <p:grpSp>
        <p:nvGrpSpPr>
          <p:cNvPr id="6" name="Group 15"/>
          <p:cNvGrpSpPr>
            <a:grpSpLocks/>
          </p:cNvGrpSpPr>
          <p:nvPr/>
        </p:nvGrpSpPr>
        <p:grpSpPr bwMode="auto">
          <a:xfrm>
            <a:off x="287338" y="6391275"/>
            <a:ext cx="2232025" cy="376238"/>
            <a:chOff x="884" y="1480"/>
            <a:chExt cx="3946" cy="664"/>
          </a:xfrm>
        </p:grpSpPr>
        <p:pic>
          <p:nvPicPr>
            <p:cNvPr id="7" name="Picture 16" descr="Sign + ММВБ + MICE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4" y="1480"/>
              <a:ext cx="1724"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7" descr="RTS Биржа"/>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2" y="1583"/>
              <a:ext cx="1678" cy="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457200" y="0"/>
            <a:ext cx="8229600" cy="908720"/>
          </a:xfrm>
          <a:prstGeom prst="rect">
            <a:avLst/>
          </a:prstGeom>
        </p:spPr>
        <p:txBody>
          <a:bodyPr/>
          <a:lstStyle>
            <a:lvl1pPr algn="l">
              <a:defRPr sz="2400" b="1">
                <a:solidFill>
                  <a:srgbClr val="FFFFFF"/>
                </a:solidFill>
              </a:defRPr>
            </a:lvl1pPr>
          </a:lstStyle>
          <a:p>
            <a:r>
              <a:rPr lang="ru-RU" smtClean="0"/>
              <a:t>Образец заголовка</a:t>
            </a:r>
            <a:endParaRPr lang="en-US" dirty="0"/>
          </a:p>
        </p:txBody>
      </p:sp>
    </p:spTree>
    <p:extLst>
      <p:ext uri="{BB962C8B-B14F-4D97-AF65-F5344CB8AC3E}">
        <p14:creationId xmlns:p14="http://schemas.microsoft.com/office/powerpoint/2010/main" val="1280111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68" r:id="rId1"/>
    <p:sldLayoutId id="2147484269" r:id="rId2"/>
    <p:sldLayoutId id="2147484270" r:id="rId3"/>
    <p:sldLayoutId id="2147484271" r:id="rId4"/>
    <p:sldLayoutId id="2147484272" r:id="rId5"/>
    <p:sldLayoutId id="2147484273" r:id="rId6"/>
    <p:sldLayoutId id="2147484274" r:id="rId7"/>
    <p:sldLayoutId id="2147484275" r:id="rId8"/>
    <p:sldLayoutId id="2147484276" r:id="rId9"/>
    <p:sldLayoutId id="2147484277" r:id="rId10"/>
    <p:sldLayoutId id="214748428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2351584"/>
      </p:ext>
    </p:extLst>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5" r:id="rId7"/>
    <p:sldLayoutId id="2147484286" r:id="rId8"/>
    <p:sldLayoutId id="2147484287" r:id="rId9"/>
    <p:sldLayoutId id="2147484288" r:id="rId10"/>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mailto:Marc.Millington-Buck@moex.com" TargetMode="External"/><Relationship Id="rId2" Type="http://schemas.openxmlformats.org/officeDocument/2006/relationships/notesSlide" Target="../notesSlides/notesSlide6.xml"/><Relationship Id="rId1" Type="http://schemas.openxmlformats.org/officeDocument/2006/relationships/slideLayout" Target="../slideLayouts/slideLayout18.xml"/><Relationship Id="rId5" Type="http://schemas.openxmlformats.org/officeDocument/2006/relationships/hyperlink" Target="mailto:geev@moex.com" TargetMode="External"/><Relationship Id="rId4" Type="http://schemas.openxmlformats.org/officeDocument/2006/relationships/hyperlink" Target="mailto:yarovoi@mice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Текст 16"/>
          <p:cNvSpPr txBox="1">
            <a:spLocks/>
          </p:cNvSpPr>
          <p:nvPr/>
        </p:nvSpPr>
        <p:spPr bwMode="auto">
          <a:xfrm>
            <a:off x="4752975" y="5372943"/>
            <a:ext cx="4427537" cy="1080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ru-RU" sz="2200" b="1" dirty="0" smtClean="0">
                <a:latin typeface="Verdana" pitchFamily="34" charset="0"/>
              </a:rPr>
              <a:t>SPONSORED ACCESS TO  </a:t>
            </a:r>
          </a:p>
          <a:p>
            <a:pPr eaLnBrk="1" hangingPunct="1"/>
            <a:r>
              <a:rPr lang="en-US" altLang="ru-RU" sz="2200" b="1" dirty="0" smtClean="0">
                <a:latin typeface="Verdana" pitchFamily="34" charset="0"/>
              </a:rPr>
              <a:t>MOSCOW EXCHANGE</a:t>
            </a:r>
          </a:p>
        </p:txBody>
      </p:sp>
      <p:sp>
        <p:nvSpPr>
          <p:cNvPr id="2" name="TextBox 1"/>
          <p:cNvSpPr txBox="1"/>
          <p:nvPr/>
        </p:nvSpPr>
        <p:spPr>
          <a:xfrm>
            <a:off x="4886083" y="4653136"/>
            <a:ext cx="1650837" cy="338554"/>
          </a:xfrm>
          <a:prstGeom prst="rect">
            <a:avLst/>
          </a:prstGeom>
          <a:noFill/>
        </p:spPr>
        <p:txBody>
          <a:bodyPr wrap="none" rtlCol="0">
            <a:spAutoFit/>
          </a:bodyPr>
          <a:lstStyle/>
          <a:p>
            <a:r>
              <a:rPr lang="en-US" sz="1600" dirty="0" smtClean="0">
                <a:latin typeface="Verdana" panose="020B0604030504040204" pitchFamily="34" charset="0"/>
                <a:ea typeface="Verdana" panose="020B0604030504040204" pitchFamily="34" charset="0"/>
                <a:cs typeface="Verdana" panose="020B0604030504040204" pitchFamily="34" charset="0"/>
              </a:rPr>
              <a:t>Moscow</a:t>
            </a:r>
            <a:r>
              <a:rPr lang="ru-RU" sz="1600" dirty="0" smtClean="0">
                <a:latin typeface="Verdana" panose="020B0604030504040204" pitchFamily="34" charset="0"/>
                <a:ea typeface="Verdana" panose="020B0604030504040204" pitchFamily="34" charset="0"/>
                <a:cs typeface="Verdana" panose="020B0604030504040204" pitchFamily="34" charset="0"/>
              </a:rPr>
              <a:t>, </a:t>
            </a:r>
            <a:r>
              <a:rPr lang="ru-RU" sz="1600" dirty="0" smtClean="0">
                <a:latin typeface="Verdana" panose="020B0604030504040204" pitchFamily="34" charset="0"/>
                <a:ea typeface="Verdana" panose="020B0604030504040204" pitchFamily="34" charset="0"/>
                <a:cs typeface="Verdana" panose="020B0604030504040204" pitchFamily="34" charset="0"/>
              </a:rPr>
              <a:t>2016</a:t>
            </a:r>
            <a:endParaRPr lang="ru-RU" sz="16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1770" y="5474170"/>
            <a:ext cx="1520378" cy="505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6012" y="6136530"/>
            <a:ext cx="1866900" cy="36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0" name="Таблица 9"/>
          <p:cNvGraphicFramePr>
            <a:graphicFrameLocks noGrp="1"/>
          </p:cNvGraphicFramePr>
          <p:nvPr>
            <p:extLst>
              <p:ext uri="{D42A27DB-BD31-4B8C-83A1-F6EECF244321}">
                <p14:modId xmlns:p14="http://schemas.microsoft.com/office/powerpoint/2010/main" val="781980343"/>
              </p:ext>
            </p:extLst>
          </p:nvPr>
        </p:nvGraphicFramePr>
        <p:xfrm>
          <a:off x="1258872" y="980728"/>
          <a:ext cx="7560840" cy="2202180"/>
        </p:xfrm>
        <a:graphic>
          <a:graphicData uri="http://schemas.openxmlformats.org/drawingml/2006/table">
            <a:tbl>
              <a:tblPr firstRow="1">
                <a:tableStyleId>{5C22544A-7EE6-4342-B048-85BDC9FD1C3A}</a:tableStyleId>
              </a:tblPr>
              <a:tblGrid>
                <a:gridCol w="3780420"/>
                <a:gridCol w="3780420"/>
              </a:tblGrid>
              <a:tr h="148766">
                <a:tc>
                  <a:txBody>
                    <a:bodyPr/>
                    <a:lstStyle/>
                    <a:p>
                      <a:pPr algn="ctr"/>
                      <a:r>
                        <a:rPr lang="en-US" sz="1000" b="1" dirty="0" smtClean="0">
                          <a:latin typeface="+mn-lt"/>
                          <a:ea typeface="Verdana" panose="020B0604030504040204" pitchFamily="34" charset="0"/>
                          <a:cs typeface="Verdana" panose="020B0604030504040204" pitchFamily="34" charset="0"/>
                        </a:rPr>
                        <a:t>Direct Market Access (DMA)</a:t>
                      </a:r>
                      <a:endParaRPr lang="ru-RU" sz="1000" b="1" dirty="0">
                        <a:latin typeface="+mn-lt"/>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a:txBody>
                    <a:bodyPr/>
                    <a:lstStyle/>
                    <a:p>
                      <a:pPr algn="ctr"/>
                      <a:r>
                        <a:rPr lang="en-US" sz="1000" b="1" dirty="0" smtClean="0">
                          <a:latin typeface="+mn-lt"/>
                          <a:ea typeface="Verdana" panose="020B0604030504040204" pitchFamily="34" charset="0"/>
                          <a:cs typeface="Verdana" panose="020B0604030504040204" pitchFamily="34" charset="0"/>
                        </a:rPr>
                        <a:t>Sponsored Market Access (SMA)</a:t>
                      </a:r>
                      <a:endParaRPr lang="ru-RU" sz="1000" b="1" dirty="0">
                        <a:latin typeface="+mn-lt"/>
                        <a:ea typeface="Verdana" panose="020B0604030504040204" pitchFamily="34" charset="0"/>
                        <a:cs typeface="Verdana" panose="020B0604030504040204" pitchFamily="34"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C00000"/>
                    </a:solidFill>
                  </a:tcPr>
                </a:tc>
              </a:tr>
              <a:tr h="931354">
                <a:tc>
                  <a:txBody>
                    <a:bodyPr/>
                    <a:lstStyle/>
                    <a:p>
                      <a:pPr marL="171450" indent="-171450">
                        <a:spcAft>
                          <a:spcPts val="300"/>
                        </a:spcAft>
                        <a:buClrTx/>
                        <a:buFont typeface="Arial" pitchFamily="34" charset="0"/>
                        <a:buChar char="•"/>
                      </a:pPr>
                      <a:r>
                        <a:rPr lang="en-US" sz="1000" b="1" dirty="0" smtClean="0">
                          <a:solidFill>
                            <a:schemeClr val="tx1">
                              <a:lumMod val="95000"/>
                              <a:lumOff val="5000"/>
                            </a:schemeClr>
                          </a:solidFill>
                          <a:latin typeface="+mn-lt"/>
                          <a:ea typeface="Verdana" panose="020B0604030504040204" pitchFamily="34" charset="0"/>
                          <a:cs typeface="Verdana" panose="020B0604030504040204" pitchFamily="34" charset="0"/>
                        </a:rPr>
                        <a:t>Trading</a:t>
                      </a: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 member’</a:t>
                      </a:r>
                      <a:r>
                        <a:rPr lang="en-US" sz="1000" b="1" dirty="0" smtClean="0">
                          <a:solidFill>
                            <a:schemeClr val="tx1">
                              <a:lumMod val="95000"/>
                              <a:lumOff val="5000"/>
                            </a:schemeClr>
                          </a:solidFill>
                          <a:latin typeface="+mn-lt"/>
                          <a:ea typeface="Verdana" panose="020B0604030504040204" pitchFamily="34" charset="0"/>
                          <a:cs typeface="Verdana" panose="020B0604030504040204" pitchFamily="34" charset="0"/>
                        </a:rPr>
                        <a:t>s client is registered in the Trading member’s broker system.</a:t>
                      </a:r>
                      <a:endParaRPr lang="ru-RU"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endParaRPr>
                    </a:p>
                    <a:p>
                      <a:pPr marL="171450" indent="-171450">
                        <a:spcAft>
                          <a:spcPts val="300"/>
                        </a:spcAft>
                        <a:buClrTx/>
                        <a:buFont typeface="Arial" pitchFamily="34" charset="0"/>
                        <a:buChar char="•"/>
                      </a:pP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The client has login and </a:t>
                      </a:r>
                      <a:r>
                        <a:rPr lang="en-US" sz="1000" b="1" kern="1200" baseline="0" dirty="0" smtClean="0">
                          <a:solidFill>
                            <a:schemeClr val="tx1">
                              <a:lumMod val="95000"/>
                              <a:lumOff val="5000"/>
                            </a:schemeClr>
                          </a:solidFill>
                          <a:latin typeface="+mn-lt"/>
                          <a:ea typeface="Verdana" panose="020B0604030504040204" pitchFamily="34" charset="0"/>
                          <a:cs typeface="Verdana" panose="020B0604030504040204" pitchFamily="34" charset="0"/>
                        </a:rPr>
                        <a:t>technical</a:t>
                      </a: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 access to the broker system.</a:t>
                      </a:r>
                      <a:endParaRPr lang="ru-RU" sz="1000" b="1" dirty="0" smtClean="0">
                        <a:solidFill>
                          <a:schemeClr val="tx1">
                            <a:lumMod val="95000"/>
                            <a:lumOff val="5000"/>
                          </a:schemeClr>
                        </a:solidFill>
                        <a:latin typeface="+mn-lt"/>
                        <a:ea typeface="Verdana" panose="020B0604030504040204" pitchFamily="34" charset="0"/>
                        <a:cs typeface="Verdana" panose="020B0604030504040204" pitchFamily="34" charset="0"/>
                      </a:endParaRPr>
                    </a:p>
                    <a:p>
                      <a:pPr marL="171450" indent="-171450">
                        <a:spcAft>
                          <a:spcPts val="300"/>
                        </a:spcAft>
                        <a:buClrTx/>
                        <a:buFont typeface="Arial" pitchFamily="34" charset="0"/>
                        <a:buChar char="•"/>
                      </a:pPr>
                      <a:r>
                        <a:rPr lang="en-US" sz="1000" b="1" dirty="0" smtClean="0">
                          <a:solidFill>
                            <a:schemeClr val="tx1">
                              <a:lumMod val="95000"/>
                              <a:lumOff val="5000"/>
                            </a:schemeClr>
                          </a:solidFill>
                          <a:latin typeface="+mn-lt"/>
                          <a:ea typeface="Verdana" panose="020B0604030504040204" pitchFamily="34" charset="0"/>
                          <a:cs typeface="Verdana" panose="020B0604030504040204" pitchFamily="34" charset="0"/>
                        </a:rPr>
                        <a:t>The client instructs its</a:t>
                      </a: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 broker via sending messages to the broker system.</a:t>
                      </a:r>
                      <a:endParaRPr lang="ru-RU" sz="1000" b="1" dirty="0" smtClean="0">
                        <a:solidFill>
                          <a:schemeClr val="tx1">
                            <a:lumMod val="95000"/>
                            <a:lumOff val="5000"/>
                          </a:schemeClr>
                        </a:solidFill>
                        <a:latin typeface="+mn-lt"/>
                        <a:ea typeface="Verdana" panose="020B0604030504040204" pitchFamily="34" charset="0"/>
                        <a:cs typeface="Verdana" panose="020B0604030504040204" pitchFamily="34" charset="0"/>
                      </a:endParaRPr>
                    </a:p>
                    <a:p>
                      <a:pPr marL="171450" indent="-171450">
                        <a:spcAft>
                          <a:spcPts val="300"/>
                        </a:spcAft>
                        <a:buClrTx/>
                        <a:buFont typeface="Arial" pitchFamily="34" charset="0"/>
                        <a:buChar char="•"/>
                      </a:pPr>
                      <a:r>
                        <a:rPr lang="en-US" sz="1000" b="1" dirty="0" smtClean="0">
                          <a:solidFill>
                            <a:schemeClr val="tx1">
                              <a:lumMod val="95000"/>
                              <a:lumOff val="5000"/>
                            </a:schemeClr>
                          </a:solidFill>
                          <a:latin typeface="+mn-lt"/>
                          <a:ea typeface="Verdana" panose="020B0604030504040204" pitchFamily="34" charset="0"/>
                          <a:cs typeface="Verdana" panose="020B0604030504040204" pitchFamily="34" charset="0"/>
                        </a:rPr>
                        <a:t>The broker has login and technical access to MOEX Equities Trading system.</a:t>
                      </a:r>
                      <a:endParaRPr lang="ru-RU"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endParaRPr>
                    </a:p>
                    <a:p>
                      <a:pPr marL="171450" indent="-171450">
                        <a:spcAft>
                          <a:spcPts val="300"/>
                        </a:spcAft>
                        <a:buClrTx/>
                        <a:buFont typeface="Arial" pitchFamily="34" charset="0"/>
                        <a:buChar char="•"/>
                      </a:pP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Risk management </a:t>
                      </a:r>
                      <a:r>
                        <a:rPr lang="ru-RU"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a:t>
                      </a: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pre-trade</a:t>
                      </a:r>
                      <a:r>
                        <a:rPr lang="ru-RU"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 </a:t>
                      </a: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checks are done on the broker system level.</a:t>
                      </a:r>
                      <a:endParaRPr lang="ru-RU"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endParaRPr>
                    </a:p>
                    <a:p>
                      <a:pPr marL="171450" indent="-171450">
                        <a:spcAft>
                          <a:spcPts val="300"/>
                        </a:spcAft>
                        <a:buClrTx/>
                        <a:buFont typeface="Arial" pitchFamily="34" charset="0"/>
                        <a:buChar char="•"/>
                      </a:pP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Broker’s backend system receives execution reports  from the broker system and the Exchange.</a:t>
                      </a:r>
                      <a:endParaRPr lang="ru-RU" sz="1000" b="1" dirty="0" smtClean="0">
                        <a:solidFill>
                          <a:schemeClr val="tx1">
                            <a:lumMod val="95000"/>
                            <a:lumOff val="5000"/>
                          </a:schemeClr>
                        </a:solidFill>
                        <a:latin typeface="+mn-lt"/>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171450" indent="-171450" algn="l" defTabSz="914400" rtl="0" eaLnBrk="1" latinLnBrk="0" hangingPunct="1">
                        <a:spcAft>
                          <a:spcPts val="300"/>
                        </a:spcAft>
                        <a:buClrTx/>
                        <a:buFont typeface="Arial" pitchFamily="34" charset="0"/>
                        <a:buChar char="•"/>
                      </a:pPr>
                      <a:r>
                        <a:rPr lang="en-US" sz="1000" b="1" kern="1200" dirty="0" smtClean="0">
                          <a:solidFill>
                            <a:schemeClr val="tx1"/>
                          </a:solidFill>
                          <a:latin typeface="+mn-lt"/>
                          <a:ea typeface="Verdana" panose="020B0604030504040204" pitchFamily="34" charset="0"/>
                          <a:cs typeface="Verdana" panose="020B0604030504040204" pitchFamily="34" charset="0"/>
                        </a:rPr>
                        <a:t>The Trading member</a:t>
                      </a:r>
                      <a:r>
                        <a:rPr lang="en-US" sz="1000" b="1" kern="1200" baseline="0" dirty="0" smtClean="0">
                          <a:solidFill>
                            <a:schemeClr val="tx1"/>
                          </a:solidFill>
                          <a:latin typeface="+mn-lt"/>
                          <a:ea typeface="Verdana" panose="020B0604030504040204" pitchFamily="34" charset="0"/>
                          <a:cs typeface="Verdana" panose="020B0604030504040204" pitchFamily="34" charset="0"/>
                        </a:rPr>
                        <a:t>’s client is registered in MOEX Trading System.</a:t>
                      </a:r>
                    </a:p>
                    <a:p>
                      <a:pPr marL="171450" indent="-171450" algn="l" defTabSz="914400" rtl="0" eaLnBrk="1" latinLnBrk="0" hangingPunct="1">
                        <a:spcAft>
                          <a:spcPts val="300"/>
                        </a:spcAft>
                        <a:buClrTx/>
                        <a:buFont typeface="Arial" pitchFamily="34" charset="0"/>
                        <a:buChar char="•"/>
                      </a:pPr>
                      <a:r>
                        <a:rPr lang="en-US" sz="1000" b="1" kern="1200" dirty="0" smtClean="0">
                          <a:solidFill>
                            <a:srgbClr val="C00000"/>
                          </a:solidFill>
                          <a:latin typeface="+mn-lt"/>
                          <a:ea typeface="Verdana" panose="020B0604030504040204" pitchFamily="34" charset="0"/>
                          <a:cs typeface="Verdana" panose="020B0604030504040204" pitchFamily="34" charset="0"/>
                        </a:rPr>
                        <a:t>The Trading member’s client has login and technical access to MOEX</a:t>
                      </a:r>
                      <a:r>
                        <a:rPr lang="en-US" sz="1000" b="1" kern="1200" baseline="0" dirty="0" smtClean="0">
                          <a:solidFill>
                            <a:srgbClr val="C00000"/>
                          </a:solidFill>
                          <a:latin typeface="+mn-lt"/>
                          <a:ea typeface="Verdana" panose="020B0604030504040204" pitchFamily="34" charset="0"/>
                          <a:cs typeface="Verdana" panose="020B0604030504040204" pitchFamily="34" charset="0"/>
                        </a:rPr>
                        <a:t> </a:t>
                      </a:r>
                      <a:r>
                        <a:rPr lang="en-US" sz="1000" b="1" kern="1200" dirty="0" smtClean="0">
                          <a:solidFill>
                            <a:srgbClr val="C00000"/>
                          </a:solidFill>
                          <a:latin typeface="+mn-lt"/>
                          <a:ea typeface="Verdana" panose="020B0604030504040204" pitchFamily="34" charset="0"/>
                          <a:cs typeface="Verdana" panose="020B0604030504040204" pitchFamily="34" charset="0"/>
                        </a:rPr>
                        <a:t>Equities Trading system.</a:t>
                      </a:r>
                      <a:endParaRPr lang="ru-RU" sz="1000" b="1" kern="1200" dirty="0" smtClean="0">
                        <a:solidFill>
                          <a:srgbClr val="C00000"/>
                        </a:solidFill>
                        <a:latin typeface="+mn-lt"/>
                        <a:ea typeface="Verdana" panose="020B0604030504040204" pitchFamily="34" charset="0"/>
                        <a:cs typeface="Verdana" panose="020B0604030504040204" pitchFamily="34" charset="0"/>
                      </a:endParaRPr>
                    </a:p>
                    <a:p>
                      <a:pPr marL="171450" indent="-171450" algn="l" defTabSz="914400" rtl="0" eaLnBrk="1" latinLnBrk="0" hangingPunct="1">
                        <a:spcAft>
                          <a:spcPts val="300"/>
                        </a:spcAft>
                        <a:buClrTx/>
                        <a:buFont typeface="Arial" pitchFamily="34" charset="0"/>
                        <a:buChar char="•"/>
                      </a:pPr>
                      <a:r>
                        <a:rPr lang="en-US" sz="1000" b="1" kern="1200" dirty="0" smtClean="0">
                          <a:solidFill>
                            <a:srgbClr val="C00000"/>
                          </a:solidFill>
                          <a:latin typeface="+mn-lt"/>
                          <a:ea typeface="Verdana" panose="020B0604030504040204" pitchFamily="34" charset="0"/>
                          <a:cs typeface="Verdana" panose="020B0604030504040204" pitchFamily="34" charset="0"/>
                        </a:rPr>
                        <a:t>The client sends instructions</a:t>
                      </a:r>
                      <a:r>
                        <a:rPr lang="en-US" sz="1000" b="1" kern="1200" baseline="0" dirty="0" smtClean="0">
                          <a:solidFill>
                            <a:srgbClr val="C00000"/>
                          </a:solidFill>
                          <a:latin typeface="+mn-lt"/>
                          <a:ea typeface="Verdana" panose="020B0604030504040204" pitchFamily="34" charset="0"/>
                          <a:cs typeface="Verdana" panose="020B0604030504040204" pitchFamily="34" charset="0"/>
                        </a:rPr>
                        <a:t> </a:t>
                      </a:r>
                      <a:r>
                        <a:rPr lang="en-US" sz="1000" b="1" kern="1200" dirty="0" smtClean="0">
                          <a:solidFill>
                            <a:srgbClr val="C00000"/>
                          </a:solidFill>
                          <a:latin typeface="+mn-lt"/>
                          <a:ea typeface="Verdana" panose="020B0604030504040204" pitchFamily="34" charset="0"/>
                          <a:cs typeface="Verdana" panose="020B0604030504040204" pitchFamily="34" charset="0"/>
                        </a:rPr>
                        <a:t>to the Trading System.</a:t>
                      </a:r>
                      <a:endParaRPr lang="ru-RU" sz="1000" b="1" kern="1200" dirty="0" smtClean="0">
                        <a:solidFill>
                          <a:srgbClr val="C00000"/>
                        </a:solidFill>
                        <a:latin typeface="+mn-lt"/>
                        <a:ea typeface="Verdana" panose="020B0604030504040204" pitchFamily="34" charset="0"/>
                        <a:cs typeface="Verdana" panose="020B0604030504040204" pitchFamily="34" charset="0"/>
                      </a:endParaRPr>
                    </a:p>
                    <a:p>
                      <a:pPr marL="171450" indent="-171450" algn="l" defTabSz="914400" rtl="0" eaLnBrk="1" latinLnBrk="0" hangingPunct="1">
                        <a:spcAft>
                          <a:spcPts val="300"/>
                        </a:spcAft>
                        <a:buClrTx/>
                        <a:buFont typeface="Arial" pitchFamily="34" charset="0"/>
                        <a:buChar char="•"/>
                      </a:pPr>
                      <a:r>
                        <a:rPr lang="en-US" sz="1000" b="1" kern="1200" dirty="0" smtClean="0">
                          <a:solidFill>
                            <a:srgbClr val="C00000"/>
                          </a:solidFill>
                          <a:latin typeface="+mn-lt"/>
                          <a:ea typeface="Verdana" panose="020B0604030504040204" pitchFamily="34" charset="0"/>
                          <a:cs typeface="Verdana" panose="020B0604030504040204" pitchFamily="34" charset="0"/>
                        </a:rPr>
                        <a:t>The broker has separate mandatory access to the Trading System</a:t>
                      </a:r>
                      <a:r>
                        <a:rPr lang="en-US" sz="1000" b="1" kern="1200" baseline="0" dirty="0" smtClean="0">
                          <a:solidFill>
                            <a:srgbClr val="C00000"/>
                          </a:solidFill>
                          <a:latin typeface="+mn-lt"/>
                          <a:ea typeface="Verdana" panose="020B0604030504040204" pitchFamily="34" charset="0"/>
                          <a:cs typeface="Verdana" panose="020B0604030504040204" pitchFamily="34" charset="0"/>
                        </a:rPr>
                        <a:t> in order to receive client transactions reports.</a:t>
                      </a:r>
                      <a:endParaRPr lang="ru-RU" sz="1000" b="1" kern="1200" baseline="0" dirty="0" smtClean="0">
                        <a:solidFill>
                          <a:srgbClr val="C00000"/>
                        </a:solidFill>
                        <a:latin typeface="+mn-lt"/>
                        <a:ea typeface="Verdana" panose="020B0604030504040204" pitchFamily="34" charset="0"/>
                        <a:cs typeface="Verdana" panose="020B0604030504040204" pitchFamily="34" charset="0"/>
                      </a:endParaRPr>
                    </a:p>
                    <a:p>
                      <a:pPr marL="171450" indent="-171450" algn="l" defTabSz="914400" rtl="0" eaLnBrk="1" latinLnBrk="0" hangingPunct="1">
                        <a:spcAft>
                          <a:spcPts val="300"/>
                        </a:spcAft>
                        <a:buClrTx/>
                        <a:buFont typeface="Arial" pitchFamily="34" charset="0"/>
                        <a:buChar char="•"/>
                      </a:pPr>
                      <a:r>
                        <a:rPr lang="en-US" sz="1000" b="1" kern="1200" baseline="0" dirty="0" smtClean="0">
                          <a:solidFill>
                            <a:srgbClr val="C00000"/>
                          </a:solidFill>
                          <a:latin typeface="+mn-lt"/>
                          <a:ea typeface="Verdana" panose="020B0604030504040204" pitchFamily="34" charset="0"/>
                          <a:cs typeface="Verdana" panose="020B0604030504040204" pitchFamily="34" charset="0"/>
                        </a:rPr>
                        <a:t>Risk management is partially implemented in MOEX Trading System and partially at the broker system level.</a:t>
                      </a:r>
                      <a:endParaRPr lang="ru-RU" sz="1000" b="1" kern="1200" baseline="0" dirty="0" smtClean="0">
                        <a:solidFill>
                          <a:srgbClr val="C00000"/>
                        </a:solidFill>
                        <a:latin typeface="+mn-lt"/>
                        <a:ea typeface="Verdana" panose="020B0604030504040204" pitchFamily="34" charset="0"/>
                        <a:cs typeface="Verdana" panose="020B0604030504040204" pitchFamily="34" charset="0"/>
                      </a:endParaRPr>
                    </a:p>
                    <a:p>
                      <a:pPr marL="171450" marR="0" indent="-171450" algn="l" defTabSz="914400" rtl="0" eaLnBrk="1" fontAlgn="auto" latinLnBrk="0" hangingPunct="1">
                        <a:lnSpc>
                          <a:spcPct val="100000"/>
                        </a:lnSpc>
                        <a:spcBef>
                          <a:spcPts val="0"/>
                        </a:spcBef>
                        <a:spcAft>
                          <a:spcPts val="300"/>
                        </a:spcAft>
                        <a:buClrTx/>
                        <a:buSzTx/>
                        <a:buFont typeface="Arial" pitchFamily="34" charset="0"/>
                        <a:buChar char="•"/>
                        <a:tabLst/>
                        <a:defRPr/>
                      </a:pPr>
                      <a:r>
                        <a:rPr lang="en-US" sz="1000" b="1" baseline="0" dirty="0" smtClean="0">
                          <a:solidFill>
                            <a:schemeClr val="tx1">
                              <a:lumMod val="95000"/>
                              <a:lumOff val="5000"/>
                            </a:schemeClr>
                          </a:solidFill>
                          <a:latin typeface="+mn-lt"/>
                          <a:ea typeface="Verdana" panose="020B0604030504040204" pitchFamily="34" charset="0"/>
                          <a:cs typeface="Verdana" panose="020B0604030504040204" pitchFamily="34" charset="0"/>
                        </a:rPr>
                        <a:t>Broker’s backend system receives execution reports  from the broker system and the Exchange.</a:t>
                      </a:r>
                      <a:endParaRPr lang="ru-RU" sz="1000" b="1" baseline="0" dirty="0" smtClean="0">
                        <a:solidFill>
                          <a:schemeClr val="tx1"/>
                        </a:solidFill>
                        <a:latin typeface="+mn-lt"/>
                        <a:ea typeface="Verdana" panose="020B0604030504040204" pitchFamily="34" charset="0"/>
                        <a:cs typeface="Verdana" panose="020B0604030504040204" pitchFamily="34" charset="0"/>
                      </a:endParaRPr>
                    </a:p>
                  </a:txBody>
                  <a:tcPr>
                    <a:lnL w="12700" cmpd="sng">
                      <a:noFill/>
                    </a:lnL>
                    <a:lnR w="12700" cap="flat" cmpd="sng" algn="ctr">
                      <a:solidFill>
                        <a:schemeClr val="tx1"/>
                      </a:solidFill>
                      <a:prstDash val="solid"/>
                      <a:round/>
                      <a:headEnd type="none" w="med" len="med"/>
                      <a:tailEnd type="none" w="med" len="med"/>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sp>
        <p:nvSpPr>
          <p:cNvPr id="2" name="Прямоугольник 1"/>
          <p:cNvSpPr/>
          <p:nvPr/>
        </p:nvSpPr>
        <p:spPr>
          <a:xfrm>
            <a:off x="1216238" y="3364764"/>
            <a:ext cx="1141170" cy="72008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Client</a:t>
            </a:r>
            <a:endParaRPr lang="ru-RU" dirty="0"/>
          </a:p>
        </p:txBody>
      </p:sp>
      <p:sp>
        <p:nvSpPr>
          <p:cNvPr id="13" name="Прямоугольник 12"/>
          <p:cNvSpPr/>
          <p:nvPr/>
        </p:nvSpPr>
        <p:spPr>
          <a:xfrm>
            <a:off x="4870990" y="3356992"/>
            <a:ext cx="1141170" cy="72008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MOEX</a:t>
            </a:r>
            <a:endParaRPr lang="ru-RU" dirty="0"/>
          </a:p>
        </p:txBody>
      </p:sp>
      <p:sp>
        <p:nvSpPr>
          <p:cNvPr id="14" name="Прямоугольник 13"/>
          <p:cNvSpPr/>
          <p:nvPr/>
        </p:nvSpPr>
        <p:spPr>
          <a:xfrm>
            <a:off x="7679302" y="3366017"/>
            <a:ext cx="1141170" cy="72008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Broker</a:t>
            </a:r>
            <a:endParaRPr lang="ru-RU" dirty="0"/>
          </a:p>
        </p:txBody>
      </p:sp>
      <p:sp>
        <p:nvSpPr>
          <p:cNvPr id="15" name="Прямоугольник 14"/>
          <p:cNvSpPr/>
          <p:nvPr/>
        </p:nvSpPr>
        <p:spPr>
          <a:xfrm>
            <a:off x="4211880" y="3356828"/>
            <a:ext cx="659029" cy="72008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SMA</a:t>
            </a:r>
            <a:endParaRPr lang="ru-RU" dirty="0"/>
          </a:p>
        </p:txBody>
      </p:sp>
      <p:cxnSp>
        <p:nvCxnSpPr>
          <p:cNvPr id="4" name="Прямая со стрелкой 3"/>
          <p:cNvCxnSpPr/>
          <p:nvPr/>
        </p:nvCxnSpPr>
        <p:spPr>
          <a:xfrm>
            <a:off x="2399719" y="3448144"/>
            <a:ext cx="181079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flipH="1">
            <a:off x="2399719" y="3701619"/>
            <a:ext cx="181079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a:off x="6012160" y="3738659"/>
            <a:ext cx="166714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504244" y="3418000"/>
            <a:ext cx="1800200" cy="230832"/>
          </a:xfrm>
          <a:prstGeom prst="rect">
            <a:avLst/>
          </a:prstGeom>
          <a:noFill/>
        </p:spPr>
        <p:txBody>
          <a:bodyPr wrap="square" rtlCol="0">
            <a:spAutoFit/>
          </a:bodyPr>
          <a:lstStyle/>
          <a:p>
            <a:r>
              <a:rPr lang="en-US" sz="900" b="1" dirty="0" smtClean="0">
                <a:solidFill>
                  <a:srgbClr val="C00000"/>
                </a:solidFill>
                <a:ea typeface="Verdana" panose="020B0604030504040204" pitchFamily="34" charset="0"/>
                <a:cs typeface="Verdana" panose="020B0604030504040204" pitchFamily="34" charset="0"/>
              </a:rPr>
              <a:t>Orders with Broker ID</a:t>
            </a:r>
            <a:endParaRPr lang="ru-RU" sz="900" b="1" dirty="0">
              <a:solidFill>
                <a:srgbClr val="C00000"/>
              </a:solidFill>
              <a:ea typeface="Verdana" panose="020B0604030504040204" pitchFamily="34" charset="0"/>
              <a:cs typeface="Verdana" panose="020B0604030504040204" pitchFamily="34" charset="0"/>
            </a:endParaRPr>
          </a:p>
        </p:txBody>
      </p:sp>
      <p:sp>
        <p:nvSpPr>
          <p:cNvPr id="23" name="TextBox 22"/>
          <p:cNvSpPr txBox="1"/>
          <p:nvPr/>
        </p:nvSpPr>
        <p:spPr>
          <a:xfrm>
            <a:off x="2493954" y="3701813"/>
            <a:ext cx="1467068" cy="369332"/>
          </a:xfrm>
          <a:prstGeom prst="rect">
            <a:avLst/>
          </a:prstGeom>
          <a:noFill/>
        </p:spPr>
        <p:txBody>
          <a:bodyPr wrap="none" rtlCol="0">
            <a:spAutoFit/>
          </a:bodyPr>
          <a:lstStyle/>
          <a:p>
            <a:pPr algn="ctr"/>
            <a:r>
              <a:rPr lang="en-US" sz="900" b="1" dirty="0" smtClean="0">
                <a:solidFill>
                  <a:srgbClr val="C00000"/>
                </a:solidFill>
                <a:ea typeface="Verdana" panose="020B0604030504040204" pitchFamily="34" charset="0"/>
                <a:cs typeface="Verdana" panose="020B0604030504040204" pitchFamily="34" charset="0"/>
              </a:rPr>
              <a:t>Standard Stock Market </a:t>
            </a:r>
          </a:p>
          <a:p>
            <a:pPr algn="ctr"/>
            <a:r>
              <a:rPr lang="en-US" sz="900" b="1" dirty="0" smtClean="0">
                <a:solidFill>
                  <a:srgbClr val="C00000"/>
                </a:solidFill>
                <a:ea typeface="Verdana" panose="020B0604030504040204" pitchFamily="34" charset="0"/>
                <a:cs typeface="Verdana" panose="020B0604030504040204" pitchFamily="34" charset="0"/>
              </a:rPr>
              <a:t>System messages</a:t>
            </a:r>
            <a:endParaRPr lang="ru-RU" sz="900" b="1" dirty="0">
              <a:solidFill>
                <a:srgbClr val="C00000"/>
              </a:solidFill>
              <a:ea typeface="Verdana" panose="020B0604030504040204" pitchFamily="34" charset="0"/>
              <a:cs typeface="Verdana" panose="020B0604030504040204" pitchFamily="34" charset="0"/>
            </a:endParaRPr>
          </a:p>
        </p:txBody>
      </p:sp>
      <p:sp>
        <p:nvSpPr>
          <p:cNvPr id="24" name="TextBox 23"/>
          <p:cNvSpPr txBox="1"/>
          <p:nvPr/>
        </p:nvSpPr>
        <p:spPr>
          <a:xfrm>
            <a:off x="6063175" y="3325332"/>
            <a:ext cx="1555234" cy="784830"/>
          </a:xfrm>
          <a:prstGeom prst="rect">
            <a:avLst/>
          </a:prstGeom>
          <a:noFill/>
        </p:spPr>
        <p:txBody>
          <a:bodyPr wrap="none" rtlCol="0">
            <a:spAutoFit/>
          </a:bodyPr>
          <a:lstStyle/>
          <a:p>
            <a:r>
              <a:rPr lang="en-US" sz="900" b="1" dirty="0" smtClean="0">
                <a:solidFill>
                  <a:srgbClr val="C00000"/>
                </a:solidFill>
                <a:ea typeface="Verdana" panose="020B0604030504040204" pitchFamily="34" charset="0"/>
                <a:cs typeface="Verdana" panose="020B0604030504040204" pitchFamily="34" charset="0"/>
              </a:rPr>
              <a:t>All positions are cleared </a:t>
            </a:r>
          </a:p>
          <a:p>
            <a:pPr algn="ctr"/>
            <a:r>
              <a:rPr lang="en-US" sz="900" b="1" dirty="0" smtClean="0">
                <a:solidFill>
                  <a:srgbClr val="C00000"/>
                </a:solidFill>
                <a:ea typeface="Verdana" panose="020B0604030504040204" pitchFamily="34" charset="0"/>
                <a:cs typeface="Verdana" panose="020B0604030504040204" pitchFamily="34" charset="0"/>
              </a:rPr>
              <a:t>under Broker ID</a:t>
            </a:r>
            <a:endParaRPr lang="ru-RU" sz="900" b="1" dirty="0" smtClean="0">
              <a:solidFill>
                <a:srgbClr val="C00000"/>
              </a:solidFill>
              <a:ea typeface="Verdana" panose="020B0604030504040204" pitchFamily="34" charset="0"/>
              <a:cs typeface="Verdana" panose="020B0604030504040204" pitchFamily="34" charset="0"/>
            </a:endParaRPr>
          </a:p>
          <a:p>
            <a:endParaRPr lang="ru-RU" sz="900" b="1" dirty="0">
              <a:solidFill>
                <a:srgbClr val="C00000"/>
              </a:solidFill>
              <a:ea typeface="Verdana" panose="020B0604030504040204" pitchFamily="34" charset="0"/>
              <a:cs typeface="Verdana" panose="020B0604030504040204" pitchFamily="34" charset="0"/>
            </a:endParaRPr>
          </a:p>
          <a:p>
            <a:pPr algn="ctr"/>
            <a:r>
              <a:rPr lang="en-US" sz="900" b="1" dirty="0" smtClean="0">
                <a:solidFill>
                  <a:srgbClr val="C00000"/>
                </a:solidFill>
                <a:ea typeface="Verdana" panose="020B0604030504040204" pitchFamily="34" charset="0"/>
                <a:cs typeface="Verdana" panose="020B0604030504040204" pitchFamily="34" charset="0"/>
              </a:rPr>
              <a:t>Broker receives copies</a:t>
            </a:r>
          </a:p>
          <a:p>
            <a:pPr algn="ctr"/>
            <a:r>
              <a:rPr lang="en-US" sz="900" b="1" dirty="0" smtClean="0">
                <a:solidFill>
                  <a:srgbClr val="C00000"/>
                </a:solidFill>
                <a:ea typeface="Verdana" panose="020B0604030504040204" pitchFamily="34" charset="0"/>
                <a:cs typeface="Verdana" panose="020B0604030504040204" pitchFamily="34" charset="0"/>
              </a:rPr>
              <a:t>of all execution reports</a:t>
            </a:r>
            <a:endParaRPr lang="ru-RU" sz="900" b="1" dirty="0">
              <a:solidFill>
                <a:srgbClr val="C00000"/>
              </a:solidFill>
              <a:ea typeface="Verdana" panose="020B0604030504040204" pitchFamily="34" charset="0"/>
              <a:cs typeface="Verdana" panose="020B0604030504040204" pitchFamily="34" charset="0"/>
            </a:endParaRPr>
          </a:p>
        </p:txBody>
      </p:sp>
      <p:sp>
        <p:nvSpPr>
          <p:cNvPr id="25" name="TextBox 24"/>
          <p:cNvSpPr txBox="1"/>
          <p:nvPr/>
        </p:nvSpPr>
        <p:spPr>
          <a:xfrm>
            <a:off x="4149462" y="4305220"/>
            <a:ext cx="2262158" cy="784830"/>
          </a:xfrm>
          <a:prstGeom prst="rect">
            <a:avLst/>
          </a:prstGeom>
          <a:noFill/>
        </p:spPr>
        <p:txBody>
          <a:bodyPr wrap="none" rtlCol="0">
            <a:spAutoFit/>
          </a:bodyPr>
          <a:lstStyle/>
          <a:p>
            <a:pPr marL="171450" indent="-171450">
              <a:buFont typeface="Arial" panose="020B0604020202020204" pitchFamily="34" charset="0"/>
              <a:buChar char="•"/>
            </a:pPr>
            <a:r>
              <a:rPr lang="en-US" sz="900" b="1" dirty="0" smtClean="0">
                <a:solidFill>
                  <a:srgbClr val="C00000"/>
                </a:solidFill>
                <a:ea typeface="Verdana" panose="020B0604030504040204" pitchFamily="34" charset="0"/>
                <a:cs typeface="Verdana" panose="020B0604030504040204" pitchFamily="34" charset="0"/>
              </a:rPr>
              <a:t>Additional trading rules</a:t>
            </a:r>
            <a:endParaRPr lang="en-US" sz="900" b="1" dirty="0">
              <a:solidFill>
                <a:srgbClr val="C00000"/>
              </a:solidFill>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n-US" sz="900" b="1" dirty="0">
                <a:solidFill>
                  <a:srgbClr val="C00000"/>
                </a:solidFill>
                <a:ea typeface="Verdana" panose="020B0604030504040204" pitchFamily="34" charset="0"/>
                <a:cs typeface="Verdana" panose="020B0604030504040204" pitchFamily="34" charset="0"/>
              </a:rPr>
              <a:t>SMA clients </a:t>
            </a:r>
            <a:r>
              <a:rPr lang="en-US" sz="900" b="1" dirty="0" smtClean="0">
                <a:solidFill>
                  <a:srgbClr val="C00000"/>
                </a:solidFill>
                <a:ea typeface="Verdana" panose="020B0604030504040204" pitchFamily="34" charset="0"/>
                <a:cs typeface="Verdana" panose="020B0604030504040204" pitchFamily="34" charset="0"/>
              </a:rPr>
              <a:t>accounting </a:t>
            </a:r>
            <a:endParaRPr lang="en-US" sz="900" b="1" dirty="0">
              <a:solidFill>
                <a:srgbClr val="C00000"/>
              </a:solidFill>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n-US" sz="900" b="1" dirty="0" smtClean="0">
                <a:solidFill>
                  <a:srgbClr val="C00000"/>
                </a:solidFill>
                <a:ea typeface="Verdana" panose="020B0604030504040204" pitchFamily="34" charset="0"/>
                <a:cs typeface="Verdana" panose="020B0604030504040204" pitchFamily="34" charset="0"/>
              </a:rPr>
              <a:t>Client-level pre-trade checks</a:t>
            </a:r>
          </a:p>
          <a:p>
            <a:pPr marL="171450" indent="-171450">
              <a:buFont typeface="Arial" panose="020B0604020202020204" pitchFamily="34" charset="0"/>
              <a:buChar char="•"/>
            </a:pPr>
            <a:r>
              <a:rPr lang="en-US" sz="900" b="1" dirty="0" smtClean="0">
                <a:solidFill>
                  <a:srgbClr val="C00000"/>
                </a:solidFill>
                <a:ea typeface="Verdana" panose="020B0604030504040204" pitchFamily="34" charset="0"/>
                <a:cs typeface="Verdana" panose="020B0604030504040204" pitchFamily="34" charset="0"/>
              </a:rPr>
              <a:t>Cancel on Drop</a:t>
            </a:r>
            <a:r>
              <a:rPr lang="ru-RU" sz="900" b="1" dirty="0" smtClean="0">
                <a:solidFill>
                  <a:srgbClr val="C00000"/>
                </a:solidFill>
                <a:ea typeface="Verdana" panose="020B0604030504040204" pitchFamily="34" charset="0"/>
                <a:cs typeface="Verdana" panose="020B0604030504040204" pitchFamily="34" charset="0"/>
              </a:rPr>
              <a:t>-</a:t>
            </a:r>
            <a:r>
              <a:rPr lang="en-US" sz="900" b="1" dirty="0" smtClean="0">
                <a:solidFill>
                  <a:srgbClr val="C00000"/>
                </a:solidFill>
                <a:ea typeface="Verdana" panose="020B0604030504040204" pitchFamily="34" charset="0"/>
                <a:cs typeface="Verdana" panose="020B0604030504040204" pitchFamily="34" charset="0"/>
              </a:rPr>
              <a:t>Copy Disconnect</a:t>
            </a:r>
            <a:endParaRPr lang="ru-RU" sz="900" b="1" dirty="0" smtClean="0">
              <a:solidFill>
                <a:srgbClr val="C00000"/>
              </a:solidFill>
              <a:ea typeface="Verdana" panose="020B0604030504040204" pitchFamily="34" charset="0"/>
              <a:cs typeface="Verdana" panose="020B0604030504040204" pitchFamily="34" charset="0"/>
            </a:endParaRPr>
          </a:p>
          <a:p>
            <a:pPr marL="171450" indent="-171450">
              <a:buFont typeface="Arial" panose="020B0604020202020204" pitchFamily="34" charset="0"/>
              <a:buChar char="•"/>
            </a:pPr>
            <a:r>
              <a:rPr lang="en-US" sz="900" b="1" dirty="0" smtClean="0">
                <a:solidFill>
                  <a:srgbClr val="C00000"/>
                </a:solidFill>
                <a:ea typeface="Verdana" panose="020B0604030504040204" pitchFamily="34" charset="0"/>
                <a:cs typeface="Verdana" panose="020B0604030504040204" pitchFamily="34" charset="0"/>
              </a:rPr>
              <a:t>SMA portal or terminal</a:t>
            </a:r>
            <a:endParaRPr lang="ru-RU" sz="900" b="1" dirty="0">
              <a:solidFill>
                <a:srgbClr val="C00000"/>
              </a:solidFill>
              <a:ea typeface="Verdana" panose="020B0604030504040204" pitchFamily="34" charset="0"/>
              <a:cs typeface="Verdana" panose="020B0604030504040204" pitchFamily="34" charset="0"/>
            </a:endParaRPr>
          </a:p>
        </p:txBody>
      </p:sp>
      <p:cxnSp>
        <p:nvCxnSpPr>
          <p:cNvPr id="11" name="Прямая со стрелкой 10"/>
          <p:cNvCxnSpPr/>
          <p:nvPr/>
        </p:nvCxnSpPr>
        <p:spPr>
          <a:xfrm flipV="1">
            <a:off x="5073676" y="4154608"/>
            <a:ext cx="0" cy="2104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a:off x="1043608" y="5097378"/>
            <a:ext cx="7776864"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Прямоугольник 30"/>
          <p:cNvSpPr/>
          <p:nvPr/>
        </p:nvSpPr>
        <p:spPr>
          <a:xfrm>
            <a:off x="4427984" y="699863"/>
            <a:ext cx="1224136" cy="264222"/>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ea typeface="Tahoma" panose="020B0604030504040204" pitchFamily="34" charset="0"/>
                <a:cs typeface="Tahoma" panose="020B0604030504040204" pitchFamily="34" charset="0"/>
              </a:rPr>
              <a:t>D</a:t>
            </a:r>
            <a:r>
              <a:rPr lang="en-US" sz="1200" b="1" dirty="0" smtClean="0">
                <a:solidFill>
                  <a:schemeClr val="bg1"/>
                </a:solidFill>
                <a:ea typeface="Tahoma" panose="020B0604030504040204" pitchFamily="34" charset="0"/>
                <a:cs typeface="Tahoma" panose="020B0604030504040204" pitchFamily="34" charset="0"/>
              </a:rPr>
              <a:t>MA vs</a:t>
            </a:r>
            <a:r>
              <a:rPr lang="ru-RU" sz="1200" b="1" dirty="0" smtClean="0">
                <a:solidFill>
                  <a:schemeClr val="bg1"/>
                </a:solidFill>
                <a:ea typeface="Tahoma" panose="020B0604030504040204" pitchFamily="34" charset="0"/>
                <a:cs typeface="Tahoma" panose="020B0604030504040204" pitchFamily="34" charset="0"/>
              </a:rPr>
              <a:t> </a:t>
            </a:r>
            <a:r>
              <a:rPr lang="en-US" sz="1200" b="1" dirty="0" smtClean="0">
                <a:solidFill>
                  <a:schemeClr val="bg1"/>
                </a:solidFill>
                <a:ea typeface="Tahoma" panose="020B0604030504040204" pitchFamily="34" charset="0"/>
                <a:cs typeface="Tahoma" panose="020B0604030504040204" pitchFamily="34" charset="0"/>
              </a:rPr>
              <a:t>SMA</a:t>
            </a:r>
            <a:endParaRPr lang="ru-RU" sz="1200" b="1" dirty="0">
              <a:solidFill>
                <a:schemeClr val="bg1"/>
              </a:solidFill>
              <a:ea typeface="Tahoma" panose="020B0604030504040204" pitchFamily="34" charset="0"/>
              <a:cs typeface="Tahoma" panose="020B0604030504040204" pitchFamily="34" charset="0"/>
            </a:endParaRPr>
          </a:p>
        </p:txBody>
      </p:sp>
      <p:sp>
        <p:nvSpPr>
          <p:cNvPr id="37" name="Прямоугольник 36"/>
          <p:cNvSpPr/>
          <p:nvPr/>
        </p:nvSpPr>
        <p:spPr>
          <a:xfrm>
            <a:off x="1992558" y="4468067"/>
            <a:ext cx="1944584" cy="50405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ea typeface="Tahoma" panose="020B0604030504040204" pitchFamily="34" charset="0"/>
                <a:cs typeface="Tahoma" panose="020B0604030504040204" pitchFamily="34" charset="0"/>
              </a:rPr>
              <a:t>A PART OF BROKERAGE SYSTEM</a:t>
            </a:r>
            <a:endParaRPr lang="ru-RU" sz="1200" b="1" dirty="0">
              <a:solidFill>
                <a:schemeClr val="bg1"/>
              </a:solidFill>
              <a:ea typeface="Tahoma" panose="020B0604030504040204" pitchFamily="34" charset="0"/>
              <a:cs typeface="Tahoma" panose="020B0604030504040204" pitchFamily="34" charset="0"/>
            </a:endParaRPr>
          </a:p>
        </p:txBody>
      </p:sp>
      <p:cxnSp>
        <p:nvCxnSpPr>
          <p:cNvPr id="38" name="Прямая со стрелкой 37"/>
          <p:cNvCxnSpPr>
            <a:stCxn id="37" idx="0"/>
          </p:cNvCxnSpPr>
          <p:nvPr/>
        </p:nvCxnSpPr>
        <p:spPr>
          <a:xfrm flipV="1">
            <a:off x="2964850" y="3846014"/>
            <a:ext cx="1247110" cy="622053"/>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1" name="Прямоугольник 40"/>
          <p:cNvSpPr/>
          <p:nvPr/>
        </p:nvSpPr>
        <p:spPr>
          <a:xfrm>
            <a:off x="1020266" y="5202519"/>
            <a:ext cx="1944584" cy="28547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ea typeface="Tahoma" panose="020B0604030504040204" pitchFamily="34" charset="0"/>
                <a:cs typeface="Tahoma" panose="020B0604030504040204" pitchFamily="34" charset="0"/>
              </a:rPr>
              <a:t>COMPETITORS VIEW</a:t>
            </a:r>
            <a:endParaRPr lang="ru-RU" sz="1200" b="1" dirty="0">
              <a:solidFill>
                <a:schemeClr val="bg1"/>
              </a:solidFill>
              <a:ea typeface="Tahoma" panose="020B0604030504040204" pitchFamily="34" charset="0"/>
              <a:cs typeface="Tahoma" panose="020B0604030504040204" pitchFamily="34" charset="0"/>
            </a:endParaRPr>
          </a:p>
        </p:txBody>
      </p:sp>
      <p:sp>
        <p:nvSpPr>
          <p:cNvPr id="27" name="Прямоугольник 26"/>
          <p:cNvSpPr/>
          <p:nvPr/>
        </p:nvSpPr>
        <p:spPr>
          <a:xfrm>
            <a:off x="3203848" y="5117122"/>
            <a:ext cx="5832648" cy="400110"/>
          </a:xfrm>
          <a:prstGeom prst="rect">
            <a:avLst/>
          </a:prstGeom>
        </p:spPr>
        <p:txBody>
          <a:bodyPr wrap="square">
            <a:spAutoFit/>
          </a:bodyPr>
          <a:lstStyle/>
          <a:p>
            <a:pPr algn="just"/>
            <a:r>
              <a:rPr lang="en-US" sz="1000" dirty="0"/>
              <a:t>Sponsored Access allows </a:t>
            </a:r>
            <a:r>
              <a:rPr lang="en-US" sz="1000" dirty="0" smtClean="0"/>
              <a:t>Trading Participants </a:t>
            </a:r>
            <a:r>
              <a:rPr lang="en-US" sz="1000" dirty="0"/>
              <a:t>to provide direct trading access to non- Participants through their membership, with the assistance of risk control mechanisms.</a:t>
            </a:r>
            <a:endParaRPr lang="ru-RU" sz="1000" dirty="0">
              <a:latin typeface="Tahoma" panose="020B0604030504040204" pitchFamily="34" charset="0"/>
              <a:ea typeface="Tahoma" panose="020B0604030504040204" pitchFamily="34" charset="0"/>
              <a:cs typeface="Tahoma" panose="020B0604030504040204" pitchFamily="34" charset="0"/>
            </a:endParaRPr>
          </a:p>
        </p:txBody>
      </p:sp>
      <p:sp>
        <p:nvSpPr>
          <p:cNvPr id="28" name="TextBox 27"/>
          <p:cNvSpPr txBox="1"/>
          <p:nvPr/>
        </p:nvSpPr>
        <p:spPr>
          <a:xfrm>
            <a:off x="4978095" y="6016861"/>
            <a:ext cx="3558918" cy="553998"/>
          </a:xfrm>
          <a:prstGeom prst="rect">
            <a:avLst/>
          </a:prstGeom>
          <a:noFill/>
        </p:spPr>
        <p:txBody>
          <a:bodyPr wrap="square" rtlCol="0">
            <a:spAutoFit/>
          </a:bodyPr>
          <a:lstStyle/>
          <a:p>
            <a:pPr algn="just"/>
            <a:r>
              <a:rPr lang="en-US" sz="1000" dirty="0"/>
              <a:t>Sponsored Access allows Nasdaq </a:t>
            </a:r>
            <a:r>
              <a:rPr lang="en-US" sz="1000" dirty="0" smtClean="0"/>
              <a:t>trading members </a:t>
            </a:r>
            <a:r>
              <a:rPr lang="en-US" sz="1000" dirty="0"/>
              <a:t>to give their clients the ability to connect directly to the Nasdaq </a:t>
            </a:r>
            <a:r>
              <a:rPr lang="en-US" sz="1000" dirty="0" smtClean="0"/>
              <a:t>matching </a:t>
            </a:r>
            <a:r>
              <a:rPr lang="en-US" sz="1000" dirty="0"/>
              <a:t>engine and trade under their membership identity.</a:t>
            </a:r>
            <a:endParaRPr lang="ru-RU" sz="1000" dirty="0">
              <a:latin typeface="Tahoma" panose="020B0604030504040204" pitchFamily="34" charset="0"/>
              <a:ea typeface="Tahoma" panose="020B0604030504040204" pitchFamily="34" charset="0"/>
              <a:cs typeface="Tahoma" panose="020B0604030504040204" pitchFamily="34" charset="0"/>
            </a:endParaRPr>
          </a:p>
        </p:txBody>
      </p:sp>
      <p:sp>
        <p:nvSpPr>
          <p:cNvPr id="5" name="12-конечная звезда 4"/>
          <p:cNvSpPr/>
          <p:nvPr/>
        </p:nvSpPr>
        <p:spPr>
          <a:xfrm>
            <a:off x="38872" y="2611652"/>
            <a:ext cx="1137376" cy="1098122"/>
          </a:xfrm>
          <a:prstGeom prst="star12">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800" b="1" dirty="0" smtClean="0">
                <a:solidFill>
                  <a:srgbClr val="C00000"/>
                </a:solidFill>
              </a:rPr>
              <a:t>ОК</a:t>
            </a:r>
            <a:endParaRPr lang="ru-RU" sz="800" b="1" dirty="0">
              <a:solidFill>
                <a:srgbClr val="C00000"/>
              </a:solidFill>
            </a:endParaRPr>
          </a:p>
        </p:txBody>
      </p:sp>
      <p:sp>
        <p:nvSpPr>
          <p:cNvPr id="29" name="Прямоугольник 28"/>
          <p:cNvSpPr/>
          <p:nvPr/>
        </p:nvSpPr>
        <p:spPr>
          <a:xfrm>
            <a:off x="7026943" y="4386073"/>
            <a:ext cx="1944584" cy="50405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ea typeface="Tahoma" panose="020B0604030504040204" pitchFamily="34" charset="0"/>
                <a:cs typeface="Tahoma" panose="020B0604030504040204" pitchFamily="34" charset="0"/>
              </a:rPr>
              <a:t>IT SERVICE</a:t>
            </a:r>
            <a:endParaRPr lang="ru-RU" sz="1200" b="1" dirty="0">
              <a:solidFill>
                <a:schemeClr val="bg1"/>
              </a:solidFill>
              <a:ea typeface="Tahoma" panose="020B0604030504040204" pitchFamily="34" charset="0"/>
              <a:cs typeface="Tahoma" panose="020B0604030504040204" pitchFamily="34" charset="0"/>
            </a:endParaRPr>
          </a:p>
        </p:txBody>
      </p:sp>
      <p:cxnSp>
        <p:nvCxnSpPr>
          <p:cNvPr id="30" name="Прямая со стрелкой 29"/>
          <p:cNvCxnSpPr>
            <a:stCxn id="29" idx="1"/>
          </p:cNvCxnSpPr>
          <p:nvPr/>
        </p:nvCxnSpPr>
        <p:spPr>
          <a:xfrm flipH="1">
            <a:off x="6810918" y="4638101"/>
            <a:ext cx="216025" cy="468052"/>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864389" y="632818"/>
            <a:ext cx="8073812" cy="0"/>
          </a:xfrm>
          <a:prstGeom prst="line">
            <a:avLst/>
          </a:prstGeom>
          <a:ln w="25400">
            <a:solidFill>
              <a:srgbClr val="CE1126"/>
            </a:solidFill>
          </a:ln>
        </p:spPr>
        <p:style>
          <a:lnRef idx="1">
            <a:schemeClr val="accent1"/>
          </a:lnRef>
          <a:fillRef idx="0">
            <a:schemeClr val="accent1"/>
          </a:fillRef>
          <a:effectRef idx="0">
            <a:schemeClr val="accent1"/>
          </a:effectRef>
          <a:fontRef idx="minor">
            <a:schemeClr val="tx1"/>
          </a:fontRef>
        </p:style>
      </p:cxnSp>
      <p:sp>
        <p:nvSpPr>
          <p:cNvPr id="34" name="Заголовок 26"/>
          <p:cNvSpPr txBox="1">
            <a:spLocks/>
          </p:cNvSpPr>
          <p:nvPr/>
        </p:nvSpPr>
        <p:spPr bwMode="auto">
          <a:xfrm>
            <a:off x="917814" y="198343"/>
            <a:ext cx="7902658" cy="5158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eaLnBrk="1" hangingPunct="1"/>
            <a:r>
              <a:rPr lang="en-US" altLang="ru-RU" sz="2000" b="1" dirty="0" smtClean="0">
                <a:latin typeface="Tahoma" panose="020B0604030504040204" pitchFamily="34" charset="0"/>
                <a:ea typeface="Tahoma" panose="020B0604030504040204" pitchFamily="34" charset="0"/>
                <a:cs typeface="Tahoma" panose="020B0604030504040204" pitchFamily="34" charset="0"/>
              </a:rPr>
              <a:t>SPONSORED MARKET ACCESS </a:t>
            </a:r>
            <a:r>
              <a:rPr lang="en-US" altLang="ru-RU" sz="2000" b="1" dirty="0">
                <a:latin typeface="Tahoma" panose="020B0604030504040204" pitchFamily="34" charset="0"/>
                <a:ea typeface="Tahoma" panose="020B0604030504040204" pitchFamily="34" charset="0"/>
                <a:cs typeface="Tahoma" panose="020B0604030504040204" pitchFamily="34" charset="0"/>
              </a:rPr>
              <a:t>(</a:t>
            </a:r>
            <a:r>
              <a:rPr lang="en-US" altLang="ru-RU" sz="2000" b="1" dirty="0" smtClean="0">
                <a:latin typeface="Tahoma" panose="020B0604030504040204" pitchFamily="34" charset="0"/>
                <a:ea typeface="Tahoma" panose="020B0604030504040204" pitchFamily="34" charset="0"/>
                <a:cs typeface="Tahoma" panose="020B0604030504040204" pitchFamily="34" charset="0"/>
              </a:rPr>
              <a:t>SMA):</a:t>
            </a:r>
            <a:r>
              <a:rPr lang="en-US" altLang="ru-RU" sz="2000" dirty="0" smtClean="0">
                <a:latin typeface="Tahoma" panose="020B0604030504040204" pitchFamily="34" charset="0"/>
                <a:ea typeface="Tahoma" panose="020B0604030504040204" pitchFamily="34" charset="0"/>
                <a:cs typeface="Tahoma" panose="020B0604030504040204" pitchFamily="34" charset="0"/>
              </a:rPr>
              <a:t> </a:t>
            </a:r>
            <a:r>
              <a:rPr lang="en-US" altLang="ru-RU" sz="2000" dirty="0" smtClean="0">
                <a:solidFill>
                  <a:srgbClr val="C00000"/>
                </a:solidFill>
                <a:latin typeface="Tahoma" panose="020B0604030504040204" pitchFamily="34" charset="0"/>
                <a:ea typeface="Tahoma" panose="020B0604030504040204" pitchFamily="34" charset="0"/>
                <a:cs typeface="Tahoma" panose="020B0604030504040204" pitchFamily="34" charset="0"/>
              </a:rPr>
              <a:t>INTRODUCTION</a:t>
            </a:r>
            <a:endParaRPr lang="ru-RU" altLang="ru-RU" sz="2000"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13139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Прямая соединительная линия 20"/>
          <p:cNvCxnSpPr/>
          <p:nvPr/>
        </p:nvCxnSpPr>
        <p:spPr>
          <a:xfrm>
            <a:off x="962684" y="692696"/>
            <a:ext cx="8073812" cy="0"/>
          </a:xfrm>
          <a:prstGeom prst="line">
            <a:avLst/>
          </a:prstGeom>
          <a:ln w="25400">
            <a:solidFill>
              <a:srgbClr val="CE1126"/>
            </a:solidFill>
          </a:ln>
        </p:spPr>
        <p:style>
          <a:lnRef idx="1">
            <a:schemeClr val="accent1"/>
          </a:lnRef>
          <a:fillRef idx="0">
            <a:schemeClr val="accent1"/>
          </a:fillRef>
          <a:effectRef idx="0">
            <a:schemeClr val="accent1"/>
          </a:effectRef>
          <a:fontRef idx="minor">
            <a:schemeClr val="tx1"/>
          </a:fontRef>
        </p:style>
      </p:cxnSp>
      <p:sp>
        <p:nvSpPr>
          <p:cNvPr id="22" name="Заголовок 26"/>
          <p:cNvSpPr txBox="1">
            <a:spLocks/>
          </p:cNvSpPr>
          <p:nvPr/>
        </p:nvSpPr>
        <p:spPr bwMode="auto">
          <a:xfrm>
            <a:off x="997887" y="248897"/>
            <a:ext cx="7750577" cy="51580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eaLnBrk="1" hangingPunct="1"/>
            <a:r>
              <a:rPr lang="en-US" altLang="ru-RU" sz="2000" b="1" dirty="0" smtClean="0">
                <a:latin typeface="Tahoma" panose="020B0604030504040204" pitchFamily="34" charset="0"/>
                <a:ea typeface="Tahoma" panose="020B0604030504040204" pitchFamily="34" charset="0"/>
                <a:cs typeface="Tahoma" panose="020B0604030504040204" pitchFamily="34" charset="0"/>
              </a:rPr>
              <a:t>SPONSORED MARKET ACCESS </a:t>
            </a:r>
            <a:r>
              <a:rPr lang="en-US" altLang="ru-RU" sz="2000" b="1" dirty="0">
                <a:latin typeface="Tahoma" panose="020B0604030504040204" pitchFamily="34" charset="0"/>
                <a:ea typeface="Tahoma" panose="020B0604030504040204" pitchFamily="34" charset="0"/>
                <a:cs typeface="Tahoma" panose="020B0604030504040204" pitchFamily="34" charset="0"/>
              </a:rPr>
              <a:t>(SMA):</a:t>
            </a:r>
            <a:r>
              <a:rPr lang="en-US" altLang="ru-RU" sz="2000" dirty="0" smtClean="0">
                <a:latin typeface="Tahoma" panose="020B0604030504040204" pitchFamily="34" charset="0"/>
                <a:ea typeface="Tahoma" panose="020B0604030504040204" pitchFamily="34" charset="0"/>
                <a:cs typeface="Tahoma" panose="020B0604030504040204" pitchFamily="34" charset="0"/>
              </a:rPr>
              <a:t> REGULATORY BASIS</a:t>
            </a:r>
            <a:endParaRPr lang="ru-RU" altLang="ru-RU" sz="2000" dirty="0">
              <a:solidFill>
                <a:srgbClr val="C00000"/>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8"/>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1043608" y="1090479"/>
            <a:ext cx="8001803" cy="2369880"/>
          </a:xfrm>
          <a:prstGeom prst="rect">
            <a:avLst/>
          </a:prstGeom>
        </p:spPr>
        <p:txBody>
          <a:bodyPr wrap="square">
            <a:spAutoFit/>
          </a:bodyPr>
          <a:lstStyle/>
          <a:p>
            <a:r>
              <a:rPr lang="en-US" sz="1200" b="1" dirty="0" smtClean="0">
                <a:latin typeface="Tahoma" panose="020B0604030504040204" pitchFamily="34" charset="0"/>
                <a:ea typeface="Tahoma" panose="020B0604030504040204" pitchFamily="34" charset="0"/>
                <a:cs typeface="Tahoma" panose="020B0604030504040204" pitchFamily="34" charset="0"/>
              </a:rPr>
              <a:t>06 February</a:t>
            </a:r>
            <a:r>
              <a:rPr lang="ru-RU" sz="1200" b="1" dirty="0" smtClean="0">
                <a:latin typeface="Tahoma" panose="020B0604030504040204" pitchFamily="34" charset="0"/>
                <a:ea typeface="Tahoma" panose="020B0604030504040204" pitchFamily="34" charset="0"/>
                <a:cs typeface="Tahoma" panose="020B0604030504040204" pitchFamily="34" charset="0"/>
              </a:rPr>
              <a:t> 2015</a:t>
            </a:r>
          </a:p>
          <a:p>
            <a:endParaRPr lang="ru-RU" sz="1200" b="1" dirty="0">
              <a:latin typeface="Tahoma" panose="020B0604030504040204" pitchFamily="34" charset="0"/>
              <a:ea typeface="Tahoma" panose="020B0604030504040204" pitchFamily="34" charset="0"/>
              <a:cs typeface="Tahoma" panose="020B0604030504040204" pitchFamily="34" charset="0"/>
            </a:endParaRPr>
          </a:p>
          <a:p>
            <a:pPr algn="just"/>
            <a:r>
              <a:rPr lang="en-US" sz="1200" dirty="0" smtClean="0">
                <a:latin typeface="Tahoma" panose="020B0604030504040204" pitchFamily="34" charset="0"/>
                <a:ea typeface="Tahoma" panose="020B0604030504040204" pitchFamily="34" charset="0"/>
                <a:cs typeface="Tahoma" panose="020B0604030504040204" pitchFamily="34" charset="0"/>
              </a:rPr>
              <a:t>Central Bank of Russia has published and put into force provision #</a:t>
            </a:r>
            <a:r>
              <a:rPr lang="ru-RU" sz="1200" dirty="0" smtClean="0">
                <a:latin typeface="Tahoma" panose="020B0604030504040204" pitchFamily="34" charset="0"/>
                <a:ea typeface="Tahoma" panose="020B0604030504040204" pitchFamily="34" charset="0"/>
                <a:cs typeface="Tahoma" panose="020B0604030504040204" pitchFamily="34" charset="0"/>
              </a:rPr>
              <a:t>437-</a:t>
            </a:r>
            <a:r>
              <a:rPr lang="en-US" sz="1200" dirty="0" smtClean="0">
                <a:latin typeface="Tahoma" panose="020B0604030504040204" pitchFamily="34" charset="0"/>
                <a:ea typeface="Tahoma" panose="020B0604030504040204" pitchFamily="34" charset="0"/>
                <a:cs typeface="Tahoma" panose="020B0604030504040204" pitchFamily="34" charset="0"/>
              </a:rPr>
              <a:t>P</a:t>
            </a:r>
            <a:r>
              <a:rPr lang="ru-RU" sz="1200" dirty="0" smtClean="0">
                <a:latin typeface="Tahoma" panose="020B0604030504040204" pitchFamily="34" charset="0"/>
                <a:ea typeface="Tahoma" panose="020B0604030504040204" pitchFamily="34" charset="0"/>
                <a:cs typeface="Tahoma" panose="020B0604030504040204" pitchFamily="34" charset="0"/>
              </a:rPr>
              <a:t> </a:t>
            </a:r>
            <a:r>
              <a:rPr lang="ru-RU" sz="1200" b="1" dirty="0" smtClean="0">
                <a:latin typeface="Tahoma" panose="020B0604030504040204" pitchFamily="34" charset="0"/>
                <a:ea typeface="Tahoma" panose="020B0604030504040204" pitchFamily="34" charset="0"/>
                <a:cs typeface="Tahoma" panose="020B0604030504040204" pitchFamily="34" charset="0"/>
              </a:rPr>
              <a:t>«</a:t>
            </a:r>
            <a:r>
              <a:rPr lang="en-US" sz="1200" b="1" dirty="0" smtClean="0">
                <a:latin typeface="Tahoma" panose="020B0604030504040204" pitchFamily="34" charset="0"/>
                <a:ea typeface="Tahoma" panose="020B0604030504040204" pitchFamily="34" charset="0"/>
                <a:cs typeface="Tahoma" panose="020B0604030504040204" pitchFamily="34" charset="0"/>
              </a:rPr>
              <a:t>The Trade Organizer requirements</a:t>
            </a:r>
            <a:r>
              <a:rPr lang="ru-RU" sz="1200" b="1" dirty="0" smtClean="0">
                <a:latin typeface="Tahoma" panose="020B0604030504040204" pitchFamily="34" charset="0"/>
                <a:ea typeface="Tahoma" panose="020B0604030504040204" pitchFamily="34" charset="0"/>
                <a:cs typeface="Tahoma" panose="020B0604030504040204" pitchFamily="34" charset="0"/>
              </a:rPr>
              <a:t>»</a:t>
            </a:r>
            <a:r>
              <a:rPr lang="en-US" sz="1200" dirty="0" smtClean="0">
                <a:latin typeface="Tahoma" panose="020B0604030504040204" pitchFamily="34" charset="0"/>
                <a:ea typeface="Tahoma" panose="020B0604030504040204" pitchFamily="34" charset="0"/>
                <a:cs typeface="Tahoma" panose="020B0604030504040204" pitchFamily="34" charset="0"/>
              </a:rPr>
              <a:t>. </a:t>
            </a:r>
            <a:r>
              <a:rPr lang="en-US" sz="1200" dirty="0">
                <a:latin typeface="Tahoma" panose="020B0604030504040204" pitchFamily="34" charset="0"/>
                <a:ea typeface="Tahoma" panose="020B0604030504040204" pitchFamily="34" charset="0"/>
                <a:cs typeface="Tahoma" panose="020B0604030504040204" pitchFamily="34" charset="0"/>
              </a:rPr>
              <a:t>With this provision </a:t>
            </a:r>
            <a:r>
              <a:rPr lang="en-US" sz="1200" dirty="0" smtClean="0">
                <a:latin typeface="Tahoma" panose="020B0604030504040204" pitchFamily="34" charset="0"/>
                <a:ea typeface="Tahoma" panose="020B0604030504040204" pitchFamily="34" charset="0"/>
                <a:cs typeface="Tahoma" panose="020B0604030504040204" pitchFamily="34" charset="0"/>
              </a:rPr>
              <a:t>the </a:t>
            </a:r>
            <a:r>
              <a:rPr lang="en-US" sz="1200" dirty="0">
                <a:latin typeface="Tahoma" panose="020B0604030504040204" pitchFamily="34" charset="0"/>
                <a:ea typeface="Tahoma" panose="020B0604030504040204" pitchFamily="34" charset="0"/>
                <a:cs typeface="Tahoma" panose="020B0604030504040204" pitchFamily="34" charset="0"/>
              </a:rPr>
              <a:t>regulator </a:t>
            </a:r>
            <a:r>
              <a:rPr lang="en-US" sz="1200" dirty="0" smtClean="0">
                <a:latin typeface="Tahoma" panose="020B0604030504040204" pitchFamily="34" charset="0"/>
                <a:ea typeface="Tahoma" panose="020B0604030504040204" pitchFamily="34" charset="0"/>
                <a:cs typeface="Tahoma" panose="020B0604030504040204" pitchFamily="34" charset="0"/>
              </a:rPr>
              <a:t>allowed technical connection of the market participant clients to Exchange Trading and Clearing Systems (TCS). That means it is now possible for the Trading member to provide technical means to its clients to receive information and/or software</a:t>
            </a:r>
            <a:r>
              <a:rPr lang="ru-RU" sz="1200" i="1" dirty="0" smtClean="0">
                <a:latin typeface="Tahoma" panose="020B0604030504040204" pitchFamily="34" charset="0"/>
                <a:ea typeface="Tahoma" panose="020B0604030504040204" pitchFamily="34" charset="0"/>
                <a:cs typeface="Tahoma" panose="020B0604030504040204" pitchFamily="34" charset="0"/>
              </a:rPr>
              <a:t>.</a:t>
            </a:r>
            <a:endParaRPr lang="ru-RU" sz="1200" dirty="0" smtClean="0">
              <a:latin typeface="Tahoma" panose="020B0604030504040204" pitchFamily="34" charset="0"/>
              <a:ea typeface="Tahoma" panose="020B0604030504040204" pitchFamily="34" charset="0"/>
              <a:cs typeface="Tahoma" panose="020B0604030504040204" pitchFamily="34" charset="0"/>
            </a:endParaRPr>
          </a:p>
          <a:p>
            <a:endParaRPr lang="ru-RU" sz="1200" dirty="0" smtClean="0">
              <a:latin typeface="Tahoma" panose="020B0604030504040204" pitchFamily="34" charset="0"/>
              <a:ea typeface="Tahoma" panose="020B0604030504040204" pitchFamily="34" charset="0"/>
              <a:cs typeface="Tahoma" panose="020B0604030504040204" pitchFamily="34" charset="0"/>
            </a:endParaRPr>
          </a:p>
          <a:p>
            <a:pPr algn="ctr"/>
            <a:r>
              <a:rPr lang="en-US" sz="14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This provision opens opportunities to provide sponsored market access to trading</a:t>
            </a:r>
          </a:p>
          <a:p>
            <a:endParaRPr lang="ru-RU" sz="1200" dirty="0">
              <a:latin typeface="Tahoma" panose="020B0604030504040204" pitchFamily="34" charset="0"/>
              <a:ea typeface="Tahoma" panose="020B0604030504040204" pitchFamily="34" charset="0"/>
              <a:cs typeface="Tahoma" panose="020B0604030504040204" pitchFamily="34" charset="0"/>
            </a:endParaRPr>
          </a:p>
          <a:p>
            <a:pPr algn="just"/>
            <a:r>
              <a:rPr lang="en-US" sz="1200" dirty="0" smtClean="0">
                <a:latin typeface="Tahoma" panose="020B0604030504040204" pitchFamily="34" charset="0"/>
                <a:ea typeface="Tahoma" panose="020B0604030504040204" pitchFamily="34" charset="0"/>
                <a:cs typeface="Tahoma" panose="020B0604030504040204" pitchFamily="34" charset="0"/>
              </a:rPr>
              <a:t>Trading members can now offer this service to any category of investors - from private individuals to the largest international hedge funds, HFT, parent companies of </a:t>
            </a:r>
            <a:r>
              <a:rPr lang="en-US" sz="1200" dirty="0">
                <a:latin typeface="Tahoma" panose="020B0604030504040204" pitchFamily="34" charset="0"/>
                <a:ea typeface="Tahoma" panose="020B0604030504040204" pitchFamily="34" charset="0"/>
                <a:cs typeface="Tahoma" panose="020B0604030504040204" pitchFamily="34" charset="0"/>
              </a:rPr>
              <a:t>Russian </a:t>
            </a:r>
            <a:r>
              <a:rPr lang="en-US" sz="1200" dirty="0" smtClean="0">
                <a:latin typeface="Tahoma" panose="020B0604030504040204" pitchFamily="34" charset="0"/>
                <a:ea typeface="Tahoma" panose="020B0604030504040204" pitchFamily="34" charset="0"/>
                <a:cs typeface="Tahoma" panose="020B0604030504040204" pitchFamily="34" charset="0"/>
              </a:rPr>
              <a:t>corporations </a:t>
            </a:r>
            <a:r>
              <a:rPr lang="en-US" sz="1200" dirty="0">
                <a:latin typeface="Tahoma" panose="020B0604030504040204" pitchFamily="34" charset="0"/>
                <a:ea typeface="Tahoma" panose="020B0604030504040204" pitchFamily="34" charset="0"/>
                <a:cs typeface="Tahoma" panose="020B0604030504040204" pitchFamily="34" charset="0"/>
              </a:rPr>
              <a:t>(</a:t>
            </a:r>
            <a:r>
              <a:rPr lang="en-US" sz="1200" dirty="0" smtClean="0">
                <a:latin typeface="Tahoma" panose="020B0604030504040204" pitchFamily="34" charset="0"/>
                <a:ea typeface="Tahoma" panose="020B0604030504040204" pitchFamily="34" charset="0"/>
                <a:cs typeface="Tahoma" panose="020B0604030504040204" pitchFamily="34" charset="0"/>
              </a:rPr>
              <a:t>foreign banks) etc.</a:t>
            </a:r>
            <a:endParaRPr lang="ru-RU" sz="1200" dirty="0">
              <a:latin typeface="Tahoma" panose="020B0604030504040204" pitchFamily="34" charset="0"/>
              <a:ea typeface="Tahoma" panose="020B0604030504040204" pitchFamily="34" charset="0"/>
              <a:cs typeface="Tahoma" panose="020B0604030504040204" pitchFamily="34" charset="0"/>
            </a:endParaRPr>
          </a:p>
          <a:p>
            <a:endParaRPr lang="ru-RU" sz="1400" b="1" i="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23862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Скругленный прямоугольник 18"/>
          <p:cNvSpPr>
            <a:spLocks noChangeArrowheads="1"/>
          </p:cNvSpPr>
          <p:nvPr/>
        </p:nvSpPr>
        <p:spPr bwMode="auto">
          <a:xfrm>
            <a:off x="4572000" y="975395"/>
            <a:ext cx="4026536" cy="5498089"/>
          </a:xfrm>
          <a:prstGeom prst="rect">
            <a:avLst/>
          </a:prstGeom>
          <a:noFill/>
          <a:ln>
            <a:solidFill>
              <a:srgbClr val="C00000"/>
            </a:solidFill>
            <a:prstDash val="lgDash"/>
            <a:headEnd/>
            <a:tailEnd/>
          </a:ln>
          <a:effectLst/>
        </p:spPr>
        <p:style>
          <a:lnRef idx="1">
            <a:schemeClr val="accent5"/>
          </a:lnRef>
          <a:fillRef idx="2">
            <a:schemeClr val="accent5"/>
          </a:fillRef>
          <a:effectRef idx="1">
            <a:schemeClr val="accent5"/>
          </a:effectRef>
          <a:fontRef idx="minor">
            <a:schemeClr val="dk1"/>
          </a:fontRef>
        </p:style>
        <p:txBody>
          <a:bodyPr anchor="ctr">
            <a:noAutofit/>
          </a:bodyPr>
          <a:lstStyle/>
          <a:p>
            <a:pPr marL="285750" indent="-285750" algn="just">
              <a:lnSpc>
                <a:spcPct val="110000"/>
              </a:lnSpc>
              <a:spcAft>
                <a:spcPts val="600"/>
              </a:spcAft>
              <a:buSzPct val="90000"/>
              <a:buFont typeface="Arial" pitchFamily="34" charset="0"/>
              <a:buChar char="•"/>
              <a:defRPr/>
            </a:pPr>
            <a:r>
              <a:rPr lang="en-US" sz="12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Sponsored access</a:t>
            </a:r>
            <a:r>
              <a:rPr lang="ru-RU" sz="1200" b="1" dirty="0" smtClean="0">
                <a:solidFill>
                  <a:srgbClr val="C00000"/>
                </a:solidFill>
                <a:latin typeface="Tahoma" panose="020B0604030504040204" pitchFamily="34" charset="0"/>
                <a:ea typeface="Tahoma" panose="020B0604030504040204" pitchFamily="34" charset="0"/>
                <a:cs typeface="Tahoma" panose="020B0604030504040204" pitchFamily="34" charset="0"/>
              </a:rPr>
              <a:t> </a:t>
            </a:r>
            <a:r>
              <a:rPr lang="ru-RU" sz="12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a:t>
            </a:r>
            <a:r>
              <a:rPr lang="en-US" sz="1200" b="1" dirty="0" smtClean="0">
                <a:solidFill>
                  <a:srgbClr val="000000"/>
                </a:solidFill>
                <a:latin typeface="Tahoma" panose="020B0604030504040204" pitchFamily="34" charset="0"/>
                <a:ea typeface="Tahoma" panose="020B0604030504040204" pitchFamily="34" charset="0"/>
                <a:cs typeface="Tahoma" panose="020B0604030504040204" pitchFamily="34" charset="0"/>
              </a:rPr>
              <a:t> direct connection to the Exchange infrastructure</a:t>
            </a:r>
            <a:endParaRPr lang="ru-RU" sz="1200" b="1" dirty="0" smtClean="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10000"/>
              </a:lnSpc>
              <a:spcAft>
                <a:spcPts val="600"/>
              </a:spcAft>
              <a:buSzPct val="90000"/>
              <a:buFont typeface="Arial" pitchFamily="34" charset="0"/>
              <a:buChar char="•"/>
              <a:defRPr/>
            </a:pP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The client can submit trading instructions to the Trading member (sponsoring company) to be executed as orders at the Exchange. These instructions are converted into orders under control and full responsibility of the broker (sponsored company).</a:t>
            </a:r>
          </a:p>
          <a:p>
            <a:pPr marL="285750" indent="-285750" algn="just">
              <a:lnSpc>
                <a:spcPct val="110000"/>
              </a:lnSpc>
              <a:spcAft>
                <a:spcPts val="600"/>
              </a:spcAft>
              <a:buSzPct val="90000"/>
              <a:buFont typeface="Arial" pitchFamily="34" charset="0"/>
              <a:buChar char="•"/>
              <a:defRPr/>
            </a:pP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Sponsored client receives access to Trading system via personal id (SMA_ID).</a:t>
            </a:r>
            <a:endPar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10000"/>
              </a:lnSpc>
              <a:spcAft>
                <a:spcPts val="600"/>
              </a:spcAft>
              <a:buSzPct val="90000"/>
              <a:buFont typeface="Arial" pitchFamily="34" charset="0"/>
              <a:buChar char="•"/>
              <a:defRPr/>
            </a:pP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This mechanism provides transparent procedure to register broker’s clients at the Exchange.</a:t>
            </a:r>
            <a:endParaRPr lang="ru-RU" sz="1200" dirty="0" smtClean="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10000"/>
              </a:lnSpc>
              <a:spcAft>
                <a:spcPts val="600"/>
              </a:spcAft>
              <a:buSzPct val="90000"/>
              <a:buFont typeface="Arial" pitchFamily="34" charset="0"/>
              <a:buChar char="•"/>
              <a:defRPr/>
            </a:pPr>
            <a:r>
              <a:rPr lang="en-US" sz="1200" dirty="0" smtClean="0">
                <a:latin typeface="Tahoma" panose="020B0604030504040204" pitchFamily="34" charset="0"/>
                <a:ea typeface="Tahoma" panose="020B0604030504040204" pitchFamily="34" charset="0"/>
                <a:cs typeface="Tahoma" panose="020B0604030504040204" pitchFamily="34" charset="0"/>
              </a:rPr>
              <a:t>To its </a:t>
            </a:r>
            <a:r>
              <a:rPr lang="en-US" sz="1200" dirty="0">
                <a:latin typeface="Tahoma" panose="020B0604030504040204" pitchFamily="34" charset="0"/>
                <a:ea typeface="Tahoma" panose="020B0604030504040204" pitchFamily="34" charset="0"/>
                <a:cs typeface="Tahoma" panose="020B0604030504040204" pitchFamily="34" charset="0"/>
              </a:rPr>
              <a:t>Trading members </a:t>
            </a:r>
            <a:r>
              <a:rPr lang="en-US" sz="1200" dirty="0" smtClean="0">
                <a:latin typeface="Tahoma" panose="020B0604030504040204" pitchFamily="34" charset="0"/>
                <a:ea typeface="Tahoma" panose="020B0604030504040204" pitchFamily="34" charset="0"/>
                <a:cs typeface="Tahoma" panose="020B0604030504040204" pitchFamily="34" charset="0"/>
              </a:rPr>
              <a:t>the </a:t>
            </a:r>
            <a:r>
              <a:rPr lang="en-US" sz="1200" dirty="0">
                <a:latin typeface="Tahoma" panose="020B0604030504040204" pitchFamily="34" charset="0"/>
                <a:ea typeface="Tahoma" panose="020B0604030504040204" pitchFamily="34" charset="0"/>
                <a:cs typeface="Tahoma" panose="020B0604030504040204" pitchFamily="34" charset="0"/>
              </a:rPr>
              <a:t>Exchange provides </a:t>
            </a:r>
            <a:r>
              <a:rPr lang="en-US" sz="1200" dirty="0" smtClean="0">
                <a:latin typeface="Tahoma" panose="020B0604030504040204" pitchFamily="34" charset="0"/>
                <a:ea typeface="Tahoma" panose="020B0604030504040204" pitchFamily="34" charset="0"/>
                <a:cs typeface="Tahoma" panose="020B0604030504040204" pitchFamily="34" charset="0"/>
              </a:rPr>
              <a:t>special risk management tools to control the order flow generated by clients. </a:t>
            </a:r>
            <a:r>
              <a:rPr lang="ru-RU" sz="1200" dirty="0" smtClean="0">
                <a:latin typeface="Tahoma" panose="020B0604030504040204" pitchFamily="34" charset="0"/>
                <a:ea typeface="Tahoma" panose="020B0604030504040204" pitchFamily="34" charset="0"/>
                <a:cs typeface="Tahoma" panose="020B0604030504040204" pitchFamily="34" charset="0"/>
              </a:rPr>
              <a:t> </a:t>
            </a:r>
            <a:endParaRPr lang="ru-RU" sz="1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10000"/>
              </a:lnSpc>
              <a:spcAft>
                <a:spcPts val="600"/>
              </a:spcAft>
              <a:buSzPct val="90000"/>
              <a:buFont typeface="Arial" pitchFamily="34" charset="0"/>
              <a:buChar char="•"/>
              <a:defRPr/>
            </a:pP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Trading position is controlled at the settlement account level.</a:t>
            </a:r>
          </a:p>
          <a:p>
            <a:pPr marL="285750" indent="-285750" algn="just">
              <a:lnSpc>
                <a:spcPct val="110000"/>
              </a:lnSpc>
              <a:spcAft>
                <a:spcPts val="600"/>
              </a:spcAft>
              <a:buSzPct val="90000"/>
              <a:buFont typeface="Arial" pitchFamily="34" charset="0"/>
              <a:buChar char="•"/>
              <a:defRPr/>
            </a:pP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Cross-trades can be enabled for registered sponsored clients.</a:t>
            </a:r>
            <a:endParaRPr lang="en-US" sz="12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10000"/>
              </a:lnSpc>
              <a:spcAft>
                <a:spcPts val="600"/>
              </a:spcAft>
              <a:buSzPct val="90000"/>
              <a:buFont typeface="Arial" pitchFamily="34" charset="0"/>
              <a:buChar char="•"/>
              <a:defRPr/>
            </a:pPr>
            <a:r>
              <a:rPr lang="en-US" sz="1200" dirty="0" smtClean="0">
                <a:solidFill>
                  <a:srgbClr val="000000"/>
                </a:solidFill>
                <a:latin typeface="Tahoma" panose="020B0604030504040204" pitchFamily="34" charset="0"/>
                <a:ea typeface="Tahoma" panose="020B0604030504040204" pitchFamily="34" charset="0"/>
                <a:cs typeface="Tahoma" panose="020B0604030504040204" pitchFamily="34" charset="0"/>
              </a:rPr>
              <a:t>Sponsored client can use direct connection to the Exchange, i.e. use colocation or ConnectME connectivity.</a:t>
            </a:r>
            <a:endParaRPr lang="ru-RU" sz="12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cxnSp>
        <p:nvCxnSpPr>
          <p:cNvPr id="21" name="Прямая соединительная линия 20"/>
          <p:cNvCxnSpPr/>
          <p:nvPr/>
        </p:nvCxnSpPr>
        <p:spPr>
          <a:xfrm>
            <a:off x="962684" y="908720"/>
            <a:ext cx="8073812" cy="0"/>
          </a:xfrm>
          <a:prstGeom prst="line">
            <a:avLst/>
          </a:prstGeom>
          <a:ln w="25400">
            <a:solidFill>
              <a:srgbClr val="CE1126"/>
            </a:solidFill>
          </a:ln>
        </p:spPr>
        <p:style>
          <a:lnRef idx="1">
            <a:schemeClr val="accent1"/>
          </a:lnRef>
          <a:fillRef idx="0">
            <a:schemeClr val="accent1"/>
          </a:fillRef>
          <a:effectRef idx="0">
            <a:schemeClr val="accent1"/>
          </a:effectRef>
          <a:fontRef idx="minor">
            <a:schemeClr val="tx1"/>
          </a:fontRef>
        </p:style>
      </p:cxnSp>
      <p:sp>
        <p:nvSpPr>
          <p:cNvPr id="2" name="Rectangle 1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8"/>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Заголовок 26"/>
          <p:cNvSpPr txBox="1">
            <a:spLocks/>
          </p:cNvSpPr>
          <p:nvPr/>
        </p:nvSpPr>
        <p:spPr bwMode="auto">
          <a:xfrm>
            <a:off x="884790" y="216937"/>
            <a:ext cx="8229600" cy="6120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eaLnBrk="1" hangingPunct="1"/>
            <a:r>
              <a:rPr lang="en-US" altLang="ru-RU" sz="2000" b="1" dirty="0">
                <a:solidFill>
                  <a:srgbClr val="CD1126"/>
                </a:solidFill>
                <a:latin typeface="Tahoma" panose="020B0604030504040204" pitchFamily="34" charset="0"/>
                <a:ea typeface="Tahoma" panose="020B0604030504040204" pitchFamily="34" charset="0"/>
                <a:cs typeface="Tahoma" panose="020B0604030504040204" pitchFamily="34" charset="0"/>
              </a:rPr>
              <a:t>SMA</a:t>
            </a:r>
            <a:r>
              <a:rPr lang="en-US" altLang="ru-RU" sz="2000" dirty="0" smtClean="0">
                <a:latin typeface="Tahoma" panose="020B0604030504040204" pitchFamily="34" charset="0"/>
                <a:ea typeface="Tahoma" panose="020B0604030504040204" pitchFamily="34" charset="0"/>
                <a:cs typeface="Tahoma" panose="020B0604030504040204" pitchFamily="34" charset="0"/>
              </a:rPr>
              <a:t> –</a:t>
            </a:r>
            <a:r>
              <a:rPr lang="ru-RU" altLang="ru-RU" sz="2000" dirty="0" smtClean="0">
                <a:latin typeface="Tahoma" panose="020B0604030504040204" pitchFamily="34" charset="0"/>
                <a:ea typeface="Tahoma" panose="020B0604030504040204" pitchFamily="34" charset="0"/>
                <a:cs typeface="Tahoma" panose="020B0604030504040204" pitchFamily="34" charset="0"/>
              </a:rPr>
              <a:t> </a:t>
            </a:r>
            <a:r>
              <a:rPr lang="en-US" altLang="ru-RU" sz="2000" b="1" dirty="0" smtClean="0">
                <a:latin typeface="Tahoma" panose="020B0604030504040204" pitchFamily="34" charset="0"/>
                <a:ea typeface="Tahoma" panose="020B0604030504040204" pitchFamily="34" charset="0"/>
                <a:cs typeface="Tahoma" panose="020B0604030504040204" pitchFamily="34" charset="0"/>
              </a:rPr>
              <a:t>ACCESS TO MOEX MARKETS</a:t>
            </a:r>
            <a:endParaRPr lang="ru-RU" altLang="ru-RU" sz="2000" b="1" dirty="0">
              <a:latin typeface="Tahoma" panose="020B0604030504040204" pitchFamily="34" charset="0"/>
              <a:ea typeface="Tahoma" panose="020B0604030504040204" pitchFamily="34" charset="0"/>
              <a:cs typeface="Tahoma" panose="020B0604030504040204" pitchFamily="34" charset="0"/>
            </a:endParaRPr>
          </a:p>
        </p:txBody>
      </p:sp>
      <p:grpSp>
        <p:nvGrpSpPr>
          <p:cNvPr id="30" name="Группа 29"/>
          <p:cNvGrpSpPr/>
          <p:nvPr/>
        </p:nvGrpSpPr>
        <p:grpSpPr>
          <a:xfrm>
            <a:off x="1043608" y="1190115"/>
            <a:ext cx="3414587" cy="5516407"/>
            <a:chOff x="962684" y="954945"/>
            <a:chExt cx="3684850" cy="5750990"/>
          </a:xfrm>
        </p:grpSpPr>
        <p:sp>
          <p:nvSpPr>
            <p:cNvPr id="31" name="Скругленный прямоугольник 30"/>
            <p:cNvSpPr/>
            <p:nvPr/>
          </p:nvSpPr>
          <p:spPr>
            <a:xfrm>
              <a:off x="1955927" y="954945"/>
              <a:ext cx="2160240" cy="29062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Client</a:t>
              </a:r>
              <a:endParaRPr lang="ru-RU" dirty="0">
                <a:solidFill>
                  <a:srgbClr val="C00000"/>
                </a:solidFill>
              </a:endParaRPr>
            </a:p>
          </p:txBody>
        </p:sp>
        <p:sp>
          <p:nvSpPr>
            <p:cNvPr id="32" name="Скругленный прямоугольник 31"/>
            <p:cNvSpPr/>
            <p:nvPr/>
          </p:nvSpPr>
          <p:spPr>
            <a:xfrm>
              <a:off x="2207906" y="6246964"/>
              <a:ext cx="2063041" cy="432048"/>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ea typeface="Times New Roman"/>
                  <a:cs typeface="Times New Roman"/>
                </a:rPr>
                <a:t>BANK/BROKER</a:t>
              </a:r>
              <a:endParaRPr lang="ru-RU" dirty="0">
                <a:solidFill>
                  <a:srgbClr val="C00000"/>
                </a:solidFill>
              </a:endParaRPr>
            </a:p>
          </p:txBody>
        </p:sp>
        <p:grpSp>
          <p:nvGrpSpPr>
            <p:cNvPr id="33" name="Группа 32"/>
            <p:cNvGrpSpPr/>
            <p:nvPr/>
          </p:nvGrpSpPr>
          <p:grpSpPr>
            <a:xfrm>
              <a:off x="2715791" y="5026712"/>
              <a:ext cx="1044360" cy="1679223"/>
              <a:chOff x="1229174" y="4294337"/>
              <a:chExt cx="864096" cy="1499712"/>
            </a:xfrm>
          </p:grpSpPr>
          <p:sp>
            <p:nvSpPr>
              <p:cNvPr id="47" name="Стрелка вниз 46"/>
              <p:cNvSpPr/>
              <p:nvPr/>
            </p:nvSpPr>
            <p:spPr>
              <a:xfrm>
                <a:off x="1229174" y="4294337"/>
                <a:ext cx="864096" cy="1085697"/>
              </a:xfrm>
              <a:prstGeom prst="downArrow">
                <a:avLst/>
              </a:prstGeom>
              <a:solidFill>
                <a:schemeClr val="accent1">
                  <a:lumMod val="40000"/>
                  <a:lumOff val="60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Прямоугольник 47"/>
              <p:cNvSpPr/>
              <p:nvPr/>
            </p:nvSpPr>
            <p:spPr>
              <a:xfrm>
                <a:off x="1450324" y="4338657"/>
                <a:ext cx="494654" cy="1455392"/>
              </a:xfrm>
              <a:prstGeom prst="rect">
                <a:avLst/>
              </a:prstGeom>
            </p:spPr>
            <p:txBody>
              <a:bodyPr vert="vert" wrap="square">
                <a:spAutoFit/>
              </a:bodyPr>
              <a:lstStyle/>
              <a:p>
                <a:r>
                  <a:rPr lang="en-US" sz="1200" dirty="0" smtClean="0">
                    <a:latin typeface="Tahoma" panose="020B0604030504040204" pitchFamily="34" charset="0"/>
                    <a:ea typeface="Tahoma" panose="020B0604030504040204" pitchFamily="34" charset="0"/>
                    <a:cs typeface="Tahoma" panose="020B0604030504040204" pitchFamily="34" charset="0"/>
                  </a:rPr>
                  <a:t>Execution </a:t>
                </a:r>
              </a:p>
              <a:p>
                <a:r>
                  <a:rPr lang="en-US" sz="1200" dirty="0" smtClean="0">
                    <a:latin typeface="Tahoma" panose="020B0604030504040204" pitchFamily="34" charset="0"/>
                    <a:ea typeface="Tahoma" panose="020B0604030504040204" pitchFamily="34" charset="0"/>
                    <a:cs typeface="Tahoma" panose="020B0604030504040204" pitchFamily="34" charset="0"/>
                  </a:rPr>
                  <a:t>report</a:t>
                </a:r>
                <a:endParaRPr lang="en-US" sz="120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4" name="Группа 33"/>
            <p:cNvGrpSpPr/>
            <p:nvPr/>
          </p:nvGrpSpPr>
          <p:grpSpPr>
            <a:xfrm rot="10800000">
              <a:off x="3036048" y="1406432"/>
              <a:ext cx="1009655" cy="2302803"/>
              <a:chOff x="1066907" y="4147112"/>
              <a:chExt cx="864096" cy="1517259"/>
            </a:xfrm>
          </p:grpSpPr>
          <p:sp>
            <p:nvSpPr>
              <p:cNvPr id="45" name="Стрелка вниз 44"/>
              <p:cNvSpPr/>
              <p:nvPr/>
            </p:nvSpPr>
            <p:spPr>
              <a:xfrm>
                <a:off x="1066907" y="4147112"/>
                <a:ext cx="864096" cy="1517259"/>
              </a:xfrm>
              <a:prstGeom prst="downArrow">
                <a:avLst/>
              </a:prstGeom>
              <a:solidFill>
                <a:schemeClr val="accent1">
                  <a:lumMod val="40000"/>
                  <a:lumOff val="60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Прямоугольник 45"/>
              <p:cNvSpPr/>
              <p:nvPr/>
            </p:nvSpPr>
            <p:spPr>
              <a:xfrm>
                <a:off x="1337861" y="4181364"/>
                <a:ext cx="341104" cy="1214501"/>
              </a:xfrm>
              <a:prstGeom prst="rect">
                <a:avLst/>
              </a:prstGeom>
            </p:spPr>
            <p:txBody>
              <a:bodyPr vert="vert" wrap="square">
                <a:spAutoFit/>
              </a:bodyPr>
              <a:lstStyle/>
              <a:p>
                <a:r>
                  <a:rPr lang="en-US" sz="1200" dirty="0" smtClean="0">
                    <a:latin typeface="Tahoma" panose="020B0604030504040204" pitchFamily="34" charset="0"/>
                    <a:ea typeface="Tahoma" panose="020B0604030504040204" pitchFamily="34" charset="0"/>
                    <a:cs typeface="Tahoma" panose="020B0604030504040204" pitchFamily="34" charset="0"/>
                  </a:rPr>
                  <a:t>Usage report</a:t>
                </a:r>
                <a:endParaRPr lang="en-US" sz="120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5" name="Группа 34"/>
            <p:cNvGrpSpPr/>
            <p:nvPr/>
          </p:nvGrpSpPr>
          <p:grpSpPr>
            <a:xfrm>
              <a:off x="2022062" y="1311234"/>
              <a:ext cx="864096" cy="1162085"/>
              <a:chOff x="1157305" y="3835340"/>
              <a:chExt cx="864096" cy="1080120"/>
            </a:xfrm>
          </p:grpSpPr>
          <p:sp>
            <p:nvSpPr>
              <p:cNvPr id="43" name="Стрелка вниз 42"/>
              <p:cNvSpPr/>
              <p:nvPr/>
            </p:nvSpPr>
            <p:spPr>
              <a:xfrm>
                <a:off x="1157305" y="3835340"/>
                <a:ext cx="864096" cy="1080120"/>
              </a:xfrm>
              <a:prstGeom prst="downArrow">
                <a:avLst/>
              </a:prstGeom>
              <a:solidFill>
                <a:schemeClr val="accent1">
                  <a:lumMod val="40000"/>
                  <a:lumOff val="60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Прямоугольник 43"/>
              <p:cNvSpPr/>
              <p:nvPr/>
            </p:nvSpPr>
            <p:spPr>
              <a:xfrm>
                <a:off x="1383082" y="3888062"/>
                <a:ext cx="431778" cy="1027398"/>
              </a:xfrm>
              <a:prstGeom prst="rect">
                <a:avLst/>
              </a:prstGeom>
            </p:spPr>
            <p:txBody>
              <a:bodyPr vert="vert" wrap="square">
                <a:spAutoFit/>
              </a:bodyPr>
              <a:lstStyle/>
              <a:p>
                <a:r>
                  <a:rPr lang="en-US" sz="1400" dirty="0" smtClean="0">
                    <a:latin typeface="Tahoma" panose="020B0604030504040204" pitchFamily="34" charset="0"/>
                    <a:ea typeface="Tahoma" panose="020B0604030504040204" pitchFamily="34" charset="0"/>
                    <a:cs typeface="Tahoma" panose="020B0604030504040204" pitchFamily="34" charset="0"/>
                  </a:rPr>
                  <a:t>Instruction</a:t>
                </a:r>
                <a:endParaRPr lang="en-US" sz="140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36" name="Группа 35"/>
            <p:cNvGrpSpPr/>
            <p:nvPr/>
          </p:nvGrpSpPr>
          <p:grpSpPr>
            <a:xfrm>
              <a:off x="2074631" y="2983175"/>
              <a:ext cx="864096" cy="1298402"/>
              <a:chOff x="1130103" y="3953641"/>
              <a:chExt cx="864096" cy="1708698"/>
            </a:xfrm>
          </p:grpSpPr>
          <p:sp>
            <p:nvSpPr>
              <p:cNvPr id="41" name="Стрелка вниз 40"/>
              <p:cNvSpPr/>
              <p:nvPr/>
            </p:nvSpPr>
            <p:spPr>
              <a:xfrm>
                <a:off x="1130103" y="3953641"/>
                <a:ext cx="864096" cy="1196546"/>
              </a:xfrm>
              <a:prstGeom prst="downArrow">
                <a:avLst/>
              </a:prstGeom>
              <a:solidFill>
                <a:schemeClr val="accent1">
                  <a:lumMod val="40000"/>
                  <a:lumOff val="60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Прямоугольник 41"/>
              <p:cNvSpPr/>
              <p:nvPr/>
            </p:nvSpPr>
            <p:spPr>
              <a:xfrm>
                <a:off x="1346414" y="4004523"/>
                <a:ext cx="431779" cy="1657816"/>
              </a:xfrm>
              <a:prstGeom prst="rect">
                <a:avLst/>
              </a:prstGeom>
            </p:spPr>
            <p:txBody>
              <a:bodyPr vert="vert" wrap="square">
                <a:spAutoFit/>
              </a:bodyPr>
              <a:lstStyle/>
              <a:p>
                <a:r>
                  <a:rPr lang="en-US" sz="1400" dirty="0" smtClean="0">
                    <a:latin typeface="Tahoma" panose="020B0604030504040204" pitchFamily="34" charset="0"/>
                    <a:ea typeface="Tahoma" panose="020B0604030504040204" pitchFamily="34" charset="0"/>
                    <a:cs typeface="Tahoma" panose="020B0604030504040204" pitchFamily="34" charset="0"/>
                  </a:rPr>
                  <a:t>Order</a:t>
                </a:r>
                <a:endParaRPr lang="en-US" sz="1400" dirty="0">
                  <a:latin typeface="Tahoma" panose="020B0604030504040204" pitchFamily="34" charset="0"/>
                  <a:ea typeface="Tahoma" panose="020B0604030504040204" pitchFamily="34" charset="0"/>
                  <a:cs typeface="Tahoma" panose="020B0604030504040204" pitchFamily="34" charset="0"/>
                </a:endParaRPr>
              </a:p>
            </p:txBody>
          </p:sp>
        </p:grpSp>
        <p:sp>
          <p:nvSpPr>
            <p:cNvPr id="37" name="Скругленный прямоугольник 36"/>
            <p:cNvSpPr/>
            <p:nvPr/>
          </p:nvSpPr>
          <p:spPr>
            <a:xfrm>
              <a:off x="1858000" y="2582605"/>
              <a:ext cx="1200287" cy="29062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SMA </a:t>
              </a:r>
              <a:endParaRPr lang="ru-RU" dirty="0">
                <a:solidFill>
                  <a:srgbClr val="C00000"/>
                </a:solidFill>
              </a:endParaRPr>
            </a:p>
          </p:txBody>
        </p:sp>
        <p:pic>
          <p:nvPicPr>
            <p:cNvPr id="38" name="Picture 2" descr="http://forexmagnates.com/wp-content/uploads/2014/07/moex_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94361" y="4490160"/>
              <a:ext cx="753173" cy="753173"/>
            </a:xfrm>
            <a:prstGeom prst="rect">
              <a:avLst/>
            </a:prstGeom>
            <a:noFill/>
            <a:extLst>
              <a:ext uri="{909E8E84-426E-40DD-AFC4-6F175D3DCCD1}">
                <a14:hiddenFill xmlns:a14="http://schemas.microsoft.com/office/drawing/2010/main">
                  <a:solidFill>
                    <a:srgbClr val="FFFFFF"/>
                  </a:solidFill>
                </a14:hiddenFill>
              </a:ext>
            </a:extLst>
          </p:spPr>
        </p:pic>
        <p:sp>
          <p:nvSpPr>
            <p:cNvPr id="39" name="Прямоугольник 38"/>
            <p:cNvSpPr/>
            <p:nvPr/>
          </p:nvSpPr>
          <p:spPr>
            <a:xfrm>
              <a:off x="962684" y="2530040"/>
              <a:ext cx="3672099" cy="2445263"/>
            </a:xfrm>
            <a:prstGeom prst="rect">
              <a:avLst/>
            </a:prstGeom>
            <a:noFill/>
            <a:ln>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Скругленный прямоугольник 39"/>
            <p:cNvSpPr/>
            <p:nvPr/>
          </p:nvSpPr>
          <p:spPr>
            <a:xfrm>
              <a:off x="1662051" y="3949127"/>
              <a:ext cx="2376409" cy="837697"/>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C00000"/>
                  </a:solidFill>
                </a:rPr>
                <a:t>MATCHING </a:t>
              </a:r>
              <a:endParaRPr lang="ru-RU" dirty="0">
                <a:solidFill>
                  <a:srgbClr val="C00000"/>
                </a:solidFill>
              </a:endParaRPr>
            </a:p>
          </p:txBody>
        </p:sp>
      </p:grpSp>
      <p:cxnSp>
        <p:nvCxnSpPr>
          <p:cNvPr id="27" name="Соединительная линия уступом 26"/>
          <p:cNvCxnSpPr/>
          <p:nvPr/>
        </p:nvCxnSpPr>
        <p:spPr>
          <a:xfrm rot="16200000" flipH="1">
            <a:off x="547474" y="4279616"/>
            <a:ext cx="2148647" cy="1815847"/>
          </a:xfrm>
          <a:prstGeom prst="bentConnector3">
            <a:avLst>
              <a:gd name="adj1" fmla="val 50000"/>
            </a:avLst>
          </a:prstGeom>
          <a:ln w="38100">
            <a:prstDash val="dash"/>
            <a:tailEnd type="none"/>
          </a:ln>
        </p:spPr>
        <p:style>
          <a:lnRef idx="1">
            <a:schemeClr val="accent1"/>
          </a:lnRef>
          <a:fillRef idx="0">
            <a:schemeClr val="accent1"/>
          </a:fillRef>
          <a:effectRef idx="0">
            <a:schemeClr val="accent1"/>
          </a:effectRef>
          <a:fontRef idx="minor">
            <a:schemeClr val="tx1"/>
          </a:fontRef>
        </p:style>
      </p:cxnSp>
      <p:cxnSp>
        <p:nvCxnSpPr>
          <p:cNvPr id="28" name="Соединительная линия уступом 27"/>
          <p:cNvCxnSpPr/>
          <p:nvPr/>
        </p:nvCxnSpPr>
        <p:spPr>
          <a:xfrm rot="5400000" flipH="1" flipV="1">
            <a:off x="684545" y="2920095"/>
            <a:ext cx="1218041" cy="1159386"/>
          </a:xfrm>
          <a:prstGeom prst="bentConnector2">
            <a:avLst/>
          </a:prstGeom>
          <a:ln w="38100">
            <a:prstDash val="dash"/>
            <a:headEnd type="none" w="med" len="lg"/>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784391" y="5284841"/>
            <a:ext cx="1627369" cy="523220"/>
          </a:xfrm>
          <a:prstGeom prst="rect">
            <a:avLst/>
          </a:prstGeom>
          <a:noFill/>
        </p:spPr>
        <p:txBody>
          <a:bodyPr wrap="none" rtlCol="0">
            <a:spAutoFit/>
          </a:bodyPr>
          <a:lstStyle/>
          <a:p>
            <a:r>
              <a:rPr lang="en-US" sz="1400" dirty="0" smtClean="0"/>
              <a:t>Broker connection</a:t>
            </a:r>
            <a:endParaRPr lang="ru-RU" sz="1400" dirty="0" smtClean="0"/>
          </a:p>
          <a:p>
            <a:r>
              <a:rPr lang="en-US" sz="1400" dirty="0" smtClean="0"/>
              <a:t>Should be active</a:t>
            </a:r>
            <a:endParaRPr lang="ru-RU" sz="1400" dirty="0"/>
          </a:p>
        </p:txBody>
      </p:sp>
    </p:spTree>
    <p:extLst>
      <p:ext uri="{BB962C8B-B14F-4D97-AF65-F5344CB8AC3E}">
        <p14:creationId xmlns:p14="http://schemas.microsoft.com/office/powerpoint/2010/main" val="501121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26"/>
          <p:cNvSpPr txBox="1">
            <a:spLocks/>
          </p:cNvSpPr>
          <p:nvPr/>
        </p:nvSpPr>
        <p:spPr bwMode="auto">
          <a:xfrm>
            <a:off x="914400" y="116632"/>
            <a:ext cx="8229600" cy="6120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eaLnBrk="1" hangingPunct="1"/>
            <a:r>
              <a:rPr lang="en-US" altLang="ru-RU" sz="2000" b="1" dirty="0" smtClean="0">
                <a:latin typeface="Tahoma" panose="020B0604030504040204" pitchFamily="34" charset="0"/>
                <a:ea typeface="Tahoma" panose="020B0604030504040204" pitchFamily="34" charset="0"/>
                <a:cs typeface="Tahoma" panose="020B0604030504040204" pitchFamily="34" charset="0"/>
              </a:rPr>
              <a:t>Technology implementation </a:t>
            </a:r>
            <a:r>
              <a:rPr lang="en-US" altLang="ru-RU" sz="2000" b="1" dirty="0" smtClean="0">
                <a:solidFill>
                  <a:srgbClr val="CD1126"/>
                </a:solidFill>
                <a:latin typeface="Tahoma" panose="020B0604030504040204" pitchFamily="34" charset="0"/>
                <a:ea typeface="Tahoma" panose="020B0604030504040204" pitchFamily="34" charset="0"/>
                <a:cs typeface="Tahoma" panose="020B0604030504040204" pitchFamily="34" charset="0"/>
              </a:rPr>
              <a:t>for Equities and FX</a:t>
            </a:r>
            <a:r>
              <a:rPr lang="ru-RU" altLang="ru-RU" sz="2000" b="1" dirty="0" smtClean="0">
                <a:solidFill>
                  <a:srgbClr val="CD1126"/>
                </a:solidFill>
                <a:latin typeface="Tahoma" panose="020B0604030504040204" pitchFamily="34" charset="0"/>
                <a:ea typeface="Tahoma" panose="020B0604030504040204" pitchFamily="34" charset="0"/>
                <a:cs typeface="Tahoma" panose="020B0604030504040204" pitchFamily="34" charset="0"/>
              </a:rPr>
              <a:t> </a:t>
            </a:r>
            <a:endParaRPr lang="ru-RU" altLang="ru-RU" sz="20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p:cNvSpPr txBox="1"/>
          <p:nvPr/>
        </p:nvSpPr>
        <p:spPr>
          <a:xfrm>
            <a:off x="1085873" y="619025"/>
            <a:ext cx="1167307" cy="307777"/>
          </a:xfrm>
          <a:prstGeom prst="rect">
            <a:avLst/>
          </a:prstGeom>
          <a:noFill/>
        </p:spPr>
        <p:txBody>
          <a:bodyPr wrap="none" rtlCol="0">
            <a:spAutoFit/>
          </a:bodyPr>
          <a:lstStyle/>
          <a:p>
            <a:r>
              <a:rPr lang="en-US" sz="1400" b="1" dirty="0" smtClean="0">
                <a:solidFill>
                  <a:srgbClr val="C00000"/>
                </a:solidFill>
              </a:rPr>
              <a:t>Connection</a:t>
            </a:r>
            <a:endParaRPr lang="ru-RU" sz="1400" b="1" dirty="0">
              <a:solidFill>
                <a:srgbClr val="C00000"/>
              </a:solidFill>
            </a:endParaRPr>
          </a:p>
        </p:txBody>
      </p:sp>
      <p:sp>
        <p:nvSpPr>
          <p:cNvPr id="7" name="TextBox 6"/>
          <p:cNvSpPr txBox="1"/>
          <p:nvPr/>
        </p:nvSpPr>
        <p:spPr>
          <a:xfrm>
            <a:off x="1113410" y="949885"/>
            <a:ext cx="3734866" cy="646331"/>
          </a:xfrm>
          <a:prstGeom prst="rect">
            <a:avLst/>
          </a:prstGeom>
          <a:noFill/>
          <a:ln>
            <a:solidFill>
              <a:srgbClr val="C00000"/>
            </a:solidFill>
            <a:prstDash val="dash"/>
          </a:ln>
        </p:spPr>
        <p:txBody>
          <a:bodyPr wrap="square" rtlCol="0">
            <a:spAutoFit/>
          </a:bodyPr>
          <a:lstStyle/>
          <a:p>
            <a:pPr marL="171450" indent="-171450">
              <a:buFont typeface="Arial" panose="020B0604020202020204" pitchFamily="34" charset="0"/>
              <a:buChar char="•"/>
            </a:pPr>
            <a:r>
              <a:rPr lang="en-US" sz="1200" dirty="0" smtClean="0"/>
              <a:t>SMA_ID is provided to the Trading member</a:t>
            </a:r>
            <a:endParaRPr lang="ru-RU" sz="1200" dirty="0" smtClean="0"/>
          </a:p>
          <a:p>
            <a:pPr marL="171450" indent="-171450">
              <a:buFont typeface="Arial" panose="020B0604020202020204" pitchFamily="34" charset="0"/>
              <a:buChar char="•"/>
            </a:pPr>
            <a:r>
              <a:rPr lang="en-US" sz="1200" dirty="0" smtClean="0"/>
              <a:t>Two MASTER_IDs </a:t>
            </a:r>
            <a:r>
              <a:rPr lang="en-US" sz="1200" dirty="0"/>
              <a:t>are linked </a:t>
            </a:r>
            <a:r>
              <a:rPr lang="en-US" sz="1200" dirty="0" smtClean="0"/>
              <a:t>to </a:t>
            </a:r>
            <a:r>
              <a:rPr lang="en-US" sz="1200" dirty="0"/>
              <a:t>each SMA_ID </a:t>
            </a:r>
            <a:endParaRPr lang="ru-RU" sz="1200" dirty="0" smtClean="0"/>
          </a:p>
          <a:p>
            <a:pPr marL="171450" indent="-171450">
              <a:buFont typeface="Arial" panose="020B0604020202020204" pitchFamily="34" charset="0"/>
              <a:buChar char="•"/>
            </a:pPr>
            <a:r>
              <a:rPr lang="en-US" sz="1200" dirty="0" smtClean="0"/>
              <a:t>Each client can use multiple SMA_IDs</a:t>
            </a:r>
            <a:endParaRPr lang="ru-RU" sz="1200" dirty="0"/>
          </a:p>
        </p:txBody>
      </p:sp>
      <p:sp>
        <p:nvSpPr>
          <p:cNvPr id="10" name="TextBox 9"/>
          <p:cNvSpPr txBox="1"/>
          <p:nvPr/>
        </p:nvSpPr>
        <p:spPr>
          <a:xfrm>
            <a:off x="1022084" y="3727487"/>
            <a:ext cx="1317990" cy="307777"/>
          </a:xfrm>
          <a:prstGeom prst="rect">
            <a:avLst/>
          </a:prstGeom>
          <a:noFill/>
        </p:spPr>
        <p:txBody>
          <a:bodyPr wrap="none" rtlCol="0">
            <a:spAutoFit/>
          </a:bodyPr>
          <a:lstStyle/>
          <a:p>
            <a:r>
              <a:rPr lang="en-US" sz="1400" b="1" dirty="0" smtClean="0">
                <a:solidFill>
                  <a:srgbClr val="CD1126"/>
                </a:solidFill>
              </a:rPr>
              <a:t>Risk controls</a:t>
            </a:r>
            <a:endParaRPr lang="ru-RU" sz="1400" b="1" dirty="0">
              <a:solidFill>
                <a:srgbClr val="CD1126"/>
              </a:solidFill>
            </a:endParaRPr>
          </a:p>
        </p:txBody>
      </p:sp>
      <p:sp>
        <p:nvSpPr>
          <p:cNvPr id="11" name="TextBox 10"/>
          <p:cNvSpPr txBox="1"/>
          <p:nvPr/>
        </p:nvSpPr>
        <p:spPr>
          <a:xfrm>
            <a:off x="1085873" y="4041454"/>
            <a:ext cx="3734866" cy="1569660"/>
          </a:xfrm>
          <a:prstGeom prst="rect">
            <a:avLst/>
          </a:prstGeom>
          <a:noFill/>
          <a:ln>
            <a:solidFill>
              <a:srgbClr val="C00000"/>
            </a:solidFill>
            <a:prstDash val="dash"/>
          </a:ln>
        </p:spPr>
        <p:txBody>
          <a:bodyPr wrap="square" rtlCol="0">
            <a:spAutoFit/>
          </a:bodyPr>
          <a:lstStyle/>
          <a:p>
            <a:pPr marL="171450" indent="-171450">
              <a:buFont typeface="Arial" panose="020B0604020202020204" pitchFamily="34" charset="0"/>
              <a:buChar char="•"/>
            </a:pPr>
            <a:r>
              <a:rPr lang="en-US" sz="1200" dirty="0"/>
              <a:t>Cancel On Disconnect </a:t>
            </a:r>
            <a:endParaRPr lang="ru-RU" sz="1200" dirty="0"/>
          </a:p>
          <a:p>
            <a:pPr marL="171450" indent="-171450">
              <a:buFont typeface="Arial" panose="020B0604020202020204" pitchFamily="34" charset="0"/>
              <a:buChar char="•"/>
            </a:pPr>
            <a:r>
              <a:rPr lang="en-US" sz="1200" dirty="0"/>
              <a:t>Cancel On Drop-Copy </a:t>
            </a:r>
            <a:r>
              <a:rPr lang="en-US" sz="1200" dirty="0" smtClean="0"/>
              <a:t>disconnect</a:t>
            </a:r>
            <a:endParaRPr lang="ru-RU" sz="1200" dirty="0" smtClean="0"/>
          </a:p>
          <a:p>
            <a:pPr marL="171450" indent="-171450">
              <a:buFont typeface="Arial" panose="020B0604020202020204" pitchFamily="34" charset="0"/>
              <a:buChar char="•"/>
            </a:pPr>
            <a:r>
              <a:rPr lang="en-US" sz="1200" dirty="0"/>
              <a:t>FAT Finger Checks </a:t>
            </a:r>
            <a:r>
              <a:rPr lang="ru-RU" sz="1200" dirty="0" smtClean="0"/>
              <a:t>(</a:t>
            </a:r>
            <a:r>
              <a:rPr lang="en-US" sz="1200" dirty="0" smtClean="0"/>
              <a:t>being discussed</a:t>
            </a:r>
            <a:r>
              <a:rPr lang="ru-RU" sz="1200" dirty="0" smtClean="0"/>
              <a:t>)</a:t>
            </a:r>
            <a:endParaRPr lang="en-US" sz="1200" dirty="0" smtClean="0"/>
          </a:p>
          <a:p>
            <a:pPr marL="171450" indent="-171450">
              <a:buFont typeface="Arial" panose="020B0604020202020204" pitchFamily="34" charset="0"/>
              <a:buChar char="•"/>
            </a:pPr>
            <a:endParaRPr lang="ru-RU" sz="1200" dirty="0"/>
          </a:p>
          <a:p>
            <a:r>
              <a:rPr lang="en-US" sz="1200" dirty="0" smtClean="0"/>
              <a:t>Risk limits: </a:t>
            </a:r>
            <a:endParaRPr lang="ru-RU" sz="1200" dirty="0"/>
          </a:p>
          <a:p>
            <a:pPr marL="171450" indent="-171450">
              <a:buFont typeface="Arial" panose="020B0604020202020204" pitchFamily="34" charset="0"/>
              <a:buChar char="•"/>
            </a:pPr>
            <a:r>
              <a:rPr lang="en-US" sz="1200" dirty="0" smtClean="0"/>
              <a:t>Account limit set per client</a:t>
            </a:r>
            <a:endParaRPr lang="ru-RU" sz="1200" dirty="0" smtClean="0"/>
          </a:p>
          <a:p>
            <a:pPr marL="171450" indent="-171450">
              <a:buFont typeface="Arial" panose="020B0604020202020204" pitchFamily="34" charset="0"/>
              <a:buChar char="•"/>
            </a:pPr>
            <a:r>
              <a:rPr lang="en-US" sz="1200" dirty="0" smtClean="0"/>
              <a:t>Global limit used</a:t>
            </a:r>
            <a:endParaRPr lang="ru-RU" sz="1200" dirty="0" smtClean="0"/>
          </a:p>
          <a:p>
            <a:pPr marL="171450" indent="-171450">
              <a:buFont typeface="Arial" panose="020B0604020202020204" pitchFamily="34" charset="0"/>
              <a:buChar char="•"/>
            </a:pPr>
            <a:r>
              <a:rPr lang="en-US" sz="1200" dirty="0" smtClean="0"/>
              <a:t>FAT Finger Checks </a:t>
            </a:r>
            <a:r>
              <a:rPr lang="ru-RU" sz="1200" dirty="0" smtClean="0"/>
              <a:t>(</a:t>
            </a:r>
            <a:r>
              <a:rPr lang="en-US" sz="1200" dirty="0"/>
              <a:t>being discussed</a:t>
            </a:r>
            <a:r>
              <a:rPr lang="ru-RU" sz="1200" dirty="0" smtClean="0"/>
              <a:t>)</a:t>
            </a:r>
            <a:endParaRPr lang="ru-RU" sz="1200" dirty="0"/>
          </a:p>
        </p:txBody>
      </p:sp>
      <p:sp>
        <p:nvSpPr>
          <p:cNvPr id="13" name="TextBox 12"/>
          <p:cNvSpPr txBox="1"/>
          <p:nvPr/>
        </p:nvSpPr>
        <p:spPr>
          <a:xfrm>
            <a:off x="5060287" y="650280"/>
            <a:ext cx="2733441" cy="307777"/>
          </a:xfrm>
          <a:prstGeom prst="rect">
            <a:avLst/>
          </a:prstGeom>
          <a:noFill/>
        </p:spPr>
        <p:txBody>
          <a:bodyPr wrap="none" rtlCol="0">
            <a:spAutoFit/>
          </a:bodyPr>
          <a:lstStyle/>
          <a:p>
            <a:r>
              <a:rPr lang="en-US" sz="1400" b="1" dirty="0" smtClean="0"/>
              <a:t>Broker software requirements</a:t>
            </a:r>
            <a:endParaRPr lang="ru-RU" sz="1400" b="1" dirty="0"/>
          </a:p>
        </p:txBody>
      </p:sp>
      <p:sp>
        <p:nvSpPr>
          <p:cNvPr id="14" name="TextBox 13"/>
          <p:cNvSpPr txBox="1"/>
          <p:nvPr/>
        </p:nvSpPr>
        <p:spPr>
          <a:xfrm>
            <a:off x="5076056" y="968405"/>
            <a:ext cx="3950890" cy="830997"/>
          </a:xfrm>
          <a:prstGeom prst="rect">
            <a:avLst/>
          </a:prstGeom>
          <a:noFill/>
          <a:ln>
            <a:solidFill>
              <a:srgbClr val="C00000"/>
            </a:solidFill>
            <a:prstDash val="dash"/>
          </a:ln>
        </p:spPr>
        <p:txBody>
          <a:bodyPr wrap="square" rtlCol="0">
            <a:spAutoFit/>
          </a:bodyPr>
          <a:lstStyle/>
          <a:p>
            <a:pPr marL="171450" indent="-171450">
              <a:buFont typeface="Arial" panose="020B0604020202020204" pitchFamily="34" charset="0"/>
              <a:buChar char="•"/>
            </a:pPr>
            <a:r>
              <a:rPr lang="en-US" sz="1200" dirty="0" smtClean="0"/>
              <a:t>Broker (MASTER_ID) connections using ASTS Bridge API should support</a:t>
            </a:r>
            <a:r>
              <a:rPr lang="ru-RU" sz="1200" dirty="0" smtClean="0"/>
              <a:t> </a:t>
            </a:r>
            <a:r>
              <a:rPr lang="en-US" sz="1200" dirty="0" smtClean="0"/>
              <a:t>Heart Beat transactions to confirm the connection is active</a:t>
            </a:r>
            <a:endParaRPr lang="ru-RU" sz="1200" dirty="0"/>
          </a:p>
          <a:p>
            <a:pPr marL="171450" indent="-171450">
              <a:buFont typeface="Arial" panose="020B0604020202020204" pitchFamily="34" charset="0"/>
              <a:buChar char="•"/>
            </a:pPr>
            <a:endParaRPr lang="ru-RU" sz="1200" dirty="0"/>
          </a:p>
        </p:txBody>
      </p:sp>
      <p:sp>
        <p:nvSpPr>
          <p:cNvPr id="15" name="TextBox 14"/>
          <p:cNvSpPr txBox="1"/>
          <p:nvPr/>
        </p:nvSpPr>
        <p:spPr>
          <a:xfrm>
            <a:off x="5060287" y="2305973"/>
            <a:ext cx="2651688" cy="307777"/>
          </a:xfrm>
          <a:prstGeom prst="rect">
            <a:avLst/>
          </a:prstGeom>
          <a:noFill/>
        </p:spPr>
        <p:txBody>
          <a:bodyPr wrap="none" rtlCol="0">
            <a:spAutoFit/>
          </a:bodyPr>
          <a:lstStyle/>
          <a:p>
            <a:r>
              <a:rPr lang="en-US" sz="1400" b="1" dirty="0" smtClean="0"/>
              <a:t>Client software </a:t>
            </a:r>
            <a:r>
              <a:rPr lang="en-US" sz="1400" b="1" dirty="0"/>
              <a:t>requirements</a:t>
            </a:r>
            <a:endParaRPr lang="ru-RU" sz="1400" b="1" dirty="0"/>
          </a:p>
        </p:txBody>
      </p:sp>
      <p:sp>
        <p:nvSpPr>
          <p:cNvPr id="16" name="TextBox 15"/>
          <p:cNvSpPr txBox="1"/>
          <p:nvPr/>
        </p:nvSpPr>
        <p:spPr>
          <a:xfrm>
            <a:off x="5076056" y="2624098"/>
            <a:ext cx="3945998" cy="830997"/>
          </a:xfrm>
          <a:prstGeom prst="rect">
            <a:avLst/>
          </a:prstGeom>
          <a:noFill/>
          <a:ln>
            <a:solidFill>
              <a:srgbClr val="C00000"/>
            </a:solidFill>
            <a:prstDash val="dash"/>
          </a:ln>
        </p:spPr>
        <p:txBody>
          <a:bodyPr wrap="square" rtlCol="0">
            <a:spAutoFit/>
          </a:bodyPr>
          <a:lstStyle/>
          <a:p>
            <a:pPr marL="171450" indent="-171450">
              <a:buFont typeface="Arial" panose="020B0604020202020204" pitchFamily="34" charset="0"/>
              <a:buChar char="•"/>
            </a:pPr>
            <a:r>
              <a:rPr lang="en-US" sz="1200" dirty="0" smtClean="0"/>
              <a:t>If Cancel On Disconnect function is enabled, all connections using ASTS </a:t>
            </a:r>
            <a:r>
              <a:rPr lang="en-US" sz="1200" dirty="0"/>
              <a:t>Bridge API should support</a:t>
            </a:r>
            <a:r>
              <a:rPr lang="ru-RU" sz="1200" dirty="0"/>
              <a:t> </a:t>
            </a:r>
            <a:r>
              <a:rPr lang="en-US" sz="1200" dirty="0"/>
              <a:t>Heart Beat transactions to confirm the connection is active</a:t>
            </a:r>
            <a:endParaRPr lang="ru-RU" sz="1200" dirty="0"/>
          </a:p>
        </p:txBody>
      </p:sp>
      <p:sp>
        <p:nvSpPr>
          <p:cNvPr id="17" name="TextBox 16"/>
          <p:cNvSpPr txBox="1"/>
          <p:nvPr/>
        </p:nvSpPr>
        <p:spPr>
          <a:xfrm>
            <a:off x="1043608" y="2305973"/>
            <a:ext cx="1705916" cy="307777"/>
          </a:xfrm>
          <a:prstGeom prst="rect">
            <a:avLst/>
          </a:prstGeom>
          <a:noFill/>
        </p:spPr>
        <p:txBody>
          <a:bodyPr wrap="none" rtlCol="0">
            <a:spAutoFit/>
          </a:bodyPr>
          <a:lstStyle/>
          <a:p>
            <a:r>
              <a:rPr lang="en-US" sz="1400" b="1" dirty="0" smtClean="0">
                <a:solidFill>
                  <a:srgbClr val="CD1126"/>
                </a:solidFill>
              </a:rPr>
              <a:t>Access interfaces</a:t>
            </a:r>
            <a:endParaRPr lang="ru-RU" sz="1400" b="1" dirty="0">
              <a:solidFill>
                <a:srgbClr val="CD1126"/>
              </a:solidFill>
            </a:endParaRPr>
          </a:p>
        </p:txBody>
      </p:sp>
      <p:sp>
        <p:nvSpPr>
          <p:cNvPr id="18" name="TextBox 17"/>
          <p:cNvSpPr txBox="1"/>
          <p:nvPr/>
        </p:nvSpPr>
        <p:spPr>
          <a:xfrm>
            <a:off x="1113410" y="2619940"/>
            <a:ext cx="3741762" cy="830997"/>
          </a:xfrm>
          <a:prstGeom prst="rect">
            <a:avLst/>
          </a:prstGeom>
          <a:noFill/>
          <a:ln>
            <a:solidFill>
              <a:srgbClr val="C00000"/>
            </a:solidFill>
            <a:prstDash val="dash"/>
          </a:ln>
        </p:spPr>
        <p:txBody>
          <a:bodyPr wrap="square" rtlCol="0">
            <a:spAutoFit/>
          </a:bodyPr>
          <a:lstStyle/>
          <a:p>
            <a:pPr marL="171450" indent="-171450">
              <a:buFont typeface="Arial" panose="020B0604020202020204" pitchFamily="34" charset="0"/>
              <a:buChar char="•"/>
            </a:pPr>
            <a:r>
              <a:rPr lang="en-US" sz="1200" dirty="0" smtClean="0"/>
              <a:t>FIX </a:t>
            </a:r>
            <a:endParaRPr lang="ru-RU" sz="1200" dirty="0" smtClean="0"/>
          </a:p>
          <a:p>
            <a:pPr marL="171450" indent="-171450">
              <a:buFont typeface="Arial" panose="020B0604020202020204" pitchFamily="34" charset="0"/>
              <a:buChar char="•"/>
            </a:pPr>
            <a:r>
              <a:rPr lang="en-US" sz="1200" dirty="0" smtClean="0"/>
              <a:t>ASTS Bridge (mtesrl.dll)</a:t>
            </a:r>
          </a:p>
          <a:p>
            <a:pPr marL="171450" indent="-171450">
              <a:buFont typeface="Arial" panose="020B0604020202020204" pitchFamily="34" charset="0"/>
              <a:buChar char="•"/>
            </a:pPr>
            <a:r>
              <a:rPr lang="en-US" sz="1200" dirty="0" smtClean="0"/>
              <a:t>Terminal</a:t>
            </a:r>
            <a:endParaRPr lang="ru-RU" sz="1200" dirty="0" smtClean="0"/>
          </a:p>
          <a:p>
            <a:pPr marL="171450" indent="-171450">
              <a:buFont typeface="Arial" panose="020B0604020202020204" pitchFamily="34" charset="0"/>
              <a:buChar char="•"/>
            </a:pPr>
            <a:endParaRPr lang="ru-RU" sz="1200" dirty="0"/>
          </a:p>
        </p:txBody>
      </p:sp>
      <p:cxnSp>
        <p:nvCxnSpPr>
          <p:cNvPr id="19" name="Прямая соединительная линия 18"/>
          <p:cNvCxnSpPr/>
          <p:nvPr/>
        </p:nvCxnSpPr>
        <p:spPr>
          <a:xfrm flipV="1">
            <a:off x="1043608" y="519504"/>
            <a:ext cx="7848872" cy="11751"/>
          </a:xfrm>
          <a:prstGeom prst="line">
            <a:avLst/>
          </a:prstGeom>
          <a:ln w="25400">
            <a:solidFill>
              <a:srgbClr val="CE11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217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idx="4294967295"/>
          </p:nvPr>
        </p:nvSpPr>
        <p:spPr bwMode="auto">
          <a:xfrm>
            <a:off x="914400" y="188913"/>
            <a:ext cx="8229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1" hangingPunct="1"/>
            <a:r>
              <a:rPr lang="en-US" altLang="ru-RU" sz="1800" dirty="0" smtClean="0">
                <a:latin typeface="Arial" pitchFamily="34" charset="0"/>
                <a:cs typeface="Arial" pitchFamily="34" charset="0"/>
              </a:rPr>
              <a:t>Disclaimer</a:t>
            </a:r>
            <a:endParaRPr lang="ru-RU" altLang="ru-RU" sz="1800" dirty="0" smtClean="0">
              <a:latin typeface="Arial" pitchFamily="34" charset="0"/>
              <a:cs typeface="Arial" pitchFamily="34" charset="0"/>
            </a:endParaRPr>
          </a:p>
        </p:txBody>
      </p:sp>
      <p:sp>
        <p:nvSpPr>
          <p:cNvPr id="52227" name="Content Placeholder 3"/>
          <p:cNvSpPr>
            <a:spLocks noGrp="1"/>
          </p:cNvSpPr>
          <p:nvPr>
            <p:ph idx="4294967295"/>
          </p:nvPr>
        </p:nvSpPr>
        <p:spPr bwMode="auto">
          <a:xfrm>
            <a:off x="900113" y="404664"/>
            <a:ext cx="8243887" cy="584775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This presentation has been prepared and issued by Open Joint Stock Company MOSCOW EXCHANGE (the “</a:t>
            </a:r>
            <a:r>
              <a:rPr lang="en-US" altLang="ru-RU" sz="1000" b="1" dirty="0" smtClean="0">
                <a:latin typeface="Tahoma" panose="020B0604030504040204" pitchFamily="34" charset="0"/>
                <a:ea typeface="Tahoma" panose="020B0604030504040204" pitchFamily="34" charset="0"/>
                <a:cs typeface="Tahoma" panose="020B0604030504040204" pitchFamily="34" charset="0"/>
              </a:rPr>
              <a:t>Company</a:t>
            </a:r>
            <a:r>
              <a:rPr lang="en-US" altLang="ru-RU" sz="1000" dirty="0" smtClean="0">
                <a:latin typeface="Tahoma" panose="020B0604030504040204" pitchFamily="34" charset="0"/>
                <a:ea typeface="Tahoma" panose="020B0604030504040204" pitchFamily="34" charset="0"/>
                <a:cs typeface="Tahoma" panose="020B0604030504040204" pitchFamily="34" charset="0"/>
              </a:rPr>
              <a:t>”). Unless otherwise stated, the Company is the source for all data contained in this document. Such data is provided as at the date of this document and is subject to change without notice.</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This document does not constitute or form part of, and should not be construed as, an offer or invitation for the sale or subscription of, or a solicitation of any offer to buy or subscribe for, any securities, nor shall it or any part of it or the fact of its distribution form the basis of, or be relied on in connection with, any offer, contract, commitment or investment decision relating thereto, nor does it constitute a recommendation regarding the securities of the Company.</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The information in this document has not been independently verified. No representation or warranty, express or implied, is made as to, and no reliance should be placed on, the fairness, accuracy or completeness of the information or opinions contained herein. None of the Company, or any of its subsidiaries or affiliates or any of such person's directors, officers or employees, advisers or other representatives, accepts any liability whatsoever (whether in negligence or otherwise) arising, directly or indirectly, from the use of this document or otherwise arising in connection therewith.</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This presentation includes forward-looking statements. All statements other than statements of historical fact included in this presentation, including, without limitation, those regarding our financial position, business strategy, management plans and objectives for future operations are forward-looking statements. These forward-looking statements involve known and unknown risks, uncertainties and other factors, which may cause our actual results, performance, achievements or industry results to be materially different from those expressed or implied by these forward-looking statements. These forward-looking statements are based on numerous assumptions regarding our present and future business strategies and the environment in which we expect to operate in the future. Important factors that could cause our actual results, performance, achievements or industry results to differ materially from those in the forward-looking statements include, among other factors:</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perception of market services offered by the Company and its subsidiaries;</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volatility (a) of the Russian economy and the securities market and (b) sectors with a high level of competition that the Company and its subsidiaries operate;</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changes in (a) domestic and international legislation and tax regulation and (b) state policies related to financial markets and securities markets;</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competition increase from new players on the Russian market;</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the ability to keep pace with rapid changes in science and technology environment, including the ability to use advanced features that are popular with the Company's and its subsidiaries' customers;</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the ability to maintain continuity of the process of introduction of new competitive products and services, while keeping the competitiveness;</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the ability to attract new customers on the domestic market and in foreign jurisdictions;</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the ability to increase the offer of products in foreign jurisdictions.</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a:p>
            <a:pPr marL="180975" indent="-180975" eaLnBrk="1" hangingPunct="1">
              <a:buClr>
                <a:srgbClr val="C00000"/>
              </a:buClr>
            </a:pPr>
            <a:r>
              <a:rPr lang="en-US" altLang="ru-RU" sz="1000" dirty="0" smtClean="0">
                <a:latin typeface="Tahoma" panose="020B0604030504040204" pitchFamily="34" charset="0"/>
                <a:ea typeface="Tahoma" panose="020B0604030504040204" pitchFamily="34" charset="0"/>
                <a:cs typeface="Tahoma" panose="020B0604030504040204" pitchFamily="34" charset="0"/>
              </a:rPr>
              <a:t>Forward-looking statements speak only as of the date of this presentation and we expressly disclaim any obligation or undertaking to release any update of, or revisions to, any forward-looking statements in this presentation as a result of any change in our expectations or any change in events, conditions or circumstances on which these forward-looking statements are based.</a:t>
            </a:r>
            <a:endParaRPr lang="ru-RU" altLang="ru-RU" sz="10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81309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txBox="1">
            <a:spLocks/>
          </p:cNvSpPr>
          <p:nvPr/>
        </p:nvSpPr>
        <p:spPr bwMode="auto">
          <a:xfrm>
            <a:off x="942809" y="2276872"/>
            <a:ext cx="8208912" cy="3384376"/>
          </a:xfrm>
          <a:prstGeom prst="rect">
            <a:avLst/>
          </a:prstGeom>
          <a:noFill/>
          <a:ln>
            <a:noFill/>
          </a:ln>
          <a:extLst/>
        </p:spPr>
        <p:txBody>
          <a:bodyPr numCol="2"/>
          <a:lstStyle>
            <a:lvl1pPr algn="ctr" defTabSz="457200" rtl="0" eaLnBrk="0" fontAlgn="base" hangingPunct="0">
              <a:spcBef>
                <a:spcPct val="0"/>
              </a:spcBef>
              <a:spcAft>
                <a:spcPct val="0"/>
              </a:spcAft>
              <a:defRPr sz="3400" b="1" i="0" kern="1200" baseline="0">
                <a:solidFill>
                  <a:schemeClr val="tx1"/>
                </a:solidFill>
                <a:latin typeface="Arial"/>
                <a:ea typeface="ＭＳ Ｐゴシック" charset="-128"/>
                <a:cs typeface="Arial"/>
              </a:defRPr>
            </a:lvl1pPr>
            <a:lvl2pPr algn="l" defTabSz="457200" rtl="0" eaLnBrk="0" fontAlgn="base" hangingPunct="0">
              <a:spcBef>
                <a:spcPct val="0"/>
              </a:spcBef>
              <a:spcAft>
                <a:spcPct val="0"/>
              </a:spcAft>
              <a:defRPr sz="3200" b="1">
                <a:solidFill>
                  <a:schemeClr val="tx1"/>
                </a:solidFill>
                <a:latin typeface="Arial" pitchFamily="34" charset="0"/>
                <a:ea typeface="ＭＳ Ｐゴシック" charset="-128"/>
                <a:cs typeface="Arial" charset="0"/>
              </a:defRPr>
            </a:lvl2pPr>
            <a:lvl3pPr algn="l" defTabSz="457200" rtl="0" eaLnBrk="0" fontAlgn="base" hangingPunct="0">
              <a:spcBef>
                <a:spcPct val="0"/>
              </a:spcBef>
              <a:spcAft>
                <a:spcPct val="0"/>
              </a:spcAft>
              <a:defRPr sz="3200" b="1">
                <a:solidFill>
                  <a:schemeClr val="tx1"/>
                </a:solidFill>
                <a:latin typeface="Arial" pitchFamily="34" charset="0"/>
                <a:ea typeface="ＭＳ Ｐゴシック" charset="-128"/>
                <a:cs typeface="Arial" charset="0"/>
              </a:defRPr>
            </a:lvl3pPr>
            <a:lvl4pPr algn="l" defTabSz="457200" rtl="0" eaLnBrk="0" fontAlgn="base" hangingPunct="0">
              <a:spcBef>
                <a:spcPct val="0"/>
              </a:spcBef>
              <a:spcAft>
                <a:spcPct val="0"/>
              </a:spcAft>
              <a:defRPr sz="3200" b="1">
                <a:solidFill>
                  <a:schemeClr val="tx1"/>
                </a:solidFill>
                <a:latin typeface="Arial" pitchFamily="34" charset="0"/>
                <a:ea typeface="ＭＳ Ｐゴシック" charset="-128"/>
                <a:cs typeface="Arial" charset="0"/>
              </a:defRPr>
            </a:lvl4pPr>
            <a:lvl5pPr algn="l" defTabSz="457200" rtl="0" eaLnBrk="0" fontAlgn="base" hangingPunct="0">
              <a:spcBef>
                <a:spcPct val="0"/>
              </a:spcBef>
              <a:spcAft>
                <a:spcPct val="0"/>
              </a:spcAft>
              <a:defRPr sz="3200" b="1">
                <a:solidFill>
                  <a:schemeClr val="tx1"/>
                </a:solidFill>
                <a:latin typeface="Arial" pitchFamily="34" charset="0"/>
                <a:ea typeface="ＭＳ Ｐゴシック" charset="-128"/>
                <a:cs typeface="Arial" charset="0"/>
              </a:defRPr>
            </a:lvl5pPr>
            <a:lvl6pPr marL="457200" algn="l" defTabSz="457200" rtl="0" fontAlgn="base">
              <a:spcBef>
                <a:spcPct val="0"/>
              </a:spcBef>
              <a:spcAft>
                <a:spcPct val="0"/>
              </a:spcAft>
              <a:defRPr sz="3200" b="1">
                <a:solidFill>
                  <a:schemeClr val="tx1"/>
                </a:solidFill>
                <a:latin typeface="Arial" pitchFamily="34" charset="0"/>
                <a:ea typeface="ＭＳ Ｐゴシック" charset="-128"/>
              </a:defRPr>
            </a:lvl6pPr>
            <a:lvl7pPr marL="914400" algn="l" defTabSz="457200" rtl="0" fontAlgn="base">
              <a:spcBef>
                <a:spcPct val="0"/>
              </a:spcBef>
              <a:spcAft>
                <a:spcPct val="0"/>
              </a:spcAft>
              <a:defRPr sz="3200" b="1">
                <a:solidFill>
                  <a:schemeClr val="tx1"/>
                </a:solidFill>
                <a:latin typeface="Arial" pitchFamily="34" charset="0"/>
                <a:ea typeface="ＭＳ Ｐゴシック" charset="-128"/>
              </a:defRPr>
            </a:lvl7pPr>
            <a:lvl8pPr marL="1371600" algn="l" defTabSz="457200" rtl="0" fontAlgn="base">
              <a:spcBef>
                <a:spcPct val="0"/>
              </a:spcBef>
              <a:spcAft>
                <a:spcPct val="0"/>
              </a:spcAft>
              <a:defRPr sz="3200" b="1">
                <a:solidFill>
                  <a:schemeClr val="tx1"/>
                </a:solidFill>
                <a:latin typeface="Arial" pitchFamily="34" charset="0"/>
                <a:ea typeface="ＭＳ Ｐゴシック" charset="-128"/>
              </a:defRPr>
            </a:lvl8pPr>
            <a:lvl9pPr marL="1828800" algn="l" defTabSz="457200" rtl="0" fontAlgn="base">
              <a:spcBef>
                <a:spcPct val="0"/>
              </a:spcBef>
              <a:spcAft>
                <a:spcPct val="0"/>
              </a:spcAft>
              <a:defRPr sz="3200" b="1">
                <a:solidFill>
                  <a:schemeClr val="tx1"/>
                </a:solidFill>
                <a:latin typeface="Arial" pitchFamily="34" charset="0"/>
                <a:ea typeface="ＭＳ Ｐゴシック" charset="-128"/>
              </a:defRPr>
            </a:lvl9pPr>
          </a:lstStyle>
          <a:p>
            <a:pPr lvl="2"/>
            <a:endParaRPr lang="en-US" sz="1400" dirty="0" smtClean="0">
              <a:solidFill>
                <a:srgbClr val="000000"/>
              </a:solidFill>
              <a:latin typeface="Verdana" pitchFamily="34" charset="0"/>
              <a:ea typeface="ＭＳ Ｐゴシック" pitchFamily="34" charset="-128"/>
              <a:cs typeface="Arial"/>
            </a:endParaRPr>
          </a:p>
          <a:p>
            <a:pPr algn="l"/>
            <a:r>
              <a:rPr lang="en-US" sz="1600" dirty="0" smtClean="0">
                <a:solidFill>
                  <a:srgbClr val="000000"/>
                </a:solidFill>
                <a:latin typeface="Verdana" pitchFamily="34" charset="0"/>
                <a:ea typeface="ＭＳ Ｐゴシック" pitchFamily="34" charset="-128"/>
              </a:rPr>
              <a:t>Marc Millington-Buck</a:t>
            </a:r>
          </a:p>
          <a:p>
            <a:pPr algn="l"/>
            <a:r>
              <a:rPr lang="en-US" sz="1400" b="0" dirty="0" smtClean="0">
                <a:solidFill>
                  <a:srgbClr val="000000"/>
                </a:solidFill>
                <a:latin typeface="Verdana" pitchFamily="34" charset="0"/>
                <a:ea typeface="ＭＳ Ｐゴシック" pitchFamily="34" charset="-128"/>
                <a:hlinkClick r:id="rId3"/>
              </a:rPr>
              <a:t>Marc.Millington-Buck@moex.com</a:t>
            </a:r>
            <a:r>
              <a:rPr lang="ru-RU" sz="1400" dirty="0">
                <a:solidFill>
                  <a:srgbClr val="000000"/>
                </a:solidFill>
              </a:rPr>
              <a:t/>
            </a:r>
            <a:br>
              <a:rPr lang="ru-RU" sz="1400" dirty="0">
                <a:solidFill>
                  <a:srgbClr val="000000"/>
                </a:solidFill>
              </a:rPr>
            </a:br>
            <a:r>
              <a:rPr lang="en-US" sz="1400" b="0" dirty="0">
                <a:solidFill>
                  <a:srgbClr val="000000"/>
                </a:solidFill>
                <a:latin typeface="Verdana" pitchFamily="34" charset="0"/>
                <a:ea typeface="ＭＳ Ｐゴシック" pitchFamily="34" charset="-128"/>
              </a:rPr>
              <a:t>Tel. +44 20 7002 1393</a:t>
            </a:r>
            <a:endParaRPr lang="ru-RU" sz="1400" b="0" dirty="0">
              <a:solidFill>
                <a:srgbClr val="000000"/>
              </a:solidFill>
              <a:latin typeface="Verdana" pitchFamily="34" charset="0"/>
              <a:ea typeface="ＭＳ Ｐゴシック" pitchFamily="34" charset="-128"/>
            </a:endParaRPr>
          </a:p>
          <a:p>
            <a:pPr algn="l">
              <a:spcAft>
                <a:spcPts val="1200"/>
              </a:spcAft>
              <a:defRPr/>
            </a:pPr>
            <a:endParaRPr lang="en-US" sz="1400" dirty="0" smtClean="0">
              <a:solidFill>
                <a:srgbClr val="000000"/>
              </a:solidFill>
              <a:latin typeface="Verdana" pitchFamily="34" charset="0"/>
              <a:ea typeface="ＭＳ Ｐゴシック" pitchFamily="34" charset="-128"/>
            </a:endParaRPr>
          </a:p>
          <a:p>
            <a:pPr algn="l">
              <a:spcAft>
                <a:spcPts val="600"/>
              </a:spcAft>
              <a:defRPr/>
            </a:pPr>
            <a:r>
              <a:rPr lang="en-US" sz="1400" dirty="0" smtClean="0">
                <a:solidFill>
                  <a:srgbClr val="000000"/>
                </a:solidFill>
                <a:latin typeface="Verdana" pitchFamily="34" charset="0"/>
                <a:ea typeface="ＭＳ Ｐゴシック" pitchFamily="34" charset="-128"/>
              </a:rPr>
              <a:t>Vladimir Yarovoy</a:t>
            </a:r>
            <a:r>
              <a:rPr lang="ru-RU" sz="1400" dirty="0" smtClean="0">
                <a:solidFill>
                  <a:srgbClr val="000000"/>
                </a:solidFill>
                <a:latin typeface="Verdana" pitchFamily="34" charset="0"/>
                <a:ea typeface="ＭＳ Ｐゴシック" pitchFamily="34" charset="-128"/>
              </a:rPr>
              <a:t/>
            </a:r>
            <a:br>
              <a:rPr lang="ru-RU" sz="1400" dirty="0" smtClean="0">
                <a:solidFill>
                  <a:srgbClr val="000000"/>
                </a:solidFill>
                <a:latin typeface="Verdana" pitchFamily="34" charset="0"/>
                <a:ea typeface="ＭＳ Ｐゴシック" pitchFamily="34" charset="-128"/>
              </a:rPr>
            </a:br>
            <a:r>
              <a:rPr lang="en-US" sz="1400" b="0" u="sng" dirty="0">
                <a:solidFill>
                  <a:srgbClr val="000000"/>
                </a:solidFill>
                <a:latin typeface="Verdana" pitchFamily="34" charset="0"/>
                <a:ea typeface="ＭＳ Ｐゴシック" pitchFamily="34" charset="-128"/>
              </a:rPr>
              <a:t>Vladimir.Yarovoy</a:t>
            </a:r>
            <a:r>
              <a:rPr lang="en-US" sz="1400" b="0" u="sng" dirty="0" smtClean="0">
                <a:solidFill>
                  <a:srgbClr val="000000"/>
                </a:solidFill>
                <a:latin typeface="Verdana" pitchFamily="34" charset="0"/>
                <a:ea typeface="ＭＳ Ｐゴシック" pitchFamily="34" charset="-128"/>
                <a:hlinkClick r:id="rId4"/>
              </a:rPr>
              <a:t>@moex.com</a:t>
            </a:r>
            <a:r>
              <a:rPr lang="ru-RU" sz="1400" b="0" dirty="0" smtClean="0">
                <a:solidFill>
                  <a:srgbClr val="000000"/>
                </a:solidFill>
                <a:latin typeface="Verdana" pitchFamily="34" charset="0"/>
                <a:ea typeface="ＭＳ Ｐゴシック" pitchFamily="34" charset="-128"/>
              </a:rPr>
              <a:t/>
            </a:r>
            <a:br>
              <a:rPr lang="ru-RU" sz="1400" b="0" dirty="0" smtClean="0">
                <a:solidFill>
                  <a:srgbClr val="000000"/>
                </a:solidFill>
                <a:latin typeface="Verdana" pitchFamily="34" charset="0"/>
                <a:ea typeface="ＭＳ Ｐゴシック" pitchFamily="34" charset="-128"/>
              </a:rPr>
            </a:br>
            <a:r>
              <a:rPr lang="en-US" sz="1400" b="0" dirty="0" smtClean="0">
                <a:solidFill>
                  <a:srgbClr val="000000"/>
                </a:solidFill>
                <a:latin typeface="Verdana" pitchFamily="34" charset="0"/>
                <a:ea typeface="ＭＳ Ｐゴシック" pitchFamily="34" charset="-128"/>
              </a:rPr>
              <a:t>Tel. +7-495-363-3232 ext. 26240</a:t>
            </a:r>
          </a:p>
          <a:p>
            <a:pPr algn="l">
              <a:spcAft>
                <a:spcPts val="600"/>
              </a:spcAft>
              <a:defRPr/>
            </a:pPr>
            <a:endParaRPr lang="en-US" sz="1400" b="0" dirty="0" smtClean="0">
              <a:solidFill>
                <a:srgbClr val="000000"/>
              </a:solidFill>
              <a:latin typeface="Verdana" pitchFamily="34" charset="0"/>
              <a:ea typeface="ＭＳ Ｐゴシック" pitchFamily="34" charset="-128"/>
            </a:endParaRPr>
          </a:p>
          <a:p>
            <a:pPr algn="l">
              <a:spcAft>
                <a:spcPts val="600"/>
              </a:spcAft>
              <a:defRPr/>
            </a:pPr>
            <a:r>
              <a:rPr lang="en-US" sz="1400" dirty="0" smtClean="0">
                <a:solidFill>
                  <a:srgbClr val="000000"/>
                </a:solidFill>
                <a:latin typeface="Verdana" pitchFamily="34" charset="0"/>
                <a:ea typeface="ＭＳ Ｐゴシック" pitchFamily="34" charset="-128"/>
              </a:rPr>
              <a:t>Alexander </a:t>
            </a:r>
            <a:r>
              <a:rPr lang="en-US" sz="1400" dirty="0" err="1">
                <a:solidFill>
                  <a:srgbClr val="000000"/>
                </a:solidFill>
                <a:latin typeface="Verdana" pitchFamily="34" charset="0"/>
                <a:ea typeface="ＭＳ Ｐゴシック" pitchFamily="34" charset="-128"/>
              </a:rPr>
              <a:t>Ageev</a:t>
            </a:r>
            <a:r>
              <a:rPr lang="ru-RU" sz="1400" dirty="0">
                <a:solidFill>
                  <a:srgbClr val="000000"/>
                </a:solidFill>
                <a:latin typeface="Verdana" pitchFamily="34" charset="0"/>
                <a:ea typeface="ＭＳ Ｐゴシック" pitchFamily="34" charset="-128"/>
              </a:rPr>
              <a:t/>
            </a:r>
            <a:br>
              <a:rPr lang="ru-RU" sz="1400" dirty="0">
                <a:solidFill>
                  <a:srgbClr val="000000"/>
                </a:solidFill>
                <a:latin typeface="Verdana" pitchFamily="34" charset="0"/>
                <a:ea typeface="ＭＳ Ｐゴシック" pitchFamily="34" charset="-128"/>
              </a:rPr>
            </a:br>
            <a:r>
              <a:rPr lang="en-US" sz="1400" b="0" u="sng" dirty="0" smtClean="0">
                <a:solidFill>
                  <a:srgbClr val="000000"/>
                </a:solidFill>
                <a:latin typeface="Verdana" pitchFamily="34" charset="0"/>
                <a:ea typeface="ＭＳ Ｐゴシック" pitchFamily="34" charset="-128"/>
              </a:rPr>
              <a:t>Alexander.A</a:t>
            </a:r>
            <a:r>
              <a:rPr lang="en-US" sz="1400" b="0" u="sng" dirty="0" smtClean="0">
                <a:solidFill>
                  <a:srgbClr val="000000"/>
                </a:solidFill>
                <a:latin typeface="Verdana" pitchFamily="34" charset="0"/>
                <a:ea typeface="ＭＳ Ｐゴシック" pitchFamily="34" charset="-128"/>
                <a:hlinkClick r:id="rId5"/>
              </a:rPr>
              <a:t>geev@moex.com</a:t>
            </a:r>
            <a:r>
              <a:rPr lang="en-US" sz="1400" dirty="0" smtClean="0">
                <a:solidFill>
                  <a:srgbClr val="000000"/>
                </a:solidFill>
                <a:latin typeface="Verdana" pitchFamily="34" charset="0"/>
                <a:ea typeface="ＭＳ Ｐゴシック" pitchFamily="34" charset="-128"/>
              </a:rPr>
              <a:t> </a:t>
            </a:r>
          </a:p>
          <a:p>
            <a:pPr algn="l">
              <a:spcAft>
                <a:spcPts val="0"/>
              </a:spcAft>
              <a:defRPr/>
            </a:pPr>
            <a:r>
              <a:rPr lang="en-US" sz="1400" b="0" dirty="0" smtClean="0">
                <a:solidFill>
                  <a:srgbClr val="000000"/>
                </a:solidFill>
                <a:latin typeface="Verdana" pitchFamily="34" charset="0"/>
                <a:ea typeface="ＭＳ Ｐゴシック" pitchFamily="34" charset="-128"/>
              </a:rPr>
              <a:t>Tel</a:t>
            </a:r>
            <a:r>
              <a:rPr lang="en-US" sz="1400" b="0" dirty="0">
                <a:solidFill>
                  <a:srgbClr val="000000"/>
                </a:solidFill>
                <a:latin typeface="Verdana" pitchFamily="34" charset="0"/>
                <a:ea typeface="ＭＳ Ｐゴシック" pitchFamily="34" charset="-128"/>
              </a:rPr>
              <a:t>. +7-495-363-3232 ext. 26241</a:t>
            </a:r>
            <a:r>
              <a:rPr lang="ru-RU" sz="1400" dirty="0">
                <a:solidFill>
                  <a:srgbClr val="000000"/>
                </a:solidFill>
                <a:latin typeface="Verdana" pitchFamily="34" charset="0"/>
                <a:ea typeface="ＭＳ Ｐゴシック" pitchFamily="34" charset="-128"/>
              </a:rPr>
              <a:t/>
            </a:r>
            <a:br>
              <a:rPr lang="ru-RU" sz="1400" dirty="0">
                <a:solidFill>
                  <a:srgbClr val="000000"/>
                </a:solidFill>
                <a:latin typeface="Verdana" pitchFamily="34" charset="0"/>
                <a:ea typeface="ＭＳ Ｐゴシック" pitchFamily="34" charset="-128"/>
              </a:rPr>
            </a:br>
            <a:endParaRPr lang="ru-RU" sz="1400" dirty="0">
              <a:solidFill>
                <a:srgbClr val="000000"/>
              </a:solidFill>
              <a:latin typeface="Verdana" pitchFamily="34" charset="0"/>
              <a:ea typeface="ＭＳ Ｐゴシック" pitchFamily="34" charset="-128"/>
            </a:endParaRPr>
          </a:p>
          <a:p>
            <a:pPr marL="712788" algn="l">
              <a:spcAft>
                <a:spcPts val="0"/>
              </a:spcAft>
              <a:defRPr/>
            </a:pPr>
            <a:r>
              <a:rPr lang="en-US" sz="1400" dirty="0" smtClean="0">
                <a:solidFill>
                  <a:srgbClr val="000000"/>
                </a:solidFill>
                <a:latin typeface="Verdana" pitchFamily="34" charset="0"/>
                <a:ea typeface="ＭＳ Ｐゴシック" pitchFamily="34" charset="-128"/>
              </a:rPr>
              <a:t>  </a:t>
            </a:r>
            <a:endParaRPr lang="ru-RU" sz="1600" dirty="0" smtClean="0">
              <a:solidFill>
                <a:srgbClr val="000000"/>
              </a:solidFill>
              <a:latin typeface="Verdana" pitchFamily="34" charset="0"/>
              <a:ea typeface="ＭＳ Ｐゴシック" pitchFamily="34" charset="-128"/>
            </a:endParaRPr>
          </a:p>
        </p:txBody>
      </p:sp>
      <p:sp>
        <p:nvSpPr>
          <p:cNvPr id="53251" name="TextBox 1"/>
          <p:cNvSpPr txBox="1">
            <a:spLocks noChangeArrowheads="1"/>
          </p:cNvSpPr>
          <p:nvPr/>
        </p:nvSpPr>
        <p:spPr bwMode="auto">
          <a:xfrm>
            <a:off x="1331913" y="260350"/>
            <a:ext cx="34432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ru-RU" sz="3600">
                <a:solidFill>
                  <a:srgbClr val="000000"/>
                </a:solidFill>
                <a:latin typeface="Verdana" pitchFamily="34" charset="0"/>
              </a:rPr>
              <a:t>THANK </a:t>
            </a:r>
            <a:r>
              <a:rPr lang="en-US" altLang="ru-RU" sz="3600" b="1">
                <a:solidFill>
                  <a:srgbClr val="C00000"/>
                </a:solidFill>
                <a:latin typeface="Verdana" pitchFamily="34" charset="0"/>
              </a:rPr>
              <a:t>YOU</a:t>
            </a:r>
            <a:endParaRPr lang="ru-RU" altLang="ru-RU" sz="3600" b="1">
              <a:solidFill>
                <a:srgbClr val="C00000"/>
              </a:solidFill>
              <a:latin typeface="Verdana" pitchFamily="34" charset="0"/>
            </a:endParaRPr>
          </a:p>
        </p:txBody>
      </p:sp>
      <p:sp>
        <p:nvSpPr>
          <p:cNvPr id="53252" name="TextBox 2"/>
          <p:cNvSpPr txBox="1">
            <a:spLocks noChangeArrowheads="1"/>
          </p:cNvSpPr>
          <p:nvPr/>
        </p:nvSpPr>
        <p:spPr bwMode="auto">
          <a:xfrm>
            <a:off x="899592" y="1772816"/>
            <a:ext cx="14061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ltLang="ru-RU" b="1" dirty="0">
                <a:solidFill>
                  <a:srgbClr val="C00000"/>
                </a:solidFill>
                <a:latin typeface="Verdana" pitchFamily="34" charset="0"/>
              </a:rPr>
              <a:t>Contacts</a:t>
            </a:r>
            <a:r>
              <a:rPr lang="en-US" altLang="ru-RU" b="1" dirty="0" smtClean="0">
                <a:solidFill>
                  <a:srgbClr val="C00000"/>
                </a:solidFill>
                <a:latin typeface="Verdana" pitchFamily="34" charset="0"/>
              </a:rPr>
              <a:t>:</a:t>
            </a:r>
          </a:p>
        </p:txBody>
      </p:sp>
    </p:spTree>
    <p:extLst>
      <p:ext uri="{BB962C8B-B14F-4D97-AF65-F5344CB8AC3E}">
        <p14:creationId xmlns:p14="http://schemas.microsoft.com/office/powerpoint/2010/main" val="3723132824"/>
      </p:ext>
    </p:extLst>
  </p:cSld>
  <p:clrMapOvr>
    <a:masterClrMapping/>
  </p:clrMapOvr>
  <p:timing>
    <p:tnLst>
      <p:par>
        <p:cTn id="1" dur="indefinite" restart="never" nodeType="tmRoot"/>
      </p:par>
    </p:tnLst>
  </p:timing>
</p:sld>
</file>

<file path=ppt/theme/theme1.xml><?xml version="1.0" encoding="utf-8"?>
<a:theme xmlns:a="http://schemas.openxmlformats.org/drawingml/2006/main" name="ME_presentation_">
  <a:themeElements>
    <a:clrScheme name="Moscow Exchange">
      <a:dk1>
        <a:srgbClr val="000000"/>
      </a:dk1>
      <a:lt1>
        <a:sysClr val="window" lastClr="FFFFFF"/>
      </a:lt1>
      <a:dk2>
        <a:srgbClr val="58645E"/>
      </a:dk2>
      <a:lt2>
        <a:srgbClr val="E6E6E6"/>
      </a:lt2>
      <a:accent1>
        <a:srgbClr val="C60C30"/>
      </a:accent1>
      <a:accent2>
        <a:srgbClr val="ED1D24"/>
      </a:accent2>
      <a:accent3>
        <a:srgbClr val="6EB478"/>
      </a:accent3>
      <a:accent4>
        <a:srgbClr val="2D87C3"/>
      </a:accent4>
      <a:accent5>
        <a:srgbClr val="78CDE6"/>
      </a:accent5>
      <a:accent6>
        <a:srgbClr val="FFA519"/>
      </a:accent6>
      <a:hlink>
        <a:srgbClr val="00007F"/>
      </a:hlink>
      <a:folHlink>
        <a:srgbClr val="632423"/>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E_presentation_">
  <a:themeElements>
    <a:clrScheme name="Moscow Exchange">
      <a:dk1>
        <a:srgbClr val="000000"/>
      </a:dk1>
      <a:lt1>
        <a:sysClr val="window" lastClr="FFFFFF"/>
      </a:lt1>
      <a:dk2>
        <a:srgbClr val="58645E"/>
      </a:dk2>
      <a:lt2>
        <a:srgbClr val="E6E6E6"/>
      </a:lt2>
      <a:accent1>
        <a:srgbClr val="C60C30"/>
      </a:accent1>
      <a:accent2>
        <a:srgbClr val="ED1D24"/>
      </a:accent2>
      <a:accent3>
        <a:srgbClr val="6EB478"/>
      </a:accent3>
      <a:accent4>
        <a:srgbClr val="2D87C3"/>
      </a:accent4>
      <a:accent5>
        <a:srgbClr val="78CDE6"/>
      </a:accent5>
      <a:accent6>
        <a:srgbClr val="FFA519"/>
      </a:accent6>
      <a:hlink>
        <a:srgbClr val="00007F"/>
      </a:hlink>
      <a:folHlink>
        <a:srgbClr val="632423"/>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28888</TotalTime>
  <Words>1333</Words>
  <Application>Microsoft Office PowerPoint</Application>
  <PresentationFormat>Экран (4:3)</PresentationFormat>
  <Paragraphs>123</Paragraphs>
  <Slides>7</Slides>
  <Notes>6</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7</vt:i4>
      </vt:variant>
    </vt:vector>
  </HeadingPairs>
  <TitlesOfParts>
    <vt:vector size="17" baseType="lpstr">
      <vt:lpstr>ＭＳ Ｐゴシック</vt:lpstr>
      <vt:lpstr>ＭＳ Ｐゴシック</vt:lpstr>
      <vt:lpstr>Arial</vt:lpstr>
      <vt:lpstr>Calibri</vt:lpstr>
      <vt:lpstr>Cambria</vt:lpstr>
      <vt:lpstr>Tahoma</vt:lpstr>
      <vt:lpstr>Times New Roman</vt:lpstr>
      <vt:lpstr>Verdana</vt:lpstr>
      <vt:lpstr>ME_presentation_</vt:lpstr>
      <vt:lpstr>1_ME_presentation_</vt:lpstr>
      <vt:lpstr>Презентация PowerPoint</vt:lpstr>
      <vt:lpstr>Презентация PowerPoint</vt:lpstr>
      <vt:lpstr>Презентация PowerPoint</vt:lpstr>
      <vt:lpstr>Презентация PowerPoint</vt:lpstr>
      <vt:lpstr>Презентация PowerPoint</vt:lpstr>
      <vt:lpstr>Disclaimer</vt:lpstr>
      <vt:lpstr>Презентация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Копосов Роман Васильевич</dc:creator>
  <cp:lastModifiedBy>Апанасевич Александр Григорьевич</cp:lastModifiedBy>
  <cp:revision>463</cp:revision>
  <cp:lastPrinted>2015-09-30T12:24:53Z</cp:lastPrinted>
  <dcterms:created xsi:type="dcterms:W3CDTF">2012-12-17T14:26:33Z</dcterms:created>
  <dcterms:modified xsi:type="dcterms:W3CDTF">2016-08-29T12:11:19Z</dcterms:modified>
</cp:coreProperties>
</file>