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94" r:id="rId7"/>
    <p:sldId id="287" r:id="rId8"/>
    <p:sldId id="288" r:id="rId9"/>
    <p:sldId id="297" r:id="rId10"/>
    <p:sldId id="299" r:id="rId11"/>
    <p:sldId id="290" r:id="rId12"/>
    <p:sldId id="296" r:id="rId13"/>
    <p:sldId id="298" r:id="rId14"/>
    <p:sldId id="291" r:id="rId15"/>
    <p:sldId id="295" r:id="rId16"/>
    <p:sldId id="27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менцова Христина Александровна" initials="СХ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3CF"/>
    <a:srgbClr val="CE1126"/>
    <a:srgbClr val="FF5050"/>
    <a:srgbClr val="FF3300"/>
    <a:srgbClr val="CC0000"/>
    <a:srgbClr val="42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2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4CA1-ADAE-4CB0-9017-F7946ABEC1AE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47466-5782-4F45-AFEE-AD15D659B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8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5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0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3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8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9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7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47466-5782-4F45-AFEE-AD15D659BC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5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59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1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38EA-7CDB-4DEF-B157-0A4E08B1F2C4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3" r:id="rId7"/>
    <p:sldLayoutId id="2147483675" r:id="rId8"/>
    <p:sldLayoutId id="2147483674" r:id="rId9"/>
    <p:sldLayoutId id="2147483676" r:id="rId10"/>
    <p:sldLayoutId id="2147483677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5445224"/>
            <a:ext cx="4392488" cy="11521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Предоставление торговых и клиринговых отчетов</a:t>
            </a:r>
            <a:r>
              <a:rPr lang="en-US" sz="2400" b="1" dirty="0" smtClean="0"/>
              <a:t>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349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9609" y="1094976"/>
            <a:ext cx="7644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Для получения информации с </a:t>
            </a:r>
            <a:r>
              <a:rPr lang="en-US" sz="1200" b="1" dirty="0"/>
              <a:t>FTPS </a:t>
            </a:r>
            <a:r>
              <a:rPr lang="ru-RU" sz="1200" b="1" dirty="0" smtClean="0"/>
              <a:t>предоставляетс</a:t>
            </a:r>
            <a:r>
              <a:rPr lang="ru-RU" sz="1200" b="1" dirty="0"/>
              <a:t>я</a:t>
            </a:r>
            <a:r>
              <a:rPr lang="ru-RU" sz="1200" b="1" dirty="0" smtClean="0"/>
              <a:t> инструмент </a:t>
            </a:r>
            <a:r>
              <a:rPr lang="ru-RU" sz="1200" b="1" dirty="0"/>
              <a:t>для получения </a:t>
            </a:r>
            <a:r>
              <a:rPr lang="ru-RU" sz="1200" b="1" dirty="0" smtClean="0"/>
              <a:t>отчетов «</a:t>
            </a:r>
            <a:r>
              <a:rPr lang="ru-RU" sz="1200" b="1" dirty="0" err="1" smtClean="0"/>
              <a:t>FTPSReportsDownloader</a:t>
            </a:r>
            <a:r>
              <a:rPr lang="ru-RU" sz="1200" b="1" dirty="0" smtClean="0"/>
              <a:t>»</a:t>
            </a:r>
          </a:p>
          <a:p>
            <a:pPr algn="just"/>
            <a:endParaRPr lang="ru-RU" sz="1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/>
              <a:t>Архив </a:t>
            </a:r>
            <a:r>
              <a:rPr lang="en-US" sz="1200" dirty="0" err="1" smtClean="0"/>
              <a:t>FTPSReportsDownloader</a:t>
            </a:r>
            <a:r>
              <a:rPr lang="ru-RU" sz="1200" dirty="0" smtClean="0"/>
              <a:t>.</a:t>
            </a:r>
            <a:r>
              <a:rPr lang="en-US" sz="1200" dirty="0" smtClean="0"/>
              <a:t>zip </a:t>
            </a:r>
            <a:r>
              <a:rPr lang="ru-RU" sz="1200" dirty="0" smtClean="0"/>
              <a:t>включает в себя следующие файлы: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/>
              <a:t>FTPSReportsDownloader.exe</a:t>
            </a:r>
            <a:r>
              <a:rPr lang="ru-RU" sz="1200" dirty="0"/>
              <a:t> </a:t>
            </a:r>
            <a:r>
              <a:rPr lang="ru-RU" sz="1200" dirty="0" smtClean="0"/>
              <a:t>– </a:t>
            </a:r>
            <a:r>
              <a:rPr lang="ru-RU" sz="1200" dirty="0"/>
              <a:t>программа для автоматизированного сбора отчетов Участником </a:t>
            </a:r>
            <a:r>
              <a:rPr lang="ru-RU" sz="1200" dirty="0" smtClean="0"/>
              <a:t>торгов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/>
              <a:t>FTPSReportsDownloader.exe.config</a:t>
            </a:r>
            <a:r>
              <a:rPr lang="ru-RU" sz="1200" dirty="0" smtClean="0"/>
              <a:t> </a:t>
            </a:r>
            <a:r>
              <a:rPr lang="ru-RU" sz="1200" dirty="0"/>
              <a:t>– конфигурационный </a:t>
            </a:r>
            <a:r>
              <a:rPr lang="ru-RU" sz="1200" dirty="0" smtClean="0"/>
              <a:t>файл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/>
              <a:t>FTPSReportsDownloader.</a:t>
            </a:r>
            <a:r>
              <a:rPr lang="en-US" sz="1200" b="1" dirty="0"/>
              <a:t>docx</a:t>
            </a:r>
            <a:r>
              <a:rPr lang="ru-RU" sz="1200" b="1" dirty="0"/>
              <a:t> </a:t>
            </a:r>
            <a:r>
              <a:rPr lang="ru-RU" sz="1200" dirty="0" smtClean="0"/>
              <a:t>– инструкция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/>
              <a:t>FTPSReportsDownloader_</a:t>
            </a:r>
            <a:r>
              <a:rPr lang="en-US" sz="1200" b="1" dirty="0"/>
              <a:t>src</a:t>
            </a:r>
            <a:r>
              <a:rPr lang="ru-RU" sz="1200" b="1" dirty="0"/>
              <a:t>.</a:t>
            </a:r>
            <a:r>
              <a:rPr lang="en-US" sz="1200" b="1" dirty="0"/>
              <a:t>zip</a:t>
            </a:r>
            <a:r>
              <a:rPr lang="ru-RU" sz="1200" b="1" dirty="0"/>
              <a:t> </a:t>
            </a:r>
            <a:r>
              <a:rPr lang="ru-RU" sz="1200" dirty="0"/>
              <a:t>– исходный код программного обеспечения (используемый язык </a:t>
            </a:r>
            <a:r>
              <a:rPr lang="ru-RU" sz="1200" dirty="0" smtClean="0"/>
              <a:t>                                                    программирования </a:t>
            </a:r>
            <a:r>
              <a:rPr lang="ru-RU" sz="1200" dirty="0"/>
              <a:t>- </a:t>
            </a:r>
            <a:r>
              <a:rPr lang="en-US" sz="1200" dirty="0"/>
              <a:t>C</a:t>
            </a:r>
            <a:r>
              <a:rPr lang="ru-RU" sz="1200" dirty="0"/>
              <a:t>#, версия </a:t>
            </a:r>
            <a:r>
              <a:rPr lang="en-US" sz="1200" dirty="0"/>
              <a:t>Microsoft Framework</a:t>
            </a:r>
            <a:r>
              <a:rPr lang="ru-RU" sz="1200" dirty="0"/>
              <a:t> 4.5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2532" y="3221355"/>
            <a:ext cx="7641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71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настройки приложения необходимо сделать следующие изменения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файле </a:t>
            </a:r>
            <a:r>
              <a:rPr kumimoji="0" lang="ru-RU" alt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FTPSReportsDownloader.</a:t>
            </a:r>
            <a:r>
              <a:rPr kumimoji="0" lang="en-US" alt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exe</a:t>
            </a:r>
            <a:r>
              <a:rPr kumimoji="0" lang="ru-RU" alt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1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60729"/>
              </p:ext>
            </p:extLst>
          </p:nvPr>
        </p:nvGraphicFramePr>
        <p:xfrm>
          <a:off x="1054598" y="3750015"/>
          <a:ext cx="7561304" cy="231430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37422"/>
                <a:gridCol w="5723882"/>
              </a:tblGrid>
              <a:tr h="264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Key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CE1126"/>
                        </a:gs>
                        <a:gs pos="64000">
                          <a:srgbClr val="CE1126"/>
                        </a:gs>
                        <a:gs pos="100000">
                          <a:srgbClr val="CE1126">
                            <a:lumMod val="68000"/>
                            <a:lumOff val="32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CE1126"/>
                        </a:gs>
                        <a:gs pos="64000">
                          <a:srgbClr val="CE1126"/>
                        </a:gs>
                        <a:gs pos="100000">
                          <a:srgbClr val="CE1126">
                            <a:lumMod val="68000"/>
                            <a:lumOff val="32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7400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Server</a:t>
                      </a:r>
                    </a:p>
                    <a:p>
                      <a:pPr algn="just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Имя </a:t>
                      </a:r>
                      <a:r>
                        <a:rPr lang="en-US" sz="105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FTPS </a:t>
                      </a:r>
                      <a:r>
                        <a:rPr lang="ru-RU" sz="105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сервера: </a:t>
                      </a:r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ftps.moex.com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234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UserName</a:t>
                      </a:r>
                    </a:p>
                    <a:p>
                      <a:pPr algn="just" fontAlgn="ctr"/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пользователя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зарегистрированного на сайте 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passport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moex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имеющего доступ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Личному кабинету участника (ЛКУ)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063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Password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Пароль пользователя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зарегистрированного на сайте 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passport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moex</a:t>
                      </a: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3792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DownloadDirectory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Локальная папка куда требуется скачивать файлы с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сервера: </a:t>
                      </a:r>
                      <a:r>
                        <a:rPr lang="ru-RU" sz="105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5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:\ftp </a:t>
                      </a:r>
                      <a:r>
                        <a:rPr lang="ru-RU" sz="105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(папку необходимо создать на Вашем ПК)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097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DownloadLog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Сохраняет историю переданных файлов в лог файл. Необходимо указать путь к лог-файлу.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:\</a:t>
                      </a: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ftp</a:t>
                      </a:r>
                      <a:r>
                        <a:rPr lang="ru-RU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en-US" sz="105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DownloadHistory</a:t>
                      </a:r>
                      <a:r>
                        <a:rPr lang="ru-RU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 </a:t>
                      </a:r>
                      <a:r>
                        <a:rPr lang="ru-RU" sz="105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(файл создается автоматически, после запуска «FTPSReportsDownloader.exe»)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64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60288" y="188640"/>
            <a:ext cx="7416000" cy="8923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400" b="1" dirty="0" smtClean="0"/>
              <a:t>5. Новые методы предоставления Отчетов      </a:t>
            </a:r>
            <a:br>
              <a:rPr lang="ru-RU" sz="2400" b="1" dirty="0" smtClean="0"/>
            </a:br>
            <a:r>
              <a:rPr lang="ru-RU" sz="2400" b="1" dirty="0" smtClean="0"/>
              <a:t>    </a:t>
            </a:r>
            <a:r>
              <a:rPr lang="ru-RU" sz="1600" b="1" dirty="0" smtClean="0"/>
              <a:t>5.4. Скачивание отчетов с </a:t>
            </a:r>
            <a:r>
              <a:rPr lang="en-US" sz="1600" b="1" dirty="0" smtClean="0"/>
              <a:t>FTPS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824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1663" y="1081007"/>
            <a:ext cx="7644160" cy="69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1400" dirty="0" smtClean="0"/>
              <a:t>После запуска </a:t>
            </a:r>
            <a:r>
              <a:rPr lang="ru-RU" sz="1400" dirty="0"/>
              <a:t>программы FTPSReportsDownloader</a:t>
            </a:r>
            <a:r>
              <a:rPr lang="ru-RU" sz="1400" i="1" dirty="0"/>
              <a:t>.</a:t>
            </a:r>
            <a:r>
              <a:rPr lang="en-US" sz="1400" dirty="0" smtClean="0"/>
              <a:t>exe</a:t>
            </a:r>
            <a:r>
              <a:rPr lang="ru-RU" sz="1400" dirty="0"/>
              <a:t> </a:t>
            </a:r>
            <a:r>
              <a:rPr lang="ru-RU" sz="1400" dirty="0" smtClean="0"/>
              <a:t>перейдите </a:t>
            </a:r>
            <a:r>
              <a:rPr lang="ru-RU" sz="1400" dirty="0"/>
              <a:t>в </a:t>
            </a:r>
            <a:r>
              <a:rPr lang="ru-RU" sz="1400" dirty="0" smtClean="0"/>
              <a:t>папку </a:t>
            </a:r>
            <a:r>
              <a:rPr lang="en-US" sz="1400" dirty="0" smtClean="0"/>
              <a:t>C</a:t>
            </a:r>
            <a:r>
              <a:rPr lang="en-US" sz="1400" dirty="0"/>
              <a:t>:\</a:t>
            </a:r>
            <a:r>
              <a:rPr lang="en-US" sz="1400" dirty="0" smtClean="0"/>
              <a:t>ftp</a:t>
            </a:r>
            <a:r>
              <a:rPr lang="ru-RU" sz="1400" dirty="0" smtClean="0"/>
              <a:t>, </a:t>
            </a:r>
            <a:r>
              <a:rPr lang="ru-RU" sz="1400" dirty="0"/>
              <a:t>которую вы указали в конфигурационном файле в параметре </a:t>
            </a:r>
            <a:r>
              <a:rPr lang="en-US" sz="1400" dirty="0"/>
              <a:t>DownloadDirectory</a:t>
            </a:r>
            <a:r>
              <a:rPr lang="ru-RU" sz="1400" dirty="0"/>
              <a:t>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60288" y="188640"/>
            <a:ext cx="7416000" cy="892367"/>
          </a:xfrm>
        </p:spPr>
        <p:txBody>
          <a:bodyPr/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b="1" dirty="0"/>
              <a:t>Новые методы предоставления Отчетов    </a:t>
            </a: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</a:t>
            </a:r>
            <a:r>
              <a:rPr lang="ru-RU" sz="1600" b="1" dirty="0" smtClean="0"/>
              <a:t>5.4. </a:t>
            </a:r>
            <a:r>
              <a:rPr lang="ru-RU" sz="1600" b="1" dirty="0"/>
              <a:t>Скачивание отчетов с </a:t>
            </a:r>
            <a:r>
              <a:rPr lang="en-US" sz="1600" b="1" dirty="0"/>
              <a:t>FTPS</a:t>
            </a:r>
            <a:endParaRPr lang="ru-RU" sz="1600" b="1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7128792" cy="19379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0288" y="4455397"/>
            <a:ext cx="7773455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UpdateHistory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txt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– содержит список файлов для скачивания.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lastSync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– содержит последний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скачанный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файл.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При повторном запуске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приложения будут </a:t>
            </a:r>
            <a:r>
              <a:rPr lang="ru-RU" sz="1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скачаны </a:t>
            </a:r>
            <a:r>
              <a:rPr lang="ru-RU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только новые файлы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548680"/>
            <a:ext cx="7416000" cy="1123200"/>
          </a:xfrm>
        </p:spPr>
        <p:txBody>
          <a:bodyPr/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31" y="476672"/>
            <a:ext cx="7416000" cy="1123200"/>
          </a:xfrm>
        </p:spPr>
        <p:txBody>
          <a:bodyPr/>
          <a:lstStyle/>
          <a:p>
            <a:r>
              <a:rPr lang="ru-RU" sz="2400" b="1" dirty="0" smtClean="0"/>
              <a:t>Оглавление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2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826" y="1340768"/>
            <a:ext cx="8047230" cy="54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800" b="1" dirty="0" smtClean="0">
                <a:hlinkClick r:id="rId3" action="ppaction://hlinksldjump"/>
              </a:rPr>
              <a:t>AS IS</a:t>
            </a:r>
            <a:endParaRPr lang="ru-RU" sz="1800" b="1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800" b="1" dirty="0" smtClean="0">
                <a:hlinkClick r:id="rId4" action="ppaction://hlinksldjump"/>
              </a:rPr>
              <a:t>TO </a:t>
            </a:r>
            <a:r>
              <a:rPr lang="en-US" sz="1800" b="1" dirty="0">
                <a:hlinkClick r:id="rId4" action="ppaction://hlinksldjump"/>
              </a:rPr>
              <a:t>BE</a:t>
            </a:r>
            <a:r>
              <a:rPr lang="ru-RU" sz="1800" b="1" dirty="0">
                <a:hlinkClick r:id="rId4" action="ppaction://hlinksldjump"/>
              </a:rPr>
              <a:t> (реализация в </a:t>
            </a:r>
            <a:r>
              <a:rPr lang="ru-RU" sz="1800" b="1" dirty="0" smtClean="0">
                <a:hlinkClick r:id="rId4" action="ppaction://hlinksldjump"/>
              </a:rPr>
              <a:t>2017 </a:t>
            </a:r>
            <a:r>
              <a:rPr lang="ru-RU" sz="1800" b="1" dirty="0">
                <a:hlinkClick r:id="rId4" action="ppaction://hlinksldjump"/>
              </a:rPr>
              <a:t>гг.) </a:t>
            </a:r>
            <a:endParaRPr lang="ru-RU" sz="1800" b="1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1800" b="1" dirty="0" smtClean="0">
                <a:hlinkClick r:id="rId5" action="ppaction://hlinksldjump"/>
              </a:rPr>
              <a:t>TO </a:t>
            </a:r>
            <a:r>
              <a:rPr lang="en-US" sz="1800" b="1" dirty="0">
                <a:hlinkClick r:id="rId5" action="ppaction://hlinksldjump"/>
              </a:rPr>
              <a:t>BE</a:t>
            </a:r>
            <a:r>
              <a:rPr lang="ru-RU" sz="1800" b="1" dirty="0">
                <a:hlinkClick r:id="rId5" action="ppaction://hlinksldjump"/>
              </a:rPr>
              <a:t> (реализация в 2017-2018 гг.)</a:t>
            </a:r>
            <a:endParaRPr lang="ru-RU" sz="1800" b="1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800" b="1" dirty="0" smtClean="0">
                <a:hlinkClick r:id="rId6" action="ppaction://hlinksldjump"/>
              </a:rPr>
              <a:t>Этапы </a:t>
            </a:r>
            <a:r>
              <a:rPr lang="ru-RU" sz="1800" b="1" dirty="0">
                <a:hlinkClick r:id="rId6" action="ppaction://hlinksldjump"/>
              </a:rPr>
              <a:t>реализации</a:t>
            </a:r>
            <a:endParaRPr lang="ru-RU" sz="1800" b="1" dirty="0" smtClean="0">
              <a:hlinkClick r:id="rId7" action="ppaction://hlinksldjump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800" b="1" dirty="0" smtClean="0">
                <a:hlinkClick r:id="rId7" action="ppaction://hlinksldjump"/>
              </a:rPr>
              <a:t>Новые </a:t>
            </a:r>
            <a:r>
              <a:rPr lang="ru-RU" sz="1800" b="1" dirty="0">
                <a:hlinkClick r:id="rId7" action="ppaction://hlinksldjump"/>
              </a:rPr>
              <a:t>методы предоставления </a:t>
            </a:r>
            <a:r>
              <a:rPr lang="ru-RU" sz="1800" b="1" dirty="0" smtClean="0">
                <a:hlinkClick r:id="rId7" action="ppaction://hlinksldjump"/>
              </a:rPr>
              <a:t>Отчетов</a:t>
            </a:r>
            <a:endParaRPr lang="ru-RU" sz="1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     </a:t>
            </a:r>
            <a:r>
              <a:rPr lang="ru-RU" b="1" dirty="0"/>
              <a:t>5.1. </a:t>
            </a:r>
            <a:r>
              <a:rPr lang="ru-RU" b="1" dirty="0">
                <a:hlinkClick r:id="rId7" action="ppaction://hlinksldjump"/>
              </a:rPr>
              <a:t>Способы и </a:t>
            </a:r>
            <a:r>
              <a:rPr lang="ru-RU" b="1" dirty="0" smtClean="0">
                <a:hlinkClick r:id="rId7" action="ppaction://hlinksldjump"/>
              </a:rPr>
              <a:t>преимущества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     5.2. </a:t>
            </a:r>
            <a:r>
              <a:rPr lang="ru-RU" b="1" dirty="0">
                <a:hlinkClick r:id="rId8" action="ppaction://hlinksldjump"/>
              </a:rPr>
              <a:t>Доступ к Отчетам через Личный кабинет участника (ЛКУ</a:t>
            </a:r>
            <a:r>
              <a:rPr lang="ru-RU" b="1" dirty="0" smtClean="0">
                <a:hlinkClick r:id="rId8" action="ppaction://hlinksldjump"/>
              </a:rPr>
              <a:t>)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     5.3. </a:t>
            </a:r>
            <a:r>
              <a:rPr lang="ru-RU" b="1" dirty="0">
                <a:hlinkClick r:id="rId9" action="ppaction://hlinksldjump"/>
              </a:rPr>
              <a:t>Доступ к Отчетам через </a:t>
            </a:r>
            <a:r>
              <a:rPr lang="en-US" b="1" dirty="0">
                <a:hlinkClick r:id="rId9" action="ppaction://hlinksldjump"/>
              </a:rPr>
              <a:t>W</a:t>
            </a:r>
            <a:r>
              <a:rPr lang="ru-RU" b="1" dirty="0" err="1" smtClean="0">
                <a:hlinkClick r:id="rId9" action="ppaction://hlinksldjump"/>
              </a:rPr>
              <a:t>eb</a:t>
            </a:r>
            <a:r>
              <a:rPr lang="ru-RU" b="1" dirty="0" smtClean="0">
                <a:hlinkClick r:id="rId9" action="ppaction://hlinksldjump"/>
              </a:rPr>
              <a:t>-клиринг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 </a:t>
            </a:r>
            <a:r>
              <a:rPr lang="ru-RU" b="1" dirty="0" smtClean="0"/>
              <a:t>    5.4.</a:t>
            </a:r>
            <a:r>
              <a:rPr lang="ru-RU" b="1" dirty="0"/>
              <a:t> </a:t>
            </a:r>
            <a:r>
              <a:rPr lang="ru-RU" b="1" dirty="0">
                <a:hlinkClick r:id="rId10" action="ppaction://hlinksldjump"/>
              </a:rPr>
              <a:t>Скачивание отчетов с </a:t>
            </a:r>
            <a:r>
              <a:rPr lang="en-US" b="1" dirty="0">
                <a:hlinkClick r:id="rId10" action="ppaction://hlinksldjump"/>
              </a:rPr>
              <a:t>FTPS</a:t>
            </a:r>
            <a:endParaRPr lang="ru-RU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950" y="188640"/>
            <a:ext cx="7416000" cy="1123200"/>
          </a:xfrm>
        </p:spPr>
        <p:txBody>
          <a:bodyPr/>
          <a:lstStyle/>
          <a:p>
            <a:r>
              <a:rPr lang="ru-RU" sz="2400" b="1" dirty="0" smtClean="0"/>
              <a:t>1. </a:t>
            </a:r>
            <a:r>
              <a:rPr lang="en-US" sz="2400" b="1" dirty="0" smtClean="0"/>
              <a:t>AS IS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b="1" dirty="0" smtClean="0"/>
              <a:t>Отправка </a:t>
            </a:r>
            <a:r>
              <a:rPr lang="ru-RU" sz="1400" b="1" dirty="0"/>
              <a:t>отчетов посредством ЭДО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50" y="1124744"/>
            <a:ext cx="7983244" cy="4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65648" cy="665463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2. </a:t>
            </a:r>
            <a:r>
              <a:rPr lang="en-US" sz="2400" b="1" dirty="0" smtClean="0">
                <a:latin typeface="+mn-lt"/>
              </a:rPr>
              <a:t>TO BE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1400" b="1" dirty="0"/>
              <a:t>(реализация в </a:t>
            </a:r>
            <a:r>
              <a:rPr lang="ru-RU" sz="1400" b="1" dirty="0" smtClean="0"/>
              <a:t>2017 </a:t>
            </a:r>
            <a:r>
              <a:rPr lang="ru-RU" sz="1400" b="1" dirty="0" smtClean="0"/>
              <a:t>гг.)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/>
              <a:t>Параллельная работа рассылки отчетов системой ЭДО и публикация документов в </a:t>
            </a:r>
            <a:r>
              <a:rPr lang="ru-RU" sz="1400" b="1" dirty="0" smtClean="0"/>
              <a:t>кабинетах ЛКУ и </a:t>
            </a:r>
            <a:r>
              <a:rPr lang="en-US" sz="1400" b="1" dirty="0" smtClean="0"/>
              <a:t>Web-</a:t>
            </a:r>
            <a:r>
              <a:rPr lang="ru-RU" sz="1400" b="1" dirty="0" smtClean="0"/>
              <a:t>клиринг и на </a:t>
            </a:r>
            <a:r>
              <a:rPr lang="en-US" sz="1400" b="1" dirty="0" smtClean="0"/>
              <a:t>FTPS </a:t>
            </a:r>
            <a:r>
              <a:rPr lang="ru-RU" sz="1400" b="1" dirty="0" smtClean="0"/>
              <a:t>в </a:t>
            </a:r>
            <a:r>
              <a:rPr lang="ru-RU" sz="1400" b="1" dirty="0"/>
              <a:t>течение 1-1,5 лет </a:t>
            </a:r>
            <a:br>
              <a:rPr lang="ru-RU" sz="1400" b="1" dirty="0"/>
            </a:b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z="1050" smtClean="0">
                <a:latin typeface="+mn-lt"/>
              </a:rPr>
              <a:t>4</a:t>
            </a:fld>
            <a:endParaRPr lang="ru-RU" sz="105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4" y="972384"/>
            <a:ext cx="7783246" cy="5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7096" y="116632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3. </a:t>
            </a:r>
            <a:r>
              <a:rPr lang="en-US" sz="2400" b="1" dirty="0" smtClean="0">
                <a:latin typeface="+mj-lt"/>
              </a:rPr>
              <a:t>TO BE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1400" b="1" dirty="0" smtClean="0">
                <a:latin typeface="+mj-lt"/>
              </a:rPr>
              <a:t>(реализация в 2017-2018 гг.)</a:t>
            </a:r>
          </a:p>
          <a:p>
            <a:r>
              <a:rPr lang="ru-RU" sz="1400" b="1" dirty="0" smtClean="0"/>
              <a:t>Отказ от рассылки отчетов системой ЭДО</a:t>
            </a:r>
          </a:p>
          <a:p>
            <a:r>
              <a:rPr lang="ru-RU" sz="1400" b="1" dirty="0" smtClean="0"/>
              <a:t>Переход </a:t>
            </a:r>
            <a:r>
              <a:rPr lang="ru-RU" sz="1400" b="1" dirty="0"/>
              <a:t>по мере готовности Участников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26" y="1009184"/>
            <a:ext cx="8030169" cy="48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0403" y="785855"/>
            <a:ext cx="782491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Этап </a:t>
            </a:r>
            <a:r>
              <a:rPr lang="ru-RU" sz="1600" b="1" dirty="0"/>
              <a:t>1 (срок реализации </a:t>
            </a:r>
            <a:r>
              <a:rPr lang="ru-RU" sz="1600" b="1" dirty="0" smtClean="0"/>
              <a:t>2017 г</a:t>
            </a:r>
            <a:r>
              <a:rPr lang="ru-RU" sz="1600" b="1" dirty="0" smtClean="0"/>
              <a:t>.)</a:t>
            </a:r>
            <a:endParaRPr lang="ru-RU" sz="1400" b="1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Организация процесса выкладки отчетов на </a:t>
            </a:r>
            <a:r>
              <a:rPr lang="en-US" sz="1400" dirty="0" smtClean="0"/>
              <a:t>FTPS</a:t>
            </a:r>
            <a:r>
              <a:rPr lang="ru-RU" sz="1400" dirty="0" smtClean="0"/>
              <a:t> в зашифрованном виде: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 smtClean="0"/>
              <a:t>Март 2017 </a:t>
            </a:r>
            <a:r>
              <a:rPr lang="ru-RU" sz="1400" dirty="0"/>
              <a:t>г. – публикация отчетов по </a:t>
            </a:r>
            <a:r>
              <a:rPr lang="ru-RU" sz="1400" dirty="0" smtClean="0"/>
              <a:t>Фондовому рынку, </a:t>
            </a:r>
            <a:r>
              <a:rPr lang="ru-RU" sz="1400" dirty="0"/>
              <a:t>Валютному и Денежному </a:t>
            </a:r>
            <a:r>
              <a:rPr lang="ru-RU" sz="1400" dirty="0" smtClean="0"/>
              <a:t>рынкам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400" dirty="0" smtClean="0"/>
              <a:t>2017 </a:t>
            </a:r>
            <a:r>
              <a:rPr lang="ru-RU" sz="1400" dirty="0"/>
              <a:t>г. – публикация отчетов по Срочному рынку</a:t>
            </a:r>
            <a:endParaRPr lang="en-US" sz="1400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Реализация доработок информационного обеспечения «Личный кабинет участника» (далее – ЛКУ)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Осуществление трансляции клиринговых отчетов в «</a:t>
            </a:r>
            <a:r>
              <a:rPr lang="en-US" sz="1400" dirty="0" smtClean="0"/>
              <a:t>W</a:t>
            </a:r>
            <a:r>
              <a:rPr lang="ru-RU" sz="1400" dirty="0" err="1" smtClean="0"/>
              <a:t>eb</a:t>
            </a:r>
            <a:r>
              <a:rPr lang="ru-RU" sz="1400" dirty="0" smtClean="0"/>
              <a:t>-клиринг»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Параллельная </a:t>
            </a:r>
            <a:r>
              <a:rPr lang="ru-RU" sz="1400" dirty="0"/>
              <a:t>эксплуатация нового и старого сервисов в </a:t>
            </a:r>
            <a:r>
              <a:rPr lang="ru-RU" sz="1400" dirty="0" smtClean="0"/>
              <a:t>течение </a:t>
            </a:r>
            <a:r>
              <a:rPr lang="ru-RU" sz="1400" dirty="0"/>
              <a:t>1-1,5 лет </a:t>
            </a:r>
            <a:endParaRPr lang="ru-RU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400" dirty="0"/>
          </a:p>
          <a:p>
            <a:endParaRPr lang="ru-RU" sz="1600" b="1" dirty="0" smtClean="0"/>
          </a:p>
          <a:p>
            <a:r>
              <a:rPr lang="ru-RU" sz="1600" b="1" dirty="0" smtClean="0"/>
              <a:t>Этап </a:t>
            </a:r>
            <a:r>
              <a:rPr lang="ru-RU" sz="1600" b="1" dirty="0"/>
              <a:t>2 (срок реализации 2017-2018гг</a:t>
            </a:r>
            <a:r>
              <a:rPr lang="ru-RU" sz="1600" b="1" dirty="0" smtClean="0"/>
              <a:t>.)</a:t>
            </a:r>
          </a:p>
          <a:p>
            <a:endParaRPr lang="ru-RU" sz="1600" b="1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Изменение принципа </a:t>
            </a:r>
            <a:r>
              <a:rPr lang="ru-RU" sz="1400" dirty="0"/>
              <a:t>предоставления </a:t>
            </a:r>
            <a:r>
              <a:rPr lang="ru-RU" sz="1400" dirty="0" smtClean="0"/>
              <a:t>отчётов в </a:t>
            </a:r>
            <a:r>
              <a:rPr lang="en-US" sz="1400" dirty="0" smtClean="0"/>
              <a:t>web</a:t>
            </a:r>
            <a:r>
              <a:rPr lang="ru-RU" sz="1400" dirty="0" smtClean="0"/>
              <a:t>: размещение документов в незашифрованном виде </a:t>
            </a:r>
            <a:r>
              <a:rPr lang="ru-RU" sz="1400" dirty="0"/>
              <a:t>при наличии </a:t>
            </a:r>
            <a:r>
              <a:rPr lang="ru-RU" sz="1400" dirty="0" smtClean="0"/>
              <a:t>Двухфакторной аутентификации</a:t>
            </a:r>
            <a:r>
              <a:rPr lang="en-US" sz="1400" dirty="0" smtClean="0"/>
              <a:t> (passport.moex.com</a:t>
            </a:r>
            <a:r>
              <a:rPr lang="ru-RU" sz="1400" dirty="0" smtClean="0"/>
              <a:t> и ЭП)</a:t>
            </a:r>
            <a:endParaRPr lang="ru-RU" sz="14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Преобразование большинства отчётов </a:t>
            </a:r>
            <a:r>
              <a:rPr lang="ru-RU" sz="1400" dirty="0"/>
              <a:t>с множества различных форматов </a:t>
            </a:r>
            <a:r>
              <a:rPr lang="ru-RU" sz="1400" dirty="0" smtClean="0"/>
              <a:t>в файлы XML формата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/>
              <a:t>Отказ </a:t>
            </a:r>
            <a:r>
              <a:rPr lang="ru-RU" sz="1400" dirty="0"/>
              <a:t>от рассылки отчетов системой ЭДО по мере готовности Участников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69609" y="188640"/>
            <a:ext cx="7416000" cy="504056"/>
          </a:xfrm>
        </p:spPr>
        <p:txBody>
          <a:bodyPr/>
          <a:lstStyle/>
          <a:p>
            <a:r>
              <a:rPr lang="ru-RU" sz="2400" b="1" dirty="0" smtClean="0"/>
              <a:t>4. </a:t>
            </a:r>
            <a:r>
              <a:rPr lang="ru-RU" sz="2400" b="1" dirty="0"/>
              <a:t>Этапы </a:t>
            </a:r>
            <a:r>
              <a:rPr lang="ru-RU" sz="2400" b="1" dirty="0" smtClean="0"/>
              <a:t>реализации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898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609" y="188640"/>
            <a:ext cx="7416000" cy="1152128"/>
          </a:xfrm>
        </p:spPr>
        <p:txBody>
          <a:bodyPr/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. Новые методы предоставления Отчетов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 </a:t>
            </a:r>
            <a:r>
              <a:rPr lang="ru-RU" sz="1600" b="1" dirty="0"/>
              <a:t>5</a:t>
            </a:r>
            <a:r>
              <a:rPr lang="ru-RU" sz="1600" b="1" dirty="0" smtClean="0"/>
              <a:t>.1. Способы и преимущества</a:t>
            </a:r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9609" y="1162798"/>
            <a:ext cx="76441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 smtClean="0"/>
              <a:t>Способы предоставления Отчетов:</a:t>
            </a:r>
            <a:endParaRPr lang="ru-RU" sz="1400" b="1" u="sng" dirty="0"/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/>
              <a:t>Через кабинеты Группы «Московская Биржа»: </a:t>
            </a:r>
            <a:r>
              <a:rPr lang="ru-RU" sz="1200" b="1" dirty="0" smtClean="0"/>
              <a:t>Личный </a:t>
            </a:r>
            <a:r>
              <a:rPr lang="ru-RU" sz="1200" b="1" dirty="0"/>
              <a:t>кабинет участника</a:t>
            </a:r>
            <a:r>
              <a:rPr lang="ru-RU" sz="1200" dirty="0"/>
              <a:t> </a:t>
            </a:r>
            <a:r>
              <a:rPr lang="ru-RU" sz="1200" dirty="0" smtClean="0"/>
              <a:t>(далее - ЛКУ) и </a:t>
            </a:r>
            <a:r>
              <a:rPr lang="en-US" sz="1200" b="1" dirty="0" smtClean="0"/>
              <a:t>Web-</a:t>
            </a:r>
            <a:r>
              <a:rPr lang="ru-RU" sz="1200" b="1" dirty="0"/>
              <a:t>клиринг </a:t>
            </a:r>
            <a:r>
              <a:rPr lang="ru-RU" sz="1200" dirty="0" smtClean="0"/>
              <a:t>(на </a:t>
            </a:r>
            <a:r>
              <a:rPr lang="ru-RU" sz="1200" dirty="0"/>
              <a:t>этапе промежуточной </a:t>
            </a:r>
            <a:r>
              <a:rPr lang="ru-RU" sz="1200" dirty="0" smtClean="0"/>
              <a:t>реализации);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/>
              <a:t>Скачивание файлов с </a:t>
            </a:r>
            <a:r>
              <a:rPr lang="en-US" sz="1200" b="1" dirty="0" smtClean="0"/>
              <a:t>FTPS</a:t>
            </a:r>
            <a:r>
              <a:rPr lang="ru-RU" sz="1200" b="1" dirty="0" smtClean="0"/>
              <a:t> с использованием </a:t>
            </a:r>
            <a:r>
              <a:rPr lang="ru-RU" sz="1200" b="1" dirty="0"/>
              <a:t>инструмента 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FTPSReportsDownloader</a:t>
            </a:r>
            <a:r>
              <a:rPr lang="ru-RU" sz="1200" b="1" dirty="0" smtClean="0"/>
              <a:t>» </a:t>
            </a:r>
            <a:r>
              <a:rPr lang="ru-RU" sz="1200" dirty="0"/>
              <a:t>(на этапе промежуточной реализации</a:t>
            </a:r>
            <a:r>
              <a:rPr lang="ru-RU" sz="1200" dirty="0" smtClean="0"/>
              <a:t>);</a:t>
            </a:r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/>
              <a:t>Посредством </a:t>
            </a:r>
            <a:r>
              <a:rPr lang="en-US" sz="1200" b="1" dirty="0" smtClean="0"/>
              <a:t>WEB-API </a:t>
            </a:r>
            <a:r>
              <a:rPr lang="en-US" sz="1200" dirty="0" smtClean="0"/>
              <a:t>(</a:t>
            </a:r>
            <a:r>
              <a:rPr lang="ru-RU" sz="1200" dirty="0" smtClean="0"/>
              <a:t>на этапе итоговой реализации - отказ от отправки отчетов через ЭДО)</a:t>
            </a:r>
            <a:endParaRPr lang="ru-RU" sz="1200" dirty="0"/>
          </a:p>
          <a:p>
            <a:pPr marL="62865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9609" y="3115232"/>
            <a:ext cx="786231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П</a:t>
            </a:r>
            <a:r>
              <a:rPr lang="ru-RU" sz="1400" b="1" u="sng" dirty="0" smtClean="0"/>
              <a:t>реимущества новых методов: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b="1" dirty="0"/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Отчет </a:t>
            </a:r>
            <a:r>
              <a:rPr lang="ru-RU" sz="1200" dirty="0" smtClean="0"/>
              <a:t>неограниченного размера файла (при отправке крупных документов через ЭДО существует необходимость разбивки файла);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Хранение отчетов по всем рынкам в едином хранилище;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Возможность осуществления централизованного запроса архивной информации (любая историческая глубина);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Возможность отзыва отчета (замененный документ будет доступен в отдельной папке);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Централизованный  программный интерфейс  по запросам клиентов, в том числе по отчетам;</a:t>
            </a:r>
            <a:endParaRPr lang="ru-RU" sz="1200" dirty="0"/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Повышение производительности;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 рисков в части потери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11145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60288" y="188640"/>
            <a:ext cx="7416000" cy="1123200"/>
          </a:xfrm>
        </p:spPr>
        <p:txBody>
          <a:bodyPr/>
          <a:lstStyle/>
          <a:p>
            <a:r>
              <a:rPr lang="ru-RU" sz="2400" b="1" dirty="0" smtClean="0"/>
              <a:t>5. Новые методы предоставления Отчетов </a:t>
            </a:r>
            <a:br>
              <a:rPr lang="ru-RU" sz="2400" b="1" dirty="0" smtClean="0"/>
            </a:br>
            <a:r>
              <a:rPr lang="ru-RU" sz="2400" b="1" dirty="0" smtClean="0"/>
              <a:t>    </a:t>
            </a:r>
            <a:r>
              <a:rPr lang="ru-RU" sz="1600" b="1" dirty="0" smtClean="0"/>
              <a:t>5.2. Доступ к Отчетам через Личный кабинет участника (ЛКУ)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770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Раздел </a:t>
            </a:r>
            <a:r>
              <a:rPr lang="ru-RU" sz="1400" dirty="0"/>
              <a:t>«Отчеты</a:t>
            </a:r>
            <a:r>
              <a:rPr lang="ru-RU" sz="1400" dirty="0" smtClean="0"/>
              <a:t>» в ЛКУ содержит в себе </a:t>
            </a:r>
            <a:r>
              <a:rPr lang="ru-RU" sz="1400" dirty="0"/>
              <a:t>ссылки на </a:t>
            </a:r>
            <a:r>
              <a:rPr lang="ru-RU" sz="1400" dirty="0" smtClean="0"/>
              <a:t>отчеты по </a:t>
            </a:r>
            <a:r>
              <a:rPr lang="ru-RU" sz="1400" dirty="0"/>
              <a:t>итогам торгов и клиринговые отчеты.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9609" y="188640"/>
            <a:ext cx="7416000" cy="112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300" b="-1325"/>
          <a:stretch/>
        </p:blipFill>
        <p:spPr>
          <a:xfrm>
            <a:off x="1115616" y="1628800"/>
            <a:ext cx="7776864" cy="45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0288" y="188640"/>
            <a:ext cx="7416000" cy="112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400" b="1" dirty="0" smtClean="0"/>
              <a:t>5. Новые методы предоставления Отчетов </a:t>
            </a:r>
            <a:br>
              <a:rPr lang="ru-RU" sz="2400" b="1" dirty="0" smtClean="0"/>
            </a:br>
            <a:r>
              <a:rPr lang="ru-RU" sz="2400" b="1" dirty="0" smtClean="0"/>
              <a:t>    </a:t>
            </a:r>
            <a:r>
              <a:rPr lang="ru-RU" sz="1600" b="1" dirty="0" smtClean="0"/>
              <a:t>5.3. Доступ к Отчетам через </a:t>
            </a:r>
            <a:r>
              <a:rPr lang="en-US" sz="1600" b="1" dirty="0" smtClean="0"/>
              <a:t>W</a:t>
            </a:r>
            <a:r>
              <a:rPr lang="ru-RU" sz="1600" b="1" dirty="0" err="1" smtClean="0"/>
              <a:t>eb</a:t>
            </a:r>
            <a:r>
              <a:rPr lang="ru-RU" sz="1600" b="1" dirty="0" smtClean="0"/>
              <a:t>-клиринг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0" y="1844824"/>
            <a:ext cx="7978005" cy="25202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0288" y="1270554"/>
            <a:ext cx="7704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Клиринговые отчеты в программе «</a:t>
            </a:r>
            <a:r>
              <a:rPr lang="en-US" sz="1400" dirty="0" smtClean="0"/>
              <a:t>web-</a:t>
            </a:r>
            <a:r>
              <a:rPr lang="ru-RU" sz="1400" dirty="0" smtClean="0"/>
              <a:t>клиринг» размещены в разделе </a:t>
            </a:r>
            <a:r>
              <a:rPr lang="ru-RU" sz="1400" dirty="0"/>
              <a:t>«Входящие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11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ЛКУ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7340E-4A7D-4721-AB94-1D59B4651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EA9E2-D5F8-441D-8B67-850AAFC0C4F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FDDC176-FC46-408C-9EFD-DC2B0BC792B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6F44C4-5444-4CB0-A5F8-F5FAC4AA1C9B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c2cd6fe-a789-4745-9d50-c055d8f162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Презентация_ЛКУ</Template>
  <TotalTime>36896</TotalTime>
  <Words>676</Words>
  <Application>Microsoft Office PowerPoint</Application>
  <PresentationFormat>Экран (4:3)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Презентация_ЛКУ</vt:lpstr>
      <vt:lpstr>Презентация PowerPoint</vt:lpstr>
      <vt:lpstr>Оглавление</vt:lpstr>
      <vt:lpstr>1. AS IS Отправка отчетов посредством ЭДО </vt:lpstr>
      <vt:lpstr>2. TO BE (реализация в 2017 гг.) Параллельная работа рассылки отчетов системой ЭДО и публикация документов в кабинетах ЛКУ и Web-клиринг и на FTPS в течение 1-1,5 лет   </vt:lpstr>
      <vt:lpstr>Презентация PowerPoint</vt:lpstr>
      <vt:lpstr>4. Этапы реализации</vt:lpstr>
      <vt:lpstr>5. Новые методы предоставления Отчетов      5.1. Способы и преимущества</vt:lpstr>
      <vt:lpstr>5. Новые методы предоставления Отчетов      5.2. Доступ к Отчетам через Личный кабинет участника (ЛКУ)</vt:lpstr>
      <vt:lpstr>Презентация PowerPoint</vt:lpstr>
      <vt:lpstr>Презентация PowerPoint</vt:lpstr>
      <vt:lpstr>5. Новые методы предоставления Отчетов           5.4. Скачивание отчетов с FTPS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Семенцова Христина Александровна</dc:creator>
  <cp:lastModifiedBy>Хохлов Сергей Павлович</cp:lastModifiedBy>
  <cp:revision>271</cp:revision>
  <cp:lastPrinted>2016-09-29T10:59:37Z</cp:lastPrinted>
  <dcterms:created xsi:type="dcterms:W3CDTF">2013-09-25T08:03:10Z</dcterms:created>
  <dcterms:modified xsi:type="dcterms:W3CDTF">2017-02-16T15:04:40Z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0x010100146AE59D714A33448C879F6EED7C13EF</vt:lpwstr>
  </property>
</Properties>
</file>