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7" r:id="rId3"/>
    <p:sldMasterId id="2147483732" r:id="rId4"/>
  </p:sldMasterIdLst>
  <p:notesMasterIdLst>
    <p:notesMasterId r:id="rId13"/>
  </p:notesMasterIdLst>
  <p:sldIdLst>
    <p:sldId id="266" r:id="rId5"/>
    <p:sldId id="267" r:id="rId6"/>
    <p:sldId id="268" r:id="rId7"/>
    <p:sldId id="276" r:id="rId8"/>
    <p:sldId id="277" r:id="rId9"/>
    <p:sldId id="270" r:id="rId10"/>
    <p:sldId id="271" r:id="rId11"/>
    <p:sldId id="278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9C"/>
    <a:srgbClr val="CCFFCC"/>
    <a:srgbClr val="FFB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F056E2FA-5101-4E61-9FFF-F822002E6A39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2" tIns="44106" rIns="88212" bIns="44106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6"/>
            <a:ext cx="5439355" cy="4467471"/>
          </a:xfrm>
          <a:prstGeom prst="rect">
            <a:avLst/>
          </a:prstGeom>
        </p:spPr>
        <p:txBody>
          <a:bodyPr vert="horz" lIns="88212" tIns="44106" rIns="88212" bIns="441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D41A2A1-59E2-4F30-8119-B4FCDC4B3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0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11FE-8EE9-4725-93D5-904616A3337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1A2A1-59E2-4F30-8119-B4FCDC4B3C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08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5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59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3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251520" y="241138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5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25152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02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573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473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137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186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2600" dirty="0" smtClean="0">
                <a:solidFill>
                  <a:prstClr val="white"/>
                </a:solidFill>
                <a:latin typeface="Tahoma"/>
              </a:rPr>
              <a:t>CONTENTS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Item number one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two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three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four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five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228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09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8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221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9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02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7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 Simple text goes here in Tahoma regular Sentence Case.</a:t>
            </a:r>
          </a:p>
          <a:p>
            <a:pPr lvl="0"/>
            <a:r>
              <a:rPr lang="en-US" dirty="0" smtClean="0"/>
              <a:t>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the icon </a:t>
            </a:r>
            <a:br>
              <a:rPr lang="en-US" dirty="0" smtClean="0"/>
            </a:br>
            <a:r>
              <a:rPr lang="en-US" dirty="0" smtClean="0"/>
              <a:t>to select </a:t>
            </a:r>
            <a:br>
              <a:rPr lang="en-US" dirty="0" smtClean="0"/>
            </a:br>
            <a:r>
              <a:rPr lang="en-US" dirty="0" smtClean="0"/>
              <a:t>an image</a:t>
            </a:r>
          </a:p>
        </p:txBody>
      </p:sp>
      <p:pic>
        <p:nvPicPr>
          <p:cNvPr id="11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05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goes here in Tahoma light 11 pt.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Bullet point one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  <a:p>
            <a:pPr lvl="0"/>
            <a:r>
              <a:rPr lang="en-US" dirty="0" smtClean="0"/>
              <a:t>Bullet point two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</p:txBody>
      </p:sp>
      <p:pic>
        <p:nvPicPr>
          <p:cNvPr id="1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76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  <a:br>
              <a:rPr lang="en-US" dirty="0" smtClean="0"/>
            </a:br>
            <a:r>
              <a:rPr lang="en-US" dirty="0" smtClean="0"/>
              <a:t>Copy</a:t>
            </a:r>
            <a:r>
              <a:rPr lang="ru-RU" dirty="0" smtClean="0"/>
              <a:t> </a:t>
            </a:r>
            <a:r>
              <a:rPr lang="en-US" dirty="0" smtClean="0"/>
              <a:t>&gt; Paste a Moscow Exchange formatted Excel table below. Please use the original Moscow Exchange Excel template.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70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Diagram caption Tahoma regular 11 pt.</a:t>
            </a: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481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6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94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192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92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b="1" dirty="0" smtClean="0"/>
              <a:t>DISCLAIMER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23" y="2273647"/>
            <a:ext cx="7413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30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65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251520" y="241138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18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25152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33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86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937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352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413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2600" dirty="0" smtClean="0">
                <a:solidFill>
                  <a:prstClr val="white"/>
                </a:solidFill>
                <a:latin typeface="Tahoma"/>
              </a:rPr>
              <a:t>CONTENTS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Item number one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two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three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four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five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9006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961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16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345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782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5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 Simple text goes here in Tahoma regular Sentence Case.</a:t>
            </a:r>
          </a:p>
          <a:p>
            <a:pPr lvl="0"/>
            <a:r>
              <a:rPr lang="en-US" dirty="0" smtClean="0"/>
              <a:t>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the icon </a:t>
            </a:r>
            <a:br>
              <a:rPr lang="en-US" dirty="0" smtClean="0"/>
            </a:br>
            <a:r>
              <a:rPr lang="en-US" dirty="0" smtClean="0"/>
              <a:t>to select </a:t>
            </a:r>
            <a:br>
              <a:rPr lang="en-US" dirty="0" smtClean="0"/>
            </a:br>
            <a:r>
              <a:rPr lang="en-US" dirty="0" smtClean="0"/>
              <a:t>an image</a:t>
            </a:r>
          </a:p>
        </p:txBody>
      </p:sp>
      <p:pic>
        <p:nvPicPr>
          <p:cNvPr id="11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96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goes here in Tahoma light 11 pt.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Bullet point one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  <a:p>
            <a:pPr lvl="0"/>
            <a:r>
              <a:rPr lang="en-US" dirty="0" smtClean="0"/>
              <a:t>Bullet point two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</p:txBody>
      </p:sp>
      <p:pic>
        <p:nvPicPr>
          <p:cNvPr id="1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84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  <a:br>
              <a:rPr lang="en-US" dirty="0" smtClean="0"/>
            </a:br>
            <a:r>
              <a:rPr lang="en-US" dirty="0" smtClean="0"/>
              <a:t>Copy</a:t>
            </a:r>
            <a:r>
              <a:rPr lang="ru-RU" dirty="0" smtClean="0"/>
              <a:t> </a:t>
            </a:r>
            <a:r>
              <a:rPr lang="en-US" dirty="0" smtClean="0"/>
              <a:t>&gt; Paste a Moscow Exchange formatted Excel table below. Please use the original Moscow Exchange Excel template.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7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Diagram caption Tahoma regular 11 pt.</a:t>
            </a: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77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8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680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872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366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60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b="1" dirty="0" smtClean="0"/>
              <a:t>DISCLAIMER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23" y="2273647"/>
            <a:ext cx="7413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3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0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110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251520" y="241138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03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25152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76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716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332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67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422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2600" dirty="0" smtClean="0">
                <a:solidFill>
                  <a:prstClr val="white"/>
                </a:solidFill>
                <a:latin typeface="Tahoma"/>
              </a:rPr>
              <a:t>CONTENTS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Item number one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two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three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four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five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5390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5658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35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242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0334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668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1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 Simple text goes here in Tahoma regular Sentence Case.</a:t>
            </a:r>
          </a:p>
          <a:p>
            <a:pPr lvl="0"/>
            <a:r>
              <a:rPr lang="en-US" dirty="0" smtClean="0"/>
              <a:t>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the icon </a:t>
            </a:r>
            <a:br>
              <a:rPr lang="en-US" dirty="0" smtClean="0"/>
            </a:br>
            <a:r>
              <a:rPr lang="en-US" dirty="0" smtClean="0"/>
              <a:t>to select </a:t>
            </a:r>
            <a:br>
              <a:rPr lang="en-US" dirty="0" smtClean="0"/>
            </a:br>
            <a:r>
              <a:rPr lang="en-US" dirty="0" smtClean="0"/>
              <a:t>an image</a:t>
            </a:r>
          </a:p>
        </p:txBody>
      </p:sp>
      <p:pic>
        <p:nvPicPr>
          <p:cNvPr id="11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53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goes here in Tahoma light 11 pt.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Bullet point one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  <a:p>
            <a:pPr lvl="0"/>
            <a:r>
              <a:rPr lang="en-US" dirty="0" smtClean="0"/>
              <a:t>Bullet point two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</p:txBody>
      </p:sp>
      <p:pic>
        <p:nvPicPr>
          <p:cNvPr id="1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409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  <a:br>
              <a:rPr lang="en-US" dirty="0" smtClean="0"/>
            </a:br>
            <a:r>
              <a:rPr lang="en-US" dirty="0" smtClean="0"/>
              <a:t>Copy</a:t>
            </a:r>
            <a:r>
              <a:rPr lang="ru-RU" dirty="0" smtClean="0"/>
              <a:t> </a:t>
            </a:r>
            <a:r>
              <a:rPr lang="en-US" dirty="0" smtClean="0"/>
              <a:t>&gt; Paste a Moscow Exchange formatted Excel table below. Please use the original Moscow Exchange Excel template.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98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Diagram caption Tahoma regular 11 pt.</a:t>
            </a: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57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5866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46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63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0135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7704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418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b="1" dirty="0" smtClean="0"/>
              <a:t>DISCLAIMER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23" y="2273647"/>
            <a:ext cx="7413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38EA-7CDB-4DEF-B157-0A4E08B1F2C4}" type="datetime1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3" r:id="rId7"/>
    <p:sldLayoutId id="2147483675" r:id="rId8"/>
    <p:sldLayoutId id="2147483674" r:id="rId9"/>
    <p:sldLayoutId id="2147483676" r:id="rId10"/>
    <p:sldLayoutId id="2147483677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5970-85C8-4B65-A061-2F07D449E467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24.08.2016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5970-85C8-4B65-A061-2F07D449E467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24.08.2016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5970-85C8-4B65-A061-2F07D449E467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24.08.2016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9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99669" y="5085184"/>
            <a:ext cx="4176464" cy="1368000"/>
          </a:xfrm>
        </p:spPr>
        <p:txBody>
          <a:bodyPr>
            <a:normAutofit/>
          </a:bodyPr>
          <a:lstStyle/>
          <a:p>
            <a:r>
              <a:rPr lang="en-US" sz="2400" b="1" dirty="0"/>
              <a:t>Segregated </a:t>
            </a:r>
            <a:r>
              <a:rPr lang="en-US" sz="2400" b="1" dirty="0" smtClean="0"/>
              <a:t>Accounts</a:t>
            </a:r>
          </a:p>
          <a:p>
            <a:r>
              <a:rPr lang="en-US" sz="2400" b="1" dirty="0" smtClean="0"/>
              <a:t>on the Derivatives Market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4755292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92888" cy="648072"/>
          </a:xfrm>
        </p:spPr>
        <p:txBody>
          <a:bodyPr/>
          <a:lstStyle/>
          <a:p>
            <a:r>
              <a:rPr lang="en-US" b="1" dirty="0" smtClean="0"/>
              <a:t>What is segregation?</a:t>
            </a:r>
            <a:endParaRPr lang="ru-RU" b="1" dirty="0"/>
          </a:p>
        </p:txBody>
      </p:sp>
      <p:sp>
        <p:nvSpPr>
          <p:cNvPr id="6" name="Content Placeholder 8"/>
          <p:cNvSpPr>
            <a:spLocks/>
          </p:cNvSpPr>
          <p:nvPr/>
        </p:nvSpPr>
        <p:spPr bwMode="auto">
          <a:xfrm>
            <a:off x="1259632" y="1052736"/>
            <a:ext cx="735731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ru-RU" sz="1700" dirty="0"/>
              <a:t>MOEX </a:t>
            </a:r>
            <a:r>
              <a:rPr lang="en-GB" altLang="ru-RU" sz="1700" dirty="0" smtClean="0"/>
              <a:t>offers individual client segregation on the Derivatives </a:t>
            </a:r>
            <a:r>
              <a:rPr lang="en-GB" altLang="ru-RU" sz="1700" dirty="0"/>
              <a:t>Market</a:t>
            </a:r>
            <a:endParaRPr lang="en-US" altLang="ru-RU" sz="1700" dirty="0"/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ru-RU" sz="1700" dirty="0" smtClean="0"/>
              <a:t>To segregate </a:t>
            </a:r>
            <a:r>
              <a:rPr lang="en-GB" altLang="ru-RU" sz="1700" dirty="0"/>
              <a:t>a client or a group of </a:t>
            </a:r>
            <a:r>
              <a:rPr lang="en-GB" altLang="ru-RU" sz="1700" dirty="0" smtClean="0"/>
              <a:t>clients National Clearing Centre (NCC) opens </a:t>
            </a:r>
            <a:r>
              <a:rPr lang="en-US" altLang="ru-RU" sz="1700" dirty="0" smtClean="0"/>
              <a:t>special </a:t>
            </a:r>
            <a:r>
              <a:rPr lang="en-GB" altLang="ru-RU" sz="1700" dirty="0" smtClean="0"/>
              <a:t>clearing </a:t>
            </a:r>
            <a:r>
              <a:rPr lang="en-GB" altLang="ru-RU" sz="1700" dirty="0"/>
              <a:t>register or </a:t>
            </a:r>
            <a:r>
              <a:rPr lang="en-GB" altLang="ru-RU" sz="1700" dirty="0" smtClean="0"/>
              <a:t>a group of  </a:t>
            </a:r>
            <a:r>
              <a:rPr lang="en-GB" altLang="ru-RU" sz="1700" dirty="0"/>
              <a:t>registers </a:t>
            </a:r>
            <a:r>
              <a:rPr lang="en-GB" altLang="ru-RU" sz="1700" dirty="0" smtClean="0"/>
              <a:t>– segregated </a:t>
            </a:r>
            <a:r>
              <a:rPr lang="en-GB" altLang="ru-RU" sz="1700" dirty="0"/>
              <a:t>brokerage </a:t>
            </a:r>
            <a:r>
              <a:rPr lang="en-GB" altLang="ru-RU" sz="1700" dirty="0" smtClean="0"/>
              <a:t>firm (SBF)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ru-RU" sz="1700" dirty="0" smtClean="0"/>
              <a:t>SBF is set up on a stand-alone Settlement Account</a:t>
            </a:r>
            <a:endParaRPr lang="ru-RU" altLang="ru-RU" sz="1700" dirty="0" smtClean="0"/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ru-RU" sz="1700" dirty="0" smtClean="0"/>
              <a:t>The collateral for SBF positions is </a:t>
            </a:r>
            <a:r>
              <a:rPr lang="en-GB" altLang="ru-RU" sz="1700" dirty="0"/>
              <a:t>calculated separately from </a:t>
            </a:r>
            <a:r>
              <a:rPr lang="en-GB" altLang="ru-RU" sz="1700" dirty="0" smtClean="0"/>
              <a:t>collateral for the broker </a:t>
            </a:r>
            <a:r>
              <a:rPr lang="en-GB" altLang="ru-RU" sz="1700" dirty="0"/>
              <a:t>and other </a:t>
            </a:r>
            <a:r>
              <a:rPr lang="en-GB" altLang="ru-RU" sz="1700" dirty="0" smtClean="0"/>
              <a:t>clients’ positions</a:t>
            </a:r>
            <a:endParaRPr lang="ru-RU" altLang="ru-RU" sz="1700" dirty="0" smtClean="0"/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700" dirty="0" smtClean="0"/>
              <a:t>SBF’s assets cannot </a:t>
            </a:r>
            <a:r>
              <a:rPr lang="en-GB" sz="1700" dirty="0"/>
              <a:t>be used </a:t>
            </a:r>
            <a:r>
              <a:rPr lang="en-GB" sz="1700" dirty="0" smtClean="0"/>
              <a:t>to pay off the broker’s or its clients’ debts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700" dirty="0" smtClean="0"/>
              <a:t>SBF’s assets are protected even in case of the </a:t>
            </a:r>
            <a:r>
              <a:rPr lang="en-US" sz="1700" dirty="0" smtClean="0"/>
              <a:t>broker’s bankruptcy</a:t>
            </a:r>
            <a:endParaRPr lang="en-GB" sz="1700" dirty="0" smtClean="0"/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700" dirty="0" smtClean="0"/>
              <a:t>SBF’s </a:t>
            </a:r>
            <a:r>
              <a:rPr lang="en-GB" sz="1700" dirty="0" smtClean="0"/>
              <a:t>free margin can </a:t>
            </a:r>
            <a:r>
              <a:rPr lang="en-GB" sz="1700" dirty="0"/>
              <a:t>only be </a:t>
            </a:r>
            <a:r>
              <a:rPr lang="en-GB" sz="1700" dirty="0" smtClean="0"/>
              <a:t>transferred to bank accounts </a:t>
            </a:r>
            <a:r>
              <a:rPr lang="en-GB" sz="1700" dirty="0"/>
              <a:t>assigned to </a:t>
            </a:r>
            <a:r>
              <a:rPr lang="en-GB" sz="1700" dirty="0" smtClean="0"/>
              <a:t>the </a:t>
            </a:r>
            <a:r>
              <a:rPr lang="en-GB" sz="1700" dirty="0" smtClean="0"/>
              <a:t>SBF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700" dirty="0" smtClean="0"/>
              <a:t>SBF’s positions and collateral can be transferred to another </a:t>
            </a:r>
            <a:r>
              <a:rPr lang="en-US" sz="1700" dirty="0" smtClean="0"/>
              <a:t>broker</a:t>
            </a:r>
            <a:endParaRPr lang="ru-RU" sz="1700" dirty="0" smtClean="0"/>
          </a:p>
          <a:p>
            <a:pPr algn="just">
              <a:buFont typeface="+mj-lt"/>
              <a:buAutoNum type="arabicParenR"/>
            </a:pPr>
            <a:endParaRPr lang="ru-RU" sz="1800" dirty="0"/>
          </a:p>
          <a:p>
            <a:pPr>
              <a:buFont typeface="+mj-lt"/>
              <a:buAutoNum type="arabicParenR"/>
            </a:pPr>
            <a:endParaRPr lang="ru-RU" altLang="ru-RU" sz="1800" dirty="0" smtClean="0"/>
          </a:p>
          <a:p>
            <a:pPr>
              <a:buFont typeface="+mj-lt"/>
              <a:buAutoNum type="arabicParenR"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83897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67268" y="332656"/>
            <a:ext cx="7416000" cy="548744"/>
          </a:xfrm>
        </p:spPr>
        <p:txBody>
          <a:bodyPr/>
          <a:lstStyle/>
          <a:p>
            <a:r>
              <a:rPr lang="en-US" b="1" dirty="0" smtClean="0"/>
              <a:t>Who benefits from using the service?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2686" y="1085738"/>
            <a:ext cx="7632848" cy="26468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r>
              <a:rPr lang="en-US" dirty="0" smtClean="0"/>
              <a:t>Segregation</a:t>
            </a:r>
            <a:r>
              <a:rPr lang="en-GB" dirty="0" smtClean="0"/>
              <a:t> provides access to the Derivatives Market for clients who prefer to eliminate credit </a:t>
            </a:r>
            <a:r>
              <a:rPr lang="en-GB" dirty="0"/>
              <a:t>risk </a:t>
            </a:r>
            <a:r>
              <a:rPr lang="en-GB" dirty="0" smtClean="0"/>
              <a:t>of Russian brokers:</a:t>
            </a:r>
            <a:endParaRPr lang="ru-RU" dirty="0" smtClean="0"/>
          </a:p>
          <a:p>
            <a:pPr marL="921600" lvl="1" indent="-428400" algn="just" defTabSz="457200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non-resident </a:t>
            </a:r>
            <a:r>
              <a:rPr lang="en-GB" dirty="0"/>
              <a:t>clients – global </a:t>
            </a:r>
            <a:r>
              <a:rPr lang="en-GB" dirty="0" smtClean="0"/>
              <a:t>brokers, funds, HNWCs</a:t>
            </a:r>
            <a:endParaRPr lang="ru-RU" dirty="0" smtClean="0"/>
          </a:p>
          <a:p>
            <a:pPr marL="921600" lvl="1" indent="-42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large </a:t>
            </a:r>
            <a:r>
              <a:rPr lang="en-GB" dirty="0"/>
              <a:t>resident clients </a:t>
            </a:r>
            <a:r>
              <a:rPr lang="en-GB" dirty="0" smtClean="0"/>
              <a:t>– sub-brokers, corporates, HNWCs</a:t>
            </a:r>
          </a:p>
          <a:p>
            <a:pPr algn="just" defTabSz="457200">
              <a:spcBef>
                <a:spcPts val="1800"/>
              </a:spcBef>
              <a:defRPr/>
            </a:pPr>
            <a:r>
              <a:rPr lang="en-GB" dirty="0" smtClean="0"/>
              <a:t>Segregation gives Russian brokers an </a:t>
            </a:r>
            <a:r>
              <a:rPr lang="en-GB" dirty="0" smtClean="0">
                <a:solidFill>
                  <a:schemeClr val="tx1"/>
                </a:solidFill>
              </a:rPr>
              <a:t>opportunity to attract new major clients and expand the list of customised services with high level of protection.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0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7609"/>
            <a:ext cx="7416000" cy="571111"/>
          </a:xfrm>
        </p:spPr>
        <p:txBody>
          <a:bodyPr/>
          <a:lstStyle/>
          <a:p>
            <a:r>
              <a:rPr lang="en-US" b="1" dirty="0" smtClean="0"/>
              <a:t>Protection of client’s assets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052736"/>
            <a:ext cx="7488832" cy="331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r>
              <a:rPr lang="en-US" dirty="0" smtClean="0"/>
              <a:t>The broker provides a client with access to trading and clearing services while the Authorised Account Owner operates client’s assets.</a:t>
            </a:r>
          </a:p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endParaRPr lang="en-US" dirty="0"/>
          </a:p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r>
              <a:rPr lang="en-US" dirty="0" err="1">
                <a:solidFill>
                  <a:srgbClr val="000000"/>
                </a:solidFill>
              </a:rPr>
              <a:t>Authorised</a:t>
            </a:r>
            <a:r>
              <a:rPr lang="en-US" dirty="0">
                <a:solidFill>
                  <a:srgbClr val="000000"/>
                </a:solidFill>
              </a:rPr>
              <a:t> Account </a:t>
            </a:r>
            <a:r>
              <a:rPr lang="en-US" dirty="0" smtClean="0"/>
              <a:t>Owner should meet the following criteria:</a:t>
            </a:r>
          </a:p>
          <a:p>
            <a:pPr marL="921600" indent="-42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The </a:t>
            </a:r>
            <a:r>
              <a:rPr lang="en-US" dirty="0"/>
              <a:t>client </a:t>
            </a:r>
            <a:r>
              <a:rPr lang="en-US" dirty="0" smtClean="0"/>
              <a:t>or a third </a:t>
            </a:r>
            <a:r>
              <a:rPr lang="en-US" dirty="0"/>
              <a:t>party the client </a:t>
            </a:r>
            <a:r>
              <a:rPr lang="en-US" dirty="0" smtClean="0"/>
              <a:t>trusts</a:t>
            </a:r>
            <a:endParaRPr lang="en-US" dirty="0"/>
          </a:p>
          <a:p>
            <a:pPr marL="921600" indent="-42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Legal entity </a:t>
            </a:r>
            <a:endParaRPr lang="en-US" dirty="0"/>
          </a:p>
          <a:p>
            <a:pPr marL="921600" indent="-42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Resident </a:t>
            </a:r>
            <a:r>
              <a:rPr lang="en-US" dirty="0"/>
              <a:t>or </a:t>
            </a:r>
            <a:r>
              <a:rPr lang="en-US" dirty="0" smtClean="0"/>
              <a:t>non-resident</a:t>
            </a:r>
            <a:endParaRPr lang="en-US" dirty="0"/>
          </a:p>
          <a:p>
            <a:pPr marL="921600" indent="-42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Go through the Know-Your-Client procedure and conclude an agreement with NCC</a:t>
            </a:r>
          </a:p>
        </p:txBody>
      </p:sp>
    </p:spTree>
    <p:extLst>
      <p:ext uri="{BB962C8B-B14F-4D97-AF65-F5344CB8AC3E}">
        <p14:creationId xmlns:p14="http://schemas.microsoft.com/office/powerpoint/2010/main" val="13295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268" y="332656"/>
            <a:ext cx="7416000" cy="548744"/>
          </a:xfrm>
        </p:spPr>
        <p:txBody>
          <a:bodyPr/>
          <a:lstStyle/>
          <a:p>
            <a:r>
              <a:rPr lang="en-US" b="1" dirty="0" smtClean="0"/>
              <a:t>Authorised Account Owner: functions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5</a:t>
            </a:fld>
            <a:endParaRPr lang="ru-RU"/>
          </a:p>
        </p:txBody>
      </p:sp>
      <p:sp>
        <p:nvSpPr>
          <p:cNvPr id="5" name="Content Placeholder 8"/>
          <p:cNvSpPr>
            <a:spLocks/>
          </p:cNvSpPr>
          <p:nvPr/>
        </p:nvSpPr>
        <p:spPr bwMode="auto">
          <a:xfrm>
            <a:off x="1187624" y="1268413"/>
            <a:ext cx="741682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ru-RU" alt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7268" y="1052736"/>
            <a:ext cx="7632848" cy="2677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8400" indent="-608400" algn="just" defTabSz="457200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Register SBF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in cooperation with the broker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608400" indent="-608400" algn="just" defTabSz="457200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Link SBF with own bank accounts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money withdrawal </a:t>
            </a:r>
          </a:p>
          <a:p>
            <a:pPr marL="608400" indent="-608400" algn="just" defTabSz="457200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Deposit and withdraw SBF’s money </a:t>
            </a:r>
          </a:p>
          <a:p>
            <a:pPr marL="608400" indent="-608400" algn="just" defTabSz="457200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Initiate transfer of SBF’s positions and collateral in particular cases</a:t>
            </a:r>
          </a:p>
          <a:p>
            <a:pPr marL="608400" indent="-608400" algn="just" defTabSz="457200"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NCC is obliged to return SBF collateral to </a:t>
            </a:r>
            <a:r>
              <a:rPr lang="en-US" dirty="0" err="1" smtClean="0">
                <a:solidFill>
                  <a:schemeClr val="tx1"/>
                </a:solidFill>
              </a:rPr>
              <a:t>Authorised</a:t>
            </a:r>
            <a:r>
              <a:rPr lang="en-US" dirty="0" smtClean="0">
                <a:solidFill>
                  <a:schemeClr val="tx1"/>
                </a:solidFill>
              </a:rPr>
              <a:t> Account Owner, not the broker</a:t>
            </a:r>
          </a:p>
        </p:txBody>
      </p:sp>
    </p:spTree>
    <p:extLst>
      <p:ext uri="{BB962C8B-B14F-4D97-AF65-F5344CB8AC3E}">
        <p14:creationId xmlns:p14="http://schemas.microsoft.com/office/powerpoint/2010/main" val="35871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50577" y="260648"/>
            <a:ext cx="7416000" cy="720427"/>
          </a:xfrm>
        </p:spPr>
        <p:txBody>
          <a:bodyPr/>
          <a:lstStyle/>
          <a:p>
            <a:r>
              <a:rPr lang="en-GB" b="1" dirty="0" smtClean="0"/>
              <a:t>Risk management and trading </a:t>
            </a:r>
            <a:endParaRPr lang="ru-RU" b="1" dirty="0"/>
          </a:p>
        </p:txBody>
      </p:sp>
      <p:sp>
        <p:nvSpPr>
          <p:cNvPr id="6" name="Content Placeholder 8"/>
          <p:cNvSpPr>
            <a:spLocks/>
          </p:cNvSpPr>
          <p:nvPr/>
        </p:nvSpPr>
        <p:spPr bwMode="auto">
          <a:xfrm>
            <a:off x="1187624" y="981075"/>
            <a:ext cx="712928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ru-RU" alt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5774" y="1012051"/>
            <a:ext cx="7377461" cy="41549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8400" indent="-608400" algn="just" defTabSz="4572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+mj-lt"/>
              </a:rPr>
              <a:t>SBF </a:t>
            </a:r>
            <a:r>
              <a:rPr lang="en-GB" dirty="0">
                <a:latin typeface="+mj-lt"/>
              </a:rPr>
              <a:t>risks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are not netted with risks of the broker or other clients.</a:t>
            </a:r>
          </a:p>
          <a:p>
            <a:pPr marL="608400" lvl="2" algn="just" defTabSz="457200">
              <a:spcBef>
                <a:spcPts val="1200"/>
              </a:spcBef>
              <a:buClr>
                <a:srgbClr val="C00000"/>
              </a:buClr>
              <a:defRPr/>
            </a:pPr>
            <a:r>
              <a:rPr lang="en-GB" dirty="0" smtClean="0">
                <a:solidFill>
                  <a:schemeClr val="tx1"/>
                </a:solidFill>
                <a:latin typeface="+mj-lt"/>
              </a:rPr>
              <a:t>Therefore SBF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can use its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free margin for opening positions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or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withdrawal even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if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the broker receives a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margin call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on other Settlement Account (proprietary or clients’) or a prohibition on trading transactions.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08400" indent="-60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chemeClr val="tx1"/>
                </a:solidFill>
                <a:latin typeface="+mj-lt"/>
              </a:rPr>
              <a:t>The broker may limit trading of the SBF and execute a mandatory close-out of its positions in accordance with its own regulations without waiting for NCC margin call on SBF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Settlement Account.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08400" algn="just" defTabSz="457200">
              <a:spcBef>
                <a:spcPts val="1200"/>
              </a:spcBef>
              <a:buClr>
                <a:srgbClr val="7B9AA9"/>
              </a:buClr>
              <a:defRPr/>
            </a:pPr>
            <a:r>
              <a:rPr lang="en-GB" dirty="0" smtClean="0">
                <a:solidFill>
                  <a:schemeClr val="tx1"/>
                </a:solidFill>
                <a:latin typeface="+mj-lt"/>
              </a:rPr>
              <a:t>For example, in case of high volatility NCC may expand price limits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increase margin requirements during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the trading session,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and it could lead to a large deficit of SBF’s free margin</a:t>
            </a:r>
            <a:r>
              <a:rPr lang="en-GB" dirty="0" smtClean="0">
                <a:latin typeface="Arial" pitchFamily="34" charset="0"/>
              </a:rPr>
              <a:t>.  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304925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5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337609"/>
            <a:ext cx="8028384" cy="571111"/>
          </a:xfrm>
        </p:spPr>
        <p:txBody>
          <a:bodyPr/>
          <a:lstStyle/>
          <a:p>
            <a:r>
              <a:rPr lang="en-GB" b="1" dirty="0"/>
              <a:t>Risk management and trading </a:t>
            </a:r>
            <a:r>
              <a:rPr lang="en-GB" b="1" dirty="0" smtClean="0"/>
              <a:t>(2)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7129" y="980728"/>
            <a:ext cx="748883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</a:pPr>
            <a:r>
              <a:rPr lang="en-US" sz="1700" dirty="0" smtClean="0"/>
              <a:t>NCC may initiate limitation of SBF’s trading activity and mandatory close out of</a:t>
            </a:r>
            <a:r>
              <a:rPr lang="ru-RU" sz="1700" dirty="0" smtClean="0"/>
              <a:t> </a:t>
            </a:r>
            <a:r>
              <a:rPr lang="en-US" sz="1700" dirty="0" smtClean="0"/>
              <a:t>SBF’s positions if:</a:t>
            </a:r>
          </a:p>
          <a:p>
            <a:pPr algn="just" defTabSz="457200">
              <a:spcBef>
                <a:spcPct val="20000"/>
              </a:spcBef>
            </a:pPr>
            <a:endParaRPr lang="en-US" sz="1700" dirty="0"/>
          </a:p>
          <a:p>
            <a:pPr marL="608400" indent="-608400" algn="just" defTabSz="4572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700" dirty="0" smtClean="0"/>
              <a:t>SBF has failed to settle the margin call on its Settlement Account.</a:t>
            </a:r>
          </a:p>
          <a:p>
            <a:pPr marL="608400" indent="-60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Other Settlement Account of the broker had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an indebtedness that led to the use of the broker’s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contribution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to the Guarantee Fund. The broker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did not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refund his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contribution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during 2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settlement periods and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dirty="0" err="1" smtClean="0"/>
              <a:t>Authorised</a:t>
            </a:r>
            <a:r>
              <a:rPr lang="en-US" sz="1600" dirty="0" smtClean="0"/>
              <a:t> </a:t>
            </a:r>
            <a:r>
              <a:rPr lang="en-US" sz="1600" dirty="0"/>
              <a:t>Account Owner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did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not use the right of transferring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SBF’s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positions to another broker during this period. </a:t>
            </a:r>
            <a:endParaRPr lang="en-US" sz="1600" dirty="0" smtClean="0">
              <a:ea typeface="Verdana" pitchFamily="34" charset="0"/>
              <a:cs typeface="Verdana" pitchFamily="34" charset="0"/>
            </a:endParaRPr>
          </a:p>
          <a:p>
            <a:pPr marL="608400" indent="-6084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700" dirty="0" smtClean="0"/>
              <a:t>The broker’s banking license has been revoked, or a bankruptcy order has been made against it and the </a:t>
            </a:r>
            <a:r>
              <a:rPr lang="en-US" sz="1700" dirty="0"/>
              <a:t>Authorised Account Owner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did not use the right of</a:t>
            </a:r>
            <a:r>
              <a:rPr lang="en-US" sz="1700" dirty="0" smtClean="0"/>
              <a:t> </a:t>
            </a:r>
            <a:r>
              <a:rPr lang="en-US" sz="1700" dirty="0"/>
              <a:t>transferring </a:t>
            </a:r>
            <a:r>
              <a:rPr lang="en-US" sz="1700" dirty="0" smtClean="0"/>
              <a:t>SBF’s </a:t>
            </a:r>
            <a:r>
              <a:rPr lang="en-US" sz="1700" dirty="0"/>
              <a:t>positions to </a:t>
            </a:r>
            <a:r>
              <a:rPr lang="en-US" sz="1700" dirty="0" smtClean="0"/>
              <a:t>another broker within 2 days after the event.   </a:t>
            </a:r>
          </a:p>
          <a:p>
            <a:pPr marL="28575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just" defTabSz="457200">
              <a:spcBef>
                <a:spcPct val="20000"/>
              </a:spcBef>
            </a:pPr>
            <a:r>
              <a:rPr lang="en-US" sz="1700" dirty="0" smtClean="0">
                <a:solidFill>
                  <a:srgbClr val="C00000"/>
                </a:solidFill>
              </a:rPr>
              <a:t>The </a:t>
            </a:r>
            <a:r>
              <a:rPr lang="en-US" sz="1700" dirty="0">
                <a:solidFill>
                  <a:srgbClr val="C00000"/>
                </a:solidFill>
              </a:rPr>
              <a:t>Authorised Account </a:t>
            </a:r>
            <a:r>
              <a:rPr lang="en-US" sz="1700" dirty="0" smtClean="0">
                <a:solidFill>
                  <a:srgbClr val="C00000"/>
                </a:solidFill>
              </a:rPr>
              <a:t>Owner always retains the right to withdraw free margin of the SBF.   </a:t>
            </a:r>
          </a:p>
          <a:p>
            <a:pPr marL="28575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2212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504056"/>
          </a:xfrm>
        </p:spPr>
        <p:txBody>
          <a:bodyPr/>
          <a:lstStyle/>
          <a:p>
            <a:r>
              <a:rPr lang="en-GB" b="1" dirty="0"/>
              <a:t>Liquidity management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95694"/>
              </p:ext>
            </p:extLst>
          </p:nvPr>
        </p:nvGraphicFramePr>
        <p:xfrm>
          <a:off x="1187624" y="980728"/>
          <a:ext cx="7624518" cy="39863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1506"/>
                <a:gridCol w="2541506"/>
                <a:gridCol w="2541506"/>
              </a:tblGrid>
              <a:tr h="6640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Depositing</a:t>
                      </a:r>
                      <a:r>
                        <a:rPr lang="en-US" sz="1600" baseline="0" dirty="0" smtClean="0"/>
                        <a:t> money</a:t>
                      </a:r>
                      <a:endParaRPr lang="ru-R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Withdrawal</a:t>
                      </a:r>
                      <a:endParaRPr lang="ru-R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Money transfer</a:t>
                      </a:r>
                      <a:endParaRPr lang="ru-R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2360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Anyone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can deposit money to SBF’s </a:t>
                      </a:r>
                      <a:r>
                        <a:rPr lang="en-US" sz="1600" dirty="0" smtClean="0"/>
                        <a:t>Settlement Account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Withdrawal is possible only to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Authorised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Account Owner’s bank accounts and only on the basis of the order of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Authorised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Account Owner’s – or broker’s orders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Authorised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Account Owner allowed the broker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give such  orders).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ru-RU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Money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transfer from other broker’s Settlement Accounts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SBF’s Settlement Account is allowed.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Money transfer from SBF’s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Settlement Account to another Settlement Accounts is prohibited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4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 лист_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-EN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-EN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E-EN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тит лист_RU</Template>
  <TotalTime>4789</TotalTime>
  <Words>670</Words>
  <Application>Microsoft Office PowerPoint</Application>
  <PresentationFormat>Экран (4:3)</PresentationFormat>
  <Paragraphs>62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Tahoma</vt:lpstr>
      <vt:lpstr>Verdana</vt:lpstr>
      <vt:lpstr>Wingdings</vt:lpstr>
      <vt:lpstr>тит лист_RU</vt:lpstr>
      <vt:lpstr>ME-EN</vt:lpstr>
      <vt:lpstr>1_ME-EN</vt:lpstr>
      <vt:lpstr>2_ME-EN</vt:lpstr>
      <vt:lpstr>Презентация PowerPoint</vt:lpstr>
      <vt:lpstr>What is segregation?</vt:lpstr>
      <vt:lpstr>Who benefits from using the service?</vt:lpstr>
      <vt:lpstr>Protection of client’s assets</vt:lpstr>
      <vt:lpstr>Authorised Account Owner: functions</vt:lpstr>
      <vt:lpstr>Risk management and trading </vt:lpstr>
      <vt:lpstr>Risk management and trading (2)</vt:lpstr>
      <vt:lpstr>Liquidity management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Евстратова Ульяна Александровна</dc:creator>
  <cp:lastModifiedBy>Людиновскова Светлана</cp:lastModifiedBy>
  <cp:revision>113</cp:revision>
  <cp:lastPrinted>2015-04-02T09:02:50Z</cp:lastPrinted>
  <dcterms:created xsi:type="dcterms:W3CDTF">2014-01-09T06:49:47Z</dcterms:created>
  <dcterms:modified xsi:type="dcterms:W3CDTF">2016-08-24T13:52:15Z</dcterms:modified>
</cp:coreProperties>
</file>