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14" r:id="rId3"/>
    <p:sldId id="315" r:id="rId4"/>
    <p:sldId id="257" r:id="rId5"/>
    <p:sldId id="285" r:id="rId6"/>
    <p:sldId id="284" r:id="rId7"/>
    <p:sldId id="258" r:id="rId8"/>
    <p:sldId id="282" r:id="rId9"/>
    <p:sldId id="283" r:id="rId10"/>
    <p:sldId id="279" r:id="rId11"/>
    <p:sldId id="281" r:id="rId12"/>
    <p:sldId id="291" r:id="rId13"/>
    <p:sldId id="286" r:id="rId14"/>
    <p:sldId id="299" r:id="rId15"/>
    <p:sldId id="292" r:id="rId16"/>
    <p:sldId id="293" r:id="rId17"/>
    <p:sldId id="260" r:id="rId18"/>
    <p:sldId id="300" r:id="rId19"/>
    <p:sldId id="294" r:id="rId20"/>
    <p:sldId id="261" r:id="rId21"/>
    <p:sldId id="280" r:id="rId22"/>
    <p:sldId id="302" r:id="rId23"/>
    <p:sldId id="310" r:id="rId24"/>
    <p:sldId id="295" r:id="rId25"/>
    <p:sldId id="304" r:id="rId26"/>
    <p:sldId id="303" r:id="rId27"/>
    <p:sldId id="305" r:id="rId28"/>
    <p:sldId id="306" r:id="rId29"/>
    <p:sldId id="296" r:id="rId30"/>
    <p:sldId id="307" r:id="rId31"/>
    <p:sldId id="268" r:id="rId32"/>
    <p:sldId id="270" r:id="rId33"/>
    <p:sldId id="311" r:id="rId34"/>
    <p:sldId id="312" r:id="rId35"/>
    <p:sldId id="287" r:id="rId36"/>
    <p:sldId id="301" r:id="rId37"/>
    <p:sldId id="308" r:id="rId38"/>
    <p:sldId id="274" r:id="rId39"/>
    <p:sldId id="309" r:id="rId40"/>
    <p:sldId id="264" r:id="rId41"/>
    <p:sldId id="276" r:id="rId42"/>
    <p:sldId id="271" r:id="rId43"/>
    <p:sldId id="272" r:id="rId44"/>
    <p:sldId id="290" r:id="rId45"/>
    <p:sldId id="273" r:id="rId46"/>
    <p:sldId id="313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53BB-CB61-4D75-B6A4-A29E2FEB677E}" type="datetimeFigureOut">
              <a:rPr lang="es-ES" smtClean="0"/>
              <a:t>27/11/2018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8E602-BC20-416E-A239-D6AD3668AD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6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DD22-E3D1-407F-A9A4-EEE0D9EAE975}" type="datetime1">
              <a:rPr lang="es-ES" smtClean="0"/>
              <a:t>27/11/2018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52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30A5-E33E-4F56-AB9B-C733815098AB}" type="datetime1">
              <a:rPr lang="es-ES" smtClean="0"/>
              <a:t>27/11/2018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88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14F0-C624-45EA-804B-CC333532AC30}" type="datetime1">
              <a:rPr lang="es-ES" smtClean="0"/>
              <a:t>27/11/2018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00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1E0B-80D2-4102-A39D-F164A0E8417B}" type="datetime1">
              <a:rPr lang="es-ES" smtClean="0"/>
              <a:t>27/11/2018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63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56FC-ADB4-4273-A8C1-D8D6D0DA2BB2}" type="datetime1">
              <a:rPr lang="es-ES" smtClean="0"/>
              <a:t>27/11/2018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2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1296-527F-4CCE-A6FD-78DDD624B485}" type="datetime1">
              <a:rPr lang="es-ES" smtClean="0"/>
              <a:t>27/11/2018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71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6034-2593-4AB3-A64B-F4D0B918AE8D}" type="datetime1">
              <a:rPr lang="es-ES" smtClean="0"/>
              <a:t>27/11/2018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01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9CCD-E975-45D1-A466-3F95549C934C}" type="datetime1">
              <a:rPr lang="es-ES" smtClean="0"/>
              <a:t>27/11/2018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57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EAEC-9371-4B07-A766-A4947C927906}" type="datetime1">
              <a:rPr lang="es-ES" smtClean="0"/>
              <a:t>27/11/2018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54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61F5-F6A6-447A-BF68-2551A5C55FC0}" type="datetime1">
              <a:rPr lang="es-ES" smtClean="0"/>
              <a:t>27/11/2018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59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2BF1-7864-4FB9-8D04-EFD1CAAF9CEA}" type="datetime1">
              <a:rPr lang="es-ES" smtClean="0"/>
              <a:t>27/11/2018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63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8AD04-A218-4023-969F-49BF91AB19AF}" type="datetime1">
              <a:rPr lang="es-ES" smtClean="0"/>
              <a:t>27/11/2018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173DD-C6CF-4980-8DBD-77AF06CBA4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56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" y="0"/>
            <a:ext cx="91436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36871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“Corporate Governance of Spanish 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Listed Companies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. 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Characteristics.</a:t>
            </a:r>
            <a:endParaRPr lang="es-E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64088" y="5830416"/>
            <a:ext cx="3816424" cy="1054968"/>
          </a:xfrm>
        </p:spPr>
        <p:txBody>
          <a:bodyPr>
            <a:normAutofit fontScale="85000" lnSpcReduction="10000"/>
          </a:bodyPr>
          <a:lstStyle/>
          <a:p>
            <a:r>
              <a:rPr lang="es-E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Moscow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December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2018 </a:t>
            </a:r>
          </a:p>
          <a:p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Juan Munguira</a:t>
            </a:r>
            <a:endParaRPr 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4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45564" y="178420"/>
            <a:ext cx="8883309" cy="6418827"/>
            <a:chOff x="153187" y="188639"/>
            <a:chExt cx="8883309" cy="64188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6" r="4681" b="4275"/>
            <a:stretch/>
          </p:blipFill>
          <p:spPr bwMode="auto">
            <a:xfrm>
              <a:off x="153187" y="188639"/>
              <a:ext cx="8883309" cy="237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59" b="7514"/>
            <a:stretch/>
          </p:blipFill>
          <p:spPr bwMode="auto">
            <a:xfrm>
              <a:off x="179512" y="2565431"/>
              <a:ext cx="8712968" cy="129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2"/>
            <a:stretch/>
          </p:blipFill>
          <p:spPr bwMode="auto">
            <a:xfrm>
              <a:off x="179512" y="3863239"/>
              <a:ext cx="8712968" cy="80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967336"/>
              <a:ext cx="2381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38" y="4677900"/>
              <a:ext cx="8802373" cy="130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65" y="5987776"/>
              <a:ext cx="8523269" cy="619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10</a:t>
            </a:fld>
            <a:endParaRPr lang="es-E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1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11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0"/>
            <a:ext cx="7447359" cy="682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Principles</a:t>
            </a:r>
            <a:r>
              <a:rPr lang="es-ES" dirty="0" smtClean="0"/>
              <a:t>. General </a:t>
            </a:r>
            <a:r>
              <a:rPr lang="es-ES" dirty="0" err="1" smtClean="0"/>
              <a:t>arrangements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</a:t>
            </a:r>
            <a:r>
              <a:rPr lang="es-ES" dirty="0" err="1" smtClean="0"/>
              <a:t>There</a:t>
            </a:r>
            <a:r>
              <a:rPr lang="es-ES" dirty="0" smtClean="0"/>
              <a:t> are 25 </a:t>
            </a:r>
            <a:r>
              <a:rPr lang="es-ES" dirty="0" err="1" smtClean="0"/>
              <a:t>principles</a:t>
            </a:r>
            <a:endParaRPr lang="es-ES" dirty="0" smtClean="0"/>
          </a:p>
          <a:p>
            <a:r>
              <a:rPr lang="es-ES" dirty="0" smtClean="0"/>
              <a:t>-  </a:t>
            </a:r>
            <a:r>
              <a:rPr lang="es-ES" dirty="0" err="1" smtClean="0"/>
              <a:t>Principle</a:t>
            </a:r>
            <a:r>
              <a:rPr lang="es-ES" dirty="0" smtClean="0"/>
              <a:t> 1 “ In general, </a:t>
            </a:r>
            <a:r>
              <a:rPr lang="es-ES" dirty="0" err="1" smtClean="0"/>
              <a:t>companies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r>
              <a:rPr lang="es-ES" dirty="0" smtClean="0"/>
              <a:t> </a:t>
            </a:r>
            <a:r>
              <a:rPr lang="es-ES" dirty="0" err="1" smtClean="0"/>
              <a:t>clauses</a:t>
            </a:r>
            <a:r>
              <a:rPr lang="es-ES" dirty="0" smtClean="0"/>
              <a:t> </a:t>
            </a:r>
            <a:r>
              <a:rPr lang="es-ES" dirty="0" err="1" smtClean="0"/>
              <a:t>whose</a:t>
            </a:r>
            <a:r>
              <a:rPr lang="es-ES" dirty="0" smtClean="0"/>
              <a:t> </a:t>
            </a:r>
            <a:r>
              <a:rPr lang="es-ES" dirty="0" err="1" smtClean="0"/>
              <a:t>underlying</a:t>
            </a:r>
            <a:r>
              <a:rPr lang="es-ES" dirty="0" smtClean="0"/>
              <a:t> </a:t>
            </a:r>
            <a:r>
              <a:rPr lang="es-ES" dirty="0" err="1" smtClean="0"/>
              <a:t>purpose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to </a:t>
            </a:r>
            <a:r>
              <a:rPr lang="es-ES" dirty="0" err="1" smtClean="0"/>
              <a:t>hinder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takeover</a:t>
            </a:r>
            <a:r>
              <a:rPr lang="es-ES" dirty="0" smtClean="0"/>
              <a:t> </a:t>
            </a:r>
            <a:r>
              <a:rPr lang="es-ES" dirty="0" err="1" smtClean="0"/>
              <a:t>bids</a:t>
            </a:r>
            <a:r>
              <a:rPr lang="es-ES" dirty="0" smtClean="0"/>
              <a:t>”.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Listed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 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option</a:t>
            </a:r>
            <a:r>
              <a:rPr lang="es-ES" dirty="0" smtClean="0"/>
              <a:t> of </a:t>
            </a:r>
            <a:r>
              <a:rPr lang="es-ES" dirty="0" err="1" smtClean="0"/>
              <a:t>establishing</a:t>
            </a:r>
            <a:r>
              <a:rPr lang="es-ES" dirty="0" smtClean="0"/>
              <a:t> </a:t>
            </a:r>
            <a:r>
              <a:rPr lang="es-ES" dirty="0" err="1" smtClean="0"/>
              <a:t>bylaw</a:t>
            </a:r>
            <a:r>
              <a:rPr lang="es-ES" dirty="0" smtClean="0"/>
              <a:t> </a:t>
            </a:r>
            <a:r>
              <a:rPr lang="es-ES" dirty="0" err="1" smtClean="0"/>
              <a:t>restrictions</a:t>
            </a:r>
            <a:r>
              <a:rPr lang="es-ES" dirty="0" smtClean="0"/>
              <a:t> to a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takeover</a:t>
            </a:r>
            <a:r>
              <a:rPr lang="es-ES" dirty="0" smtClean="0"/>
              <a:t> </a:t>
            </a:r>
            <a:r>
              <a:rPr lang="es-ES" dirty="0" err="1" smtClean="0"/>
              <a:t>bid</a:t>
            </a:r>
            <a:r>
              <a:rPr lang="es-ES" dirty="0" smtClean="0"/>
              <a:t> and </a:t>
            </a:r>
            <a:r>
              <a:rPr lang="es-ES" dirty="0" err="1" smtClean="0"/>
              <a:t>change</a:t>
            </a:r>
            <a:r>
              <a:rPr lang="es-ES" dirty="0" smtClean="0"/>
              <a:t> in </a:t>
            </a:r>
            <a:r>
              <a:rPr lang="es-ES" dirty="0" err="1" smtClean="0"/>
              <a:t>ownership</a:t>
            </a:r>
            <a:r>
              <a:rPr lang="es-ES" dirty="0" smtClean="0"/>
              <a:t> control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 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12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Principles</a:t>
            </a:r>
            <a:r>
              <a:rPr lang="es-ES" dirty="0" smtClean="0"/>
              <a:t>. General </a:t>
            </a:r>
            <a:r>
              <a:rPr lang="es-ES" dirty="0" err="1" smtClean="0"/>
              <a:t>arrangements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1-5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Principle</a:t>
            </a:r>
            <a:r>
              <a:rPr lang="es-ES" dirty="0" smtClean="0"/>
              <a:t> 2.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various</a:t>
            </a:r>
            <a:r>
              <a:rPr lang="es-ES" dirty="0" smtClean="0"/>
              <a:t> </a:t>
            </a:r>
            <a:r>
              <a:rPr lang="es-ES" dirty="0" err="1" smtClean="0"/>
              <a:t>listed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 </a:t>
            </a:r>
            <a:r>
              <a:rPr lang="es-ES" dirty="0" err="1" smtClean="0"/>
              <a:t>belong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appropriate</a:t>
            </a:r>
            <a:r>
              <a:rPr lang="es-ES" dirty="0" smtClean="0"/>
              <a:t> </a:t>
            </a:r>
            <a:r>
              <a:rPr lang="es-ES" dirty="0" err="1" smtClean="0"/>
              <a:t>steps</a:t>
            </a:r>
            <a:r>
              <a:rPr lang="es-ES" dirty="0" smtClean="0"/>
              <a:t> to </a:t>
            </a:r>
            <a:r>
              <a:rPr lang="es-ES" dirty="0" err="1" smtClean="0"/>
              <a:t>safeguard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legitimate</a:t>
            </a:r>
            <a:r>
              <a:rPr lang="es-ES" dirty="0" smtClean="0"/>
              <a:t> </a:t>
            </a:r>
            <a:r>
              <a:rPr lang="es-ES" dirty="0" err="1" smtClean="0"/>
              <a:t>interests</a:t>
            </a:r>
            <a:r>
              <a:rPr lang="es-ES" dirty="0" smtClean="0"/>
              <a:t> of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interested</a:t>
            </a:r>
            <a:r>
              <a:rPr lang="es-ES" dirty="0" smtClean="0"/>
              <a:t> </a:t>
            </a:r>
            <a:r>
              <a:rPr lang="es-ES" dirty="0" err="1" smtClean="0"/>
              <a:t>parties</a:t>
            </a:r>
            <a:r>
              <a:rPr lang="es-ES" dirty="0" smtClean="0"/>
              <a:t> and to </a:t>
            </a:r>
            <a:r>
              <a:rPr lang="es-ES" dirty="0" err="1" smtClean="0"/>
              <a:t>resolve</a:t>
            </a:r>
            <a:r>
              <a:rPr lang="es-ES" dirty="0" smtClean="0"/>
              <a:t> </a:t>
            </a:r>
            <a:r>
              <a:rPr lang="es-ES" dirty="0" err="1" smtClean="0"/>
              <a:t>conflicts</a:t>
            </a:r>
            <a:r>
              <a:rPr lang="es-ES" dirty="0" smtClean="0"/>
              <a:t> of </a:t>
            </a:r>
            <a:r>
              <a:rPr lang="es-ES" dirty="0" err="1" smtClean="0"/>
              <a:t>interest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arise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13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When</a:t>
            </a:r>
            <a:r>
              <a:rPr lang="es-ES" dirty="0" smtClean="0"/>
              <a:t> a </a:t>
            </a:r>
            <a:r>
              <a:rPr lang="es-ES" dirty="0" err="1" smtClean="0"/>
              <a:t>dominant</a:t>
            </a:r>
            <a:r>
              <a:rPr lang="es-ES" dirty="0" smtClean="0"/>
              <a:t> and </a:t>
            </a:r>
            <a:r>
              <a:rPr lang="es-ES" dirty="0" err="1" smtClean="0"/>
              <a:t>subsidiary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 are </a:t>
            </a:r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listed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</a:t>
            </a:r>
            <a:r>
              <a:rPr lang="es-ES" dirty="0" err="1" smtClean="0"/>
              <a:t>detailed</a:t>
            </a:r>
            <a:r>
              <a:rPr lang="es-ES" dirty="0" smtClean="0"/>
              <a:t> </a:t>
            </a:r>
            <a:r>
              <a:rPr lang="es-ES" dirty="0" err="1" smtClean="0"/>
              <a:t>disclosure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:</a:t>
            </a:r>
          </a:p>
          <a:p>
            <a:r>
              <a:rPr lang="es-ES" dirty="0"/>
              <a:t>a</a:t>
            </a:r>
            <a:r>
              <a:rPr lang="es-ES" dirty="0" smtClean="0"/>
              <a:t>)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engage</a:t>
            </a:r>
            <a:r>
              <a:rPr lang="es-ES" dirty="0" smtClean="0"/>
              <a:t> </a:t>
            </a:r>
            <a:r>
              <a:rPr lang="es-ES" dirty="0" err="1" smtClean="0"/>
              <a:t>inand</a:t>
            </a:r>
            <a:r>
              <a:rPr lang="es-ES" dirty="0" smtClean="0"/>
              <a:t>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business</a:t>
            </a:r>
            <a:r>
              <a:rPr lang="es-ES" dirty="0" smtClean="0"/>
              <a:t> </a:t>
            </a:r>
            <a:r>
              <a:rPr lang="es-ES" dirty="0" err="1" smtClean="0"/>
              <a:t>dealings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, as </a:t>
            </a:r>
            <a:r>
              <a:rPr lang="es-ES" dirty="0" err="1" smtClean="0"/>
              <a:t>well</a:t>
            </a:r>
            <a:r>
              <a:rPr lang="es-ES" dirty="0" smtClean="0"/>
              <a:t> as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listed</a:t>
            </a:r>
            <a:r>
              <a:rPr lang="es-ES" dirty="0" smtClean="0"/>
              <a:t> </a:t>
            </a:r>
            <a:r>
              <a:rPr lang="es-ES" dirty="0" err="1" smtClean="0"/>
              <a:t>subsidiary</a:t>
            </a:r>
            <a:r>
              <a:rPr lang="es-ES" dirty="0" smtClean="0"/>
              <a:t> and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.</a:t>
            </a:r>
          </a:p>
          <a:p>
            <a:r>
              <a:rPr lang="es-ES" dirty="0"/>
              <a:t>b</a:t>
            </a:r>
            <a:r>
              <a:rPr lang="es-ES" dirty="0" smtClean="0"/>
              <a:t>)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mechanisms</a:t>
            </a:r>
            <a:r>
              <a:rPr lang="es-ES" dirty="0" smtClean="0"/>
              <a:t> in place to </a:t>
            </a:r>
            <a:r>
              <a:rPr lang="es-ES" dirty="0" err="1" smtClean="0"/>
              <a:t>resolve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conflicts</a:t>
            </a:r>
            <a:r>
              <a:rPr lang="es-ES" dirty="0" smtClean="0"/>
              <a:t> of </a:t>
            </a:r>
            <a:r>
              <a:rPr lang="es-ES" dirty="0" err="1" smtClean="0"/>
              <a:t>interest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14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0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Principles</a:t>
            </a:r>
            <a:r>
              <a:rPr lang="es-ES" dirty="0" smtClean="0"/>
              <a:t>. General </a:t>
            </a:r>
            <a:r>
              <a:rPr lang="es-ES" dirty="0" err="1" smtClean="0"/>
              <a:t>arrangements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1-5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Principle</a:t>
            </a:r>
            <a:r>
              <a:rPr lang="es-ES" dirty="0" smtClean="0"/>
              <a:t> 3. </a:t>
            </a:r>
            <a:r>
              <a:rPr lang="es-ES" dirty="0" err="1" smtClean="0"/>
              <a:t>Companies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give</a:t>
            </a:r>
            <a:r>
              <a:rPr lang="es-ES" dirty="0" smtClean="0"/>
              <a:t> </a:t>
            </a:r>
            <a:r>
              <a:rPr lang="es-ES" dirty="0" err="1" smtClean="0"/>
              <a:t>clear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GM </a:t>
            </a:r>
            <a:r>
              <a:rPr lang="es-ES" dirty="0" err="1" smtClean="0"/>
              <a:t>concerning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degree</a:t>
            </a:r>
            <a:r>
              <a:rPr lang="es-ES" dirty="0" smtClean="0"/>
              <a:t> of </a:t>
            </a:r>
            <a:r>
              <a:rPr lang="es-ES" dirty="0" err="1" smtClean="0"/>
              <a:t>complaince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Governance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r>
              <a:rPr lang="es-ES" dirty="0" smtClean="0"/>
              <a:t> </a:t>
            </a:r>
            <a:r>
              <a:rPr lang="es-ES" dirty="0" err="1" smtClean="0"/>
              <a:t>recommendations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Principle</a:t>
            </a:r>
            <a:r>
              <a:rPr lang="es-ES" dirty="0" smtClean="0"/>
              <a:t> 5 </a:t>
            </a:r>
            <a:r>
              <a:rPr lang="es-ES" dirty="0" err="1" smtClean="0"/>
              <a:t>Boards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limited</a:t>
            </a:r>
            <a:r>
              <a:rPr lang="es-ES" dirty="0" smtClean="0"/>
              <a:t> use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delegated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to </a:t>
            </a:r>
            <a:r>
              <a:rPr lang="es-ES" dirty="0" err="1" smtClean="0"/>
              <a:t>issue</a:t>
            </a:r>
            <a:r>
              <a:rPr lang="es-ES" dirty="0" smtClean="0"/>
              <a:t> shares </a:t>
            </a:r>
            <a:r>
              <a:rPr lang="es-ES" dirty="0" err="1" smtClean="0"/>
              <a:t>or</a:t>
            </a:r>
            <a:r>
              <a:rPr lang="es-ES" dirty="0" smtClean="0"/>
              <a:t> convertible </a:t>
            </a:r>
            <a:r>
              <a:rPr lang="es-ES" dirty="0" err="1" smtClean="0"/>
              <a:t>securities</a:t>
            </a:r>
            <a:r>
              <a:rPr lang="es-ES" dirty="0" smtClean="0"/>
              <a:t> and </a:t>
            </a:r>
            <a:r>
              <a:rPr lang="es-ES" dirty="0" err="1" smtClean="0"/>
              <a:t>inform</a:t>
            </a:r>
            <a:r>
              <a:rPr lang="es-ES" dirty="0" smtClean="0"/>
              <a:t> </a:t>
            </a:r>
            <a:r>
              <a:rPr lang="es-ES" dirty="0" err="1" smtClean="0"/>
              <a:t>shareholders</a:t>
            </a:r>
            <a:r>
              <a:rPr lang="es-ES" dirty="0" smtClean="0"/>
              <a:t> </a:t>
            </a:r>
            <a:r>
              <a:rPr lang="es-ES" dirty="0" err="1" smtClean="0"/>
              <a:t>appropiately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such</a:t>
            </a:r>
            <a:r>
              <a:rPr lang="es-ES" dirty="0" smtClean="0"/>
              <a:t> use.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15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5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Principles</a:t>
            </a:r>
            <a:r>
              <a:rPr lang="es-ES" dirty="0" smtClean="0"/>
              <a:t>.  </a:t>
            </a:r>
            <a:r>
              <a:rPr lang="es-ES" dirty="0" err="1" smtClean="0"/>
              <a:t>Shareholders´meeting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6-8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General meetings </a:t>
            </a:r>
            <a:r>
              <a:rPr lang="es-ES" dirty="0" err="1" smtClean="0"/>
              <a:t>should</a:t>
            </a:r>
            <a:r>
              <a:rPr lang="es-ES" dirty="0" smtClean="0"/>
              <a:t> be </a:t>
            </a:r>
            <a:r>
              <a:rPr lang="es-ES" dirty="0" err="1" smtClean="0"/>
              <a:t>conducted</a:t>
            </a:r>
            <a:r>
              <a:rPr lang="es-ES" dirty="0" smtClean="0"/>
              <a:t> </a:t>
            </a:r>
            <a:r>
              <a:rPr lang="es-ES" dirty="0" err="1" smtClean="0"/>
              <a:t>according</a:t>
            </a:r>
            <a:r>
              <a:rPr lang="es-ES" dirty="0" smtClean="0"/>
              <a:t> to </a:t>
            </a:r>
            <a:r>
              <a:rPr lang="es-ES" dirty="0" err="1" smtClean="0"/>
              <a:t>principles</a:t>
            </a:r>
            <a:r>
              <a:rPr lang="es-ES" dirty="0" smtClean="0"/>
              <a:t> of </a:t>
            </a:r>
            <a:r>
              <a:rPr lang="es-ES" dirty="0" err="1" smtClean="0"/>
              <a:t>transparency</a:t>
            </a:r>
            <a:r>
              <a:rPr lang="es-ES" dirty="0" smtClean="0"/>
              <a:t> and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appropriate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provided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aid</a:t>
            </a:r>
            <a:r>
              <a:rPr lang="es-ES" dirty="0" smtClean="0"/>
              <a:t> </a:t>
            </a:r>
            <a:r>
              <a:rPr lang="es-ES" dirty="0" err="1" smtClean="0"/>
              <a:t>shareholders</a:t>
            </a:r>
            <a:r>
              <a:rPr lang="es-ES" dirty="0" smtClean="0"/>
              <a:t> in </a:t>
            </a:r>
            <a:r>
              <a:rPr lang="es-ES" dirty="0" err="1" smtClean="0"/>
              <a:t>execising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rights</a:t>
            </a:r>
            <a:r>
              <a:rPr lang="es-ES" dirty="0" smtClean="0"/>
              <a:t> to </a:t>
            </a:r>
            <a:r>
              <a:rPr lang="es-ES" dirty="0" err="1" smtClean="0"/>
              <a:t>attend</a:t>
            </a:r>
            <a:r>
              <a:rPr lang="es-ES" dirty="0" smtClean="0"/>
              <a:t> and </a:t>
            </a:r>
            <a:r>
              <a:rPr lang="es-ES" dirty="0" err="1" smtClean="0"/>
              <a:t>participate</a:t>
            </a:r>
            <a:r>
              <a:rPr lang="es-ES" dirty="0" smtClean="0"/>
              <a:t> in general meetings in </a:t>
            </a:r>
            <a:r>
              <a:rPr lang="es-ES" dirty="0" err="1" smtClean="0"/>
              <a:t>conditions</a:t>
            </a:r>
            <a:r>
              <a:rPr lang="es-ES" dirty="0" smtClean="0"/>
              <a:t> of </a:t>
            </a:r>
            <a:r>
              <a:rPr lang="es-ES" dirty="0" err="1" smtClean="0"/>
              <a:t>equality</a:t>
            </a:r>
            <a:r>
              <a:rPr lang="es-ES" dirty="0" smtClean="0"/>
              <a:t>.</a:t>
            </a:r>
          </a:p>
          <a:p>
            <a:r>
              <a:rPr lang="es-ES" dirty="0"/>
              <a:t>- </a:t>
            </a:r>
            <a:r>
              <a:rPr lang="es-ES" dirty="0" err="1"/>
              <a:t>Equality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shareholders</a:t>
            </a:r>
            <a:r>
              <a:rPr lang="es-ES" dirty="0"/>
              <a:t> in </a:t>
            </a:r>
            <a:r>
              <a:rPr lang="es-ES" dirty="0" err="1"/>
              <a:t>exercising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rights</a:t>
            </a:r>
            <a:r>
              <a:rPr lang="es-ES" dirty="0"/>
              <a:t> to </a:t>
            </a:r>
            <a:r>
              <a:rPr lang="es-ES" dirty="0" err="1"/>
              <a:t>attend</a:t>
            </a:r>
            <a:r>
              <a:rPr lang="es-ES" dirty="0"/>
              <a:t> and </a:t>
            </a:r>
            <a:r>
              <a:rPr lang="es-ES" dirty="0" err="1"/>
              <a:t>participate</a:t>
            </a:r>
            <a:r>
              <a:rPr lang="es-ES" dirty="0"/>
              <a:t> in General Meetings.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16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7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Shareholders</a:t>
            </a:r>
            <a:r>
              <a:rPr lang="es-ES" dirty="0" smtClean="0"/>
              <a:t>´ general meeting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</a:t>
            </a:r>
            <a:r>
              <a:rPr lang="es-ES" dirty="0" err="1"/>
              <a:t>P</a:t>
            </a:r>
            <a:r>
              <a:rPr lang="es-ES" dirty="0" err="1" smtClean="0"/>
              <a:t>rinciples</a:t>
            </a:r>
            <a:r>
              <a:rPr lang="es-ES" dirty="0" smtClean="0"/>
              <a:t> of </a:t>
            </a:r>
            <a:r>
              <a:rPr lang="es-ES" dirty="0" err="1" smtClean="0"/>
              <a:t>transparency</a:t>
            </a:r>
            <a:r>
              <a:rPr lang="es-ES" dirty="0" smtClean="0"/>
              <a:t> and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appropriate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provided</a:t>
            </a:r>
            <a:r>
              <a:rPr lang="es-ES" dirty="0" smtClean="0"/>
              <a:t>. 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policy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general meeting </a:t>
            </a:r>
            <a:r>
              <a:rPr lang="es-ES" dirty="0" err="1" smtClean="0"/>
              <a:t>attendance</a:t>
            </a:r>
            <a:r>
              <a:rPr lang="es-ES" dirty="0" smtClean="0"/>
              <a:t> </a:t>
            </a:r>
            <a:r>
              <a:rPr lang="es-ES" dirty="0" err="1" smtClean="0"/>
              <a:t>payments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be </a:t>
            </a:r>
            <a:r>
              <a:rPr lang="es-ES" dirty="0" err="1" smtClean="0"/>
              <a:t>disclosed</a:t>
            </a:r>
            <a:r>
              <a:rPr lang="es-ES" dirty="0" smtClean="0"/>
              <a:t> in full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17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Listed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publish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web </a:t>
            </a:r>
            <a:r>
              <a:rPr lang="es-ES" dirty="0" err="1" smtClean="0"/>
              <a:t>site</a:t>
            </a:r>
            <a:r>
              <a:rPr lang="es-ES" dirty="0" smtClean="0"/>
              <a:t> at </a:t>
            </a:r>
            <a:r>
              <a:rPr lang="es-ES" dirty="0" err="1" smtClean="0"/>
              <a:t>least</a:t>
            </a:r>
            <a:endParaRPr lang="es-ES" dirty="0" smtClean="0"/>
          </a:p>
          <a:p>
            <a:r>
              <a:rPr lang="es-ES" dirty="0" smtClean="0"/>
              <a:t>a) </a:t>
            </a:r>
            <a:r>
              <a:rPr lang="es-ES" dirty="0" err="1" smtClean="0"/>
              <a:t>Report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auditor </a:t>
            </a:r>
            <a:r>
              <a:rPr lang="es-ES" dirty="0" err="1" smtClean="0"/>
              <a:t>independence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</a:t>
            </a:r>
            <a:r>
              <a:rPr lang="es-ES" dirty="0" err="1" smtClean="0"/>
              <a:t>Reviews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operation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audit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nomination</a:t>
            </a:r>
            <a:r>
              <a:rPr lang="es-ES" dirty="0" smtClean="0"/>
              <a:t> and </a:t>
            </a:r>
            <a:r>
              <a:rPr lang="es-ES" dirty="0" err="1" smtClean="0"/>
              <a:t>remuneration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endParaRPr lang="es-ES" dirty="0" smtClean="0"/>
          </a:p>
          <a:p>
            <a:r>
              <a:rPr lang="es-ES" dirty="0"/>
              <a:t>c</a:t>
            </a:r>
            <a:r>
              <a:rPr lang="es-ES" dirty="0" smtClean="0"/>
              <a:t>) </a:t>
            </a:r>
            <a:r>
              <a:rPr lang="es-ES" dirty="0" err="1" smtClean="0"/>
              <a:t>Audit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third-party</a:t>
            </a:r>
            <a:r>
              <a:rPr lang="es-ES" dirty="0" smtClean="0"/>
              <a:t> </a:t>
            </a:r>
            <a:r>
              <a:rPr lang="es-ES" dirty="0" err="1" smtClean="0"/>
              <a:t>transactions</a:t>
            </a:r>
            <a:endParaRPr lang="es-ES" dirty="0" smtClean="0"/>
          </a:p>
          <a:p>
            <a:r>
              <a:rPr lang="es-ES" dirty="0" smtClean="0"/>
              <a:t>d) </a:t>
            </a:r>
            <a:r>
              <a:rPr lang="es-ES" dirty="0" err="1" smtClean="0"/>
              <a:t>Report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social </a:t>
            </a:r>
            <a:r>
              <a:rPr lang="es-ES" dirty="0" err="1" smtClean="0"/>
              <a:t>responsibility</a:t>
            </a:r>
            <a:r>
              <a:rPr lang="es-ES" dirty="0" smtClean="0"/>
              <a:t> </a:t>
            </a:r>
            <a:r>
              <a:rPr lang="es-ES" dirty="0" err="1" smtClean="0"/>
              <a:t>policy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18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3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Principles</a:t>
            </a:r>
            <a:r>
              <a:rPr lang="es-ES" dirty="0" smtClean="0"/>
              <a:t> . </a:t>
            </a:r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directors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9-25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-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directors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directly</a:t>
            </a:r>
            <a:r>
              <a:rPr lang="es-ES" dirty="0" smtClean="0"/>
              <a:t> </a:t>
            </a:r>
            <a:r>
              <a:rPr lang="es-ES" dirty="0" err="1" smtClean="0"/>
              <a:t>responsible</a:t>
            </a:r>
            <a:r>
              <a:rPr lang="es-ES" dirty="0" smtClean="0"/>
              <a:t> </a:t>
            </a:r>
            <a:r>
              <a:rPr lang="es-ES" dirty="0" err="1" smtClean="0"/>
              <a:t>individually</a:t>
            </a:r>
            <a:r>
              <a:rPr lang="es-ES" dirty="0" smtClean="0"/>
              <a:t> and </a:t>
            </a:r>
            <a:r>
              <a:rPr lang="es-ES" dirty="0" err="1" smtClean="0"/>
              <a:t>collectively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steering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 and </a:t>
            </a:r>
            <a:r>
              <a:rPr lang="es-ES" dirty="0" err="1" smtClean="0"/>
              <a:t>supervising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r>
              <a:rPr lang="es-ES" dirty="0" smtClean="0"/>
              <a:t>,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goal</a:t>
            </a:r>
            <a:r>
              <a:rPr lang="es-ES" dirty="0" smtClean="0"/>
              <a:t> of </a:t>
            </a:r>
            <a:r>
              <a:rPr lang="es-ES" dirty="0" err="1" smtClean="0"/>
              <a:t>promoting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</a:t>
            </a:r>
            <a:r>
              <a:rPr lang="es-ES" dirty="0" err="1" smtClean="0"/>
              <a:t>interest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directors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optimal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 to </a:t>
            </a:r>
            <a:r>
              <a:rPr lang="es-ES" dirty="0" err="1" smtClean="0"/>
              <a:t>facilitate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functioning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participation</a:t>
            </a:r>
            <a:r>
              <a:rPr lang="es-ES" dirty="0" smtClean="0"/>
              <a:t> of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memebers</a:t>
            </a:r>
            <a:r>
              <a:rPr lang="es-ES" dirty="0" smtClean="0"/>
              <a:t> and </a:t>
            </a:r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decision</a:t>
            </a:r>
            <a:r>
              <a:rPr lang="es-ES" dirty="0" smtClean="0"/>
              <a:t> </a:t>
            </a:r>
            <a:r>
              <a:rPr lang="es-ES" dirty="0" err="1" smtClean="0"/>
              <a:t>making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selection</a:t>
            </a:r>
            <a:r>
              <a:rPr lang="es-ES" dirty="0" smtClean="0"/>
              <a:t> </a:t>
            </a:r>
            <a:r>
              <a:rPr lang="es-ES" dirty="0" err="1" smtClean="0"/>
              <a:t>policy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seek</a:t>
            </a:r>
            <a:r>
              <a:rPr lang="es-ES" dirty="0" smtClean="0"/>
              <a:t> a balance of </a:t>
            </a:r>
            <a:r>
              <a:rPr lang="es-ES" dirty="0" err="1" smtClean="0"/>
              <a:t>knowledge</a:t>
            </a:r>
            <a:r>
              <a:rPr lang="es-ES" dirty="0" smtClean="0"/>
              <a:t>, </a:t>
            </a:r>
            <a:r>
              <a:rPr lang="es-ES" dirty="0" err="1" smtClean="0"/>
              <a:t>experience</a:t>
            </a:r>
            <a:r>
              <a:rPr lang="es-ES" dirty="0" smtClean="0"/>
              <a:t> and </a:t>
            </a:r>
            <a:r>
              <a:rPr lang="es-ES" dirty="0" err="1" smtClean="0"/>
              <a:t>gender</a:t>
            </a:r>
            <a:r>
              <a:rPr lang="es-ES" dirty="0" smtClean="0"/>
              <a:t>.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19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6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es-ES" dirty="0" err="1" smtClean="0"/>
              <a:t>Since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OECD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established</a:t>
            </a:r>
            <a:r>
              <a:rPr lang="es-ES" dirty="0" smtClean="0"/>
              <a:t> in 1961, </a:t>
            </a:r>
            <a:r>
              <a:rPr lang="es-ES" dirty="0" err="1" smtClean="0"/>
              <a:t>it</a:t>
            </a:r>
            <a:r>
              <a:rPr lang="es-ES" dirty="0" smtClean="0"/>
              <a:t> has </a:t>
            </a:r>
            <a:r>
              <a:rPr lang="es-ES" dirty="0" err="1" smtClean="0"/>
              <a:t>developed</a:t>
            </a:r>
            <a:r>
              <a:rPr lang="es-ES" dirty="0" smtClean="0"/>
              <a:t>  </a:t>
            </a:r>
            <a:r>
              <a:rPr lang="es-ES" dirty="0" err="1" smtClean="0"/>
              <a:t>some</a:t>
            </a:r>
            <a:r>
              <a:rPr lang="es-ES" dirty="0" smtClean="0"/>
              <a:t> 270 legal </a:t>
            </a:r>
            <a:r>
              <a:rPr lang="es-ES" dirty="0" err="1" smtClean="0"/>
              <a:t>instruments</a:t>
            </a:r>
            <a:r>
              <a:rPr lang="es-ES" dirty="0" smtClean="0"/>
              <a:t>, </a:t>
            </a:r>
          </a:p>
          <a:p>
            <a:r>
              <a:rPr lang="es-ES" dirty="0" smtClean="0"/>
              <a:t>International </a:t>
            </a:r>
            <a:r>
              <a:rPr lang="es-ES" dirty="0" err="1" smtClean="0"/>
              <a:t>standards</a:t>
            </a:r>
            <a:r>
              <a:rPr lang="es-ES" dirty="0" smtClean="0"/>
              <a:t> (</a:t>
            </a:r>
            <a:r>
              <a:rPr lang="es-ES" dirty="0" err="1" smtClean="0"/>
              <a:t>promoting</a:t>
            </a:r>
            <a:r>
              <a:rPr lang="es-ES" dirty="0" smtClean="0"/>
              <a:t> </a:t>
            </a:r>
            <a:r>
              <a:rPr lang="es-ES" dirty="0" err="1" smtClean="0"/>
              <a:t>integrity</a:t>
            </a:r>
            <a:r>
              <a:rPr lang="es-ES" dirty="0" smtClean="0"/>
              <a:t> and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governance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anti-</a:t>
            </a:r>
            <a:r>
              <a:rPr lang="es-ES" dirty="0" err="1" smtClean="0"/>
              <a:t>bribery</a:t>
            </a:r>
            <a:r>
              <a:rPr lang="es-ES" dirty="0" smtClean="0"/>
              <a:t> </a:t>
            </a:r>
            <a:r>
              <a:rPr lang="es-ES" dirty="0" err="1" smtClean="0"/>
              <a:t>convention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recognised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/>
              <a:t>golden</a:t>
            </a:r>
            <a:r>
              <a:rPr lang="es-ES" dirty="0"/>
              <a:t> standard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EF3C-23E2-4446-8C04-8A88B4A965B4}" type="slidenum">
              <a:rPr lang="es-ES" smtClean="0"/>
              <a:t>2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Characteristics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</a:t>
            </a:r>
            <a:r>
              <a:rPr lang="es-ES" dirty="0" err="1" smtClean="0"/>
              <a:t>Governance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61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directors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- </a:t>
            </a:r>
            <a:r>
              <a:rPr lang="es-ES" dirty="0" err="1" smtClean="0"/>
              <a:t>Responsible</a:t>
            </a:r>
            <a:r>
              <a:rPr lang="es-ES" dirty="0" smtClean="0"/>
              <a:t> </a:t>
            </a:r>
            <a:r>
              <a:rPr lang="es-ES" dirty="0" err="1" smtClean="0"/>
              <a:t>individually</a:t>
            </a:r>
            <a:r>
              <a:rPr lang="es-ES" dirty="0" smtClean="0"/>
              <a:t> and </a:t>
            </a:r>
            <a:r>
              <a:rPr lang="es-ES" dirty="0" err="1" smtClean="0"/>
              <a:t>collectively</a:t>
            </a:r>
            <a:r>
              <a:rPr lang="es-ES" dirty="0" smtClean="0"/>
              <a:t> / s </a:t>
            </a:r>
            <a:r>
              <a:rPr lang="es-ES" dirty="0" err="1" smtClean="0"/>
              <a:t>goal</a:t>
            </a:r>
            <a:r>
              <a:rPr lang="es-ES" dirty="0" smtClean="0"/>
              <a:t> of </a:t>
            </a:r>
            <a:r>
              <a:rPr lang="es-ES" dirty="0" err="1" smtClean="0"/>
              <a:t>promoting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</a:t>
            </a:r>
            <a:r>
              <a:rPr lang="es-ES" dirty="0" err="1" smtClean="0"/>
              <a:t>interest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optimal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 and balance of </a:t>
            </a:r>
            <a:r>
              <a:rPr lang="es-ES" dirty="0" err="1" smtClean="0"/>
              <a:t>knowledge</a:t>
            </a:r>
            <a:r>
              <a:rPr lang="es-ES" dirty="0" smtClean="0"/>
              <a:t>, </a:t>
            </a:r>
            <a:r>
              <a:rPr lang="es-ES" dirty="0" err="1" smtClean="0"/>
              <a:t>experience</a:t>
            </a:r>
            <a:r>
              <a:rPr lang="es-ES" dirty="0" smtClean="0"/>
              <a:t> and </a:t>
            </a:r>
            <a:r>
              <a:rPr lang="es-ES" dirty="0" err="1" smtClean="0"/>
              <a:t>gender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board´s</a:t>
            </a:r>
            <a:r>
              <a:rPr lang="es-ES" dirty="0" smtClean="0"/>
              <a:t> </a:t>
            </a:r>
            <a:r>
              <a:rPr lang="es-ES" dirty="0" err="1" smtClean="0"/>
              <a:t>membership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majority</a:t>
            </a:r>
            <a:r>
              <a:rPr lang="es-ES" dirty="0" smtClean="0"/>
              <a:t> of non-</a:t>
            </a:r>
            <a:r>
              <a:rPr lang="es-ES" dirty="0" err="1" smtClean="0"/>
              <a:t>executive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 and mix of </a:t>
            </a:r>
            <a:r>
              <a:rPr lang="es-ES" dirty="0" err="1" smtClean="0"/>
              <a:t>proprietary</a:t>
            </a:r>
            <a:r>
              <a:rPr lang="es-ES" dirty="0" smtClean="0"/>
              <a:t> and </a:t>
            </a:r>
            <a:r>
              <a:rPr lang="es-ES" dirty="0" err="1" smtClean="0"/>
              <a:t>independent</a:t>
            </a:r>
            <a:r>
              <a:rPr lang="es-ES" dirty="0" smtClean="0"/>
              <a:t>/ at </a:t>
            </a:r>
            <a:r>
              <a:rPr lang="es-ES" dirty="0" err="1" smtClean="0"/>
              <a:t>least</a:t>
            </a:r>
            <a:r>
              <a:rPr lang="es-ES" dirty="0" smtClean="0"/>
              <a:t> </a:t>
            </a:r>
            <a:r>
              <a:rPr lang="es-ES" dirty="0" err="1" smtClean="0"/>
              <a:t>half</a:t>
            </a:r>
            <a:r>
              <a:rPr lang="es-ES" dirty="0" smtClean="0"/>
              <a:t> of </a:t>
            </a:r>
            <a:r>
              <a:rPr lang="es-ES" dirty="0" err="1" smtClean="0"/>
              <a:t>board</a:t>
            </a:r>
            <a:r>
              <a:rPr lang="es-ES" dirty="0" smtClean="0"/>
              <a:t> places.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20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Cannot</a:t>
            </a:r>
            <a:r>
              <a:rPr lang="es-ES" dirty="0" smtClean="0"/>
              <a:t>  be </a:t>
            </a:r>
            <a:r>
              <a:rPr lang="es-ES" dirty="0" err="1" smtClean="0"/>
              <a:t>delegated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</a:t>
            </a:r>
            <a:r>
              <a:rPr lang="es-ES" dirty="0" err="1" smtClean="0"/>
              <a:t>Approval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general </a:t>
            </a:r>
            <a:r>
              <a:rPr lang="es-ES" dirty="0" err="1" smtClean="0"/>
              <a:t>policies</a:t>
            </a:r>
            <a:r>
              <a:rPr lang="es-ES" dirty="0" smtClean="0"/>
              <a:t> and </a:t>
            </a:r>
            <a:r>
              <a:rPr lang="es-ES" dirty="0" err="1" smtClean="0"/>
              <a:t>strategies</a:t>
            </a:r>
            <a:r>
              <a:rPr lang="es-ES" dirty="0" smtClean="0"/>
              <a:t> of </a:t>
            </a:r>
            <a:r>
              <a:rPr lang="es-ES" dirty="0" err="1" smtClean="0"/>
              <a:t>teh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Drafting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annual</a:t>
            </a:r>
            <a:r>
              <a:rPr lang="es-ES" dirty="0" smtClean="0"/>
              <a:t> </a:t>
            </a:r>
            <a:r>
              <a:rPr lang="es-ES" dirty="0" err="1" smtClean="0"/>
              <a:t>accounts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appointment</a:t>
            </a:r>
            <a:r>
              <a:rPr lang="es-ES" dirty="0" smtClean="0"/>
              <a:t> and </a:t>
            </a:r>
            <a:r>
              <a:rPr lang="es-ES" dirty="0" err="1" smtClean="0"/>
              <a:t>dismissal</a:t>
            </a:r>
            <a:r>
              <a:rPr lang="es-ES" dirty="0" smtClean="0"/>
              <a:t> of </a:t>
            </a:r>
            <a:r>
              <a:rPr lang="es-ES" dirty="0" err="1" smtClean="0"/>
              <a:t>managing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. </a:t>
            </a:r>
          </a:p>
          <a:p>
            <a:r>
              <a:rPr lang="es-ES" dirty="0" smtClean="0"/>
              <a:t>-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call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General </a:t>
            </a:r>
            <a:r>
              <a:rPr lang="es-ES" dirty="0" err="1" smtClean="0"/>
              <a:t>Shareholder´s</a:t>
            </a:r>
            <a:r>
              <a:rPr lang="es-ES" dirty="0" smtClean="0"/>
              <a:t>   meeting.</a:t>
            </a:r>
          </a:p>
          <a:p>
            <a:r>
              <a:rPr lang="es-ES" dirty="0" smtClean="0"/>
              <a:t>- </a:t>
            </a:r>
            <a:r>
              <a:rPr lang="es-ES" dirty="0" err="1"/>
              <a:t>T</a:t>
            </a:r>
            <a:r>
              <a:rPr lang="es-ES" dirty="0" err="1" smtClean="0"/>
              <a:t>he</a:t>
            </a:r>
            <a:r>
              <a:rPr lang="es-ES" dirty="0" smtClean="0"/>
              <a:t> </a:t>
            </a:r>
            <a:r>
              <a:rPr lang="es-ES" dirty="0" err="1" smtClean="0"/>
              <a:t>content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Agenda.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21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1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13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directors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optimal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 to </a:t>
            </a:r>
            <a:r>
              <a:rPr lang="es-ES" dirty="0" err="1" smtClean="0"/>
              <a:t>promote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functioning</a:t>
            </a:r>
            <a:r>
              <a:rPr lang="es-ES" dirty="0" smtClean="0"/>
              <a:t> and </a:t>
            </a:r>
            <a:r>
              <a:rPr lang="es-ES" dirty="0" err="1" smtClean="0"/>
              <a:t>maximise</a:t>
            </a:r>
            <a:r>
              <a:rPr lang="es-ES" dirty="0" smtClean="0"/>
              <a:t> </a:t>
            </a:r>
            <a:r>
              <a:rPr lang="es-ES" dirty="0" err="1" smtClean="0"/>
              <a:t>participation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recommended</a:t>
            </a:r>
            <a:r>
              <a:rPr lang="es-ES" dirty="0" smtClean="0"/>
              <a:t> </a:t>
            </a:r>
            <a:r>
              <a:rPr lang="es-ES" dirty="0" err="1" smtClean="0"/>
              <a:t>range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accordingly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five</a:t>
            </a:r>
            <a:r>
              <a:rPr lang="es-ES" dirty="0" smtClean="0"/>
              <a:t> and </a:t>
            </a:r>
            <a:r>
              <a:rPr lang="es-ES" dirty="0" err="1" smtClean="0"/>
              <a:t>fifteen</a:t>
            </a:r>
            <a:r>
              <a:rPr lang="es-ES" dirty="0" smtClean="0"/>
              <a:t> </a:t>
            </a:r>
            <a:r>
              <a:rPr lang="es-ES" dirty="0" err="1" smtClean="0"/>
              <a:t>members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22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6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52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task</a:t>
            </a:r>
            <a:r>
              <a:rPr lang="es-ES" dirty="0" smtClean="0"/>
              <a:t> </a:t>
            </a:r>
            <a:r>
              <a:rPr lang="es-ES" dirty="0" err="1" smtClean="0"/>
              <a:t>osf</a:t>
            </a:r>
            <a:r>
              <a:rPr lang="es-ES" dirty="0" smtClean="0"/>
              <a:t> </a:t>
            </a:r>
            <a:r>
              <a:rPr lang="es-ES" dirty="0" err="1" smtClean="0"/>
              <a:t>supervising</a:t>
            </a:r>
            <a:r>
              <a:rPr lang="es-ES" dirty="0" smtClean="0"/>
              <a:t> </a:t>
            </a:r>
            <a:r>
              <a:rPr lang="es-ES" dirty="0" err="1" smtClean="0"/>
              <a:t>compliance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</a:t>
            </a:r>
            <a:r>
              <a:rPr lang="es-ES" dirty="0" err="1" smtClean="0"/>
              <a:t>governence</a:t>
            </a:r>
            <a:r>
              <a:rPr lang="es-ES" dirty="0" smtClean="0"/>
              <a:t> rules, </a:t>
            </a:r>
            <a:r>
              <a:rPr lang="es-ES" dirty="0" err="1" smtClean="0"/>
              <a:t>internal</a:t>
            </a:r>
            <a:r>
              <a:rPr lang="es-ES" dirty="0" smtClean="0"/>
              <a:t> </a:t>
            </a:r>
            <a:r>
              <a:rPr lang="es-ES" dirty="0" err="1" smtClean="0"/>
              <a:t>codes</a:t>
            </a:r>
            <a:r>
              <a:rPr lang="es-ES" dirty="0" smtClean="0"/>
              <a:t> of </a:t>
            </a:r>
            <a:r>
              <a:rPr lang="es-ES" dirty="0" err="1" smtClean="0"/>
              <a:t>conduct</a:t>
            </a:r>
            <a:r>
              <a:rPr lang="es-ES" dirty="0" smtClean="0"/>
              <a:t> and </a:t>
            </a:r>
            <a:r>
              <a:rPr lang="es-ES" dirty="0" err="1" smtClean="0"/>
              <a:t>corporate</a:t>
            </a:r>
            <a:r>
              <a:rPr lang="es-ES" dirty="0" smtClean="0"/>
              <a:t> social </a:t>
            </a:r>
            <a:r>
              <a:rPr lang="es-ES" dirty="0" err="1" smtClean="0"/>
              <a:t>responsibility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be </a:t>
            </a:r>
            <a:r>
              <a:rPr lang="es-ES" dirty="0" err="1" smtClean="0"/>
              <a:t>assigned</a:t>
            </a:r>
            <a:r>
              <a:rPr lang="es-ES" dirty="0" smtClean="0"/>
              <a:t> to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split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several</a:t>
            </a:r>
            <a:r>
              <a:rPr lang="es-ES" dirty="0" smtClean="0"/>
              <a:t> ,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clould</a:t>
            </a:r>
            <a:r>
              <a:rPr lang="es-ES" dirty="0" smtClean="0"/>
              <a:t> be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audit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nomination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social </a:t>
            </a:r>
            <a:r>
              <a:rPr lang="es-ES" dirty="0" err="1" smtClean="0"/>
              <a:t>responsibility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,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 </a:t>
            </a:r>
            <a:r>
              <a:rPr lang="es-ES" dirty="0" err="1" smtClean="0"/>
              <a:t>exists</a:t>
            </a:r>
            <a:r>
              <a:rPr lang="es-ES" dirty="0" smtClean="0"/>
              <a:t>, </a:t>
            </a:r>
            <a:r>
              <a:rPr lang="es-ES" dirty="0" err="1" smtClean="0"/>
              <a:t>or</a:t>
            </a:r>
            <a:r>
              <a:rPr lang="es-ES" dirty="0" smtClean="0"/>
              <a:t> a </a:t>
            </a:r>
            <a:r>
              <a:rPr lang="es-ES" dirty="0" err="1" smtClean="0"/>
              <a:t>dedicated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 </a:t>
            </a:r>
            <a:r>
              <a:rPr lang="es-ES" dirty="0" err="1" smtClean="0"/>
              <a:t>established</a:t>
            </a:r>
            <a:r>
              <a:rPr lang="es-ES" dirty="0" smtClean="0"/>
              <a:t>  ad hoc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23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Principles</a:t>
            </a:r>
            <a:r>
              <a:rPr lang="es-ES" dirty="0" smtClean="0"/>
              <a:t>. </a:t>
            </a:r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directors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p11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directors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a </a:t>
            </a:r>
            <a:r>
              <a:rPr lang="es-ES" dirty="0" err="1" smtClean="0"/>
              <a:t>balanced</a:t>
            </a:r>
            <a:r>
              <a:rPr lang="es-ES" dirty="0" smtClean="0"/>
              <a:t> </a:t>
            </a:r>
            <a:r>
              <a:rPr lang="es-ES" dirty="0" err="1" smtClean="0"/>
              <a:t>membership</a:t>
            </a:r>
            <a:r>
              <a:rPr lang="es-ES" dirty="0" smtClean="0"/>
              <a:t>,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majority</a:t>
            </a:r>
            <a:r>
              <a:rPr lang="es-ES" dirty="0" smtClean="0"/>
              <a:t> of non-</a:t>
            </a:r>
            <a:r>
              <a:rPr lang="es-ES" dirty="0" err="1" smtClean="0"/>
              <a:t>executive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 and </a:t>
            </a:r>
            <a:r>
              <a:rPr lang="es-ES" dirty="0" err="1" smtClean="0"/>
              <a:t>adequate</a:t>
            </a:r>
            <a:r>
              <a:rPr lang="es-ES" dirty="0" smtClean="0"/>
              <a:t> mix of </a:t>
            </a:r>
            <a:r>
              <a:rPr lang="es-ES" dirty="0" err="1" smtClean="0"/>
              <a:t>proprietary</a:t>
            </a:r>
            <a:r>
              <a:rPr lang="es-ES" dirty="0" smtClean="0"/>
              <a:t> and </a:t>
            </a:r>
            <a:r>
              <a:rPr lang="es-ES" dirty="0" err="1" smtClean="0"/>
              <a:t>independent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,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represent</a:t>
            </a:r>
            <a:r>
              <a:rPr lang="es-ES" dirty="0" smtClean="0"/>
              <a:t> at </a:t>
            </a:r>
            <a:r>
              <a:rPr lang="es-ES" dirty="0" err="1" smtClean="0"/>
              <a:t>least</a:t>
            </a:r>
            <a:r>
              <a:rPr lang="es-ES" dirty="0" smtClean="0"/>
              <a:t> </a:t>
            </a:r>
            <a:r>
              <a:rPr lang="es-ES" dirty="0" err="1" smtClean="0"/>
              <a:t>half</a:t>
            </a:r>
            <a:r>
              <a:rPr lang="es-ES" dirty="0" smtClean="0"/>
              <a:t> of </a:t>
            </a:r>
            <a:r>
              <a:rPr lang="es-ES" dirty="0" err="1" smtClean="0"/>
              <a:t>board</a:t>
            </a:r>
            <a:r>
              <a:rPr lang="es-ES" dirty="0" smtClean="0"/>
              <a:t> places.</a:t>
            </a:r>
          </a:p>
          <a:p>
            <a:r>
              <a:rPr lang="es-ES" dirty="0" smtClean="0"/>
              <a:t>-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chairman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responsible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leadership</a:t>
            </a:r>
            <a:r>
              <a:rPr lang="es-ES" dirty="0" smtClean="0"/>
              <a:t> and </a:t>
            </a:r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running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secretary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to </a:t>
            </a:r>
            <a:r>
              <a:rPr lang="es-ES" dirty="0" err="1" smtClean="0"/>
              <a:t>facilitate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efficient</a:t>
            </a:r>
            <a:r>
              <a:rPr lang="es-ES" dirty="0" smtClean="0"/>
              <a:t> </a:t>
            </a:r>
            <a:r>
              <a:rPr lang="es-ES" dirty="0" err="1" smtClean="0"/>
              <a:t>running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24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15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err="1" smtClean="0"/>
              <a:t>Proprietary</a:t>
            </a:r>
            <a:r>
              <a:rPr lang="es-ES" dirty="0" smtClean="0"/>
              <a:t> and </a:t>
            </a:r>
            <a:r>
              <a:rPr lang="es-ES" dirty="0" err="1" smtClean="0"/>
              <a:t>independent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constitute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ample</a:t>
            </a:r>
            <a:r>
              <a:rPr lang="es-ES" dirty="0" smtClean="0"/>
              <a:t> </a:t>
            </a:r>
            <a:r>
              <a:rPr lang="es-ES" dirty="0" err="1" smtClean="0"/>
              <a:t>mjority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directors</a:t>
            </a:r>
            <a:r>
              <a:rPr lang="es-ES" dirty="0" smtClean="0"/>
              <a:t>, </a:t>
            </a:r>
            <a:r>
              <a:rPr lang="es-ES" dirty="0" err="1" smtClean="0"/>
              <a:t>while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executive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be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minimum</a:t>
            </a:r>
            <a:r>
              <a:rPr lang="es-ES" dirty="0" smtClean="0"/>
              <a:t> </a:t>
            </a:r>
            <a:r>
              <a:rPr lang="es-ES" dirty="0" err="1" smtClean="0"/>
              <a:t>bearing</a:t>
            </a:r>
            <a:r>
              <a:rPr lang="es-ES" dirty="0" smtClean="0"/>
              <a:t> in </a:t>
            </a:r>
            <a:r>
              <a:rPr lang="es-ES" dirty="0" err="1" smtClean="0"/>
              <a:t>mind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complexity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ownership</a:t>
            </a:r>
            <a:r>
              <a:rPr lang="es-ES" dirty="0" smtClean="0"/>
              <a:t> </a:t>
            </a:r>
            <a:r>
              <a:rPr lang="es-ES" dirty="0" err="1" smtClean="0"/>
              <a:t>interests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control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25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7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17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Independent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be at </a:t>
            </a:r>
            <a:r>
              <a:rPr lang="es-ES" dirty="0" err="1" smtClean="0"/>
              <a:t>least</a:t>
            </a:r>
            <a:r>
              <a:rPr lang="es-ES" dirty="0" smtClean="0"/>
              <a:t> </a:t>
            </a:r>
            <a:r>
              <a:rPr lang="es-ES" dirty="0" err="1" smtClean="0"/>
              <a:t>half</a:t>
            </a:r>
            <a:r>
              <a:rPr lang="es-ES" dirty="0" smtClean="0"/>
              <a:t> of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members</a:t>
            </a:r>
            <a:endParaRPr lang="es-ES" dirty="0" smtClean="0"/>
          </a:p>
          <a:p>
            <a:r>
              <a:rPr lang="es-ES" dirty="0" err="1" smtClean="0"/>
              <a:t>However</a:t>
            </a:r>
            <a:r>
              <a:rPr lang="es-ES" dirty="0" smtClean="0"/>
              <a:t>,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a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r>
              <a:rPr lang="es-ES" dirty="0" smtClean="0"/>
              <a:t> </a:t>
            </a:r>
            <a:r>
              <a:rPr lang="es-ES" dirty="0" err="1" smtClean="0"/>
              <a:t>capitalisation</a:t>
            </a:r>
            <a:r>
              <a:rPr lang="es-ES" dirty="0" smtClean="0"/>
              <a:t>,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a </a:t>
            </a:r>
            <a:r>
              <a:rPr lang="es-ES" dirty="0" err="1" smtClean="0"/>
              <a:t>ñlarge</a:t>
            </a:r>
            <a:r>
              <a:rPr lang="es-ES" dirty="0" smtClean="0"/>
              <a:t> </a:t>
            </a:r>
            <a:r>
              <a:rPr lang="es-ES" dirty="0" err="1" smtClean="0"/>
              <a:t>cap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 has </a:t>
            </a:r>
            <a:r>
              <a:rPr lang="es-ES" dirty="0" err="1" smtClean="0"/>
              <a:t>shareholders</a:t>
            </a:r>
            <a:r>
              <a:rPr lang="es-ES" dirty="0" smtClean="0"/>
              <a:t> </a:t>
            </a:r>
            <a:r>
              <a:rPr lang="es-ES" dirty="0" err="1" smtClean="0"/>
              <a:t>individually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concertedly</a:t>
            </a:r>
            <a:r>
              <a:rPr lang="es-ES" dirty="0" smtClean="0"/>
              <a:t> </a:t>
            </a:r>
            <a:r>
              <a:rPr lang="es-ES" dirty="0" err="1" smtClean="0"/>
              <a:t>controlling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30 </a:t>
            </a:r>
            <a:r>
              <a:rPr lang="es-ES" dirty="0" err="1" smtClean="0"/>
              <a:t>percent</a:t>
            </a:r>
            <a:r>
              <a:rPr lang="es-ES" dirty="0" smtClean="0"/>
              <a:t> of capital, </a:t>
            </a:r>
            <a:r>
              <a:rPr lang="es-ES" dirty="0" err="1" smtClean="0"/>
              <a:t>independent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occupy</a:t>
            </a:r>
            <a:r>
              <a:rPr lang="es-ES" dirty="0" smtClean="0"/>
              <a:t>, at </a:t>
            </a:r>
            <a:r>
              <a:rPr lang="es-ES" dirty="0" err="1" smtClean="0"/>
              <a:t>least</a:t>
            </a:r>
            <a:r>
              <a:rPr lang="es-ES" dirty="0" smtClean="0"/>
              <a:t>, a </a:t>
            </a:r>
            <a:r>
              <a:rPr lang="es-ES" dirty="0" err="1" smtClean="0"/>
              <a:t>third</a:t>
            </a:r>
            <a:r>
              <a:rPr lang="es-ES" dirty="0" smtClean="0"/>
              <a:t> of </a:t>
            </a:r>
            <a:r>
              <a:rPr lang="es-ES" dirty="0" err="1" smtClean="0"/>
              <a:t>board</a:t>
            </a:r>
            <a:r>
              <a:rPr lang="es-ES" dirty="0" smtClean="0"/>
              <a:t> places.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26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0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18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Companies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disclose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director </a:t>
            </a:r>
            <a:r>
              <a:rPr lang="es-ES" dirty="0" err="1" smtClean="0"/>
              <a:t>particulars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web </a:t>
            </a:r>
            <a:r>
              <a:rPr lang="es-ES" dirty="0" err="1" smtClean="0"/>
              <a:t>site</a:t>
            </a:r>
            <a:r>
              <a:rPr lang="es-ES" dirty="0" smtClean="0"/>
              <a:t> and </a:t>
            </a:r>
            <a:r>
              <a:rPr lang="es-ES" dirty="0" err="1" smtClean="0"/>
              <a:t>keep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</a:t>
            </a:r>
            <a:r>
              <a:rPr lang="es-ES" dirty="0" err="1" smtClean="0"/>
              <a:t>regularly</a:t>
            </a:r>
            <a:r>
              <a:rPr lang="es-ES" dirty="0" smtClean="0"/>
              <a:t> </a:t>
            </a:r>
            <a:r>
              <a:rPr lang="es-ES" dirty="0" err="1" smtClean="0"/>
              <a:t>updated</a:t>
            </a:r>
            <a:endParaRPr lang="es-ES" dirty="0" smtClean="0"/>
          </a:p>
          <a:p>
            <a:r>
              <a:rPr lang="es-ES" dirty="0" smtClean="0"/>
              <a:t>a) </a:t>
            </a:r>
            <a:r>
              <a:rPr lang="es-ES" dirty="0" err="1" smtClean="0"/>
              <a:t>Background</a:t>
            </a:r>
            <a:r>
              <a:rPr lang="es-ES" dirty="0" smtClean="0"/>
              <a:t> and </a:t>
            </a:r>
            <a:r>
              <a:rPr lang="es-ES" dirty="0" err="1" smtClean="0"/>
              <a:t>professional</a:t>
            </a:r>
            <a:r>
              <a:rPr lang="es-ES" dirty="0" smtClean="0"/>
              <a:t> </a:t>
            </a:r>
            <a:r>
              <a:rPr lang="es-ES" dirty="0" err="1" smtClean="0"/>
              <a:t>experience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smtClean="0"/>
              <a:t>b) </a:t>
            </a:r>
            <a:r>
              <a:rPr lang="es-ES" dirty="0" err="1" smtClean="0"/>
              <a:t>Directorships</a:t>
            </a:r>
            <a:r>
              <a:rPr lang="es-ES" dirty="0" smtClean="0"/>
              <a:t> </a:t>
            </a:r>
            <a:r>
              <a:rPr lang="es-ES" dirty="0" err="1" smtClean="0"/>
              <a:t>held</a:t>
            </a:r>
            <a:r>
              <a:rPr lang="es-ES" dirty="0" smtClean="0"/>
              <a:t> in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.</a:t>
            </a:r>
          </a:p>
          <a:p>
            <a:r>
              <a:rPr lang="es-ES" dirty="0"/>
              <a:t>c</a:t>
            </a:r>
            <a:r>
              <a:rPr lang="es-ES" dirty="0" smtClean="0"/>
              <a:t>) </a:t>
            </a:r>
            <a:r>
              <a:rPr lang="es-ES" dirty="0" err="1" smtClean="0"/>
              <a:t>Statement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director </a:t>
            </a:r>
            <a:r>
              <a:rPr lang="es-ES" dirty="0" err="1" smtClean="0"/>
              <a:t>class</a:t>
            </a:r>
            <a:r>
              <a:rPr lang="es-ES" dirty="0" smtClean="0"/>
              <a:t> to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belong</a:t>
            </a:r>
            <a:endParaRPr lang="es-ES" dirty="0" smtClean="0"/>
          </a:p>
          <a:p>
            <a:r>
              <a:rPr lang="es-ES" dirty="0" smtClean="0"/>
              <a:t>d) Shares </a:t>
            </a:r>
            <a:r>
              <a:rPr lang="es-ES" dirty="0" err="1" smtClean="0"/>
              <a:t>held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, and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options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27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22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</a:t>
            </a:r>
            <a:r>
              <a:rPr lang="es-ES" dirty="0" err="1" smtClean="0"/>
              <a:t>Companies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establish</a:t>
            </a:r>
            <a:r>
              <a:rPr lang="es-ES" dirty="0" smtClean="0"/>
              <a:t> rules </a:t>
            </a:r>
            <a:r>
              <a:rPr lang="es-ES" dirty="0" err="1" smtClean="0"/>
              <a:t>obliging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 to </a:t>
            </a:r>
            <a:r>
              <a:rPr lang="es-ES" dirty="0" err="1" smtClean="0"/>
              <a:t>disclose</a:t>
            </a:r>
            <a:r>
              <a:rPr lang="es-ES" dirty="0" smtClean="0"/>
              <a:t>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circumstance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might</a:t>
            </a:r>
            <a:r>
              <a:rPr lang="es-ES" dirty="0" smtClean="0"/>
              <a:t> </a:t>
            </a:r>
            <a:r>
              <a:rPr lang="es-ES" dirty="0" err="1" smtClean="0"/>
              <a:t>harm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organisation,s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reputation</a:t>
            </a:r>
            <a:r>
              <a:rPr lang="es-ES" dirty="0" smtClean="0"/>
              <a:t>, </a:t>
            </a:r>
            <a:r>
              <a:rPr lang="es-ES" dirty="0" err="1" smtClean="0"/>
              <a:t>tendering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resignation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case </a:t>
            </a:r>
            <a:r>
              <a:rPr lang="es-ES" dirty="0" err="1" smtClean="0"/>
              <a:t>may</a:t>
            </a:r>
            <a:r>
              <a:rPr lang="es-ES" dirty="0" smtClean="0"/>
              <a:t> be, and, in particular, to </a:t>
            </a:r>
            <a:r>
              <a:rPr lang="es-ES" dirty="0" err="1" smtClean="0"/>
              <a:t>inform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any</a:t>
            </a:r>
            <a:r>
              <a:rPr lang="es-ES" dirty="0" smtClean="0"/>
              <a:t> criminal </a:t>
            </a:r>
            <a:r>
              <a:rPr lang="es-ES" dirty="0" err="1" smtClean="0"/>
              <a:t>charges</a:t>
            </a:r>
            <a:r>
              <a:rPr lang="es-ES" dirty="0" smtClean="0"/>
              <a:t> </a:t>
            </a:r>
            <a:r>
              <a:rPr lang="es-ES" dirty="0" err="1" smtClean="0"/>
              <a:t>brought</a:t>
            </a:r>
            <a:r>
              <a:rPr lang="es-ES" dirty="0" smtClean="0"/>
              <a:t> </a:t>
            </a:r>
            <a:r>
              <a:rPr lang="es-ES" dirty="0" err="1" smtClean="0"/>
              <a:t>against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progress</a:t>
            </a:r>
            <a:r>
              <a:rPr lang="es-ES" dirty="0" smtClean="0"/>
              <a:t> of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subsequent</a:t>
            </a:r>
            <a:r>
              <a:rPr lang="es-ES" dirty="0" smtClean="0"/>
              <a:t> trial.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28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8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Principles</a:t>
            </a:r>
            <a:r>
              <a:rPr lang="es-ES" dirty="0" smtClean="0"/>
              <a:t>. </a:t>
            </a:r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directors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 18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periodically</a:t>
            </a:r>
            <a:r>
              <a:rPr lang="es-ES" dirty="0" smtClean="0"/>
              <a:t> </a:t>
            </a:r>
            <a:r>
              <a:rPr lang="es-ES" dirty="0" err="1" smtClean="0"/>
              <a:t>evaluate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overall</a:t>
            </a:r>
            <a:r>
              <a:rPr lang="es-ES" dirty="0" smtClean="0"/>
              <a:t> performance and </a:t>
            </a:r>
            <a:r>
              <a:rPr lang="es-ES" dirty="0" err="1" smtClean="0"/>
              <a:t>that</a:t>
            </a:r>
            <a:r>
              <a:rPr lang="es-ES" dirty="0" smtClean="0"/>
              <a:t> of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members</a:t>
            </a:r>
            <a:r>
              <a:rPr lang="es-ES" dirty="0" smtClean="0"/>
              <a:t> and </a:t>
            </a:r>
            <a:r>
              <a:rPr lang="es-ES" dirty="0" err="1" smtClean="0"/>
              <a:t>committees.This</a:t>
            </a:r>
            <a:r>
              <a:rPr lang="es-ES" dirty="0" smtClean="0"/>
              <a:t> </a:t>
            </a:r>
            <a:r>
              <a:rPr lang="es-ES" dirty="0" err="1" smtClean="0"/>
              <a:t>evaluation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be </a:t>
            </a:r>
            <a:r>
              <a:rPr lang="es-ES" dirty="0" err="1" smtClean="0"/>
              <a:t>externally</a:t>
            </a:r>
            <a:r>
              <a:rPr lang="es-ES" dirty="0" smtClean="0"/>
              <a:t> </a:t>
            </a:r>
            <a:r>
              <a:rPr lang="es-ES" dirty="0" err="1" smtClean="0"/>
              <a:t>facilitated</a:t>
            </a:r>
            <a:r>
              <a:rPr lang="es-ES" dirty="0" smtClean="0"/>
              <a:t> at </a:t>
            </a:r>
            <a:r>
              <a:rPr lang="es-ES" dirty="0" err="1" smtClean="0"/>
              <a:t>least</a:t>
            </a:r>
            <a:r>
              <a:rPr lang="es-ES" dirty="0" smtClean="0"/>
              <a:t> </a:t>
            </a:r>
            <a:r>
              <a:rPr lang="es-ES" dirty="0" err="1" smtClean="0"/>
              <a:t>every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years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audit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be </a:t>
            </a:r>
            <a:r>
              <a:rPr lang="es-ES" dirty="0" err="1" smtClean="0"/>
              <a:t>formed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a </a:t>
            </a:r>
            <a:r>
              <a:rPr lang="es-ES" dirty="0" err="1" smtClean="0"/>
              <a:t>majority</a:t>
            </a:r>
            <a:r>
              <a:rPr lang="es-ES" dirty="0" smtClean="0"/>
              <a:t> of </a:t>
            </a:r>
            <a:r>
              <a:rPr lang="es-ES" dirty="0" err="1" smtClean="0"/>
              <a:t>independent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.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meembers</a:t>
            </a:r>
            <a:r>
              <a:rPr lang="es-ES" dirty="0" smtClean="0"/>
              <a:t>, </a:t>
            </a:r>
            <a:r>
              <a:rPr lang="es-ES" dirty="0" err="1" smtClean="0"/>
              <a:t>should</a:t>
            </a:r>
            <a:r>
              <a:rPr lang="es-ES" dirty="0" smtClean="0"/>
              <a:t> be </a:t>
            </a:r>
            <a:r>
              <a:rPr lang="es-ES" dirty="0" err="1" smtClean="0"/>
              <a:t>appointed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regard</a:t>
            </a:r>
            <a:r>
              <a:rPr lang="es-ES" dirty="0" smtClean="0"/>
              <a:t> to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knowledge</a:t>
            </a:r>
            <a:r>
              <a:rPr lang="es-ES" dirty="0" smtClean="0"/>
              <a:t>, and </a:t>
            </a:r>
            <a:r>
              <a:rPr lang="es-ES" dirty="0" err="1" smtClean="0"/>
              <a:t>experience</a:t>
            </a:r>
            <a:r>
              <a:rPr lang="es-ES" dirty="0" smtClean="0"/>
              <a:t> in </a:t>
            </a:r>
            <a:r>
              <a:rPr lang="es-ES" dirty="0" err="1" smtClean="0"/>
              <a:t>accounting</a:t>
            </a:r>
            <a:r>
              <a:rPr lang="es-ES" dirty="0" smtClean="0"/>
              <a:t>, </a:t>
            </a:r>
            <a:r>
              <a:rPr lang="es-ES" dirty="0" err="1" smtClean="0"/>
              <a:t>auditing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r>
              <a:rPr lang="es-ES" dirty="0" smtClean="0"/>
              <a:t> </a:t>
            </a:r>
            <a:r>
              <a:rPr lang="es-ES" dirty="0" err="1" smtClean="0"/>
              <a:t>matters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29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3484984"/>
          </a:xfrm>
        </p:spPr>
        <p:txBody>
          <a:bodyPr/>
          <a:lstStyle/>
          <a:p>
            <a:r>
              <a:rPr lang="es-ES" dirty="0" err="1" smtClean="0"/>
              <a:t>Fight</a:t>
            </a:r>
            <a:r>
              <a:rPr lang="es-ES" dirty="0" smtClean="0"/>
              <a:t> </a:t>
            </a:r>
            <a:r>
              <a:rPr lang="es-ES" dirty="0" err="1" smtClean="0"/>
              <a:t>against</a:t>
            </a:r>
            <a:r>
              <a:rPr lang="es-ES" dirty="0" smtClean="0"/>
              <a:t> </a:t>
            </a:r>
            <a:r>
              <a:rPr lang="es-ES" dirty="0" err="1" smtClean="0"/>
              <a:t>transnational</a:t>
            </a:r>
            <a:r>
              <a:rPr lang="es-ES" dirty="0" smtClean="0"/>
              <a:t> </a:t>
            </a:r>
            <a:r>
              <a:rPr lang="es-ES" dirty="0" err="1" smtClean="0"/>
              <a:t>bribery</a:t>
            </a:r>
            <a:r>
              <a:rPr lang="es-ES" dirty="0" smtClean="0"/>
              <a:t> and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forms</a:t>
            </a:r>
            <a:r>
              <a:rPr lang="es-ES" dirty="0" smtClean="0"/>
              <a:t> of </a:t>
            </a:r>
            <a:r>
              <a:rPr lang="es-ES" dirty="0" err="1" smtClean="0"/>
              <a:t>unfair</a:t>
            </a:r>
            <a:r>
              <a:rPr lang="es-ES" dirty="0" smtClean="0"/>
              <a:t> </a:t>
            </a:r>
            <a:r>
              <a:rPr lang="es-ES" dirty="0" err="1" smtClean="0"/>
              <a:t>competition</a:t>
            </a:r>
            <a:endParaRPr lang="es-ES" dirty="0" smtClean="0"/>
          </a:p>
          <a:p>
            <a:r>
              <a:rPr lang="es-ES" dirty="0" err="1" smtClean="0"/>
              <a:t>Promotion</a:t>
            </a:r>
            <a:r>
              <a:rPr lang="es-ES" dirty="0" smtClean="0"/>
              <a:t> of </a:t>
            </a:r>
            <a:r>
              <a:rPr lang="es-ES" dirty="0" err="1" smtClean="0"/>
              <a:t>integrity</a:t>
            </a:r>
            <a:r>
              <a:rPr lang="es-ES" dirty="0" smtClean="0"/>
              <a:t> and </a:t>
            </a:r>
            <a:r>
              <a:rPr lang="es-ES" dirty="0" err="1" smtClean="0"/>
              <a:t>transparency</a:t>
            </a:r>
            <a:endParaRPr lang="es-ES" dirty="0" smtClean="0"/>
          </a:p>
          <a:p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governance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public</a:t>
            </a:r>
            <a:r>
              <a:rPr lang="es-ES" dirty="0" smtClean="0"/>
              <a:t> and </a:t>
            </a:r>
            <a:r>
              <a:rPr lang="es-ES" dirty="0" err="1" smtClean="0"/>
              <a:t>private</a:t>
            </a:r>
            <a:r>
              <a:rPr lang="es-ES" dirty="0" smtClean="0"/>
              <a:t> </a:t>
            </a:r>
            <a:r>
              <a:rPr lang="es-ES" dirty="0" err="1" smtClean="0"/>
              <a:t>sectors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EF3C-23E2-4446-8C04-8A88B4A965B4}" type="slidenum">
              <a:rPr lang="es-ES" smtClean="0"/>
              <a:t>3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Characteristics of the Corporate Governance Code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853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36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evaluation</a:t>
            </a:r>
            <a:r>
              <a:rPr lang="es-ES" dirty="0" smtClean="0"/>
              <a:t> of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committees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start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reports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send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directors</a:t>
            </a:r>
            <a:r>
              <a:rPr lang="es-ES" dirty="0" smtClean="0"/>
              <a:t>, </a:t>
            </a:r>
            <a:r>
              <a:rPr lang="es-ES" dirty="0" err="1" smtClean="0"/>
              <a:t>while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itself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stars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report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nomination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Every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years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directors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engage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external</a:t>
            </a:r>
            <a:r>
              <a:rPr lang="es-ES" dirty="0" smtClean="0"/>
              <a:t> </a:t>
            </a:r>
            <a:r>
              <a:rPr lang="es-ES" dirty="0" err="1" smtClean="0"/>
              <a:t>facilitator</a:t>
            </a:r>
            <a:r>
              <a:rPr lang="es-ES" dirty="0" smtClean="0"/>
              <a:t> to </a:t>
            </a:r>
            <a:r>
              <a:rPr lang="es-ES" dirty="0" err="1" smtClean="0"/>
              <a:t>aid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evaluation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30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0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36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in full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conduct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annual</a:t>
            </a:r>
            <a:r>
              <a:rPr lang="es-ES" dirty="0" smtClean="0"/>
              <a:t> </a:t>
            </a:r>
            <a:r>
              <a:rPr lang="es-ES" dirty="0" err="1" smtClean="0"/>
              <a:t>evaluation</a:t>
            </a:r>
            <a:r>
              <a:rPr lang="es-ES" dirty="0" smtClean="0"/>
              <a:t> , </a:t>
            </a:r>
            <a:r>
              <a:rPr lang="es-ES" dirty="0" err="1" smtClean="0"/>
              <a:t>adopting</a:t>
            </a:r>
            <a:r>
              <a:rPr lang="es-ES" dirty="0" smtClean="0"/>
              <a:t>,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necessary</a:t>
            </a:r>
            <a:r>
              <a:rPr lang="es-ES" dirty="0" smtClean="0"/>
              <a:t> ,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action</a:t>
            </a:r>
            <a:r>
              <a:rPr lang="es-ES" dirty="0" smtClean="0"/>
              <a:t> plan  to </a:t>
            </a:r>
            <a:r>
              <a:rPr lang="es-ES" dirty="0" err="1" smtClean="0"/>
              <a:t>correct</a:t>
            </a:r>
            <a:r>
              <a:rPr lang="es-ES" dirty="0" smtClean="0"/>
              <a:t> </a:t>
            </a:r>
            <a:r>
              <a:rPr lang="es-ES" dirty="0" err="1" smtClean="0"/>
              <a:t>weakness</a:t>
            </a:r>
            <a:r>
              <a:rPr lang="es-ES" dirty="0" smtClean="0"/>
              <a:t> </a:t>
            </a:r>
            <a:r>
              <a:rPr lang="es-ES" dirty="0" err="1" smtClean="0"/>
              <a:t>detected</a:t>
            </a:r>
            <a:r>
              <a:rPr lang="es-ES" dirty="0" smtClean="0"/>
              <a:t> </a:t>
            </a:r>
            <a:r>
              <a:rPr lang="es-ES" dirty="0" err="1" smtClean="0"/>
              <a:t>iun</a:t>
            </a:r>
            <a:r>
              <a:rPr lang="es-ES" dirty="0" smtClean="0"/>
              <a:t>:</a:t>
            </a:r>
          </a:p>
          <a:p>
            <a:r>
              <a:rPr lang="es-ES" dirty="0" smtClean="0"/>
              <a:t>a)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quality</a:t>
            </a:r>
            <a:r>
              <a:rPr lang="es-ES" dirty="0" smtClean="0"/>
              <a:t> and </a:t>
            </a:r>
            <a:r>
              <a:rPr lang="es-ES" dirty="0" err="1" smtClean="0"/>
              <a:t>efficiency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board´s</a:t>
            </a:r>
            <a:r>
              <a:rPr lang="es-ES" dirty="0" smtClean="0"/>
              <a:t> </a:t>
            </a:r>
            <a:r>
              <a:rPr lang="es-ES" dirty="0" err="1" smtClean="0"/>
              <a:t>operation</a:t>
            </a:r>
            <a:endParaRPr lang="es-ES" dirty="0" smtClean="0"/>
          </a:p>
          <a:p>
            <a:r>
              <a:rPr lang="es-ES" dirty="0"/>
              <a:t>b</a:t>
            </a:r>
            <a:r>
              <a:rPr lang="es-ES" dirty="0" smtClean="0"/>
              <a:t>)</a:t>
            </a:r>
            <a:r>
              <a:rPr lang="es-ES" dirty="0" err="1" smtClean="0"/>
              <a:t>The</a:t>
            </a:r>
            <a:r>
              <a:rPr lang="es-ES" dirty="0" smtClean="0"/>
              <a:t> performance and </a:t>
            </a:r>
            <a:r>
              <a:rPr lang="es-ES" dirty="0" err="1" smtClean="0"/>
              <a:t>membership</a:t>
            </a:r>
            <a:r>
              <a:rPr lang="es-ES" dirty="0" smtClean="0"/>
              <a:t> of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committees</a:t>
            </a:r>
            <a:endParaRPr lang="es-ES" dirty="0" smtClean="0"/>
          </a:p>
          <a:p>
            <a:r>
              <a:rPr lang="es-ES" dirty="0"/>
              <a:t>c</a:t>
            </a:r>
            <a:r>
              <a:rPr lang="es-ES" dirty="0" smtClean="0"/>
              <a:t>)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diversity</a:t>
            </a:r>
            <a:r>
              <a:rPr lang="es-ES" dirty="0" smtClean="0"/>
              <a:t> of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membership</a:t>
            </a:r>
            <a:r>
              <a:rPr lang="es-ES" dirty="0" smtClean="0"/>
              <a:t> and </a:t>
            </a:r>
            <a:r>
              <a:rPr lang="es-ES" dirty="0" err="1" smtClean="0"/>
              <a:t>competences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31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Audit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p 20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audit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be </a:t>
            </a:r>
            <a:r>
              <a:rPr lang="es-ES" dirty="0" err="1" smtClean="0"/>
              <a:t>formed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a </a:t>
            </a:r>
            <a:r>
              <a:rPr lang="es-ES" dirty="0" err="1" smtClean="0"/>
              <a:t>majority</a:t>
            </a:r>
            <a:r>
              <a:rPr lang="es-ES" dirty="0" smtClean="0"/>
              <a:t> of </a:t>
            </a:r>
            <a:r>
              <a:rPr lang="es-ES" dirty="0" err="1" smtClean="0"/>
              <a:t>independent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.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members</a:t>
            </a:r>
            <a:r>
              <a:rPr lang="es-ES" dirty="0" smtClean="0"/>
              <a:t>, </a:t>
            </a:r>
            <a:r>
              <a:rPr lang="es-ES" dirty="0" err="1" smtClean="0"/>
              <a:t>particularly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chairman</a:t>
            </a:r>
            <a:r>
              <a:rPr lang="es-ES" dirty="0" smtClean="0"/>
              <a:t>, </a:t>
            </a:r>
            <a:r>
              <a:rPr lang="es-ES" dirty="0" err="1" smtClean="0"/>
              <a:t>should</a:t>
            </a:r>
            <a:r>
              <a:rPr lang="es-ES" dirty="0" smtClean="0"/>
              <a:t> be </a:t>
            </a:r>
            <a:r>
              <a:rPr lang="es-ES" dirty="0" err="1" smtClean="0"/>
              <a:t>appointed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regard</a:t>
            </a:r>
            <a:r>
              <a:rPr lang="es-ES" dirty="0" smtClean="0"/>
              <a:t> to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knowledge</a:t>
            </a:r>
            <a:r>
              <a:rPr lang="es-ES" dirty="0" smtClean="0"/>
              <a:t> and </a:t>
            </a:r>
            <a:r>
              <a:rPr lang="es-ES" dirty="0" err="1" smtClean="0"/>
              <a:t>experience</a:t>
            </a:r>
            <a:r>
              <a:rPr lang="es-ES" dirty="0" smtClean="0"/>
              <a:t> in </a:t>
            </a:r>
            <a:r>
              <a:rPr lang="es-ES" dirty="0" err="1" smtClean="0"/>
              <a:t>accounting</a:t>
            </a:r>
            <a:r>
              <a:rPr lang="es-ES" dirty="0" smtClean="0"/>
              <a:t>, </a:t>
            </a:r>
            <a:r>
              <a:rPr lang="es-ES" dirty="0" err="1" smtClean="0"/>
              <a:t>auditing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 err="1" smtClean="0"/>
              <a:t>maangement</a:t>
            </a:r>
            <a:r>
              <a:rPr lang="es-ES" dirty="0" smtClean="0"/>
              <a:t> </a:t>
            </a:r>
            <a:r>
              <a:rPr lang="es-ES" dirty="0" err="1" smtClean="0"/>
              <a:t>matters</a:t>
            </a:r>
            <a:r>
              <a:rPr lang="es-ES" dirty="0" smtClean="0"/>
              <a:t>”.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32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40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err="1" smtClean="0"/>
              <a:t>Listed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a </a:t>
            </a:r>
            <a:r>
              <a:rPr lang="es-ES" dirty="0" err="1" smtClean="0"/>
              <a:t>unit</a:t>
            </a:r>
            <a:r>
              <a:rPr lang="es-ES" dirty="0" smtClean="0"/>
              <a:t> in </a:t>
            </a:r>
            <a:r>
              <a:rPr lang="es-ES" dirty="0" err="1" smtClean="0"/>
              <a:t>charge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internal</a:t>
            </a:r>
            <a:r>
              <a:rPr lang="es-ES" dirty="0" smtClean="0"/>
              <a:t> </a:t>
            </a:r>
            <a:r>
              <a:rPr lang="es-ES" dirty="0" err="1" smtClean="0"/>
              <a:t>audit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r>
              <a:rPr lang="es-ES" dirty="0" smtClean="0"/>
              <a:t>,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supervision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audit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, to monitor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effectiveness</a:t>
            </a:r>
            <a:r>
              <a:rPr lang="es-ES" dirty="0" smtClean="0"/>
              <a:t> of </a:t>
            </a:r>
            <a:r>
              <a:rPr lang="es-ES" dirty="0" err="1" smtClean="0"/>
              <a:t>reporting</a:t>
            </a:r>
            <a:r>
              <a:rPr lang="es-ES" dirty="0" smtClean="0"/>
              <a:t> and control </a:t>
            </a:r>
            <a:r>
              <a:rPr lang="es-ES" dirty="0" err="1" smtClean="0"/>
              <a:t>systems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With</a:t>
            </a:r>
            <a:r>
              <a:rPr lang="es-ES" dirty="0" smtClean="0"/>
              <a:t> respecto to </a:t>
            </a:r>
            <a:r>
              <a:rPr lang="es-ES" dirty="0" err="1" smtClean="0"/>
              <a:t>internal</a:t>
            </a:r>
            <a:r>
              <a:rPr lang="es-ES" dirty="0" smtClean="0"/>
              <a:t> control</a:t>
            </a:r>
          </a:p>
          <a:p>
            <a:r>
              <a:rPr lang="es-ES" dirty="0" smtClean="0"/>
              <a:t>1) Monitor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inpreparation</a:t>
            </a:r>
            <a:r>
              <a:rPr lang="es-ES" dirty="0" smtClean="0"/>
              <a:t> and </a:t>
            </a:r>
            <a:r>
              <a:rPr lang="es-ES" dirty="0" err="1" smtClean="0"/>
              <a:t>integrity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financial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endParaRPr lang="es-ES" dirty="0" smtClean="0"/>
          </a:p>
          <a:p>
            <a:r>
              <a:rPr lang="es-ES" dirty="0" smtClean="0"/>
              <a:t>2) Monitor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independence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unit</a:t>
            </a:r>
            <a:r>
              <a:rPr lang="es-ES" dirty="0" smtClean="0"/>
              <a:t> </a:t>
            </a:r>
            <a:r>
              <a:rPr lang="es-ES" dirty="0" err="1" smtClean="0"/>
              <a:t>handling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internal</a:t>
            </a:r>
            <a:r>
              <a:rPr lang="es-ES" dirty="0" smtClean="0"/>
              <a:t> </a:t>
            </a:r>
            <a:r>
              <a:rPr lang="es-ES" dirty="0" err="1" smtClean="0"/>
              <a:t>audit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33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8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40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-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respect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external</a:t>
            </a:r>
            <a:r>
              <a:rPr lang="es-ES" dirty="0" smtClean="0"/>
              <a:t> auditor</a:t>
            </a:r>
          </a:p>
          <a:p>
            <a:r>
              <a:rPr lang="es-ES" dirty="0" smtClean="0"/>
              <a:t>1) </a:t>
            </a:r>
            <a:r>
              <a:rPr lang="es-ES" dirty="0" err="1" smtClean="0"/>
              <a:t>Investigate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r>
              <a:rPr lang="es-ES" dirty="0" smtClean="0"/>
              <a:t> </a:t>
            </a:r>
            <a:r>
              <a:rPr lang="es-ES" dirty="0" err="1" smtClean="0"/>
              <a:t>giving</a:t>
            </a:r>
            <a:r>
              <a:rPr lang="es-ES" dirty="0" smtClean="0"/>
              <a:t> </a:t>
            </a:r>
            <a:r>
              <a:rPr lang="es-ES" dirty="0" err="1" smtClean="0"/>
              <a:t>rise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resignation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external</a:t>
            </a:r>
            <a:r>
              <a:rPr lang="es-ES" dirty="0" smtClean="0"/>
              <a:t> </a:t>
            </a:r>
            <a:r>
              <a:rPr lang="es-ES" dirty="0" err="1" smtClean="0"/>
              <a:t>audit</a:t>
            </a:r>
            <a:endParaRPr lang="es-ES" dirty="0" smtClean="0"/>
          </a:p>
          <a:p>
            <a:r>
              <a:rPr lang="es-ES" dirty="0" smtClean="0"/>
              <a:t>2) </a:t>
            </a:r>
            <a:r>
              <a:rPr lang="es-ES" dirty="0" err="1" smtClean="0"/>
              <a:t>Ensure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remuneration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compromise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quality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independence</a:t>
            </a:r>
            <a:endParaRPr lang="es-ES" dirty="0" smtClean="0"/>
          </a:p>
          <a:p>
            <a:r>
              <a:rPr lang="es-ES" dirty="0" smtClean="0"/>
              <a:t>3) </a:t>
            </a:r>
            <a:r>
              <a:rPr lang="es-ES" dirty="0" err="1" smtClean="0"/>
              <a:t>Ensure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external</a:t>
            </a:r>
            <a:r>
              <a:rPr lang="es-ES" dirty="0" smtClean="0"/>
              <a:t> auditor has a </a:t>
            </a:r>
            <a:r>
              <a:rPr lang="es-ES" dirty="0" err="1" smtClean="0"/>
              <a:t>yearly</a:t>
            </a:r>
            <a:r>
              <a:rPr lang="es-ES" dirty="0" smtClean="0"/>
              <a:t> meeting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in full to </a:t>
            </a:r>
            <a:r>
              <a:rPr lang="es-ES" dirty="0" err="1" smtClean="0"/>
              <a:t>inform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company´s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 and </a:t>
            </a:r>
            <a:r>
              <a:rPr lang="es-ES" dirty="0" err="1" smtClean="0"/>
              <a:t>accounting</a:t>
            </a:r>
            <a:r>
              <a:rPr lang="es-ES" dirty="0" smtClean="0"/>
              <a:t> positions.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34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3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Principles</a:t>
            </a:r>
            <a:r>
              <a:rPr lang="es-ES" dirty="0" smtClean="0"/>
              <a:t>. </a:t>
            </a:r>
            <a:r>
              <a:rPr lang="es-ES" dirty="0" err="1" smtClean="0"/>
              <a:t>Board</a:t>
            </a:r>
            <a:r>
              <a:rPr lang="es-ES" dirty="0" smtClean="0"/>
              <a:t> of </a:t>
            </a:r>
            <a:r>
              <a:rPr lang="es-ES" dirty="0" err="1" smtClean="0"/>
              <a:t>directors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 21-22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maintain</a:t>
            </a:r>
            <a:r>
              <a:rPr lang="es-ES" dirty="0" smtClean="0"/>
              <a:t> a </a:t>
            </a:r>
            <a:r>
              <a:rPr lang="es-ES" dirty="0" err="1" smtClean="0"/>
              <a:t>risk</a:t>
            </a:r>
            <a:r>
              <a:rPr lang="es-ES" dirty="0" smtClean="0"/>
              <a:t> control and </a:t>
            </a:r>
            <a:r>
              <a:rPr lang="es-ES" dirty="0" err="1" smtClean="0"/>
              <a:t>management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charge</a:t>
            </a:r>
            <a:r>
              <a:rPr lang="es-ES" dirty="0" smtClean="0"/>
              <a:t> of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internal</a:t>
            </a:r>
            <a:r>
              <a:rPr lang="es-ES" dirty="0" smtClean="0"/>
              <a:t> </a:t>
            </a:r>
            <a:r>
              <a:rPr lang="es-ES" dirty="0" err="1" smtClean="0"/>
              <a:t>unit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department</a:t>
            </a:r>
            <a:r>
              <a:rPr lang="es-ES" dirty="0" smtClean="0"/>
              <a:t>, </a:t>
            </a:r>
            <a:r>
              <a:rPr lang="es-ES" dirty="0" err="1" smtClean="0"/>
              <a:t>supervised</a:t>
            </a:r>
            <a:r>
              <a:rPr lang="es-ES" dirty="0" smtClean="0"/>
              <a:t> </a:t>
            </a:r>
            <a:r>
              <a:rPr lang="es-ES" dirty="0" err="1" smtClean="0"/>
              <a:t>directly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audit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/>
              <a:t>.</a:t>
            </a:r>
            <a:r>
              <a:rPr lang="es-ES" dirty="0" smtClean="0"/>
              <a:t> </a:t>
            </a:r>
            <a:r>
              <a:rPr lang="es-ES" dirty="0"/>
              <a:t>P</a:t>
            </a:r>
            <a:r>
              <a:rPr lang="es-ES" dirty="0" smtClean="0"/>
              <a:t>21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nomination</a:t>
            </a:r>
            <a:r>
              <a:rPr lang="es-ES" dirty="0" smtClean="0"/>
              <a:t> and </a:t>
            </a:r>
            <a:r>
              <a:rPr lang="es-ES" dirty="0" err="1" smtClean="0"/>
              <a:t>remuneration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, in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cap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,  </a:t>
            </a:r>
            <a:r>
              <a:rPr lang="es-ES" dirty="0" err="1" smtClean="0"/>
              <a:t>should</a:t>
            </a:r>
            <a:r>
              <a:rPr lang="es-ES" dirty="0" smtClean="0"/>
              <a:t> be </a:t>
            </a:r>
            <a:r>
              <a:rPr lang="es-ES" dirty="0" err="1" smtClean="0"/>
              <a:t>split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separate</a:t>
            </a:r>
            <a:r>
              <a:rPr lang="es-ES" dirty="0" smtClean="0"/>
              <a:t> </a:t>
            </a:r>
            <a:r>
              <a:rPr lang="es-ES" dirty="0" err="1" smtClean="0"/>
              <a:t>committees</a:t>
            </a:r>
            <a:r>
              <a:rPr lang="es-ES" dirty="0" smtClean="0"/>
              <a:t>,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a </a:t>
            </a:r>
            <a:r>
              <a:rPr lang="es-ES" dirty="0" err="1" smtClean="0"/>
              <a:t>majority</a:t>
            </a:r>
            <a:r>
              <a:rPr lang="es-ES" dirty="0" smtClean="0"/>
              <a:t> of </a:t>
            </a:r>
            <a:r>
              <a:rPr lang="es-ES" dirty="0" err="1" smtClean="0"/>
              <a:t>independent</a:t>
            </a:r>
            <a:r>
              <a:rPr lang="es-ES" dirty="0" smtClean="0"/>
              <a:t> </a:t>
            </a:r>
            <a:r>
              <a:rPr lang="es-ES" dirty="0" err="1" smtClean="0"/>
              <a:t>members</a:t>
            </a:r>
            <a:r>
              <a:rPr lang="es-ES" dirty="0" smtClean="0"/>
              <a:t>. p22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35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46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 and </a:t>
            </a:r>
            <a:r>
              <a:rPr lang="es-ES" dirty="0" err="1" smtClean="0"/>
              <a:t>management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responsibilities</a:t>
            </a:r>
            <a:r>
              <a:rPr lang="es-ES" dirty="0" smtClean="0"/>
              <a:t>:</a:t>
            </a:r>
          </a:p>
          <a:p>
            <a:r>
              <a:rPr lang="es-ES" dirty="0"/>
              <a:t>a</a:t>
            </a:r>
            <a:r>
              <a:rPr lang="es-ES" dirty="0" smtClean="0"/>
              <a:t>)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major</a:t>
            </a:r>
            <a:r>
              <a:rPr lang="es-ES" dirty="0" smtClean="0"/>
              <a:t> </a:t>
            </a:r>
            <a:r>
              <a:rPr lang="es-ES" dirty="0" err="1" smtClean="0"/>
              <a:t>risks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 are </a:t>
            </a:r>
            <a:r>
              <a:rPr lang="es-ES" dirty="0" err="1" smtClean="0"/>
              <a:t>correctly</a:t>
            </a:r>
            <a:r>
              <a:rPr lang="es-ES" dirty="0" smtClean="0"/>
              <a:t> </a:t>
            </a:r>
            <a:r>
              <a:rPr lang="es-ES" dirty="0" err="1" smtClean="0"/>
              <a:t>identified</a:t>
            </a:r>
            <a:r>
              <a:rPr lang="es-ES" dirty="0" smtClean="0"/>
              <a:t>, </a:t>
            </a:r>
            <a:r>
              <a:rPr lang="es-ES" dirty="0" err="1" smtClean="0"/>
              <a:t>managed</a:t>
            </a:r>
            <a:r>
              <a:rPr lang="es-ES" dirty="0" smtClean="0"/>
              <a:t> and </a:t>
            </a:r>
            <a:r>
              <a:rPr lang="es-ES" dirty="0" err="1" smtClean="0"/>
              <a:t>quantified</a:t>
            </a:r>
            <a:r>
              <a:rPr lang="es-ES" dirty="0" smtClean="0"/>
              <a:t>.</a:t>
            </a:r>
          </a:p>
          <a:p>
            <a:r>
              <a:rPr lang="es-ES" dirty="0"/>
              <a:t>b</a:t>
            </a:r>
            <a:r>
              <a:rPr lang="es-ES" dirty="0" smtClean="0"/>
              <a:t>) </a:t>
            </a:r>
            <a:r>
              <a:rPr lang="es-ES" dirty="0" err="1" smtClean="0"/>
              <a:t>Participàte</a:t>
            </a:r>
            <a:r>
              <a:rPr lang="es-ES" dirty="0" smtClean="0"/>
              <a:t> </a:t>
            </a:r>
            <a:r>
              <a:rPr lang="es-ES" dirty="0" err="1" smtClean="0"/>
              <a:t>actively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preparation</a:t>
            </a:r>
            <a:r>
              <a:rPr lang="es-ES" dirty="0" smtClean="0"/>
              <a:t> of </a:t>
            </a:r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 err="1" smtClean="0"/>
              <a:t>strategies</a:t>
            </a:r>
            <a:endParaRPr lang="es-ES" dirty="0" smtClean="0"/>
          </a:p>
          <a:p>
            <a:r>
              <a:rPr lang="es-ES" dirty="0"/>
              <a:t>c</a:t>
            </a:r>
            <a:r>
              <a:rPr lang="es-ES" dirty="0" smtClean="0"/>
              <a:t>) </a:t>
            </a:r>
            <a:r>
              <a:rPr lang="es-ES" dirty="0" err="1" smtClean="0"/>
              <a:t>Ensure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 control and </a:t>
            </a:r>
            <a:r>
              <a:rPr lang="es-ES" dirty="0" err="1" smtClean="0"/>
              <a:t>managemnet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are </a:t>
            </a:r>
            <a:r>
              <a:rPr lang="es-ES" dirty="0" err="1" smtClean="0"/>
              <a:t>mitigating</a:t>
            </a:r>
            <a:r>
              <a:rPr lang="es-ES" dirty="0" smtClean="0"/>
              <a:t> </a:t>
            </a:r>
            <a:r>
              <a:rPr lang="es-ES" dirty="0" err="1" smtClean="0"/>
              <a:t>risks</a:t>
            </a:r>
            <a:r>
              <a:rPr lang="es-ES" dirty="0" smtClean="0"/>
              <a:t> </a:t>
            </a:r>
            <a:r>
              <a:rPr lang="es-ES" dirty="0" err="1" smtClean="0"/>
              <a:t>effectively</a:t>
            </a:r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36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4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50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/>
              <a:t>Functions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remuneration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endParaRPr lang="es-ES" dirty="0" smtClean="0"/>
          </a:p>
          <a:p>
            <a:r>
              <a:rPr lang="es-ES" dirty="0" smtClean="0"/>
              <a:t>a) </a:t>
            </a:r>
            <a:r>
              <a:rPr lang="es-ES" dirty="0" err="1" smtClean="0"/>
              <a:t>Propose</a:t>
            </a:r>
            <a:r>
              <a:rPr lang="es-ES" dirty="0" smtClean="0"/>
              <a:t> </a:t>
            </a:r>
            <a:r>
              <a:rPr lang="es-ES" dirty="0" err="1" smtClean="0"/>
              <a:t>conditions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senior </a:t>
            </a:r>
            <a:r>
              <a:rPr lang="es-ES" dirty="0" err="1" smtClean="0"/>
              <a:t>officer</a:t>
            </a:r>
            <a:r>
              <a:rPr lang="es-ES" dirty="0" smtClean="0"/>
              <a:t> </a:t>
            </a:r>
            <a:r>
              <a:rPr lang="es-ES" dirty="0" err="1" smtClean="0"/>
              <a:t>contracts</a:t>
            </a:r>
            <a:r>
              <a:rPr lang="es-ES" dirty="0" smtClean="0"/>
              <a:t>.</a:t>
            </a:r>
          </a:p>
          <a:p>
            <a:r>
              <a:rPr lang="es-ES" dirty="0"/>
              <a:t>b</a:t>
            </a:r>
            <a:r>
              <a:rPr lang="es-ES" dirty="0" smtClean="0"/>
              <a:t>) Monitor </a:t>
            </a:r>
            <a:r>
              <a:rPr lang="es-ES" dirty="0" err="1" smtClean="0"/>
              <a:t>compliance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remuneration</a:t>
            </a:r>
            <a:r>
              <a:rPr lang="es-ES" dirty="0" smtClean="0"/>
              <a:t> </a:t>
            </a:r>
            <a:r>
              <a:rPr lang="es-ES" dirty="0" err="1" smtClean="0"/>
              <a:t>policy</a:t>
            </a:r>
            <a:r>
              <a:rPr lang="es-ES" dirty="0" smtClean="0"/>
              <a:t> set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.</a:t>
            </a:r>
          </a:p>
          <a:p>
            <a:r>
              <a:rPr lang="es-ES" dirty="0" smtClean="0"/>
              <a:t>c) </a:t>
            </a:r>
            <a:r>
              <a:rPr lang="es-ES" dirty="0" err="1" smtClean="0"/>
              <a:t>Periodically</a:t>
            </a:r>
            <a:r>
              <a:rPr lang="es-ES" dirty="0" smtClean="0"/>
              <a:t> </a:t>
            </a:r>
            <a:r>
              <a:rPr lang="es-ES" dirty="0" err="1" smtClean="0"/>
              <a:t>review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remuneration</a:t>
            </a:r>
            <a:r>
              <a:rPr lang="es-ES" dirty="0" smtClean="0"/>
              <a:t> </a:t>
            </a:r>
            <a:r>
              <a:rPr lang="es-ES" dirty="0" err="1" smtClean="0"/>
              <a:t>policy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 and senior </a:t>
            </a:r>
            <a:r>
              <a:rPr lang="es-ES" dirty="0" err="1" smtClean="0"/>
              <a:t>officers</a:t>
            </a:r>
            <a:r>
              <a:rPr lang="es-ES" dirty="0" smtClean="0"/>
              <a:t>.</a:t>
            </a:r>
          </a:p>
          <a:p>
            <a:r>
              <a:rPr lang="es-ES" dirty="0" smtClean="0"/>
              <a:t>d) </a:t>
            </a:r>
            <a:r>
              <a:rPr lang="es-ES" dirty="0" err="1" smtClean="0"/>
              <a:t>Ensure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conflicts</a:t>
            </a:r>
            <a:r>
              <a:rPr lang="es-ES" dirty="0" smtClean="0"/>
              <a:t> of </a:t>
            </a:r>
            <a:r>
              <a:rPr lang="es-ES" dirty="0" err="1" smtClean="0"/>
              <a:t>interest</a:t>
            </a:r>
            <a:r>
              <a:rPr lang="es-ES" dirty="0" smtClean="0"/>
              <a:t> do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undermine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independence</a:t>
            </a:r>
            <a:r>
              <a:rPr lang="es-ES" dirty="0" smtClean="0"/>
              <a:t> of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external</a:t>
            </a:r>
            <a:r>
              <a:rPr lang="es-ES" dirty="0" smtClean="0"/>
              <a:t> </a:t>
            </a:r>
            <a:r>
              <a:rPr lang="es-ES" dirty="0" err="1" smtClean="0"/>
              <a:t>advice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 </a:t>
            </a:r>
            <a:r>
              <a:rPr lang="es-ES" dirty="0" err="1" smtClean="0"/>
              <a:t>engages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37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Director`s</a:t>
            </a:r>
            <a:r>
              <a:rPr lang="es-ES" dirty="0" smtClean="0"/>
              <a:t> </a:t>
            </a:r>
            <a:r>
              <a:rPr lang="es-ES" dirty="0" err="1" smtClean="0"/>
              <a:t>remuneration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p25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Principle</a:t>
            </a:r>
            <a:r>
              <a:rPr lang="es-ES" dirty="0" smtClean="0"/>
              <a:t> 25  “</a:t>
            </a:r>
            <a:r>
              <a:rPr lang="es-ES" dirty="0" err="1" smtClean="0"/>
              <a:t>Remuneration</a:t>
            </a:r>
            <a:r>
              <a:rPr lang="es-ES" dirty="0" smtClean="0"/>
              <a:t> </a:t>
            </a:r>
            <a:r>
              <a:rPr lang="es-ES" dirty="0" err="1" smtClean="0"/>
              <a:t>policy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seek</a:t>
            </a:r>
            <a:r>
              <a:rPr lang="es-ES" dirty="0" smtClean="0"/>
              <a:t>  to </a:t>
            </a:r>
            <a:r>
              <a:rPr lang="es-ES" dirty="0" err="1" smtClean="0"/>
              <a:t>further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</a:t>
            </a:r>
            <a:r>
              <a:rPr lang="es-ES" dirty="0" err="1" smtClean="0"/>
              <a:t>interest</a:t>
            </a:r>
            <a:r>
              <a:rPr lang="es-ES" dirty="0" smtClean="0"/>
              <a:t>, </a:t>
            </a:r>
            <a:r>
              <a:rPr lang="es-ES" dirty="0" err="1" smtClean="0"/>
              <a:t>while</a:t>
            </a:r>
            <a:r>
              <a:rPr lang="es-ES" dirty="0" smtClean="0"/>
              <a:t> </a:t>
            </a:r>
            <a:r>
              <a:rPr lang="es-ES" dirty="0" err="1" smtClean="0"/>
              <a:t>incorporating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necessary</a:t>
            </a:r>
            <a:r>
              <a:rPr lang="es-ES" dirty="0" smtClean="0"/>
              <a:t> </a:t>
            </a:r>
            <a:r>
              <a:rPr lang="es-ES" dirty="0" err="1" smtClean="0"/>
              <a:t>mechanisms</a:t>
            </a:r>
            <a:r>
              <a:rPr lang="es-ES" dirty="0" smtClean="0"/>
              <a:t> to </a:t>
            </a:r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excessive</a:t>
            </a:r>
            <a:r>
              <a:rPr lang="es-ES" dirty="0" smtClean="0"/>
              <a:t> </a:t>
            </a:r>
            <a:r>
              <a:rPr lang="es-ES" dirty="0" err="1" smtClean="0"/>
              <a:t>risk-taking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rewarding</a:t>
            </a:r>
            <a:r>
              <a:rPr lang="es-ES" dirty="0" smtClean="0"/>
              <a:t> </a:t>
            </a:r>
            <a:r>
              <a:rPr lang="es-ES" dirty="0" err="1" smtClean="0"/>
              <a:t>poor</a:t>
            </a:r>
            <a:r>
              <a:rPr lang="es-ES" dirty="0" smtClean="0"/>
              <a:t> performance”.</a:t>
            </a:r>
          </a:p>
          <a:p>
            <a:r>
              <a:rPr lang="es-ES" dirty="0" smtClean="0"/>
              <a:t>2 “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remuneration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be so </a:t>
            </a:r>
            <a:r>
              <a:rPr lang="es-ES" dirty="0" err="1" smtClean="0"/>
              <a:t>high</a:t>
            </a:r>
            <a:r>
              <a:rPr lang="es-ES" dirty="0" smtClean="0"/>
              <a:t> as to </a:t>
            </a:r>
            <a:r>
              <a:rPr lang="es-ES" dirty="0" err="1" smtClean="0"/>
              <a:t>compromise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independent</a:t>
            </a:r>
            <a:r>
              <a:rPr lang="es-ES" dirty="0" smtClean="0"/>
              <a:t> </a:t>
            </a:r>
            <a:r>
              <a:rPr lang="es-ES" dirty="0" err="1" smtClean="0"/>
              <a:t>judgement</a:t>
            </a:r>
            <a:r>
              <a:rPr lang="es-ES" dirty="0" smtClean="0"/>
              <a:t> of non-</a:t>
            </a:r>
            <a:r>
              <a:rPr lang="es-ES" dirty="0" err="1" smtClean="0"/>
              <a:t>executive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”.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38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5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Director´s</a:t>
            </a:r>
            <a:r>
              <a:rPr lang="es-ES" dirty="0" smtClean="0"/>
              <a:t> </a:t>
            </a:r>
            <a:r>
              <a:rPr lang="es-ES" dirty="0" err="1" smtClean="0"/>
              <a:t>remuneration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remuneration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consult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company´s</a:t>
            </a:r>
            <a:r>
              <a:rPr lang="es-ES" dirty="0" smtClean="0"/>
              <a:t> </a:t>
            </a:r>
            <a:r>
              <a:rPr lang="es-ES" dirty="0" err="1" smtClean="0"/>
              <a:t>chairman</a:t>
            </a:r>
            <a:r>
              <a:rPr lang="es-ES" dirty="0" smtClean="0"/>
              <a:t> and </a:t>
            </a:r>
            <a:r>
              <a:rPr lang="es-ES" dirty="0" err="1" smtClean="0"/>
              <a:t>chief</a:t>
            </a:r>
            <a:r>
              <a:rPr lang="es-ES" dirty="0" smtClean="0"/>
              <a:t> </a:t>
            </a:r>
            <a:r>
              <a:rPr lang="es-ES" dirty="0" err="1" smtClean="0"/>
              <a:t>executive</a:t>
            </a:r>
            <a:r>
              <a:rPr lang="es-ES" dirty="0" smtClean="0"/>
              <a:t>, </a:t>
            </a:r>
            <a:r>
              <a:rPr lang="es-ES" dirty="0" err="1" smtClean="0"/>
              <a:t>especially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matters</a:t>
            </a:r>
            <a:r>
              <a:rPr lang="es-ES" dirty="0" smtClean="0"/>
              <a:t> </a:t>
            </a:r>
            <a:r>
              <a:rPr lang="es-ES" dirty="0" err="1" smtClean="0"/>
              <a:t>relating</a:t>
            </a:r>
            <a:r>
              <a:rPr lang="es-ES" dirty="0" smtClean="0"/>
              <a:t> </a:t>
            </a:r>
            <a:r>
              <a:rPr lang="es-ES" dirty="0" err="1" smtClean="0"/>
              <a:t>tom</a:t>
            </a:r>
            <a:r>
              <a:rPr lang="es-ES" dirty="0" smtClean="0"/>
              <a:t> </a:t>
            </a:r>
            <a:r>
              <a:rPr lang="es-ES" dirty="0" err="1" smtClean="0"/>
              <a:t>executive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 and senior </a:t>
            </a:r>
            <a:r>
              <a:rPr lang="es-ES" dirty="0" err="1" smtClean="0"/>
              <a:t>officers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39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1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Characteristics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</a:t>
            </a:r>
            <a:r>
              <a:rPr lang="es-ES" dirty="0" err="1" smtClean="0"/>
              <a:t>Governance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-  Flexible </a:t>
            </a:r>
            <a:r>
              <a:rPr lang="es-ES" dirty="0" err="1" smtClean="0"/>
              <a:t>application</a:t>
            </a:r>
            <a:endParaRPr lang="es-ES" dirty="0" smtClean="0"/>
          </a:p>
          <a:p>
            <a:r>
              <a:rPr lang="es-ES" dirty="0" smtClean="0"/>
              <a:t>- “</a:t>
            </a:r>
            <a:r>
              <a:rPr lang="es-ES" dirty="0" err="1" smtClean="0"/>
              <a:t>Comply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explain</a:t>
            </a:r>
            <a:r>
              <a:rPr lang="es-ES" dirty="0" smtClean="0"/>
              <a:t>” </a:t>
            </a:r>
            <a:r>
              <a:rPr lang="es-ES" dirty="0" err="1" smtClean="0"/>
              <a:t>approach</a:t>
            </a:r>
            <a:endParaRPr lang="es-ES" dirty="0" smtClean="0"/>
          </a:p>
          <a:p>
            <a:r>
              <a:rPr lang="es-ES" dirty="0" smtClean="0"/>
              <a:t>-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binding</a:t>
            </a:r>
            <a:r>
              <a:rPr lang="es-ES" dirty="0" smtClean="0"/>
              <a:t> </a:t>
            </a:r>
            <a:r>
              <a:rPr lang="es-ES" dirty="0" err="1" smtClean="0"/>
              <a:t>provisions</a:t>
            </a:r>
            <a:r>
              <a:rPr lang="es-ES" dirty="0" smtClean="0"/>
              <a:t> /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/>
              <a:t>C</a:t>
            </a:r>
            <a:r>
              <a:rPr lang="es-ES" dirty="0" smtClean="0"/>
              <a:t>ompany </a:t>
            </a:r>
            <a:r>
              <a:rPr lang="es-ES" dirty="0" err="1" smtClean="0"/>
              <a:t>Law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- </a:t>
            </a:r>
            <a:r>
              <a:rPr lang="es-ES" dirty="0" err="1" smtClean="0"/>
              <a:t>Principles</a:t>
            </a:r>
            <a:r>
              <a:rPr lang="es-ES" dirty="0" smtClean="0"/>
              <a:t> in </a:t>
            </a:r>
            <a:r>
              <a:rPr lang="es-ES" dirty="0" err="1" smtClean="0"/>
              <a:t>teh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</a:t>
            </a:r>
            <a:r>
              <a:rPr lang="es-ES" dirty="0" err="1" smtClean="0"/>
              <a:t>Governance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 smtClean="0"/>
          </a:p>
          <a:p>
            <a:r>
              <a:rPr lang="es-ES" dirty="0" smtClean="0"/>
              <a:t>- </a:t>
            </a:r>
            <a:r>
              <a:rPr lang="es-ES" dirty="0" err="1" smtClean="0"/>
              <a:t>Recommendations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Corporete</a:t>
            </a:r>
            <a:r>
              <a:rPr lang="es-ES" dirty="0" smtClean="0"/>
              <a:t> </a:t>
            </a:r>
            <a:r>
              <a:rPr lang="es-ES" dirty="0" err="1" smtClean="0"/>
              <a:t>Governance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Don´t</a:t>
            </a:r>
            <a:r>
              <a:rPr lang="es-ES" dirty="0" smtClean="0"/>
              <a:t> </a:t>
            </a:r>
            <a:r>
              <a:rPr lang="es-ES" dirty="0" err="1" smtClean="0"/>
              <a:t>replicate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relevant</a:t>
            </a:r>
            <a:r>
              <a:rPr lang="es-ES" dirty="0" smtClean="0"/>
              <a:t> legal </a:t>
            </a:r>
            <a:r>
              <a:rPr lang="es-ES" dirty="0" err="1" smtClean="0"/>
              <a:t>precepts</a:t>
            </a:r>
            <a:r>
              <a:rPr lang="es-ES" dirty="0" smtClean="0"/>
              <a:t> 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recommendations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4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3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Director´s</a:t>
            </a:r>
            <a:r>
              <a:rPr lang="es-ES" dirty="0" smtClean="0"/>
              <a:t> </a:t>
            </a:r>
            <a:r>
              <a:rPr lang="es-ES" dirty="0" err="1" smtClean="0"/>
              <a:t>remuneration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remuneration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attract</a:t>
            </a:r>
            <a:r>
              <a:rPr lang="es-ES" dirty="0" smtClean="0"/>
              <a:t> and </a:t>
            </a:r>
            <a:r>
              <a:rPr lang="es-ES" dirty="0" err="1" smtClean="0"/>
              <a:t>retain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right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remuneration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be so </a:t>
            </a:r>
            <a:r>
              <a:rPr lang="es-ES" dirty="0" err="1" smtClean="0"/>
              <a:t>high</a:t>
            </a:r>
            <a:r>
              <a:rPr lang="es-ES" dirty="0" smtClean="0"/>
              <a:t> as to </a:t>
            </a:r>
            <a:r>
              <a:rPr lang="es-ES" dirty="0" err="1" smtClean="0"/>
              <a:t>compromise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independent</a:t>
            </a:r>
            <a:r>
              <a:rPr lang="es-ES" dirty="0" smtClean="0"/>
              <a:t> </a:t>
            </a:r>
            <a:r>
              <a:rPr lang="es-ES" dirty="0" err="1" smtClean="0"/>
              <a:t>judgement</a:t>
            </a:r>
            <a:r>
              <a:rPr lang="es-ES" dirty="0" smtClean="0"/>
              <a:t> of non-</a:t>
            </a:r>
            <a:r>
              <a:rPr lang="es-ES" dirty="0" err="1" smtClean="0"/>
              <a:t>executive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Remuneration</a:t>
            </a:r>
            <a:r>
              <a:rPr lang="es-ES" dirty="0" smtClean="0"/>
              <a:t> </a:t>
            </a:r>
            <a:r>
              <a:rPr lang="es-ES" dirty="0" err="1" smtClean="0"/>
              <a:t>policy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seek</a:t>
            </a:r>
            <a:r>
              <a:rPr lang="es-ES" dirty="0" smtClean="0"/>
              <a:t> to </a:t>
            </a:r>
            <a:r>
              <a:rPr lang="es-ES" dirty="0" err="1" smtClean="0"/>
              <a:t>further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</a:t>
            </a:r>
            <a:r>
              <a:rPr lang="es-ES" dirty="0" err="1" smtClean="0"/>
              <a:t>interest</a:t>
            </a:r>
            <a:endParaRPr lang="es-ES" dirty="0" smtClean="0"/>
          </a:p>
          <a:p>
            <a:r>
              <a:rPr lang="es-ES" dirty="0" smtClean="0"/>
              <a:t>- </a:t>
            </a:r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excessive</a:t>
            </a:r>
            <a:r>
              <a:rPr lang="es-ES" dirty="0" smtClean="0"/>
              <a:t> </a:t>
            </a:r>
            <a:r>
              <a:rPr lang="es-ES" dirty="0" err="1" smtClean="0"/>
              <a:t>risk-taking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rewarding</a:t>
            </a:r>
            <a:r>
              <a:rPr lang="es-ES" dirty="0" smtClean="0"/>
              <a:t> </a:t>
            </a:r>
            <a:r>
              <a:rPr lang="es-ES" dirty="0" err="1" smtClean="0"/>
              <a:t>poor</a:t>
            </a:r>
            <a:r>
              <a:rPr lang="es-ES" dirty="0" smtClean="0"/>
              <a:t> performance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40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3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Director´s</a:t>
            </a:r>
            <a:r>
              <a:rPr lang="es-ES" dirty="0" smtClean="0"/>
              <a:t> </a:t>
            </a:r>
            <a:r>
              <a:rPr lang="es-ES" dirty="0" err="1" smtClean="0"/>
              <a:t>remuneration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59</a:t>
            </a:r>
          </a:p>
          <a:p>
            <a:r>
              <a:rPr lang="es-ES" dirty="0" smtClean="0"/>
              <a:t>“ A </a:t>
            </a:r>
            <a:r>
              <a:rPr lang="es-ES" dirty="0" err="1" smtClean="0"/>
              <a:t>major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of variable </a:t>
            </a:r>
            <a:r>
              <a:rPr lang="es-ES" dirty="0" err="1" smtClean="0"/>
              <a:t>remuneration</a:t>
            </a:r>
            <a:r>
              <a:rPr lang="es-ES" dirty="0" smtClean="0"/>
              <a:t>  </a:t>
            </a:r>
            <a:r>
              <a:rPr lang="es-ES" dirty="0" err="1" smtClean="0"/>
              <a:t>components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be </a:t>
            </a:r>
            <a:r>
              <a:rPr lang="es-ES" dirty="0" err="1" smtClean="0"/>
              <a:t>deferred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long</a:t>
            </a:r>
            <a:r>
              <a:rPr lang="es-ES" dirty="0" smtClean="0"/>
              <a:t> </a:t>
            </a:r>
            <a:r>
              <a:rPr lang="es-ES" dirty="0" err="1" smtClean="0"/>
              <a:t>enough</a:t>
            </a:r>
            <a:r>
              <a:rPr lang="es-ES" dirty="0" smtClean="0"/>
              <a:t> </a:t>
            </a:r>
            <a:r>
              <a:rPr lang="es-ES" dirty="0" err="1" smtClean="0"/>
              <a:t>period</a:t>
            </a:r>
            <a:r>
              <a:rPr lang="es-ES" dirty="0" smtClean="0"/>
              <a:t> to </a:t>
            </a:r>
            <a:r>
              <a:rPr lang="es-ES" dirty="0" err="1" smtClean="0"/>
              <a:t>ensure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predetermined</a:t>
            </a:r>
            <a:r>
              <a:rPr lang="es-ES" dirty="0" smtClean="0"/>
              <a:t> performance </a:t>
            </a:r>
            <a:r>
              <a:rPr lang="es-ES" dirty="0" err="1" smtClean="0"/>
              <a:t>criteria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effectively</a:t>
            </a:r>
            <a:r>
              <a:rPr lang="es-ES" dirty="0" smtClean="0"/>
              <a:t>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met</a:t>
            </a:r>
            <a:r>
              <a:rPr lang="es-ES" dirty="0" smtClean="0"/>
              <a:t>”.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41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Corporate</a:t>
            </a:r>
            <a:r>
              <a:rPr lang="es-ES" dirty="0" smtClean="0"/>
              <a:t> social </a:t>
            </a:r>
            <a:r>
              <a:rPr lang="es-ES" dirty="0" err="1" smtClean="0"/>
              <a:t>responsibility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err="1" smtClean="0"/>
              <a:t>Principle</a:t>
            </a:r>
            <a:r>
              <a:rPr lang="es-ES" dirty="0" smtClean="0"/>
              <a:t> 24  “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deploy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appropriate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social </a:t>
            </a:r>
            <a:r>
              <a:rPr lang="es-ES" dirty="0" err="1" smtClean="0"/>
              <a:t>responsibility</a:t>
            </a:r>
            <a:r>
              <a:rPr lang="es-ES" dirty="0" smtClean="0"/>
              <a:t> </a:t>
            </a:r>
            <a:r>
              <a:rPr lang="es-ES" dirty="0" err="1" smtClean="0"/>
              <a:t>policy</a:t>
            </a:r>
            <a:r>
              <a:rPr lang="es-ES" dirty="0" smtClean="0"/>
              <a:t>, as non-delegable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, and </a:t>
            </a:r>
            <a:r>
              <a:rPr lang="es-ES" dirty="0" err="1" smtClean="0"/>
              <a:t>report</a:t>
            </a:r>
            <a:r>
              <a:rPr lang="es-ES" dirty="0" smtClean="0"/>
              <a:t> </a:t>
            </a:r>
            <a:r>
              <a:rPr lang="es-ES" dirty="0" err="1" smtClean="0"/>
              <a:t>transparently</a:t>
            </a:r>
            <a:r>
              <a:rPr lang="es-ES" dirty="0" smtClean="0"/>
              <a:t> and in </a:t>
            </a:r>
            <a:r>
              <a:rPr lang="es-ES" dirty="0" err="1" smtClean="0"/>
              <a:t>sufficient</a:t>
            </a:r>
            <a:r>
              <a:rPr lang="es-ES" dirty="0" smtClean="0"/>
              <a:t> </a:t>
            </a:r>
            <a:r>
              <a:rPr lang="es-ES" dirty="0" err="1" smtClean="0"/>
              <a:t>detail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r>
              <a:rPr lang="es-ES" dirty="0" smtClean="0"/>
              <a:t>, </a:t>
            </a:r>
            <a:r>
              <a:rPr lang="es-ES" dirty="0" err="1" smtClean="0"/>
              <a:t>application</a:t>
            </a:r>
            <a:r>
              <a:rPr lang="es-ES" dirty="0" smtClean="0"/>
              <a:t> and </a:t>
            </a:r>
            <a:r>
              <a:rPr lang="es-ES" dirty="0" err="1" smtClean="0"/>
              <a:t>results</a:t>
            </a:r>
            <a:r>
              <a:rPr lang="es-ES" dirty="0" smtClean="0"/>
              <a:t>”.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42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5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Corporate</a:t>
            </a:r>
            <a:r>
              <a:rPr lang="es-ES" dirty="0" smtClean="0"/>
              <a:t> social </a:t>
            </a:r>
            <a:r>
              <a:rPr lang="es-ES" dirty="0" err="1" smtClean="0"/>
              <a:t>responsibility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err="1" smtClean="0"/>
              <a:t>Recommendation</a:t>
            </a:r>
            <a:r>
              <a:rPr lang="es-ES" dirty="0" smtClean="0"/>
              <a:t> 54 “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social </a:t>
            </a:r>
            <a:r>
              <a:rPr lang="es-ES" dirty="0" err="1" smtClean="0"/>
              <a:t>responsibility</a:t>
            </a:r>
            <a:r>
              <a:rPr lang="es-ES" dirty="0" smtClean="0"/>
              <a:t> </a:t>
            </a:r>
            <a:r>
              <a:rPr lang="es-ES" dirty="0" err="1" smtClean="0"/>
              <a:t>policy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specify</a:t>
            </a:r>
            <a:r>
              <a:rPr lang="es-ES" dirty="0" smtClean="0"/>
              <a:t> at </a:t>
            </a:r>
            <a:r>
              <a:rPr lang="es-ES" dirty="0" err="1" smtClean="0"/>
              <a:t>least</a:t>
            </a:r>
            <a:r>
              <a:rPr lang="es-ES" dirty="0" smtClean="0"/>
              <a:t>: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goals</a:t>
            </a:r>
            <a:r>
              <a:rPr lang="es-ES" dirty="0" smtClean="0"/>
              <a:t> of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social </a:t>
            </a:r>
            <a:r>
              <a:rPr lang="es-ES" dirty="0" err="1" smtClean="0"/>
              <a:t>responsibility</a:t>
            </a:r>
            <a:endParaRPr lang="es-ES" dirty="0" smtClean="0"/>
          </a:p>
          <a:p>
            <a:r>
              <a:rPr lang="es-ES" dirty="0" smtClean="0"/>
              <a:t>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</a:t>
            </a:r>
            <a:r>
              <a:rPr lang="es-ES" dirty="0" err="1" smtClean="0"/>
              <a:t>strategy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regard</a:t>
            </a:r>
            <a:r>
              <a:rPr lang="es-ES" dirty="0" smtClean="0"/>
              <a:t> </a:t>
            </a:r>
            <a:r>
              <a:rPr lang="es-ES" dirty="0" err="1" smtClean="0"/>
              <a:t>sustainability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r>
              <a:rPr lang="es-ES" dirty="0" smtClean="0"/>
              <a:t> and social </a:t>
            </a:r>
            <a:r>
              <a:rPr lang="es-ES" dirty="0" err="1" smtClean="0"/>
              <a:t>issues</a:t>
            </a:r>
            <a:endParaRPr lang="es-ES" dirty="0" smtClean="0"/>
          </a:p>
          <a:p>
            <a:r>
              <a:rPr lang="es-ES" dirty="0" smtClean="0"/>
              <a:t>-Concrete </a:t>
            </a:r>
            <a:r>
              <a:rPr lang="es-ES" dirty="0" err="1" smtClean="0"/>
              <a:t>practices</a:t>
            </a:r>
            <a:r>
              <a:rPr lang="es-ES" dirty="0" smtClean="0"/>
              <a:t> in </a:t>
            </a:r>
            <a:r>
              <a:rPr lang="es-ES" dirty="0" err="1" smtClean="0"/>
              <a:t>matters</a:t>
            </a:r>
            <a:r>
              <a:rPr lang="es-ES" dirty="0" smtClean="0"/>
              <a:t> </a:t>
            </a:r>
            <a:r>
              <a:rPr lang="es-ES" dirty="0" err="1" smtClean="0"/>
              <a:t>relative</a:t>
            </a:r>
            <a:r>
              <a:rPr lang="es-ES" dirty="0" smtClean="0"/>
              <a:t> to: </a:t>
            </a:r>
            <a:r>
              <a:rPr lang="es-ES" dirty="0" err="1" smtClean="0"/>
              <a:t>shareholders</a:t>
            </a:r>
            <a:r>
              <a:rPr lang="es-ES" dirty="0" smtClean="0"/>
              <a:t>, </a:t>
            </a:r>
            <a:r>
              <a:rPr lang="es-ES" dirty="0" err="1" smtClean="0"/>
              <a:t>employees</a:t>
            </a:r>
            <a:r>
              <a:rPr lang="es-ES" dirty="0" smtClean="0"/>
              <a:t>, </a:t>
            </a:r>
            <a:r>
              <a:rPr lang="es-ES" dirty="0" err="1" smtClean="0"/>
              <a:t>clients</a:t>
            </a:r>
            <a:r>
              <a:rPr lang="es-ES" dirty="0" smtClean="0"/>
              <a:t>, </a:t>
            </a:r>
            <a:r>
              <a:rPr lang="es-ES" dirty="0" err="1" smtClean="0"/>
              <a:t>suppliers</a:t>
            </a:r>
            <a:r>
              <a:rPr lang="es-ES" dirty="0" smtClean="0"/>
              <a:t>, </a:t>
            </a:r>
            <a:r>
              <a:rPr lang="es-ES" dirty="0" err="1" smtClean="0"/>
              <a:t>diversity</a:t>
            </a:r>
            <a:r>
              <a:rPr lang="es-ES" dirty="0" smtClean="0"/>
              <a:t>, fiscal </a:t>
            </a:r>
            <a:r>
              <a:rPr lang="es-ES" dirty="0" err="1" smtClean="0"/>
              <a:t>responsibility</a:t>
            </a:r>
            <a:r>
              <a:rPr lang="es-ES" dirty="0" smtClean="0"/>
              <a:t>, human </a:t>
            </a:r>
            <a:r>
              <a:rPr lang="es-ES" dirty="0" err="1" smtClean="0"/>
              <a:t>rights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prevention</a:t>
            </a:r>
            <a:r>
              <a:rPr lang="es-ES" dirty="0" smtClean="0"/>
              <a:t> of </a:t>
            </a:r>
            <a:r>
              <a:rPr lang="es-ES" dirty="0" err="1" smtClean="0"/>
              <a:t>illegal</a:t>
            </a:r>
            <a:r>
              <a:rPr lang="es-ES" dirty="0" smtClean="0"/>
              <a:t> </a:t>
            </a:r>
            <a:r>
              <a:rPr lang="es-ES" dirty="0" err="1" smtClean="0"/>
              <a:t>conducts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43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5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Corporate</a:t>
            </a:r>
            <a:r>
              <a:rPr lang="es-ES" dirty="0" smtClean="0"/>
              <a:t> social </a:t>
            </a:r>
            <a:r>
              <a:rPr lang="es-ES" dirty="0" err="1" smtClean="0"/>
              <a:t>responsibility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Recommendation</a:t>
            </a:r>
            <a:r>
              <a:rPr lang="es-ES" dirty="0" smtClean="0"/>
              <a:t> 55 “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report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social </a:t>
            </a:r>
            <a:r>
              <a:rPr lang="es-ES" dirty="0" err="1" smtClean="0"/>
              <a:t>responsibility</a:t>
            </a:r>
            <a:r>
              <a:rPr lang="es-ES" dirty="0" smtClean="0"/>
              <a:t> </a:t>
            </a:r>
            <a:r>
              <a:rPr lang="es-ES" dirty="0" err="1" smtClean="0"/>
              <a:t>developments</a:t>
            </a:r>
            <a:r>
              <a:rPr lang="es-ES" dirty="0" smtClean="0"/>
              <a:t> in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directors</a:t>
            </a:r>
            <a:r>
              <a:rPr lang="es-ES" dirty="0" smtClean="0"/>
              <a:t>´ </a:t>
            </a:r>
            <a:r>
              <a:rPr lang="es-ES" dirty="0" err="1" smtClean="0"/>
              <a:t>report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in a </a:t>
            </a:r>
            <a:r>
              <a:rPr lang="es-ES" dirty="0" err="1" smtClean="0"/>
              <a:t>separate</a:t>
            </a:r>
            <a:r>
              <a:rPr lang="es-ES" dirty="0" smtClean="0"/>
              <a:t> </a:t>
            </a:r>
            <a:r>
              <a:rPr lang="es-ES" dirty="0" err="1" smtClean="0"/>
              <a:t>document</a:t>
            </a:r>
            <a:r>
              <a:rPr lang="es-ES" dirty="0" smtClean="0"/>
              <a:t>,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internationally</a:t>
            </a:r>
            <a:r>
              <a:rPr lang="es-ES" dirty="0" smtClean="0"/>
              <a:t> </a:t>
            </a:r>
            <a:r>
              <a:rPr lang="es-ES" dirty="0" err="1" smtClean="0"/>
              <a:t>accepted</a:t>
            </a:r>
            <a:r>
              <a:rPr lang="es-ES" dirty="0" smtClean="0"/>
              <a:t> </a:t>
            </a:r>
            <a:r>
              <a:rPr lang="es-ES" dirty="0" err="1" smtClean="0"/>
              <a:t>methodology</a:t>
            </a:r>
            <a:r>
              <a:rPr lang="es-ES" dirty="0" smtClean="0"/>
              <a:t>.”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44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Corporate</a:t>
            </a:r>
            <a:r>
              <a:rPr lang="es-ES" dirty="0" smtClean="0"/>
              <a:t> Social </a:t>
            </a:r>
            <a:r>
              <a:rPr lang="es-ES" dirty="0" err="1" smtClean="0"/>
              <a:t>responsibility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-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monitoring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practices</a:t>
            </a:r>
            <a:r>
              <a:rPr lang="es-ES" dirty="0" smtClean="0"/>
              <a:t>  and </a:t>
            </a:r>
            <a:r>
              <a:rPr lang="es-ES" dirty="0" err="1" smtClean="0"/>
              <a:t>identifying</a:t>
            </a:r>
            <a:r>
              <a:rPr lang="es-ES" dirty="0" smtClean="0"/>
              <a:t> and </a:t>
            </a:r>
            <a:r>
              <a:rPr lang="es-ES" dirty="0" err="1" smtClean="0"/>
              <a:t>managing</a:t>
            </a:r>
            <a:r>
              <a:rPr lang="es-ES" dirty="0" smtClean="0"/>
              <a:t> 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risks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mechanisms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supervising</a:t>
            </a:r>
            <a:r>
              <a:rPr lang="es-ES" dirty="0" smtClean="0"/>
              <a:t> non-</a:t>
            </a:r>
            <a:r>
              <a:rPr lang="es-ES" dirty="0" err="1" smtClean="0"/>
              <a:t>financial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, </a:t>
            </a:r>
            <a:r>
              <a:rPr lang="es-ES" dirty="0" err="1" smtClean="0"/>
              <a:t>ethics</a:t>
            </a:r>
            <a:r>
              <a:rPr lang="es-ES" dirty="0" smtClean="0"/>
              <a:t> and </a:t>
            </a:r>
            <a:r>
              <a:rPr lang="es-ES" dirty="0" err="1" smtClean="0"/>
              <a:t>business</a:t>
            </a:r>
            <a:r>
              <a:rPr lang="es-ES" dirty="0" smtClean="0"/>
              <a:t> </a:t>
            </a:r>
            <a:r>
              <a:rPr lang="es-ES" dirty="0" err="1" smtClean="0"/>
              <a:t>conduct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Channels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stakeholders</a:t>
            </a:r>
            <a:r>
              <a:rPr lang="es-ES" dirty="0" smtClean="0"/>
              <a:t> </a:t>
            </a:r>
            <a:r>
              <a:rPr lang="es-ES" dirty="0" err="1" smtClean="0"/>
              <a:t>communication</a:t>
            </a:r>
            <a:r>
              <a:rPr lang="es-ES" dirty="0" smtClean="0"/>
              <a:t>, </a:t>
            </a:r>
            <a:r>
              <a:rPr lang="es-ES" dirty="0" err="1" smtClean="0"/>
              <a:t>participation</a:t>
            </a:r>
            <a:r>
              <a:rPr lang="es-ES" dirty="0" smtClean="0"/>
              <a:t> and dialogue.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Responsible</a:t>
            </a:r>
            <a:r>
              <a:rPr lang="es-ES" dirty="0" smtClean="0"/>
              <a:t> </a:t>
            </a:r>
            <a:r>
              <a:rPr lang="es-ES" dirty="0" err="1" smtClean="0"/>
              <a:t>communication</a:t>
            </a:r>
            <a:r>
              <a:rPr lang="es-ES" dirty="0" smtClean="0"/>
              <a:t> </a:t>
            </a:r>
            <a:r>
              <a:rPr lang="es-ES" dirty="0" err="1" smtClean="0"/>
              <a:t>practices</a:t>
            </a:r>
            <a:r>
              <a:rPr lang="es-ES" dirty="0" smtClean="0"/>
              <a:t> / </a:t>
            </a:r>
            <a:r>
              <a:rPr lang="es-ES" dirty="0" err="1" smtClean="0"/>
              <a:t>prevent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manipulation</a:t>
            </a:r>
            <a:r>
              <a:rPr lang="es-ES" dirty="0" smtClean="0"/>
              <a:t> of </a:t>
            </a:r>
            <a:r>
              <a:rPr lang="es-ES" dirty="0" err="1" smtClean="0"/>
              <a:t>information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45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7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46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144000" cy="68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1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Characteristics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</a:t>
            </a:r>
            <a:r>
              <a:rPr lang="es-ES" dirty="0" err="1" smtClean="0"/>
              <a:t>Governance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firms</a:t>
            </a:r>
            <a:r>
              <a:rPr lang="es-ES" dirty="0" smtClean="0"/>
              <a:t> </a:t>
            </a:r>
            <a:r>
              <a:rPr lang="es-ES" dirty="0" err="1" smtClean="0"/>
              <a:t>whose</a:t>
            </a:r>
            <a:r>
              <a:rPr lang="es-ES" dirty="0" smtClean="0"/>
              <a:t> shares are </a:t>
            </a:r>
            <a:r>
              <a:rPr lang="es-ES" dirty="0" err="1" smtClean="0"/>
              <a:t>admitted</a:t>
            </a:r>
            <a:r>
              <a:rPr lang="es-ES" dirty="0" smtClean="0"/>
              <a:t> to trading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official</a:t>
            </a:r>
            <a:r>
              <a:rPr lang="es-ES" dirty="0" smtClean="0"/>
              <a:t> </a:t>
            </a:r>
            <a:r>
              <a:rPr lang="es-ES" dirty="0" err="1" smtClean="0"/>
              <a:t>secondary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r>
              <a:rPr lang="es-ES" dirty="0" smtClean="0"/>
              <a:t>.</a:t>
            </a:r>
          </a:p>
          <a:p>
            <a:r>
              <a:rPr lang="es-ES" dirty="0" smtClean="0"/>
              <a:t>-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listed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, </a:t>
            </a:r>
            <a:r>
              <a:rPr lang="es-ES" dirty="0" err="1" smtClean="0"/>
              <a:t>whatever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 and </a:t>
            </a:r>
            <a:r>
              <a:rPr lang="es-ES" dirty="0" err="1" smtClean="0"/>
              <a:t>market</a:t>
            </a:r>
            <a:r>
              <a:rPr lang="es-ES" dirty="0" smtClean="0"/>
              <a:t> </a:t>
            </a:r>
            <a:r>
              <a:rPr lang="es-ES" dirty="0" err="1" smtClean="0"/>
              <a:t>capitalisation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Except</a:t>
            </a:r>
            <a:r>
              <a:rPr lang="es-ES" dirty="0" smtClean="0"/>
              <a:t>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expressly</a:t>
            </a:r>
            <a:r>
              <a:rPr lang="es-ES" dirty="0" smtClean="0"/>
              <a:t> </a:t>
            </a:r>
            <a:r>
              <a:rPr lang="es-ES" dirty="0" err="1" smtClean="0"/>
              <a:t>indicated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a </a:t>
            </a:r>
            <a:r>
              <a:rPr lang="es-ES" dirty="0" err="1"/>
              <a:t>R</a:t>
            </a:r>
            <a:r>
              <a:rPr lang="es-ES" dirty="0" err="1" smtClean="0"/>
              <a:t>ecommendation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applicable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to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cap</a:t>
            </a:r>
            <a:r>
              <a:rPr lang="es-ES" dirty="0" smtClean="0"/>
              <a:t> </a:t>
            </a:r>
            <a:r>
              <a:rPr lang="es-ES" dirty="0" err="1" smtClean="0"/>
              <a:t>firms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5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</a:t>
            </a:r>
            <a:r>
              <a:rPr lang="es-ES" dirty="0" err="1" smtClean="0"/>
              <a:t>Characteristics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 </a:t>
            </a:r>
            <a:r>
              <a:rPr lang="es-ES" dirty="0" err="1" smtClean="0"/>
              <a:t>Governance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A) </a:t>
            </a:r>
            <a:r>
              <a:rPr lang="es-ES" dirty="0" err="1" smtClean="0"/>
              <a:t>Voluntariness</a:t>
            </a:r>
            <a:r>
              <a:rPr lang="es-ES" dirty="0" smtClean="0"/>
              <a:t> </a:t>
            </a:r>
            <a:r>
              <a:rPr lang="es-ES" dirty="0" err="1" smtClean="0"/>
              <a:t>subject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“ </a:t>
            </a:r>
            <a:r>
              <a:rPr lang="es-ES" dirty="0" err="1" smtClean="0"/>
              <a:t>comply</a:t>
            </a:r>
            <a:r>
              <a:rPr lang="es-ES" dirty="0" smtClean="0"/>
              <a:t> and </a:t>
            </a:r>
            <a:r>
              <a:rPr lang="es-ES" dirty="0" err="1" smtClean="0"/>
              <a:t>explain</a:t>
            </a:r>
            <a:r>
              <a:rPr lang="es-ES" dirty="0" smtClean="0"/>
              <a:t>” </a:t>
            </a:r>
            <a:r>
              <a:rPr lang="es-ES" dirty="0" err="1" smtClean="0"/>
              <a:t>principle</a:t>
            </a:r>
            <a:r>
              <a:rPr lang="es-ES" dirty="0" smtClean="0"/>
              <a:t>. </a:t>
            </a:r>
          </a:p>
          <a:p>
            <a:r>
              <a:rPr lang="es-ES" dirty="0" smtClean="0"/>
              <a:t>a.1)  </a:t>
            </a:r>
            <a:r>
              <a:rPr lang="es-ES" dirty="0" err="1"/>
              <a:t>D</a:t>
            </a:r>
            <a:r>
              <a:rPr lang="es-ES" dirty="0" err="1" smtClean="0"/>
              <a:t>egree</a:t>
            </a:r>
            <a:r>
              <a:rPr lang="es-ES" dirty="0" smtClean="0"/>
              <a:t> of </a:t>
            </a:r>
            <a:r>
              <a:rPr lang="es-ES" dirty="0" err="1" smtClean="0"/>
              <a:t>compliance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/>
              <a:t>C</a:t>
            </a:r>
            <a:r>
              <a:rPr lang="es-ES" dirty="0" err="1" smtClean="0"/>
              <a:t>orporate</a:t>
            </a:r>
            <a:r>
              <a:rPr lang="es-ES" dirty="0" smtClean="0"/>
              <a:t> </a:t>
            </a:r>
            <a:r>
              <a:rPr lang="es-ES" dirty="0" err="1"/>
              <a:t>G</a:t>
            </a:r>
            <a:r>
              <a:rPr lang="es-ES" dirty="0" err="1" smtClean="0"/>
              <a:t>overnance</a:t>
            </a:r>
            <a:r>
              <a:rPr lang="es-ES" dirty="0" smtClean="0"/>
              <a:t> </a:t>
            </a:r>
            <a:r>
              <a:rPr lang="es-ES" dirty="0" err="1"/>
              <a:t>R</a:t>
            </a:r>
            <a:r>
              <a:rPr lang="es-ES" dirty="0" err="1" smtClean="0"/>
              <a:t>ecommendations</a:t>
            </a:r>
            <a:r>
              <a:rPr lang="es-ES" dirty="0" smtClean="0"/>
              <a:t>, </a:t>
            </a:r>
            <a:r>
              <a:rPr lang="es-ES" dirty="0" err="1" smtClean="0"/>
              <a:t>justifying</a:t>
            </a:r>
            <a:r>
              <a:rPr lang="es-ES" dirty="0" smtClean="0"/>
              <a:t>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failure</a:t>
            </a:r>
            <a:r>
              <a:rPr lang="es-ES" dirty="0" smtClean="0"/>
              <a:t> to </a:t>
            </a:r>
            <a:r>
              <a:rPr lang="es-ES" dirty="0" err="1" smtClean="0"/>
              <a:t>comply</a:t>
            </a:r>
            <a:r>
              <a:rPr lang="es-ES" dirty="0" smtClean="0"/>
              <a:t>”</a:t>
            </a:r>
          </a:p>
          <a:p>
            <a:r>
              <a:rPr lang="es-ES" dirty="0" smtClean="0"/>
              <a:t>B) </a:t>
            </a:r>
            <a:r>
              <a:rPr lang="es-ES" dirty="0" err="1" smtClean="0"/>
              <a:t>Evaluation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endParaRPr lang="es-ES" dirty="0" smtClean="0"/>
          </a:p>
          <a:p>
            <a:r>
              <a:rPr lang="es-ES" dirty="0"/>
              <a:t>b</a:t>
            </a:r>
            <a:r>
              <a:rPr lang="es-ES" dirty="0" smtClean="0"/>
              <a:t>.1)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task</a:t>
            </a:r>
            <a:r>
              <a:rPr lang="es-ES" dirty="0" smtClean="0"/>
              <a:t> of </a:t>
            </a:r>
            <a:r>
              <a:rPr lang="es-ES" dirty="0" err="1" smtClean="0"/>
              <a:t>evaluating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explanations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fall</a:t>
            </a:r>
            <a:r>
              <a:rPr lang="es-ES" dirty="0" smtClean="0"/>
              <a:t> to </a:t>
            </a:r>
            <a:r>
              <a:rPr lang="es-ES" dirty="0" err="1" smtClean="0"/>
              <a:t>shareholders</a:t>
            </a:r>
            <a:r>
              <a:rPr lang="es-ES" dirty="0" smtClean="0"/>
              <a:t>, </a:t>
            </a:r>
            <a:r>
              <a:rPr lang="es-ES" dirty="0" err="1" smtClean="0"/>
              <a:t>investors</a:t>
            </a:r>
            <a:r>
              <a:rPr lang="es-ES" dirty="0" smtClean="0"/>
              <a:t> </a:t>
            </a:r>
            <a:r>
              <a:rPr lang="es-ES" dirty="0" err="1" smtClean="0"/>
              <a:t>adn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r>
              <a:rPr lang="es-ES" dirty="0" smtClean="0"/>
              <a:t> in general.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6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0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Characteristics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Corporate</a:t>
            </a:r>
            <a:r>
              <a:rPr lang="es-ES" dirty="0" smtClean="0"/>
              <a:t> </a:t>
            </a:r>
            <a:r>
              <a:rPr lang="es-ES" dirty="0" err="1" smtClean="0"/>
              <a:t>Governance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clearly</a:t>
            </a:r>
            <a:r>
              <a:rPr lang="es-ES" dirty="0" smtClean="0"/>
              <a:t> </a:t>
            </a:r>
            <a:r>
              <a:rPr lang="es-ES" dirty="0" err="1" smtClean="0"/>
              <a:t>reasons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departing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/>
              <a:t>C</a:t>
            </a:r>
            <a:r>
              <a:rPr lang="es-ES" dirty="0" err="1" smtClean="0"/>
              <a:t>ode</a:t>
            </a:r>
            <a:r>
              <a:rPr lang="es-ES" dirty="0" smtClean="0"/>
              <a:t> </a:t>
            </a:r>
            <a:r>
              <a:rPr lang="es-ES" dirty="0" err="1"/>
              <a:t>R</a:t>
            </a:r>
            <a:r>
              <a:rPr lang="es-ES" dirty="0" err="1" smtClean="0"/>
              <a:t>ecomendations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Evaluation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endParaRPr lang="es-ES" dirty="0" smtClean="0"/>
          </a:p>
          <a:p>
            <a:r>
              <a:rPr lang="es-ES" dirty="0" smtClean="0"/>
              <a:t>- </a:t>
            </a:r>
            <a:r>
              <a:rPr lang="es-ES" dirty="0" err="1" smtClean="0"/>
              <a:t>Listed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 </a:t>
            </a:r>
            <a:r>
              <a:rPr lang="es-ES" dirty="0" err="1" smtClean="0"/>
              <a:t>must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degree</a:t>
            </a:r>
            <a:r>
              <a:rPr lang="es-ES" dirty="0" smtClean="0"/>
              <a:t> of </a:t>
            </a:r>
            <a:r>
              <a:rPr lang="es-ES" dirty="0" err="1" smtClean="0"/>
              <a:t>compliance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/>
              <a:t>R</a:t>
            </a:r>
            <a:r>
              <a:rPr lang="es-ES" dirty="0" err="1" smtClean="0"/>
              <a:t>ecomendation</a:t>
            </a: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7</a:t>
            </a:fld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3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EU rules </a:t>
            </a:r>
            <a:r>
              <a:rPr lang="es-ES" dirty="0" err="1" smtClean="0"/>
              <a:t>on</a:t>
            </a:r>
            <a:r>
              <a:rPr lang="es-ES" dirty="0" smtClean="0"/>
              <a:t> non-</a:t>
            </a:r>
            <a:r>
              <a:rPr lang="es-ES" dirty="0" err="1" smtClean="0"/>
              <a:t>financial</a:t>
            </a:r>
            <a:r>
              <a:rPr lang="es-ES" dirty="0" smtClean="0"/>
              <a:t> </a:t>
            </a:r>
            <a:r>
              <a:rPr lang="es-ES" dirty="0" err="1" smtClean="0"/>
              <a:t>reporting</a:t>
            </a:r>
            <a:r>
              <a:rPr lang="es-ES" dirty="0" smtClean="0"/>
              <a:t>-.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</a:t>
            </a:r>
            <a:r>
              <a:rPr lang="es-ES" dirty="0" err="1" smtClean="0"/>
              <a:t>Apply</a:t>
            </a:r>
            <a:r>
              <a:rPr lang="es-ES" dirty="0" smtClean="0"/>
              <a:t> to </a:t>
            </a:r>
            <a:r>
              <a:rPr lang="es-ES" dirty="0" err="1" smtClean="0"/>
              <a:t>companies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more </a:t>
            </a:r>
            <a:r>
              <a:rPr lang="es-ES" dirty="0" err="1" smtClean="0"/>
              <a:t>than</a:t>
            </a:r>
            <a:r>
              <a:rPr lang="es-ES" dirty="0" smtClean="0"/>
              <a:t> 500 </a:t>
            </a:r>
            <a:r>
              <a:rPr lang="es-ES" dirty="0" err="1" smtClean="0"/>
              <a:t>employees</a:t>
            </a:r>
            <a:r>
              <a:rPr lang="es-ES" dirty="0" smtClean="0"/>
              <a:t>. </a:t>
            </a:r>
            <a:endParaRPr lang="es-ES" dirty="0"/>
          </a:p>
          <a:p>
            <a:r>
              <a:rPr lang="es-ES" dirty="0" smtClean="0"/>
              <a:t>- </a:t>
            </a:r>
            <a:r>
              <a:rPr lang="es-ES" dirty="0" err="1" smtClean="0"/>
              <a:t>Listed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Banks.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Insurance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 </a:t>
            </a:r>
            <a:r>
              <a:rPr lang="es-ES" dirty="0" err="1" smtClean="0"/>
              <a:t>designated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authorities</a:t>
            </a:r>
            <a:r>
              <a:rPr lang="es-ES" dirty="0" smtClean="0"/>
              <a:t> as </a:t>
            </a:r>
            <a:r>
              <a:rPr lang="es-ES" dirty="0" err="1" smtClean="0"/>
              <a:t>public-interest</a:t>
            </a:r>
            <a:r>
              <a:rPr lang="es-ES" dirty="0" smtClean="0"/>
              <a:t> </a:t>
            </a:r>
            <a:r>
              <a:rPr lang="es-ES" dirty="0" err="1" smtClean="0"/>
              <a:t>entities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8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Information</a:t>
            </a:r>
            <a:r>
              <a:rPr lang="es-ES" dirty="0" smtClean="0"/>
              <a:t> to be </a:t>
            </a:r>
            <a:r>
              <a:rPr lang="es-ES" dirty="0" err="1" smtClean="0"/>
              <a:t>disclosed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</a:t>
            </a:r>
            <a:r>
              <a:rPr lang="es-ES" dirty="0" err="1" smtClean="0"/>
              <a:t>Environmental</a:t>
            </a:r>
            <a:r>
              <a:rPr lang="es-ES" dirty="0" smtClean="0"/>
              <a:t> </a:t>
            </a:r>
            <a:r>
              <a:rPr lang="es-ES" dirty="0" err="1" smtClean="0"/>
              <a:t>protection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Social </a:t>
            </a:r>
            <a:r>
              <a:rPr lang="es-ES" dirty="0" err="1" smtClean="0"/>
              <a:t>responsability</a:t>
            </a:r>
            <a:r>
              <a:rPr lang="es-ES" dirty="0" smtClean="0"/>
              <a:t> and </a:t>
            </a:r>
            <a:r>
              <a:rPr lang="es-ES" dirty="0" err="1" smtClean="0"/>
              <a:t>treatment</a:t>
            </a:r>
            <a:r>
              <a:rPr lang="es-ES" dirty="0" smtClean="0"/>
              <a:t> of </a:t>
            </a:r>
            <a:r>
              <a:rPr lang="es-ES" dirty="0" err="1" smtClean="0"/>
              <a:t>employees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Respect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human </a:t>
            </a:r>
            <a:r>
              <a:rPr lang="es-ES" dirty="0" err="1" smtClean="0"/>
              <a:t>rigths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Anti-</a:t>
            </a:r>
            <a:r>
              <a:rPr lang="es-ES" dirty="0" err="1" smtClean="0"/>
              <a:t>corruption</a:t>
            </a:r>
            <a:r>
              <a:rPr lang="es-ES" dirty="0" smtClean="0"/>
              <a:t> and </a:t>
            </a:r>
            <a:r>
              <a:rPr lang="es-ES" dirty="0" err="1" smtClean="0"/>
              <a:t>briebery</a:t>
            </a:r>
            <a:r>
              <a:rPr lang="es-ES" dirty="0" smtClean="0"/>
              <a:t>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Diversity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company</a:t>
            </a:r>
            <a:r>
              <a:rPr lang="es-ES" dirty="0" smtClean="0"/>
              <a:t> </a:t>
            </a:r>
            <a:r>
              <a:rPr lang="es-ES" dirty="0" err="1" smtClean="0"/>
              <a:t>boards</a:t>
            </a:r>
            <a:r>
              <a:rPr lang="es-ES" dirty="0" smtClean="0"/>
              <a:t> (in </a:t>
            </a:r>
            <a:r>
              <a:rPr lang="es-ES" dirty="0" err="1" smtClean="0"/>
              <a:t>term</a:t>
            </a:r>
            <a:r>
              <a:rPr lang="es-ES" dirty="0" smtClean="0"/>
              <a:t> of </a:t>
            </a:r>
            <a:r>
              <a:rPr lang="es-ES" dirty="0" err="1" smtClean="0"/>
              <a:t>age</a:t>
            </a:r>
            <a:r>
              <a:rPr lang="es-ES" dirty="0" smtClean="0"/>
              <a:t>, </a:t>
            </a:r>
            <a:r>
              <a:rPr lang="es-ES" dirty="0" err="1" smtClean="0"/>
              <a:t>gender</a:t>
            </a:r>
            <a:r>
              <a:rPr lang="es-ES" dirty="0" smtClean="0"/>
              <a:t>, </a:t>
            </a:r>
            <a:r>
              <a:rPr lang="es-ES" dirty="0" err="1" smtClean="0"/>
              <a:t>educational</a:t>
            </a:r>
            <a:r>
              <a:rPr lang="es-ES" dirty="0" smtClean="0"/>
              <a:t> and </a:t>
            </a:r>
            <a:r>
              <a:rPr lang="es-ES" dirty="0" err="1" smtClean="0"/>
              <a:t>professional</a:t>
            </a:r>
            <a:r>
              <a:rPr lang="es-ES" dirty="0" smtClean="0"/>
              <a:t> </a:t>
            </a:r>
            <a:r>
              <a:rPr lang="es-ES" dirty="0" err="1" smtClean="0"/>
              <a:t>background</a:t>
            </a:r>
            <a:r>
              <a:rPr lang="es-ES" dirty="0" smtClean="0"/>
              <a:t>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73DD-C6CF-4980-8DBD-77AF06CBA4FF}" type="slidenum">
              <a:rPr lang="es-ES" smtClean="0"/>
              <a:t>9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6299675"/>
            <a:ext cx="1485156" cy="5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1155"/>
            <a:ext cx="481373" cy="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2167</Words>
  <Application>Microsoft Office PowerPoint</Application>
  <PresentationFormat>Presentación en pantalla (4:3)</PresentationFormat>
  <Paragraphs>222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“Corporate Governance of Spanish Listed Companies. Characteristics.</vt:lpstr>
      <vt:lpstr>Characteristics of the Corporate Governance Code</vt:lpstr>
      <vt:lpstr>Presentación de PowerPoint</vt:lpstr>
      <vt:lpstr>Characteristics of the Corporate Governance Code</vt:lpstr>
      <vt:lpstr>Characteristics of the Corporate Governance Code</vt:lpstr>
      <vt:lpstr> Characteristics of the Corporate  Governance Code </vt:lpstr>
      <vt:lpstr>Characteristics of the Corporate Governance Code</vt:lpstr>
      <vt:lpstr> EU rules on non-financial reporting-.</vt:lpstr>
      <vt:lpstr>Information to be disclosed</vt:lpstr>
      <vt:lpstr>Presentación de PowerPoint</vt:lpstr>
      <vt:lpstr>Presentación de PowerPoint</vt:lpstr>
      <vt:lpstr>Principles. General arrangements</vt:lpstr>
      <vt:lpstr>Principles. General arrangements 1-5</vt:lpstr>
      <vt:lpstr>Recommendation 2</vt:lpstr>
      <vt:lpstr>Principles. General arrangements 1-5</vt:lpstr>
      <vt:lpstr>Principles.  Shareholders´meeting 6-8</vt:lpstr>
      <vt:lpstr>Shareholders´ general meeting</vt:lpstr>
      <vt:lpstr>Recommendation 6</vt:lpstr>
      <vt:lpstr>Principles . Board of directors 9-25</vt:lpstr>
      <vt:lpstr>Board of directors</vt:lpstr>
      <vt:lpstr>Cannot  be delegated by the Board</vt:lpstr>
      <vt:lpstr>Recommendation 13</vt:lpstr>
      <vt:lpstr>Recommendation 52</vt:lpstr>
      <vt:lpstr>Principles. Board of directors p11</vt:lpstr>
      <vt:lpstr>Recommendation 15</vt:lpstr>
      <vt:lpstr>Recommendation 17</vt:lpstr>
      <vt:lpstr>Recommendation 18</vt:lpstr>
      <vt:lpstr>Recommendation 22</vt:lpstr>
      <vt:lpstr>Principles. Board of directors p 18 </vt:lpstr>
      <vt:lpstr>Recommendation 36</vt:lpstr>
      <vt:lpstr>Recommendation 36</vt:lpstr>
      <vt:lpstr>The Audit committee p 20</vt:lpstr>
      <vt:lpstr>Recommendation 40</vt:lpstr>
      <vt:lpstr>Recommendation 40</vt:lpstr>
      <vt:lpstr>Principles. Board of directors p 21-22</vt:lpstr>
      <vt:lpstr>Recommendation 46</vt:lpstr>
      <vt:lpstr>Recommendation 50</vt:lpstr>
      <vt:lpstr>Director`s remuneration p25</vt:lpstr>
      <vt:lpstr>Director´s remuneration</vt:lpstr>
      <vt:lpstr>Director´s remuneration</vt:lpstr>
      <vt:lpstr>Director´s remuneration</vt:lpstr>
      <vt:lpstr>Corporate social responsibility</vt:lpstr>
      <vt:lpstr>Corporate social responsibility</vt:lpstr>
      <vt:lpstr>Corporate social responsibility</vt:lpstr>
      <vt:lpstr>Corporate Social responsibility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Governance Code of Listed Companies</dc:title>
  <dc:creator>Juan Munguira González</dc:creator>
  <cp:lastModifiedBy>Juan Munguira González</cp:lastModifiedBy>
  <cp:revision>178</cp:revision>
  <dcterms:created xsi:type="dcterms:W3CDTF">2018-11-05T11:41:20Z</dcterms:created>
  <dcterms:modified xsi:type="dcterms:W3CDTF">2018-11-27T19:15:11Z</dcterms:modified>
</cp:coreProperties>
</file>