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7" r:id="rId4"/>
    <p:sldId id="288" r:id="rId5"/>
    <p:sldId id="289" r:id="rId6"/>
    <p:sldId id="271" r:id="rId7"/>
    <p:sldId id="280" r:id="rId8"/>
    <p:sldId id="281" r:id="rId9"/>
    <p:sldId id="291" r:id="rId10"/>
    <p:sldId id="283" r:id="rId11"/>
  </p:sldIdLst>
  <p:sldSz cx="9144000" cy="6858000" type="screen4x3"/>
  <p:notesSz cx="9928225" cy="6797675"/>
  <p:defaultTextStyle>
    <a:defPPr>
      <a:defRPr lang="ru-RU"/>
    </a:defPPr>
    <a:lvl1pPr marL="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6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6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1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973"/>
    <a:srgbClr val="0C2F86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9" autoAdjust="0"/>
    <p:restoredTop sz="94748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&#1089;&#1086;&#1073;&#1088;&#1072;&#1085;&#1080;&#1103;\&#1040;&#1051;&#1056;&#1054;&#1057;&#1040;\&#1043;&#1054;&#1057;&#1040;%202018\&#1075;&#1086;&#1083;&#1086;&#1089;&#1086;&#1074;&#1072;&#1085;&#1080;&#1077;\&#1075;&#1086;&#1083;&#1086;&#1089;&#1086;&#1074;&#1072;&#1085;&#1080;&#1077;%20-%20&#1080;&#1090;&#1086;&#107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&#1089;&#1086;&#1073;&#1088;&#1072;&#1085;&#1080;&#1103;\&#1040;&#1051;&#1056;&#1054;&#1057;&#1040;\&#1043;&#1054;&#1057;&#1040;%202018\&#1075;&#1086;&#1083;&#1086;&#1089;&#1086;&#1074;&#1072;&#1085;&#1080;&#1077;\&#1075;&#1086;&#1083;&#1086;&#1089;&#1086;&#1074;&#1072;&#1085;&#1080;&#1077;%20-%20&#1080;&#1090;&#1086;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edo\_&#1069;&#1083;&#1077;&#1082;&#1090;&#1088;&#1086;&#1085;&#1085;&#1099;&#1077;%20&#1089;&#1077;&#1088;&#1074;&#1080;&#1089;&#1099;\&#1086;&#1073;%20&#1101;&#1083;&#1077;&#1082;&#1090;&#1088;&#1086;&#1085;&#1085;&#1086;&#1084;%20&#1075;&#1086;&#1083;&#1086;&#1089;&#1086;&#1074;&#1072;&#1085;&#1080;&#1080;\&#1088;&#1072;&#1079;&#1085;&#1086;&#1077;\&#1050;&#1085;&#1080;&#1075;&#1072;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&#1089;&#1086;&#1073;&#1088;&#1072;&#1085;&#1080;&#1103;\&#1043;&#1088;&#1091;&#1087;&#1087;&#1072;_&#1051;&#1057;&#1056;\&#1055;&#1040;&#1054;%20&#1043;&#1088;&#1091;&#1087;&#1087;&#1072;%20&#1051;&#1057;&#1056;\&#1043;&#1054;&#1057;&#1040;%202018\___&#1087;&#1088;&#1086;&#1090;&#1086;&#1082;&#1086;&#1083;%20&#1080;%20&#1080;&#1085;&#1086;&#1077;\&#1075;&#1086;&#1083;&#1086;&#1089;&#1086;&#1074;&#1072;&#1085;&#1080;&#1103;%20&#1051;&#1057;&#1056;%20&#1080;&#1090;&#1086;&#107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mp\&#1089;&#1086;&#1073;&#1088;&#1072;&#1085;&#1080;&#1103;\&#1043;&#1088;&#1091;&#1087;&#1087;&#1072;_&#1051;&#1057;&#1056;\&#1055;&#1040;&#1054;%20&#1043;&#1088;&#1091;&#1087;&#1087;&#1072;%20&#1051;&#1057;&#1056;\&#1043;&#1054;&#1057;&#1040;%202018\___&#1087;&#1088;&#1086;&#1090;&#1086;&#1082;&#1086;&#1083;%20&#1080;%20&#1080;&#1085;&#1086;&#1077;\&#1075;&#1086;&#1083;&#1086;&#1089;&#1086;&#1074;&#1072;&#1085;&#1080;&#1103;%20&#1051;&#1057;&#1056;%20&#1080;&#1090;&#1086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Банк ВТБ (ПАО)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Лист1!$J$22</c:f>
              <c:strCache>
                <c:ptCount val="1"/>
                <c:pt idx="0">
                  <c:v>число проголосовавших электронно</c:v>
                </c:pt>
              </c:strCache>
            </c:strRef>
          </c:tx>
          <c:invertIfNegative val="0"/>
          <c:cat>
            <c:strRef>
              <c:f>Лист1!$I$23:$I$27</c:f>
              <c:strCache>
                <c:ptCount val="5"/>
                <c:pt idx="0">
                  <c:v>2016 г. ВОСА 08.12.16</c:v>
                </c:pt>
                <c:pt idx="1">
                  <c:v>2016 г. ВОСА 16.12.16</c:v>
                </c:pt>
                <c:pt idx="2">
                  <c:v>2017 г. ГОСА 26.04.17</c:v>
                </c:pt>
                <c:pt idx="3">
                  <c:v>2017 г. ВОСА 09.11.17</c:v>
                </c:pt>
                <c:pt idx="4">
                  <c:v>2018 г. ГОСА 23.05.18</c:v>
                </c:pt>
              </c:strCache>
            </c:strRef>
          </c:cat>
          <c:val>
            <c:numRef>
              <c:f>Лист1!$J$23:$J$27</c:f>
              <c:numCache>
                <c:formatCode>#,##0</c:formatCode>
                <c:ptCount val="5"/>
                <c:pt idx="0">
                  <c:v>413</c:v>
                </c:pt>
                <c:pt idx="1">
                  <c:v>406</c:v>
                </c:pt>
                <c:pt idx="2">
                  <c:v>592</c:v>
                </c:pt>
                <c:pt idx="3">
                  <c:v>951</c:v>
                </c:pt>
                <c:pt idx="4">
                  <c:v>1170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C1-4342-B5A7-7947C9E69B9C}"/>
            </c:ext>
          </c:extLst>
        </c:ser>
        <c:ser>
          <c:idx val="1"/>
          <c:order val="1"/>
          <c:tx>
            <c:strRef>
              <c:f>Лист1!$K$22</c:f>
              <c:strCache>
                <c:ptCount val="1"/>
                <c:pt idx="0">
                  <c:v>общее число принявших участие</c:v>
                </c:pt>
              </c:strCache>
            </c:strRef>
          </c:tx>
          <c:invertIfNegative val="0"/>
          <c:cat>
            <c:strRef>
              <c:f>Лист1!$I$23:$I$27</c:f>
              <c:strCache>
                <c:ptCount val="5"/>
                <c:pt idx="0">
                  <c:v>2016 г. ВОСА 08.12.16</c:v>
                </c:pt>
                <c:pt idx="1">
                  <c:v>2016 г. ВОСА 16.12.16</c:v>
                </c:pt>
                <c:pt idx="2">
                  <c:v>2017 г. ГОСА 26.04.17</c:v>
                </c:pt>
                <c:pt idx="3">
                  <c:v>2017 г. ВОСА 09.11.17</c:v>
                </c:pt>
                <c:pt idx="4">
                  <c:v>2018 г. ГОСА 23.05.18</c:v>
                </c:pt>
              </c:strCache>
            </c:strRef>
          </c:cat>
          <c:val>
            <c:numRef>
              <c:f>Лист1!$K$23:$K$27</c:f>
              <c:numCache>
                <c:formatCode>#,##0</c:formatCode>
                <c:ptCount val="5"/>
                <c:pt idx="0">
                  <c:v>594</c:v>
                </c:pt>
                <c:pt idx="1">
                  <c:v>591</c:v>
                </c:pt>
                <c:pt idx="2" formatCode="0.0%">
                  <c:v>1086</c:v>
                </c:pt>
                <c:pt idx="3" formatCode="0.0%">
                  <c:v>1337</c:v>
                </c:pt>
                <c:pt idx="4" formatCode="0.00%">
                  <c:v>1603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C1-4342-B5A7-7947C9E69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46952"/>
        <c:axId val="147347736"/>
      </c:barChart>
      <c:catAx>
        <c:axId val="147346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7347736"/>
        <c:crosses val="autoZero"/>
        <c:auto val="1"/>
        <c:lblAlgn val="ctr"/>
        <c:lblOffset val="100"/>
        <c:noMultiLvlLbl val="0"/>
      </c:catAx>
      <c:valAx>
        <c:axId val="147347736"/>
        <c:scaling>
          <c:orientation val="minMax"/>
        </c:scaling>
        <c:delete val="0"/>
        <c:axPos val="b"/>
        <c:majorGridlines/>
        <c:minorGridlines/>
        <c:numFmt formatCode="#,##0" sourceLinked="1"/>
        <c:majorTickMark val="none"/>
        <c:minorTickMark val="none"/>
        <c:tickLblPos val="nextTo"/>
        <c:crossAx val="14734695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АК "АЛРОСА"</a:t>
            </a:r>
            <a:r>
              <a:rPr lang="ru-RU" baseline="0"/>
              <a:t> (ПАО) </a:t>
            </a:r>
            <a:r>
              <a:rPr lang="ru-RU"/>
              <a:t>ГОСА 2018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'Лист1 (2)'!$U$21:$U$24</c:f>
              <c:strCache>
                <c:ptCount val="4"/>
                <c:pt idx="0">
                  <c:v>Бумага</c:v>
                </c:pt>
                <c:pt idx="1">
                  <c:v>Через НД</c:v>
                </c:pt>
                <c:pt idx="2">
                  <c:v>Через сайты</c:v>
                </c:pt>
                <c:pt idx="3">
                  <c:v>не голосовал</c:v>
                </c:pt>
              </c:strCache>
            </c:strRef>
          </c:cat>
          <c:val>
            <c:numRef>
              <c:f>'Лист1 (2)'!$V$21:$V$24</c:f>
              <c:numCache>
                <c:formatCode>General</c:formatCode>
                <c:ptCount val="4"/>
                <c:pt idx="0">
                  <c:v>108</c:v>
                </c:pt>
                <c:pt idx="1">
                  <c:v>287</c:v>
                </c:pt>
                <c:pt idx="2">
                  <c:v>173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82-4C55-8E21-84395B65E6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% от Числа принявших участие по отношению к числу принявших на ГОСА 2017 АК "АЛРОСА" (ПАО) 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'Лист1 (2)'!$A$33:$A$35</c:f>
              <c:strCache>
                <c:ptCount val="3"/>
                <c:pt idx="0">
                  <c:v>ГОСА 2017</c:v>
                </c:pt>
                <c:pt idx="1">
                  <c:v>ГОСА 2018</c:v>
                </c:pt>
                <c:pt idx="2">
                  <c:v>прирост</c:v>
                </c:pt>
              </c:strCache>
            </c:strRef>
          </c:cat>
          <c:val>
            <c:numRef>
              <c:f>'Лист1 (2)'!$B$33:$B$35</c:f>
              <c:numCache>
                <c:formatCode>General</c:formatCode>
                <c:ptCount val="3"/>
                <c:pt idx="0">
                  <c:v>100</c:v>
                </c:pt>
                <c:pt idx="1">
                  <c:v>134.03755868544602</c:v>
                </c:pt>
                <c:pt idx="2">
                  <c:v>34.037558685446015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6-4F5D-933C-6BF9EC0A0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881920"/>
        <c:axId val="274882312"/>
      </c:barChart>
      <c:catAx>
        <c:axId val="27488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4882312"/>
        <c:crosses val="autoZero"/>
        <c:auto val="1"/>
        <c:lblAlgn val="ctr"/>
        <c:lblOffset val="100"/>
        <c:noMultiLvlLbl val="0"/>
      </c:catAx>
      <c:valAx>
        <c:axId val="274882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488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ВОСА </a:t>
            </a:r>
            <a:r>
              <a:rPr lang="ru-RU" dirty="0"/>
              <a:t>2017</a:t>
            </a:r>
          </a:p>
        </c:rich>
      </c:tx>
      <c:layout>
        <c:manualLayout>
          <c:xMode val="edge"/>
          <c:yMode val="edge"/>
          <c:x val="0.13157633420822398"/>
          <c:y val="2.95202952029520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972003499562547E-2"/>
          <c:y val="0.16109325817667625"/>
          <c:w val="0.47363276465441817"/>
          <c:h val="0.8389067418233237"/>
        </c:manualLayout>
      </c:layout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Лист1!$I$30:$I$32</c:f>
              <c:strCache>
                <c:ptCount val="3"/>
                <c:pt idx="0">
                  <c:v>бумажные бюллетени</c:v>
                </c:pt>
                <c:pt idx="1">
                  <c:v>через НД (каскад)</c:v>
                </c:pt>
                <c:pt idx="2">
                  <c:v>через ЛКА/МП ВТБ Регистратора</c:v>
                </c:pt>
              </c:strCache>
            </c:strRef>
          </c:cat>
          <c:val>
            <c:numRef>
              <c:f>Лист1!$M$30:$M$32</c:f>
              <c:numCache>
                <c:formatCode>#,##0</c:formatCode>
                <c:ptCount val="3"/>
                <c:pt idx="0">
                  <c:v>330</c:v>
                </c:pt>
                <c:pt idx="1">
                  <c:v>56</c:v>
                </c:pt>
                <c:pt idx="2">
                  <c:v>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31-4922-864E-7B4964EB5E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ГОСА </a:t>
            </a:r>
            <a:r>
              <a:rPr lang="ru-RU" baseline="0" dirty="0"/>
              <a:t>2018</a:t>
            </a:r>
            <a:endParaRPr lang="ru-RU" dirty="0"/>
          </a:p>
        </c:rich>
      </c:tx>
      <c:layout>
        <c:manualLayout>
          <c:xMode val="edge"/>
          <c:yMode val="edge"/>
          <c:x val="0.17438188976377952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810586176727912E-2"/>
          <c:y val="0.1876808107319918"/>
          <c:w val="0.43582480314960631"/>
          <c:h val="0.72637467191601046"/>
        </c:manualLayout>
      </c:layout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Лист1!$I$30:$I$33</c:f>
              <c:strCache>
                <c:ptCount val="4"/>
                <c:pt idx="0">
                  <c:v>бумажные бюллетени</c:v>
                </c:pt>
                <c:pt idx="1">
                  <c:v>через НД (каскад)</c:v>
                </c:pt>
                <c:pt idx="2">
                  <c:v>через ЛКА/МП ВТБ Регистратора</c:v>
                </c:pt>
                <c:pt idx="3">
                  <c:v>не голосовали (зарегистрировались)</c:v>
                </c:pt>
              </c:strCache>
            </c:strRef>
          </c:cat>
          <c:val>
            <c:numRef>
              <c:f>Лист1!$N$30:$N$33</c:f>
              <c:numCache>
                <c:formatCode>#,##0</c:formatCode>
                <c:ptCount val="4"/>
                <c:pt idx="0">
                  <c:v>237</c:v>
                </c:pt>
                <c:pt idx="1">
                  <c:v>59</c:v>
                </c:pt>
                <c:pt idx="2">
                  <c:v>1170</c:v>
                </c:pt>
                <c:pt idx="3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A-4DED-A120-E04E996C76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17917800799913E-2"/>
          <c:y val="0"/>
          <c:w val="0.5607610439117876"/>
          <c:h val="0.89679957212731354"/>
        </c:manualLayout>
      </c:layout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Лист1!$A$97:$A$100</c:f>
              <c:strCache>
                <c:ptCount val="4"/>
                <c:pt idx="0">
                  <c:v>бумажные бюллетени</c:v>
                </c:pt>
                <c:pt idx="1">
                  <c:v>через НД (каскад)</c:v>
                </c:pt>
                <c:pt idx="2">
                  <c:v>через ЛКА/МП</c:v>
                </c:pt>
                <c:pt idx="3">
                  <c:v>не голосовали (зарегистрировались)</c:v>
                </c:pt>
              </c:strCache>
            </c:strRef>
          </c:cat>
          <c:val>
            <c:numRef>
              <c:f>Лист1!$B$97:$B$100</c:f>
              <c:numCache>
                <c:formatCode>General</c:formatCode>
                <c:ptCount val="4"/>
                <c:pt idx="0">
                  <c:v>792</c:v>
                </c:pt>
                <c:pt idx="1">
                  <c:v>104</c:v>
                </c:pt>
                <c:pt idx="2">
                  <c:v>324</c:v>
                </c:pt>
                <c:pt idx="3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83-49BE-A7DD-1E498C5A76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26134248972336"/>
          <c:y val="0.20455134614672443"/>
          <c:w val="0.30820403635707144"/>
          <c:h val="0.568285859975672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88857344050913"/>
          <c:y val="8.5776129979551835E-2"/>
          <c:w val="0.71028216846296366"/>
          <c:h val="0.651826598846374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Лист1!$A$103</c:f>
              <c:strCache>
                <c:ptCount val="1"/>
                <c:pt idx="0">
                  <c:v>Электронно</c:v>
                </c:pt>
              </c:strCache>
            </c:strRef>
          </c:tx>
          <c:invertIfNegative val="0"/>
          <c:cat>
            <c:strRef>
              <c:f>Лист1!$B$102:$C$102</c:f>
              <c:strCache>
                <c:ptCount val="2"/>
                <c:pt idx="0">
                  <c:v>ГОСА 2017 (Р.О.С.Т.)</c:v>
                </c:pt>
                <c:pt idx="1">
                  <c:v>ГОСА 2018 (ВТБ Регистратор)</c:v>
                </c:pt>
              </c:strCache>
            </c:strRef>
          </c:cat>
          <c:val>
            <c:numRef>
              <c:f>Лист1!$B$103:$C$103</c:f>
              <c:numCache>
                <c:formatCode>General</c:formatCode>
                <c:ptCount val="2"/>
                <c:pt idx="0">
                  <c:v>21</c:v>
                </c:pt>
                <c:pt idx="1">
                  <c:v>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F1-4BCD-AAEF-19A45BB37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49696"/>
        <c:axId val="147350088"/>
      </c:barChart>
      <c:catAx>
        <c:axId val="147349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7350088"/>
        <c:crosses val="autoZero"/>
        <c:auto val="1"/>
        <c:lblAlgn val="ctr"/>
        <c:lblOffset val="100"/>
        <c:noMultiLvlLbl val="0"/>
      </c:catAx>
      <c:valAx>
        <c:axId val="147350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734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90759842767362"/>
          <c:y val="0.84258806078603876"/>
          <c:w val="0.23023139102990747"/>
          <c:h val="9.650453500255493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51049868766406E-2"/>
          <c:y val="5.7772224966344141E-2"/>
          <c:w val="0.51807720909886268"/>
          <c:h val="0.91762752903119582"/>
        </c:manualLayout>
      </c:layout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Лист1!$L$69:$L$72</c:f>
              <c:strCache>
                <c:ptCount val="4"/>
                <c:pt idx="0">
                  <c:v>бумажные бюллетени</c:v>
                </c:pt>
                <c:pt idx="1">
                  <c:v>через НД (каскад)</c:v>
                </c:pt>
                <c:pt idx="2">
                  <c:v>через ЛКА/МП</c:v>
                </c:pt>
                <c:pt idx="3">
                  <c:v>не голосовали (зарегистрировались)</c:v>
                </c:pt>
              </c:strCache>
            </c:strRef>
          </c:cat>
          <c:val>
            <c:numRef>
              <c:f>Лист1!$M$69:$M$72</c:f>
              <c:numCache>
                <c:formatCode>#,##0</c:formatCode>
                <c:ptCount val="4"/>
                <c:pt idx="0">
                  <c:v>170</c:v>
                </c:pt>
                <c:pt idx="1">
                  <c:v>7</c:v>
                </c:pt>
                <c:pt idx="2">
                  <c:v>2196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0-4F40-987C-2E30A7F86C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194992933575616"/>
          <c:y val="0.24181483542890322"/>
          <c:w val="0.2867680193821926"/>
          <c:h val="0.534074604076872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Лист1!$L$83:$L$86</c:f>
              <c:strCache>
                <c:ptCount val="4"/>
                <c:pt idx="0">
                  <c:v>бумажные бюллетени</c:v>
                </c:pt>
                <c:pt idx="1">
                  <c:v>через НД (каскад)</c:v>
                </c:pt>
                <c:pt idx="2">
                  <c:v>через ЛКА/МП</c:v>
                </c:pt>
                <c:pt idx="3">
                  <c:v>не голосовали (зарегистрировались)</c:v>
                </c:pt>
              </c:strCache>
            </c:strRef>
          </c:cat>
          <c:val>
            <c:numRef>
              <c:f>Лист1!$M$83:$M$86</c:f>
              <c:numCache>
                <c:formatCode>#,##0</c:formatCode>
                <c:ptCount val="4"/>
                <c:pt idx="0">
                  <c:v>122</c:v>
                </c:pt>
                <c:pt idx="1">
                  <c:v>6</c:v>
                </c:pt>
                <c:pt idx="2">
                  <c:v>114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CC-4BFA-9B67-66D8F5CEA8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ПАО</a:t>
            </a:r>
            <a:r>
              <a:rPr lang="ru-RU" baseline="0"/>
              <a:t> "Группа ЛСР" - ГОСА 2018</a:t>
            </a:r>
            <a:endParaRPr lang="ru-RU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бумаге</c:v>
                </c:pt>
                <c:pt idx="1">
                  <c:v>Через НД</c:v>
                </c:pt>
                <c:pt idx="2">
                  <c:v>Электронно</c:v>
                </c:pt>
                <c:pt idx="3">
                  <c:v>Не голосовал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  <c:pt idx="2">
                  <c:v>63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A7-4914-877B-8022D36D82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% от Числа</a:t>
            </a:r>
            <a:r>
              <a:rPr lang="ru-RU" baseline="0" dirty="0"/>
              <a:t> принявших участие по отношению к числу принявших на ГОСА 2017 ПАО "Группа ЛСР"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Лист1!$A$10:$A$12</c:f>
              <c:strCache>
                <c:ptCount val="3"/>
                <c:pt idx="0">
                  <c:v>ГОСА 2017</c:v>
                </c:pt>
                <c:pt idx="1">
                  <c:v>ГОСА 2018</c:v>
                </c:pt>
                <c:pt idx="2">
                  <c:v>Прирост</c:v>
                </c:pt>
              </c:strCache>
            </c:strRef>
          </c:cat>
          <c:val>
            <c:numRef>
              <c:f>Лист1!$D$10:$D$12</c:f>
              <c:numCache>
                <c:formatCode>General</c:formatCode>
                <c:ptCount val="3"/>
                <c:pt idx="0">
                  <c:v>100</c:v>
                </c:pt>
                <c:pt idx="1">
                  <c:v>167.24137931034483</c:v>
                </c:pt>
                <c:pt idx="2">
                  <c:v>67.241379310344826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9F-4F42-A034-8B31057EC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7352440"/>
        <c:axId val="147352832"/>
      </c:barChart>
      <c:catAx>
        <c:axId val="147352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352832"/>
        <c:crosses val="autoZero"/>
        <c:auto val="1"/>
        <c:lblAlgn val="ctr"/>
        <c:lblOffset val="100"/>
        <c:noMultiLvlLbl val="0"/>
      </c:catAx>
      <c:valAx>
        <c:axId val="147352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7352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514F6-3D72-424E-BEED-F94509A1B9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34C53-48E2-4F87-BB9F-2AF19F0FED96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получать информацию участнику быстро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D22FC-803D-46E9-AF89-31AE6EEEB70D}" type="parTrans" cxnId="{16A19F64-A183-4F93-AC00-3CF66F451F44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0777A-E1AD-4962-9DDE-32757A01814D}" type="sibTrans" cxnId="{16A19F64-A183-4F93-AC00-3CF66F451F44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A91A5-27A3-46BC-9CE3-7CB4EE665B98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идентифицировать и проверить данные участника в режиме реального времени 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58745-3056-411D-9083-FA832629BB96}" type="parTrans" cxnId="{B120FA67-CB1E-4880-9A04-2788DEED9EAE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EB33B-5652-4C22-BCF9-E61CCA3A98DE}" type="sibTrans" cxnId="{B120FA67-CB1E-4880-9A04-2788DEED9EAE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184E9-8725-4893-85E1-BBA4C67BE423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участия из любой точки мира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36296-1ADF-4F3F-A116-4FC549D3A353}" type="parTrans" cxnId="{AABE1607-009A-4B70-839A-C6A5720E48E5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0DCDF-8BFA-43B7-ACE3-B72F04FE1808}" type="sibTrans" cxnId="{AABE1607-009A-4B70-839A-C6A5720E48E5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DB959-7019-4488-B05D-1516FBB86C7F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увеличить число лиц, принимающих участие в мероприятии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6ACC6-9F55-4305-9FED-EC1A6B05E03C}" type="parTrans" cxnId="{813362AD-4AE8-4057-AA78-285A2BFE54E1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A0DD9-B88B-4C38-A15D-650B22F11787}" type="sibTrans" cxnId="{813362AD-4AE8-4057-AA78-285A2BFE54E1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FBF75-3497-49A8-8810-3DBF9011F0B0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Простой, интуитивный и удобный интерфейс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6A3A8-89B5-4A5D-8559-2A8031CA8C25}" type="parTrans" cxnId="{52112E6E-4EE3-478A-956D-2F7B4A0C1808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A5497-9D3B-4CF8-8CB9-730DAE94CA2A}" type="sibTrans" cxnId="{52112E6E-4EE3-478A-956D-2F7B4A0C1808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6E932-9AA5-4BF2-B9D9-EBDDD53279D1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держать обратную связь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8994D-3D49-40B1-9992-AD5804663A31}" type="parTrans" cxnId="{4B61D2FC-B3A9-47FC-8D6C-541D35CFB3A4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1448B-D905-4ECD-B2B5-8A142DC6D9C0}" type="sibTrans" cxnId="{4B61D2FC-B3A9-47FC-8D6C-541D35CFB3A4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13E04-4531-4948-AB71-5C60FF6D68B3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исключить ошибки заполнения бумажного документа о голосовании  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E0AC9-31DD-45C5-8B30-CCCBB1A9FFD2}" type="parTrans" cxnId="{958B2379-1D37-4D75-B220-13E7B89EC921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AC346-9E85-40D3-AEA9-E996C317CA16}" type="sibTrans" cxnId="{958B2379-1D37-4D75-B220-13E7B89EC921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0A5B6-31EE-4037-8D18-2712BA279140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расходов на бумажные рассылки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24514-73BC-4DF6-A84E-112900084DA5}" type="parTrans" cxnId="{7D577E25-3E1D-47E4-BF22-C1BCA462CF89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D42CA-0C4B-4B47-B94B-4876CFB57A85}" type="sibTrans" cxnId="{7D577E25-3E1D-47E4-BF22-C1BCA462CF89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0A1D7-D02A-4CC5-A3F3-32597583938E}">
      <dgm:prSet custT="1"/>
      <dgm:spPr>
        <a:solidFill>
          <a:srgbClr val="009FDF"/>
        </a:solidFill>
        <a:ln>
          <a:noFill/>
        </a:ln>
      </dgm:spPr>
      <dgm:t>
        <a:bodyPr/>
        <a:lstStyle/>
        <a:p>
          <a:pPr algn="l"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Ускоренный процесс подсчета голосов и возможность вывода результатов в режиме </a:t>
          </a:r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D911A-3180-4CA7-8813-84852592A955}" type="parTrans" cxnId="{A088ABB6-B737-4674-BA55-DEDBD7E798B9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FCE9C-C36E-4242-BE0A-A10A6FF601FA}" type="sibTrans" cxnId="{A088ABB6-B737-4674-BA55-DEDBD7E798B9}">
      <dgm:prSet/>
      <dgm:spPr/>
      <dgm:t>
        <a:bodyPr/>
        <a:lstStyle/>
        <a:p>
          <a:pPr algn="l"/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AF4F6F-F94A-4F8A-974D-E5ED3D2B7781}" type="pres">
      <dgm:prSet presAssocID="{F3A514F6-3D72-424E-BEED-F94509A1B9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84AE8-BEB4-421D-B6E2-B744BA69C447}" type="pres">
      <dgm:prSet presAssocID="{B6D34C53-48E2-4F87-BB9F-2AF19F0FED9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AF762-235A-45AD-924E-555EEA3D93D0}" type="pres">
      <dgm:prSet presAssocID="{63E0777A-E1AD-4962-9DDE-32757A01814D}" presName="spacer" presStyleCnt="0"/>
      <dgm:spPr/>
    </dgm:pt>
    <dgm:pt modelId="{F549B8A3-C502-4D88-8A0F-3B7FB4855A1D}" type="pres">
      <dgm:prSet presAssocID="{AE1A91A5-27A3-46BC-9CE3-7CB4EE665B9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BF9B8-7448-480F-8973-4CB3257E66F2}" type="pres">
      <dgm:prSet presAssocID="{E3DEB33B-5652-4C22-BCF9-E61CCA3A98DE}" presName="spacer" presStyleCnt="0"/>
      <dgm:spPr/>
    </dgm:pt>
    <dgm:pt modelId="{58239B9A-EAEF-4D11-A676-2B42A92FD0D1}" type="pres">
      <dgm:prSet presAssocID="{37C184E9-8725-4893-85E1-BBA4C67BE423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70DE0-65F3-4EDF-A7F4-E0BBE81913B0}" type="pres">
      <dgm:prSet presAssocID="{6700DCDF-8BFA-43B7-ACE3-B72F04FE1808}" presName="spacer" presStyleCnt="0"/>
      <dgm:spPr/>
    </dgm:pt>
    <dgm:pt modelId="{AE304E9C-288C-4265-B510-CE58C6AF36B2}" type="pres">
      <dgm:prSet presAssocID="{C93DB959-7019-4488-B05D-1516FBB86C7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462F4-B42A-4B58-B7FD-D85FBCCD127F}" type="pres">
      <dgm:prSet presAssocID="{C07A0DD9-B88B-4C38-A15D-650B22F11787}" presName="spacer" presStyleCnt="0"/>
      <dgm:spPr/>
    </dgm:pt>
    <dgm:pt modelId="{9245582E-D7E9-4EFF-85B5-C843F43BA158}" type="pres">
      <dgm:prSet presAssocID="{1B5FBF75-3497-49A8-8810-3DBF9011F0B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79D2C-10E2-4D43-BAA8-6D334D37C08F}" type="pres">
      <dgm:prSet presAssocID="{5DFA5497-9D3B-4CF8-8CB9-730DAE94CA2A}" presName="spacer" presStyleCnt="0"/>
      <dgm:spPr/>
    </dgm:pt>
    <dgm:pt modelId="{6D3A07F6-ED35-4165-8081-08EB84A27859}" type="pres">
      <dgm:prSet presAssocID="{1A36E932-9AA5-4BF2-B9D9-EBDDD53279D1}" presName="parentText" presStyleLbl="node1" presStyleIdx="5" presStyleCnt="9" custLinFactNeighborX="2354" custLinFactNeighborY="62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1CCE6-5341-4A3D-ACD1-B43800202A57}" type="pres">
      <dgm:prSet presAssocID="{F8B1448B-D905-4ECD-B2B5-8A142DC6D9C0}" presName="spacer" presStyleCnt="0"/>
      <dgm:spPr/>
    </dgm:pt>
    <dgm:pt modelId="{A917E859-77C6-4240-9CBD-2F42B53132EE}" type="pres">
      <dgm:prSet presAssocID="{29C13E04-4531-4948-AB71-5C60FF6D68B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AEA50-5FB1-460D-8170-A06E0839681F}" type="pres">
      <dgm:prSet presAssocID="{9FCAC346-9E85-40D3-AEA9-E996C317CA16}" presName="spacer" presStyleCnt="0"/>
      <dgm:spPr/>
    </dgm:pt>
    <dgm:pt modelId="{6B168FCA-340A-4217-A18A-9B0073EC8B64}" type="pres">
      <dgm:prSet presAssocID="{9790A5B6-31EE-4037-8D18-2712BA27914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51CC1-54C4-4FB3-B565-EE08AC01E53A}" type="pres">
      <dgm:prSet presAssocID="{ED8D42CA-0C4B-4B47-B94B-4876CFB57A85}" presName="spacer" presStyleCnt="0"/>
      <dgm:spPr/>
    </dgm:pt>
    <dgm:pt modelId="{C7101114-FB89-4B6B-B0F1-7CA0B0A842E7}" type="pres">
      <dgm:prSet presAssocID="{6300A1D7-D02A-4CC5-A3F3-32597583938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443A3-9848-4A60-A902-654F23F440AF}" type="presOf" srcId="{1A36E932-9AA5-4BF2-B9D9-EBDDD53279D1}" destId="{6D3A07F6-ED35-4165-8081-08EB84A27859}" srcOrd="0" destOrd="0" presId="urn:microsoft.com/office/officeart/2005/8/layout/vList2"/>
    <dgm:cxn modelId="{A088ABB6-B737-4674-BA55-DEDBD7E798B9}" srcId="{F3A514F6-3D72-424E-BEED-F94509A1B92B}" destId="{6300A1D7-D02A-4CC5-A3F3-32597583938E}" srcOrd="8" destOrd="0" parTransId="{C06D911A-3180-4CA7-8813-84852592A955}" sibTransId="{89FFCE9C-C36E-4242-BE0A-A10A6FF601FA}"/>
    <dgm:cxn modelId="{4B61D2FC-B3A9-47FC-8D6C-541D35CFB3A4}" srcId="{F3A514F6-3D72-424E-BEED-F94509A1B92B}" destId="{1A36E932-9AA5-4BF2-B9D9-EBDDD53279D1}" srcOrd="5" destOrd="0" parTransId="{B338994D-3D49-40B1-9992-AD5804663A31}" sibTransId="{F8B1448B-D905-4ECD-B2B5-8A142DC6D9C0}"/>
    <dgm:cxn modelId="{AABE1607-009A-4B70-839A-C6A5720E48E5}" srcId="{F3A514F6-3D72-424E-BEED-F94509A1B92B}" destId="{37C184E9-8725-4893-85E1-BBA4C67BE423}" srcOrd="2" destOrd="0" parTransId="{CFE36296-1ADF-4F3F-A116-4FC549D3A353}" sibTransId="{6700DCDF-8BFA-43B7-ACE3-B72F04FE1808}"/>
    <dgm:cxn modelId="{813362AD-4AE8-4057-AA78-285A2BFE54E1}" srcId="{F3A514F6-3D72-424E-BEED-F94509A1B92B}" destId="{C93DB959-7019-4488-B05D-1516FBB86C7F}" srcOrd="3" destOrd="0" parTransId="{1656ACC6-9F55-4305-9FED-EC1A6B05E03C}" sibTransId="{C07A0DD9-B88B-4C38-A15D-650B22F11787}"/>
    <dgm:cxn modelId="{7D2B4A2A-6A21-4B82-831B-F590A1A79F11}" type="presOf" srcId="{6300A1D7-D02A-4CC5-A3F3-32597583938E}" destId="{C7101114-FB89-4B6B-B0F1-7CA0B0A842E7}" srcOrd="0" destOrd="0" presId="urn:microsoft.com/office/officeart/2005/8/layout/vList2"/>
    <dgm:cxn modelId="{958B2379-1D37-4D75-B220-13E7B89EC921}" srcId="{F3A514F6-3D72-424E-BEED-F94509A1B92B}" destId="{29C13E04-4531-4948-AB71-5C60FF6D68B3}" srcOrd="6" destOrd="0" parTransId="{B8CE0AC9-31DD-45C5-8B30-CCCBB1A9FFD2}" sibTransId="{9FCAC346-9E85-40D3-AEA9-E996C317CA16}"/>
    <dgm:cxn modelId="{028D3BBF-02A2-4C18-9D4E-75886F36D2E8}" type="presOf" srcId="{B6D34C53-48E2-4F87-BB9F-2AF19F0FED96}" destId="{30F84AE8-BEB4-421D-B6E2-B744BA69C447}" srcOrd="0" destOrd="0" presId="urn:microsoft.com/office/officeart/2005/8/layout/vList2"/>
    <dgm:cxn modelId="{0197E333-19C6-4EEC-825C-53414D719354}" type="presOf" srcId="{F3A514F6-3D72-424E-BEED-F94509A1B92B}" destId="{56AF4F6F-F94A-4F8A-974D-E5ED3D2B7781}" srcOrd="0" destOrd="0" presId="urn:microsoft.com/office/officeart/2005/8/layout/vList2"/>
    <dgm:cxn modelId="{BB7B3840-194C-4A78-B0EB-478E27FA1603}" type="presOf" srcId="{37C184E9-8725-4893-85E1-BBA4C67BE423}" destId="{58239B9A-EAEF-4D11-A676-2B42A92FD0D1}" srcOrd="0" destOrd="0" presId="urn:microsoft.com/office/officeart/2005/8/layout/vList2"/>
    <dgm:cxn modelId="{6B4ADE26-3EAC-4598-97AC-8896438501C6}" type="presOf" srcId="{29C13E04-4531-4948-AB71-5C60FF6D68B3}" destId="{A917E859-77C6-4240-9CBD-2F42B53132EE}" srcOrd="0" destOrd="0" presId="urn:microsoft.com/office/officeart/2005/8/layout/vList2"/>
    <dgm:cxn modelId="{9590BF79-3043-48C6-8F37-DDCF2C2685B4}" type="presOf" srcId="{AE1A91A5-27A3-46BC-9CE3-7CB4EE665B98}" destId="{F549B8A3-C502-4D88-8A0F-3B7FB4855A1D}" srcOrd="0" destOrd="0" presId="urn:microsoft.com/office/officeart/2005/8/layout/vList2"/>
    <dgm:cxn modelId="{C6060CEF-8C5D-4CB0-9D84-AC04CD57BDA0}" type="presOf" srcId="{1B5FBF75-3497-49A8-8810-3DBF9011F0B0}" destId="{9245582E-D7E9-4EFF-85B5-C843F43BA158}" srcOrd="0" destOrd="0" presId="urn:microsoft.com/office/officeart/2005/8/layout/vList2"/>
    <dgm:cxn modelId="{52112E6E-4EE3-478A-956D-2F7B4A0C1808}" srcId="{F3A514F6-3D72-424E-BEED-F94509A1B92B}" destId="{1B5FBF75-3497-49A8-8810-3DBF9011F0B0}" srcOrd="4" destOrd="0" parTransId="{0906A3A8-89B5-4A5D-8559-2A8031CA8C25}" sibTransId="{5DFA5497-9D3B-4CF8-8CB9-730DAE94CA2A}"/>
    <dgm:cxn modelId="{E2B0AB66-8A3E-4BBF-A0ED-FEBE1FDF5036}" type="presOf" srcId="{C93DB959-7019-4488-B05D-1516FBB86C7F}" destId="{AE304E9C-288C-4265-B510-CE58C6AF36B2}" srcOrd="0" destOrd="0" presId="urn:microsoft.com/office/officeart/2005/8/layout/vList2"/>
    <dgm:cxn modelId="{16A19F64-A183-4F93-AC00-3CF66F451F44}" srcId="{F3A514F6-3D72-424E-BEED-F94509A1B92B}" destId="{B6D34C53-48E2-4F87-BB9F-2AF19F0FED96}" srcOrd="0" destOrd="0" parTransId="{969D22FC-803D-46E9-AF89-31AE6EEEB70D}" sibTransId="{63E0777A-E1AD-4962-9DDE-32757A01814D}"/>
    <dgm:cxn modelId="{B120FA67-CB1E-4880-9A04-2788DEED9EAE}" srcId="{F3A514F6-3D72-424E-BEED-F94509A1B92B}" destId="{AE1A91A5-27A3-46BC-9CE3-7CB4EE665B98}" srcOrd="1" destOrd="0" parTransId="{A7858745-3056-411D-9083-FA832629BB96}" sibTransId="{E3DEB33B-5652-4C22-BCF9-E61CCA3A98DE}"/>
    <dgm:cxn modelId="{7D577E25-3E1D-47E4-BF22-C1BCA462CF89}" srcId="{F3A514F6-3D72-424E-BEED-F94509A1B92B}" destId="{9790A5B6-31EE-4037-8D18-2712BA279140}" srcOrd="7" destOrd="0" parTransId="{B3F24514-73BC-4DF6-A84E-112900084DA5}" sibTransId="{ED8D42CA-0C4B-4B47-B94B-4876CFB57A85}"/>
    <dgm:cxn modelId="{86AF9696-2C9C-4BC5-9C46-AE9E195F56B5}" type="presOf" srcId="{9790A5B6-31EE-4037-8D18-2712BA279140}" destId="{6B168FCA-340A-4217-A18A-9B0073EC8B64}" srcOrd="0" destOrd="0" presId="urn:microsoft.com/office/officeart/2005/8/layout/vList2"/>
    <dgm:cxn modelId="{63F8F9BF-D81B-43BD-94FD-5FF7C7215BE4}" type="presParOf" srcId="{56AF4F6F-F94A-4F8A-974D-E5ED3D2B7781}" destId="{30F84AE8-BEB4-421D-B6E2-B744BA69C447}" srcOrd="0" destOrd="0" presId="urn:microsoft.com/office/officeart/2005/8/layout/vList2"/>
    <dgm:cxn modelId="{A3B456C3-D7CF-48B4-AD4E-C91CDC58CBF4}" type="presParOf" srcId="{56AF4F6F-F94A-4F8A-974D-E5ED3D2B7781}" destId="{ED3AF762-235A-45AD-924E-555EEA3D93D0}" srcOrd="1" destOrd="0" presId="urn:microsoft.com/office/officeart/2005/8/layout/vList2"/>
    <dgm:cxn modelId="{D31E509E-249A-4F62-B47D-8C1D78B7648D}" type="presParOf" srcId="{56AF4F6F-F94A-4F8A-974D-E5ED3D2B7781}" destId="{F549B8A3-C502-4D88-8A0F-3B7FB4855A1D}" srcOrd="2" destOrd="0" presId="urn:microsoft.com/office/officeart/2005/8/layout/vList2"/>
    <dgm:cxn modelId="{E6352D2F-9C61-448C-88E3-34CB9D22FE96}" type="presParOf" srcId="{56AF4F6F-F94A-4F8A-974D-E5ED3D2B7781}" destId="{11ABF9B8-7448-480F-8973-4CB3257E66F2}" srcOrd="3" destOrd="0" presId="urn:microsoft.com/office/officeart/2005/8/layout/vList2"/>
    <dgm:cxn modelId="{5D0F0069-7F3D-46AB-A0EA-B881A4668A39}" type="presParOf" srcId="{56AF4F6F-F94A-4F8A-974D-E5ED3D2B7781}" destId="{58239B9A-EAEF-4D11-A676-2B42A92FD0D1}" srcOrd="4" destOrd="0" presId="urn:microsoft.com/office/officeart/2005/8/layout/vList2"/>
    <dgm:cxn modelId="{8BB135F3-212C-4423-8AE0-B95C6A182030}" type="presParOf" srcId="{56AF4F6F-F94A-4F8A-974D-E5ED3D2B7781}" destId="{6F070DE0-65F3-4EDF-A7F4-E0BBE81913B0}" srcOrd="5" destOrd="0" presId="urn:microsoft.com/office/officeart/2005/8/layout/vList2"/>
    <dgm:cxn modelId="{963D9367-7C24-4328-BB6D-82F42323DCDE}" type="presParOf" srcId="{56AF4F6F-F94A-4F8A-974D-E5ED3D2B7781}" destId="{AE304E9C-288C-4265-B510-CE58C6AF36B2}" srcOrd="6" destOrd="0" presId="urn:microsoft.com/office/officeart/2005/8/layout/vList2"/>
    <dgm:cxn modelId="{027108AD-D145-4734-8C49-37D6E21215E0}" type="presParOf" srcId="{56AF4F6F-F94A-4F8A-974D-E5ED3D2B7781}" destId="{122462F4-B42A-4B58-B7FD-D85FBCCD127F}" srcOrd="7" destOrd="0" presId="urn:microsoft.com/office/officeart/2005/8/layout/vList2"/>
    <dgm:cxn modelId="{C3E27CFF-5F74-4A39-8F7B-8342AC03D4D1}" type="presParOf" srcId="{56AF4F6F-F94A-4F8A-974D-E5ED3D2B7781}" destId="{9245582E-D7E9-4EFF-85B5-C843F43BA158}" srcOrd="8" destOrd="0" presId="urn:microsoft.com/office/officeart/2005/8/layout/vList2"/>
    <dgm:cxn modelId="{C6382EA5-86D5-4FB7-963F-2FC9AC23E758}" type="presParOf" srcId="{56AF4F6F-F94A-4F8A-974D-E5ED3D2B7781}" destId="{BD579D2C-10E2-4D43-BAA8-6D334D37C08F}" srcOrd="9" destOrd="0" presId="urn:microsoft.com/office/officeart/2005/8/layout/vList2"/>
    <dgm:cxn modelId="{7F474515-6F70-4883-BE54-E19182F13303}" type="presParOf" srcId="{56AF4F6F-F94A-4F8A-974D-E5ED3D2B7781}" destId="{6D3A07F6-ED35-4165-8081-08EB84A27859}" srcOrd="10" destOrd="0" presId="urn:microsoft.com/office/officeart/2005/8/layout/vList2"/>
    <dgm:cxn modelId="{E67BC3D8-CA84-46E3-B5E1-AB8D73090EB1}" type="presParOf" srcId="{56AF4F6F-F94A-4F8A-974D-E5ED3D2B7781}" destId="{0DB1CCE6-5341-4A3D-ACD1-B43800202A57}" srcOrd="11" destOrd="0" presId="urn:microsoft.com/office/officeart/2005/8/layout/vList2"/>
    <dgm:cxn modelId="{9283FE31-3CFA-4675-BD7C-E45734A02EF3}" type="presParOf" srcId="{56AF4F6F-F94A-4F8A-974D-E5ED3D2B7781}" destId="{A917E859-77C6-4240-9CBD-2F42B53132EE}" srcOrd="12" destOrd="0" presId="urn:microsoft.com/office/officeart/2005/8/layout/vList2"/>
    <dgm:cxn modelId="{8757D65D-6B85-4D82-A1D7-97B8859DF2BB}" type="presParOf" srcId="{56AF4F6F-F94A-4F8A-974D-E5ED3D2B7781}" destId="{31CAEA50-5FB1-460D-8170-A06E0839681F}" srcOrd="13" destOrd="0" presId="urn:microsoft.com/office/officeart/2005/8/layout/vList2"/>
    <dgm:cxn modelId="{5995DC84-26A9-4F56-80F3-67D86A60AEF1}" type="presParOf" srcId="{56AF4F6F-F94A-4F8A-974D-E5ED3D2B7781}" destId="{6B168FCA-340A-4217-A18A-9B0073EC8B64}" srcOrd="14" destOrd="0" presId="urn:microsoft.com/office/officeart/2005/8/layout/vList2"/>
    <dgm:cxn modelId="{5D01AEB2-F683-4386-ADD9-1B834FBCCE9C}" type="presParOf" srcId="{56AF4F6F-F94A-4F8A-974D-E5ED3D2B7781}" destId="{16551CC1-54C4-4FB3-B565-EE08AC01E53A}" srcOrd="15" destOrd="0" presId="urn:microsoft.com/office/officeart/2005/8/layout/vList2"/>
    <dgm:cxn modelId="{66E5CD61-A1CA-4E67-877B-0398B3C3DD95}" type="presParOf" srcId="{56AF4F6F-F94A-4F8A-974D-E5ED3D2B7781}" destId="{C7101114-FB89-4B6B-B0F1-7CA0B0A842E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84AE8-BEB4-421D-B6E2-B744BA69C447}">
      <dsp:nvSpPr>
        <dsp:cNvPr id="0" name=""/>
        <dsp:cNvSpPr/>
      </dsp:nvSpPr>
      <dsp:spPr>
        <a:xfrm>
          <a:off x="0" y="359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получать информацию участнику быстро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59670"/>
        <a:ext cx="7576464" cy="439200"/>
      </dsp:txXfrm>
    </dsp:sp>
    <dsp:sp modelId="{F549B8A3-C502-4D88-8A0F-3B7FB4855A1D}">
      <dsp:nvSpPr>
        <dsp:cNvPr id="0" name=""/>
        <dsp:cNvSpPr/>
      </dsp:nvSpPr>
      <dsp:spPr>
        <a:xfrm>
          <a:off x="0" y="5975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идентифицировать и проверить данные участника в режиме реального времени 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621270"/>
        <a:ext cx="7576464" cy="439200"/>
      </dsp:txXfrm>
    </dsp:sp>
    <dsp:sp modelId="{58239B9A-EAEF-4D11-A676-2B42A92FD0D1}">
      <dsp:nvSpPr>
        <dsp:cNvPr id="0" name=""/>
        <dsp:cNvSpPr/>
      </dsp:nvSpPr>
      <dsp:spPr>
        <a:xfrm>
          <a:off x="0" y="11591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участия из любой точки мира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1182870"/>
        <a:ext cx="7576464" cy="439200"/>
      </dsp:txXfrm>
    </dsp:sp>
    <dsp:sp modelId="{AE304E9C-288C-4265-B510-CE58C6AF36B2}">
      <dsp:nvSpPr>
        <dsp:cNvPr id="0" name=""/>
        <dsp:cNvSpPr/>
      </dsp:nvSpPr>
      <dsp:spPr>
        <a:xfrm>
          <a:off x="0" y="17207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увеличить число лиц, принимающих участие в мероприятии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1744470"/>
        <a:ext cx="7576464" cy="439200"/>
      </dsp:txXfrm>
    </dsp:sp>
    <dsp:sp modelId="{9245582E-D7E9-4EFF-85B5-C843F43BA158}">
      <dsp:nvSpPr>
        <dsp:cNvPr id="0" name=""/>
        <dsp:cNvSpPr/>
      </dsp:nvSpPr>
      <dsp:spPr>
        <a:xfrm>
          <a:off x="0" y="22823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Простой, интуитивный и удобный интерфейс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2306070"/>
        <a:ext cx="7576464" cy="439200"/>
      </dsp:txXfrm>
    </dsp:sp>
    <dsp:sp modelId="{6D3A07F6-ED35-4165-8081-08EB84A27859}">
      <dsp:nvSpPr>
        <dsp:cNvPr id="0" name=""/>
        <dsp:cNvSpPr/>
      </dsp:nvSpPr>
      <dsp:spPr>
        <a:xfrm>
          <a:off x="0" y="2890405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держать обратную связь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2914165"/>
        <a:ext cx="7576464" cy="439200"/>
      </dsp:txXfrm>
    </dsp:sp>
    <dsp:sp modelId="{A917E859-77C6-4240-9CBD-2F42B53132EE}">
      <dsp:nvSpPr>
        <dsp:cNvPr id="0" name=""/>
        <dsp:cNvSpPr/>
      </dsp:nvSpPr>
      <dsp:spPr>
        <a:xfrm>
          <a:off x="0" y="34055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Позволяет исключить ошибки заполнения бумажного документа о голосовании  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3429270"/>
        <a:ext cx="7576464" cy="439200"/>
      </dsp:txXfrm>
    </dsp:sp>
    <dsp:sp modelId="{6B168FCA-340A-4217-A18A-9B0073EC8B64}">
      <dsp:nvSpPr>
        <dsp:cNvPr id="0" name=""/>
        <dsp:cNvSpPr/>
      </dsp:nvSpPr>
      <dsp:spPr>
        <a:xfrm>
          <a:off x="0" y="3967110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расходов на бумажные рассылки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3990870"/>
        <a:ext cx="7576464" cy="439200"/>
      </dsp:txXfrm>
    </dsp:sp>
    <dsp:sp modelId="{C7101114-FB89-4B6B-B0F1-7CA0B0A842E7}">
      <dsp:nvSpPr>
        <dsp:cNvPr id="0" name=""/>
        <dsp:cNvSpPr/>
      </dsp:nvSpPr>
      <dsp:spPr>
        <a:xfrm>
          <a:off x="0" y="4528709"/>
          <a:ext cx="7623984" cy="486720"/>
        </a:xfrm>
        <a:prstGeom prst="roundRect">
          <a:avLst/>
        </a:prstGeom>
        <a:solidFill>
          <a:srgbClr val="009FD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Ускоренный процесс подсчета голосов и возможность вывода результатов в режиме </a:t>
          </a:r>
          <a: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4552469"/>
        <a:ext cx="7576464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439DF-70AA-465B-89FA-C89715686BAA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6F6-43A6-4058-8090-8BE50FB73F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07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06F6-43A6-4058-8090-8BE50FB73F4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98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FF421-77E9-499B-8A6F-AF96AAD46BE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4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3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1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09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1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02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0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04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05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06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07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7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09" indent="0">
              <a:buNone/>
              <a:defRPr sz="1846" b="1"/>
            </a:lvl2pPr>
            <a:lvl3pPr marL="844019" indent="0">
              <a:buNone/>
              <a:defRPr sz="1662" b="1"/>
            </a:lvl3pPr>
            <a:lvl4pPr marL="1266027" indent="0">
              <a:buNone/>
              <a:defRPr sz="1477" b="1"/>
            </a:lvl4pPr>
            <a:lvl5pPr marL="1688036" indent="0">
              <a:buNone/>
              <a:defRPr sz="1477" b="1"/>
            </a:lvl5pPr>
            <a:lvl6pPr marL="2110046" indent="0">
              <a:buNone/>
              <a:defRPr sz="1477" b="1"/>
            </a:lvl6pPr>
            <a:lvl7pPr marL="2532054" indent="0">
              <a:buNone/>
              <a:defRPr sz="1477" b="1"/>
            </a:lvl7pPr>
            <a:lvl8pPr marL="2954064" indent="0">
              <a:buNone/>
              <a:defRPr sz="1477" b="1"/>
            </a:lvl8pPr>
            <a:lvl9pPr marL="3376073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09" indent="0">
              <a:buNone/>
              <a:defRPr sz="1846" b="1"/>
            </a:lvl2pPr>
            <a:lvl3pPr marL="844019" indent="0">
              <a:buNone/>
              <a:defRPr sz="1662" b="1"/>
            </a:lvl3pPr>
            <a:lvl4pPr marL="1266027" indent="0">
              <a:buNone/>
              <a:defRPr sz="1477" b="1"/>
            </a:lvl4pPr>
            <a:lvl5pPr marL="1688036" indent="0">
              <a:buNone/>
              <a:defRPr sz="1477" b="1"/>
            </a:lvl5pPr>
            <a:lvl6pPr marL="2110046" indent="0">
              <a:buNone/>
              <a:defRPr sz="1477" b="1"/>
            </a:lvl6pPr>
            <a:lvl7pPr marL="2532054" indent="0">
              <a:buNone/>
              <a:defRPr sz="1477" b="1"/>
            </a:lvl7pPr>
            <a:lvl8pPr marL="2954064" indent="0">
              <a:buNone/>
              <a:defRPr sz="1477" b="1"/>
            </a:lvl8pPr>
            <a:lvl9pPr marL="3376073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5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7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6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09" indent="0">
              <a:buNone/>
              <a:defRPr sz="1108"/>
            </a:lvl2pPr>
            <a:lvl3pPr marL="844019" indent="0">
              <a:buNone/>
              <a:defRPr sz="923"/>
            </a:lvl3pPr>
            <a:lvl4pPr marL="1266027" indent="0">
              <a:buNone/>
              <a:defRPr sz="831"/>
            </a:lvl4pPr>
            <a:lvl5pPr marL="1688036" indent="0">
              <a:buNone/>
              <a:defRPr sz="831"/>
            </a:lvl5pPr>
            <a:lvl6pPr marL="2110046" indent="0">
              <a:buNone/>
              <a:defRPr sz="831"/>
            </a:lvl6pPr>
            <a:lvl7pPr marL="2532054" indent="0">
              <a:buNone/>
              <a:defRPr sz="831"/>
            </a:lvl7pPr>
            <a:lvl8pPr marL="2954064" indent="0">
              <a:buNone/>
              <a:defRPr sz="831"/>
            </a:lvl8pPr>
            <a:lvl9pPr marL="3376073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09" indent="0">
              <a:buNone/>
              <a:defRPr sz="2585"/>
            </a:lvl2pPr>
            <a:lvl3pPr marL="844019" indent="0">
              <a:buNone/>
              <a:defRPr sz="2215"/>
            </a:lvl3pPr>
            <a:lvl4pPr marL="1266027" indent="0">
              <a:buNone/>
              <a:defRPr sz="1846"/>
            </a:lvl4pPr>
            <a:lvl5pPr marL="1688036" indent="0">
              <a:buNone/>
              <a:defRPr sz="1846"/>
            </a:lvl5pPr>
            <a:lvl6pPr marL="2110046" indent="0">
              <a:buNone/>
              <a:defRPr sz="1846"/>
            </a:lvl6pPr>
            <a:lvl7pPr marL="2532054" indent="0">
              <a:buNone/>
              <a:defRPr sz="1846"/>
            </a:lvl7pPr>
            <a:lvl8pPr marL="2954064" indent="0">
              <a:buNone/>
              <a:defRPr sz="1846"/>
            </a:lvl8pPr>
            <a:lvl9pPr marL="3376073" indent="0">
              <a:buNone/>
              <a:defRPr sz="1846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09" indent="0">
              <a:buNone/>
              <a:defRPr sz="1108"/>
            </a:lvl2pPr>
            <a:lvl3pPr marL="844019" indent="0">
              <a:buNone/>
              <a:defRPr sz="923"/>
            </a:lvl3pPr>
            <a:lvl4pPr marL="1266027" indent="0">
              <a:buNone/>
              <a:defRPr sz="831"/>
            </a:lvl4pPr>
            <a:lvl5pPr marL="1688036" indent="0">
              <a:buNone/>
              <a:defRPr sz="831"/>
            </a:lvl5pPr>
            <a:lvl6pPr marL="2110046" indent="0">
              <a:buNone/>
              <a:defRPr sz="831"/>
            </a:lvl6pPr>
            <a:lvl7pPr marL="2532054" indent="0">
              <a:buNone/>
              <a:defRPr sz="831"/>
            </a:lvl7pPr>
            <a:lvl8pPr marL="2954064" indent="0">
              <a:buNone/>
              <a:defRPr sz="831"/>
            </a:lvl8pPr>
            <a:lvl9pPr marL="3376073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59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C2DC-5140-4328-B934-0ED54CE60BE0}" type="datetimeFigureOut">
              <a:rPr lang="ru-RU" smtClean="0"/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7D37-539C-4ADD-8474-73670EF7F7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2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4019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07" indent="-316507" algn="l" defTabSz="8440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63756" algn="l" defTabSz="8440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23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032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041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050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069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077" indent="-211004" algn="l" defTabSz="8440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09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19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27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036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046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054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064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073" algn="l" defTabSz="84401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12" Type="http://schemas.openxmlformats.org/officeDocument/2006/relationships/diagramLayout" Target="../diagrams/layout1.xml"/><Relationship Id="rId1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diagramData" Target="../diagrams/data1.xml"/><Relationship Id="rId5" Type="http://schemas.openxmlformats.org/officeDocument/2006/relationships/image" Target="../media/image50.jpeg"/><Relationship Id="rId15" Type="http://schemas.microsoft.com/office/2007/relationships/diagramDrawing" Target="../diagrams/drawing1.xml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2.wdp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45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0.png"/><Relationship Id="rId5" Type="http://schemas.openxmlformats.org/officeDocument/2006/relationships/image" Target="../media/image29.png"/><Relationship Id="rId15" Type="http://schemas.openxmlformats.org/officeDocument/2006/relationships/image" Target="../media/image44.png"/><Relationship Id="rId10" Type="http://schemas.microsoft.com/office/2007/relationships/hdphoto" Target="../media/hdphoto4.wdp"/><Relationship Id="rId19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allpapersfreehd.com/wallpapers/13/clouds-cityscapes-buildings-sunlight-blue-skies-29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4528915"/>
            <a:ext cx="9155842" cy="2065316"/>
          </a:xfrm>
          <a:prstGeom prst="rect">
            <a:avLst/>
          </a:prstGeom>
          <a:solidFill>
            <a:srgbClr val="0A29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0" tIns="42200" rIns="84400" bIns="42200" rtlCol="0" anchor="ctr"/>
          <a:lstStyle/>
          <a:p>
            <a:pPr algn="ctr"/>
            <a:endParaRPr lang="ru-RU" sz="1662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5" y="4891317"/>
            <a:ext cx="4896543" cy="1278628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r>
              <a:rPr lang="ru-RU" sz="25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Цифровые </a:t>
            </a:r>
            <a:r>
              <a:rPr lang="ru-RU" sz="25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сервисы в корпоративных действиях эмитента. </a:t>
            </a:r>
          </a:p>
        </p:txBody>
      </p:sp>
      <p:pic>
        <p:nvPicPr>
          <p:cNvPr id="9" name="Picture 2" descr="C:\рабочая\шаблоны\логотип\ЛОГОТИП NEW\VTB-Registrar (2)\VTB-Registrar\Rus\1_logo\VTB-registrar_logo_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3296062"/>
            <a:ext cx="3987955" cy="12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"/>
    </mc:Choice>
    <mc:Fallback xmlns="">
      <p:transition spd="slow" advTm="28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1736" y="1203905"/>
            <a:ext cx="3974800" cy="262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8" b="1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ЭЛЕКТРОННОГО </a:t>
            </a:r>
            <a:r>
              <a:rPr lang="ru-RU" sz="1108" b="1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  <a:endParaRPr lang="ru-RU" sz="110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edia.lpgenerator.ru/images/414087/trend-responsive-web-design-logo-61-with-additional-free-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0" y="1442030"/>
            <a:ext cx="540974" cy="5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erlibcrb.ru/uploads/posts/2017-09/150528269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9" y="1983005"/>
            <a:ext cx="521641" cy="521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icon/multiple-users-silhouette_318-4954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3" y="3136571"/>
            <a:ext cx="531436" cy="5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ua.prom.st/524561821_w640_h640_iconmonstr_sma__one_3_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3" y="3641860"/>
            <a:ext cx="563426" cy="5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gtms1306.files.wordpress.com/2013/02/mandatory-general-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2" y="4188589"/>
            <a:ext cx="568295" cy="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.freepik.com/free-icon/square-with-verification-sign_318-6055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7" y="4821845"/>
            <a:ext cx="487116" cy="4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reepik.com/free-icon/coins-stacks-money_318-50647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0" y="5356542"/>
            <a:ext cx="531867" cy="5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age.freepik.com/free-icon/no-translate-detected_318-58731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4" y="5956930"/>
            <a:ext cx="536439" cy="5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51826"/>
            <a:ext cx="8390784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6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1846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902560899"/>
              </p:ext>
            </p:extLst>
          </p:nvPr>
        </p:nvGraphicFramePr>
        <p:xfrm>
          <a:off x="1002620" y="1480684"/>
          <a:ext cx="7623984" cy="505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30" name="Picture 6" descr="https://image.freepik.com/free-icon/earth-globe-with-a-placeholder-on-north-america_318-64457.pn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800" y="2479213"/>
            <a:ext cx="690531" cy="6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61345"/>
            <a:ext cx="3162022" cy="2213416"/>
          </a:xfrm>
          <a:prstGeom prst="ellipse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400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67278"/>
            <a:ext cx="8568952" cy="1903671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pPr algn="ctr">
              <a:buClr>
                <a:srgbClr val="009FDF"/>
              </a:buClr>
              <a:buSzPct val="111000"/>
            </a:pPr>
            <a:r>
              <a:rPr lang="ru-RU" sz="2954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 голосовали </a:t>
            </a:r>
            <a:r>
              <a:rPr lang="ru-RU" sz="2954" dirty="0" err="1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</a:t>
            </a:r>
            <a:r>
              <a:rPr lang="ru-RU" sz="2954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</a:p>
          <a:p>
            <a:pPr algn="ctr">
              <a:buClr>
                <a:srgbClr val="009FDF"/>
              </a:buClr>
              <a:buSzPct val="111000"/>
            </a:pPr>
            <a:r>
              <a:rPr lang="ru-RU" sz="2954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общем собрании акционеров или на заседании совета директоров?</a:t>
            </a:r>
          </a:p>
          <a:p>
            <a:pPr algn="ctr">
              <a:buClr>
                <a:srgbClr val="009FDF"/>
              </a:buClr>
              <a:buSzPct val="111000"/>
            </a:pPr>
            <a:endParaRPr lang="ru-RU" sz="1477" dirty="0">
              <a:solidFill>
                <a:srgbClr val="0A2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FDF"/>
              </a:buClr>
              <a:buSzPct val="111000"/>
            </a:pPr>
            <a:endParaRPr lang="ru-RU" sz="1477" dirty="0">
              <a:solidFill>
                <a:srgbClr val="0A2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7" y="3820258"/>
            <a:ext cx="1055395" cy="187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80" y="3835738"/>
            <a:ext cx="968838" cy="206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383" y="481455"/>
            <a:ext cx="8109023" cy="426087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r>
              <a:rPr lang="ru-RU" sz="22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287526" y="1235525"/>
          <a:ext cx="8568952" cy="272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84382" y="3960752"/>
          <a:ext cx="4572000" cy="238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4355976" y="3960751"/>
          <a:ext cx="4572000" cy="25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14" y="506519"/>
            <a:ext cx="8136904" cy="426087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r>
              <a:rPr lang="ru-RU" sz="22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251522" y="1368463"/>
          <a:ext cx="46085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4932754" y="1481569"/>
          <a:ext cx="3942184" cy="24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332790"/>
              </p:ext>
            </p:extLst>
          </p:nvPr>
        </p:nvGraphicFramePr>
        <p:xfrm>
          <a:off x="376765" y="3827816"/>
          <a:ext cx="4572000" cy="264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79912" y="1169058"/>
            <a:ext cx="2160240" cy="312531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pPr>
              <a:buClr>
                <a:srgbClr val="009FDF"/>
              </a:buClr>
              <a:buSzPct val="111000"/>
            </a:pPr>
            <a:r>
              <a:rPr lang="ru-RU" sz="1477" b="1" dirty="0">
                <a:latin typeface="Arial" pitchFamily="34" charset="0"/>
                <a:cs typeface="Arial" panose="020B0604020202020204" pitchFamily="34" charset="0"/>
              </a:rPr>
              <a:t>ПАО "ИНТЕР РАО"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5807" y="3781179"/>
            <a:ext cx="2406747" cy="312531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pPr>
              <a:buClr>
                <a:srgbClr val="009FDF"/>
              </a:buClr>
              <a:buSzPct val="111000"/>
            </a:pPr>
            <a:r>
              <a:rPr lang="ru-RU" sz="1477" b="1" dirty="0">
                <a:latin typeface="Arial" pitchFamily="34" charset="0"/>
                <a:cs typeface="Arial" pitchFamily="34" charset="0"/>
              </a:rPr>
              <a:t>ПАО "МРСК ЦЕНТРА"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4427984" y="3917141"/>
          <a:ext cx="4572000" cy="25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932040" y="3847647"/>
            <a:ext cx="3960440" cy="312531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pPr>
              <a:buClr>
                <a:srgbClr val="009FDF"/>
              </a:buClr>
              <a:buSzPct val="111000"/>
            </a:pPr>
            <a:r>
              <a:rPr lang="ru-RU" sz="1477" b="1" dirty="0">
                <a:latin typeface="Arial" pitchFamily="34" charset="0"/>
                <a:cs typeface="Arial" pitchFamily="34" charset="0"/>
              </a:rPr>
              <a:t>ПАО "МРСК ЦЕНТРА И ПРИВОЛЖЬЯ"</a:t>
            </a:r>
          </a:p>
        </p:txBody>
      </p:sp>
      <p:pic>
        <p:nvPicPr>
          <p:cNvPr id="13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30" y="448192"/>
            <a:ext cx="8136904" cy="426087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r>
              <a:rPr lang="ru-RU" sz="22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185051" y="1169056"/>
          <a:ext cx="4220308" cy="25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/>
          </p:nvPr>
        </p:nvGraphicFramePr>
        <p:xfrm>
          <a:off x="4680011" y="1013771"/>
          <a:ext cx="4220308" cy="25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111786"/>
              </p:ext>
            </p:extLst>
          </p:nvPr>
        </p:nvGraphicFramePr>
        <p:xfrm>
          <a:off x="185051" y="3827813"/>
          <a:ext cx="4220308" cy="25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4572000" y="3595437"/>
          <a:ext cx="4536831" cy="299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7933" y="5763386"/>
            <a:ext cx="1827426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/>
              <a:t>Две системы голосования</a:t>
            </a:r>
            <a:endParaRPr lang="ru-RU" sz="1662" dirty="0"/>
          </a:p>
        </p:txBody>
      </p:sp>
    </p:spTree>
    <p:extLst>
      <p:ext uri="{BB962C8B-B14F-4D97-AF65-F5344CB8AC3E}">
        <p14:creationId xmlns:p14="http://schemas.microsoft.com/office/powerpoint/2010/main" val="7586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3279" y="406402"/>
            <a:ext cx="4575279" cy="426087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r>
              <a:rPr lang="ru-RU" sz="22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 собрание акционеров </a:t>
            </a:r>
            <a:endParaRPr lang="ru-RU" sz="221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865" y="1368464"/>
            <a:ext cx="3057570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/>
              <a:t>Что хочет акционер?</a:t>
            </a:r>
          </a:p>
          <a:p>
            <a:endParaRPr lang="ru-RU" sz="1662" dirty="0"/>
          </a:p>
          <a:p>
            <a:r>
              <a:rPr lang="ru-RU" sz="1662" dirty="0"/>
              <a:t>Что хочет член СД?</a:t>
            </a:r>
          </a:p>
          <a:p>
            <a:endParaRPr lang="ru-RU" sz="1662" dirty="0"/>
          </a:p>
          <a:p>
            <a:r>
              <a:rPr lang="ru-RU" sz="1662" dirty="0"/>
              <a:t>Что хочет член правления?</a:t>
            </a:r>
            <a:endParaRPr lang="ru-RU" sz="1662" dirty="0"/>
          </a:p>
        </p:txBody>
      </p:sp>
      <p:sp>
        <p:nvSpPr>
          <p:cNvPr id="3" name="TextBox 2"/>
          <p:cNvSpPr txBox="1"/>
          <p:nvPr/>
        </p:nvSpPr>
        <p:spPr>
          <a:xfrm>
            <a:off x="5303158" y="1368464"/>
            <a:ext cx="3057570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/>
              <a:t>Получить информацию</a:t>
            </a:r>
          </a:p>
          <a:p>
            <a:endParaRPr lang="ru-RU" sz="1662" dirty="0"/>
          </a:p>
          <a:p>
            <a:r>
              <a:rPr lang="ru-RU" sz="1662" dirty="0"/>
              <a:t>Высказать свое мнение</a:t>
            </a:r>
          </a:p>
          <a:p>
            <a:endParaRPr lang="ru-RU" sz="1662" dirty="0"/>
          </a:p>
          <a:p>
            <a:r>
              <a:rPr lang="ru-RU" sz="1662" dirty="0"/>
              <a:t>Обратную связь</a:t>
            </a:r>
            <a:endParaRPr lang="ru-RU" sz="1662" dirty="0"/>
          </a:p>
        </p:txBody>
      </p:sp>
      <p:sp>
        <p:nvSpPr>
          <p:cNvPr id="4" name="TextBox 3"/>
          <p:cNvSpPr txBox="1"/>
          <p:nvPr/>
        </p:nvSpPr>
        <p:spPr>
          <a:xfrm>
            <a:off x="2976746" y="3229594"/>
            <a:ext cx="272522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/>
              <a:t>Как это реализовать?</a:t>
            </a:r>
            <a:endParaRPr lang="ru-RU" sz="1662" dirty="0"/>
          </a:p>
        </p:txBody>
      </p:sp>
      <p:pic>
        <p:nvPicPr>
          <p:cNvPr id="21" name="Picture 2" descr="C:\рабочая\фото\ГОСА 2018\2018-05-23 VTB BKZ\2018-05-23 VTB BKZ\KP7_0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17" y="4060607"/>
            <a:ext cx="3397768" cy="2090934"/>
          </a:xfrm>
          <a:prstGeom prst="rect">
            <a:avLst/>
          </a:prstGeom>
          <a:noFill/>
          <a:ln>
            <a:solidFill>
              <a:srgbClr val="0A29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19" y="4226627"/>
            <a:ext cx="968838" cy="206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3" y="3894283"/>
            <a:ext cx="1055395" cy="187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60" y="4108385"/>
            <a:ext cx="1964660" cy="163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Шеврон 11"/>
          <p:cNvSpPr/>
          <p:nvPr/>
        </p:nvSpPr>
        <p:spPr>
          <a:xfrm>
            <a:off x="3774373" y="1368464"/>
            <a:ext cx="797627" cy="13636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040248" y="2963717"/>
            <a:ext cx="265876" cy="332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val="2144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Стрелка вправо 48"/>
          <p:cNvSpPr/>
          <p:nvPr/>
        </p:nvSpPr>
        <p:spPr>
          <a:xfrm>
            <a:off x="2837906" y="5476070"/>
            <a:ext cx="2004114" cy="767422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92" dirty="0">
                <a:solidFill>
                  <a:schemeClr val="bg2"/>
                </a:solidFill>
                <a:latin typeface="Calibri" pitchFamily="34" charset="0"/>
              </a:rPr>
              <a:t>Сервис НКО АО </a:t>
            </a:r>
            <a:r>
              <a:rPr lang="ru-RU" sz="1292" dirty="0">
                <a:solidFill>
                  <a:schemeClr val="bg2"/>
                </a:solidFill>
                <a:latin typeface="Calibri" pitchFamily="34" charset="0"/>
              </a:rPr>
              <a:t>НРД</a:t>
            </a:r>
          </a:p>
          <a:p>
            <a:pPr algn="ctr">
              <a:defRPr/>
            </a:pPr>
            <a:r>
              <a:rPr lang="ru-RU" sz="1292" dirty="0">
                <a:solidFill>
                  <a:schemeClr val="bg2"/>
                </a:solidFill>
                <a:latin typeface="Calibri" pitchFamily="34" charset="0"/>
              </a:rPr>
              <a:t>(для собраний)</a:t>
            </a:r>
            <a:endParaRPr lang="ru-RU" sz="1292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4537" y="3805399"/>
            <a:ext cx="2065477" cy="22823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6" name="Стрелка вправо 35"/>
          <p:cNvSpPr/>
          <p:nvPr/>
        </p:nvSpPr>
        <p:spPr>
          <a:xfrm>
            <a:off x="2246193" y="5083967"/>
            <a:ext cx="1672364" cy="352638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92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67427" y="4457161"/>
            <a:ext cx="1505523" cy="352638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92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0306" y="1076406"/>
            <a:ext cx="5284313" cy="890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97166" y="1389918"/>
            <a:ext cx="1008185" cy="510687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477" b="1" dirty="0">
              <a:solidFill>
                <a:schemeClr val="bg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113" y="437898"/>
            <a:ext cx="7913077" cy="50848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2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Способы участия в мероприятии</a:t>
            </a:r>
            <a:endParaRPr lang="ru-RU" sz="221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727" y="1251460"/>
            <a:ext cx="1338308" cy="4836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477" b="1" dirty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Участник мероприятия</a:t>
            </a: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341" name="Picture 3" descr="C:\Users\Arrival\Desktop\иконка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0" y="1900604"/>
            <a:ext cx="997926" cy="6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31294" y="1302065"/>
            <a:ext cx="1528396" cy="4785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477" b="1" dirty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Общее собрание </a:t>
            </a:r>
            <a:r>
              <a:rPr lang="ru-RU" sz="1477" b="1" dirty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акционеров</a:t>
            </a: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477" b="1" dirty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Заседания СД</a:t>
            </a: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477" b="1" dirty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Заседания Правления</a:t>
            </a:r>
          </a:p>
          <a:p>
            <a:pPr algn="ctr">
              <a:defRPr/>
            </a:pP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477" b="1" dirty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……..</a:t>
            </a:r>
            <a:endParaRPr lang="ru-RU" sz="1477" b="1" dirty="0">
              <a:solidFill>
                <a:schemeClr val="accent6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343" name="Picture 3" descr="C:\Users\Arrival\Desktop\регистрат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22" y="1406489"/>
            <a:ext cx="505924" cy="4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2244970" y="1403742"/>
            <a:ext cx="1263162" cy="395654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92" dirty="0">
                <a:solidFill>
                  <a:schemeClr val="bg2"/>
                </a:solidFill>
                <a:latin typeface="Calibri" pitchFamily="34" charset="0"/>
              </a:rPr>
              <a:t>Регистрация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3483" y="1140151"/>
            <a:ext cx="285750" cy="265234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7" b="1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864538" y="1389919"/>
            <a:ext cx="1943639" cy="395654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31" dirty="0">
                <a:solidFill>
                  <a:schemeClr val="bg2"/>
                </a:solidFill>
                <a:latin typeface="Calibri" pitchFamily="34" charset="0"/>
              </a:rPr>
              <a:t>Голосование в месте проведения</a:t>
            </a:r>
          </a:p>
        </p:txBody>
      </p:sp>
      <p:pic>
        <p:nvPicPr>
          <p:cNvPr id="14347" name="Picture 2" descr="C:\Users\Arrival\Desktop\собранц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31" y="1749669"/>
            <a:ext cx="1515208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8521" y="1122387"/>
            <a:ext cx="4806098" cy="29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92" dirty="0">
                <a:solidFill>
                  <a:srgbClr val="0A2973"/>
                </a:solidFill>
                <a:latin typeface="Calibri" pitchFamily="34" charset="0"/>
                <a:ea typeface="+mj-ea"/>
                <a:cs typeface="+mj-cs"/>
              </a:rPr>
              <a:t>Личное присутствие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86913" y="2058866"/>
            <a:ext cx="285750" cy="266700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7" b="1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3285" y="2028331"/>
            <a:ext cx="4057265" cy="2911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92" dirty="0">
                <a:solidFill>
                  <a:srgbClr val="0A2973"/>
                </a:solidFill>
                <a:latin typeface="Calibri" pitchFamily="34" charset="0"/>
                <a:ea typeface="+mj-ea"/>
                <a:cs typeface="+mj-cs"/>
              </a:rPr>
              <a:t>Направление бумажного </a:t>
            </a:r>
            <a:r>
              <a:rPr lang="ru-RU" sz="1292" dirty="0">
                <a:solidFill>
                  <a:srgbClr val="0A2973"/>
                </a:solidFill>
                <a:latin typeface="Calibri" pitchFamily="34" charset="0"/>
                <a:ea typeface="+mj-ea"/>
                <a:cs typeface="+mj-cs"/>
              </a:rPr>
              <a:t>бюллетеня (опросного листа)</a:t>
            </a:r>
            <a:endParaRPr lang="ru-RU" sz="1292" dirty="0">
              <a:solidFill>
                <a:srgbClr val="0A297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280565" y="2239654"/>
            <a:ext cx="4188069" cy="395654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92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86912" y="2778468"/>
            <a:ext cx="285750" cy="266700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7" b="1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1164" y="3544055"/>
            <a:ext cx="2068195" cy="2911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92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Электронное голосование 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289049" y="3836937"/>
            <a:ext cx="1408117" cy="352638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92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4357" name="Picture 4" descr="C:\Users\Arrival\Desktop\mai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61" y="2239654"/>
            <a:ext cx="395654" cy="3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5" descr="C:\Users\Arrival\Desktop\mail-op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50" y="2264326"/>
            <a:ext cx="378626" cy="3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6" descr="C:\Users\Arrival\Desktop\ру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34" y="1495325"/>
            <a:ext cx="208085" cy="3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893483" y="3542368"/>
            <a:ext cx="285750" cy="266700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7" b="1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7881" y="2781462"/>
            <a:ext cx="4582133" cy="29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92" dirty="0">
                <a:solidFill>
                  <a:srgbClr val="0A2973"/>
                </a:solidFill>
                <a:latin typeface="Calibri" pitchFamily="34" charset="0"/>
                <a:ea typeface="+mj-ea"/>
                <a:cs typeface="+mj-cs"/>
              </a:rPr>
              <a:t>Псевдо Электронное голосование </a:t>
            </a:r>
            <a:r>
              <a:rPr lang="ru-RU" sz="1292" dirty="0">
                <a:solidFill>
                  <a:srgbClr val="0A2973"/>
                </a:solidFill>
                <a:latin typeface="Calibri" pitchFamily="34" charset="0"/>
                <a:ea typeface="+mj-ea"/>
                <a:cs typeface="+mj-cs"/>
              </a:rPr>
              <a:t>(для ОСА, акционер </a:t>
            </a:r>
            <a:r>
              <a:rPr lang="ru-RU" sz="1292" dirty="0">
                <a:solidFill>
                  <a:srgbClr val="0A2973"/>
                </a:solidFill>
                <a:latin typeface="Calibri" pitchFamily="34" charset="0"/>
                <a:ea typeface="+mj-ea"/>
                <a:cs typeface="+mj-cs"/>
              </a:rPr>
              <a:t>под НД)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61357" y="3034513"/>
            <a:ext cx="1603722" cy="332665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77" b="1" dirty="0">
              <a:solidFill>
                <a:schemeClr val="bg2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endParaRPr lang="ru-RU" sz="1477" b="1" dirty="0">
              <a:solidFill>
                <a:schemeClr val="bg2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477" b="1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rPr>
              <a:t>Депозитарий</a:t>
            </a:r>
          </a:p>
          <a:p>
            <a:pPr algn="ctr">
              <a:defRPr/>
            </a:pPr>
            <a:endParaRPr lang="ru-RU" sz="1477" b="1" dirty="0">
              <a:solidFill>
                <a:schemeClr val="bg2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1477" b="1" dirty="0">
              <a:solidFill>
                <a:schemeClr val="bg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886913" y="2946251"/>
            <a:ext cx="1263162" cy="395654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92" dirty="0">
                <a:solidFill>
                  <a:schemeClr val="bg2"/>
                </a:solidFill>
                <a:latin typeface="Calibri" pitchFamily="34" charset="0"/>
              </a:rPr>
              <a:t>По договору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940023" y="2971524"/>
            <a:ext cx="1989991" cy="395654"/>
          </a:xfrm>
          <a:prstGeom prst="rightArrow">
            <a:avLst/>
          </a:prstGeom>
          <a:solidFill>
            <a:srgbClr val="0070C0"/>
          </a:solidFill>
          <a:ln w="635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92" dirty="0">
                <a:solidFill>
                  <a:schemeClr val="bg2"/>
                </a:solidFill>
                <a:latin typeface="Calibri" pitchFamily="34" charset="0"/>
              </a:rPr>
              <a:t>Раскрытие/инструкция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38" y="3805401"/>
            <a:ext cx="1001422" cy="82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04" y="4219439"/>
            <a:ext cx="490016" cy="4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9" y="4137852"/>
            <a:ext cx="650631" cy="8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69" y="4605744"/>
            <a:ext cx="573294" cy="830861"/>
          </a:xfrm>
          <a:prstGeom prst="roundRect">
            <a:avLst>
              <a:gd name="adj" fmla="val 3443"/>
            </a:avLst>
          </a:prstGeom>
          <a:noFill/>
          <a:ln w="9525">
            <a:solidFill>
              <a:srgbClr val="0A29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Рисунок 36" descr="\\DUMP\edo\1C-sim\Лого-финальный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83" y="4711973"/>
            <a:ext cx="395567" cy="30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65590" y="3983682"/>
            <a:ext cx="496455" cy="2058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38" dirty="0"/>
              <a:t>Логин</a:t>
            </a:r>
          </a:p>
        </p:txBody>
      </p:sp>
      <p:pic>
        <p:nvPicPr>
          <p:cNvPr id="38" name="Рисунок 37" descr="http://www.eplan.by/Content/images/_Public/sample/download_apple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61" y="5103841"/>
            <a:ext cx="598220" cy="16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s://www.vorlonsoft.ru/images/google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17" y="5326086"/>
            <a:ext cx="594858" cy="16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\\DUMP\edo\_свидетельства аля патенты\на Портал Собраний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22" y="3894950"/>
            <a:ext cx="1196441" cy="1757729"/>
          </a:xfrm>
          <a:prstGeom prst="roundRect">
            <a:avLst>
              <a:gd name="adj" fmla="val 4756"/>
            </a:avLst>
          </a:prstGeom>
          <a:noFill/>
          <a:ln w="9525">
            <a:solidFill>
              <a:srgbClr val="009FDF"/>
            </a:solidFill>
            <a:miter lim="800000"/>
            <a:headEnd/>
            <a:tailEnd/>
          </a:ln>
        </p:spPr>
      </p:pic>
      <p:pic>
        <p:nvPicPr>
          <p:cNvPr id="40" name="Рисунок 39" descr="\\DUMP\edo\_свидетельства аля патенты\erpo_pos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16" y="4898604"/>
            <a:ext cx="1285061" cy="1075999"/>
          </a:xfrm>
          <a:prstGeom prst="roundRect">
            <a:avLst>
              <a:gd name="adj" fmla="val 4756"/>
            </a:avLst>
          </a:prstGeom>
          <a:noFill/>
          <a:ln w="9525">
            <a:solidFill>
              <a:srgbClr val="009FDF"/>
            </a:solidFill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92" y="4648960"/>
            <a:ext cx="402923" cy="402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6464" y="4266571"/>
            <a:ext cx="775755" cy="376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23" b="1" dirty="0"/>
              <a:t>Портал Собраний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72950" y="3894951"/>
            <a:ext cx="1064927" cy="1697245"/>
          </a:xfrm>
          <a:prstGeom prst="rightArrow">
            <a:avLst>
              <a:gd name="adj1" fmla="val 50000"/>
              <a:gd name="adj2" fmla="val 44321"/>
            </a:avLst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7" name="TextBox 6"/>
          <p:cNvSpPr txBox="1"/>
          <p:nvPr/>
        </p:nvSpPr>
        <p:spPr>
          <a:xfrm>
            <a:off x="3814742" y="4405563"/>
            <a:ext cx="999882" cy="80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23" dirty="0">
                <a:solidFill>
                  <a:schemeClr val="bg2"/>
                </a:solidFill>
              </a:rPr>
              <a:t>Возможность голосовать даже до раскрытия от НД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3" y="5634264"/>
            <a:ext cx="1021873" cy="4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рабочая\шаблоны\логотип\ЛОГОТИП NEW\VTB-Registrar (2)\VTB-Registrar\Rus\1_logo\VTB-registrar_logo_ru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92" y="3759779"/>
            <a:ext cx="1309327" cy="4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64" y="5128074"/>
            <a:ext cx="748391" cy="420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18582" y="464334"/>
            <a:ext cx="6381017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6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Идентифицируй!</a:t>
            </a:r>
            <a:endParaRPr lang="ru-RU" sz="2215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\\DUMP\edo\_Электронные сервисы\для ВТБ 2018\картинкаи\IMG_3307-04-04-18-06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31" y="2697843"/>
            <a:ext cx="1533677" cy="332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ойти с помощью госуслу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69" y="1729247"/>
            <a:ext cx="750479" cy="7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\\DUMP\edo\1C-sim\Лого-финальный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22" y="1773476"/>
            <a:ext cx="840210" cy="6549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71049" y="1855123"/>
            <a:ext cx="908276" cy="5469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77" dirty="0"/>
              <a:t>Логин</a:t>
            </a:r>
          </a:p>
          <a:p>
            <a:pPr algn="ctr"/>
            <a:r>
              <a:rPr lang="ru-RU" sz="1477" dirty="0"/>
              <a:t>пароль</a:t>
            </a:r>
            <a:endParaRPr lang="ru-RU" sz="1477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26" y="3229594"/>
            <a:ext cx="2737896" cy="257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1768228"/>
            <a:ext cx="1268592" cy="713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52" y="3096656"/>
            <a:ext cx="1584995" cy="282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2" descr="http://kto-chto-gde.ru/wp-content/uploads/2016/12/NFC-1068x6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2" y="1729247"/>
            <a:ext cx="1315578" cy="752565"/>
          </a:xfrm>
          <a:prstGeom prst="rect">
            <a:avLst/>
          </a:prstGeom>
          <a:noFill/>
          <a:ln>
            <a:solidFill>
              <a:srgbClr val="0A29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"/>
            <a:ext cx="9144000" cy="7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88" y="2629397"/>
            <a:ext cx="1453202" cy="102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78207" y="1022358"/>
            <a:ext cx="8314101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8" b="1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 сервис предоставляет возможность участвовать в голосовании </a:t>
            </a:r>
            <a:r>
              <a:rPr lang="ru-RU" sz="1108" b="1" dirty="0" err="1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</a:t>
            </a:r>
            <a:r>
              <a:rPr lang="ru-RU" sz="1108" b="1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8" b="1" dirty="0">
                <a:solidFill>
                  <a:srgbClr val="0A2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мероприятий (ОСА, ОСУ, СД, комитет, Правление, ……)</a:t>
            </a:r>
            <a:endParaRPr lang="ru-RU" sz="1108" b="1" dirty="0">
              <a:solidFill>
                <a:srgbClr val="0A2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8582" y="464334"/>
            <a:ext cx="6381017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6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 решено?</a:t>
            </a:r>
            <a:endParaRPr lang="ru-RU" sz="2215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" y="3116647"/>
            <a:ext cx="1735876" cy="1972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\\DUMP\edo\_Электронные сервисы\для ВТБ 2018\картинкаи\IMG_3307-04-04-18-06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7" y="1445780"/>
            <a:ext cx="945200" cy="204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ойти с помощью госуслу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9" y="2663367"/>
            <a:ext cx="359077" cy="3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60" y="1465044"/>
            <a:ext cx="3618528" cy="10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13" y="3726517"/>
            <a:ext cx="1916612" cy="156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666257"/>
            <a:ext cx="1809263" cy="378422"/>
          </a:xfrm>
          <a:prstGeom prst="roundRect">
            <a:avLst>
              <a:gd name="adj" fmla="val 3443"/>
            </a:avLst>
          </a:prstGeom>
          <a:noFill/>
          <a:ln w="9525">
            <a:solidFill>
              <a:srgbClr val="0A2973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81" y="4730953"/>
            <a:ext cx="2127006" cy="18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29" y="3158426"/>
            <a:ext cx="1270119" cy="162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2" y="5056629"/>
            <a:ext cx="1374091" cy="6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81" y="3257223"/>
            <a:ext cx="1151107" cy="138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55" y="5255338"/>
            <a:ext cx="2060926" cy="126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1" y="5788794"/>
            <a:ext cx="2550394" cy="673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3" descr="C:\рабочая\шаблоны\логотип\ЛОГОТИП NEW\VTB-Registrar (2)\VTB-Registrar\Rus\3_white\VTB-registrar_logo-white_ru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9" y="371430"/>
            <a:ext cx="2509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1" y="1534174"/>
            <a:ext cx="912372" cy="162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99006" y="1805935"/>
            <a:ext cx="2309743" cy="20806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3776" indent="-263776">
              <a:buFontTx/>
              <a:buChar char="-"/>
            </a:pPr>
            <a:endParaRPr lang="ru-RU" sz="1846" b="1" dirty="0"/>
          </a:p>
          <a:p>
            <a:pPr marL="263776" indent="-263776">
              <a:buFontTx/>
              <a:buChar char="-"/>
            </a:pPr>
            <a:r>
              <a:rPr lang="ru-RU" sz="1846" b="1" dirty="0"/>
              <a:t>Информация</a:t>
            </a:r>
          </a:p>
          <a:p>
            <a:pPr marL="263776" indent="-263776">
              <a:buFontTx/>
              <a:buChar char="-"/>
            </a:pPr>
            <a:endParaRPr lang="ru-RU" sz="1846" b="1" dirty="0"/>
          </a:p>
          <a:p>
            <a:pPr marL="263776" indent="-263776">
              <a:buFontTx/>
              <a:buChar char="-"/>
            </a:pPr>
            <a:r>
              <a:rPr lang="ru-RU" sz="1846" b="1" dirty="0"/>
              <a:t>Обратная связь</a:t>
            </a:r>
          </a:p>
          <a:p>
            <a:pPr marL="263776" indent="-263776">
              <a:buFontTx/>
              <a:buChar char="-"/>
            </a:pPr>
            <a:endParaRPr lang="ru-RU" sz="1846" b="1" dirty="0"/>
          </a:p>
          <a:p>
            <a:pPr marL="263776" indent="-263776">
              <a:buFontTx/>
              <a:buChar char="-"/>
            </a:pPr>
            <a:r>
              <a:rPr lang="ru-RU" sz="1846" b="1" dirty="0"/>
              <a:t>Оставить мнение</a:t>
            </a:r>
          </a:p>
          <a:p>
            <a:pPr marL="263776" indent="-263776">
              <a:buFontTx/>
              <a:buChar char="-"/>
            </a:pPr>
            <a:endParaRPr lang="ru-RU" sz="1846" b="1" dirty="0"/>
          </a:p>
        </p:txBody>
      </p:sp>
      <p:pic>
        <p:nvPicPr>
          <p:cNvPr id="25" name="Рисунок 24"/>
          <p:cNvPicPr/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73" y="5357156"/>
            <a:ext cx="2101485" cy="1063503"/>
          </a:xfrm>
          <a:prstGeom prst="roundRect">
            <a:avLst>
              <a:gd name="adj" fmla="val 3443"/>
            </a:avLst>
          </a:prstGeom>
          <a:noFill/>
          <a:ln w="9525">
            <a:solidFill>
              <a:srgbClr val="0A297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5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23167</TotalTime>
  <Words>307</Words>
  <Application>Microsoft Office PowerPoint</Application>
  <PresentationFormat>Экран (4:3)</PresentationFormat>
  <Paragraphs>99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участия в мероприятии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А. Гецьман</dc:creator>
  <cp:lastModifiedBy>Рябова Анна Сергеевна</cp:lastModifiedBy>
  <cp:revision>162</cp:revision>
  <cp:lastPrinted>2018-11-29T05:43:52Z</cp:lastPrinted>
  <dcterms:created xsi:type="dcterms:W3CDTF">2017-09-29T11:01:54Z</dcterms:created>
  <dcterms:modified xsi:type="dcterms:W3CDTF">2018-12-05T13:06:21Z</dcterms:modified>
</cp:coreProperties>
</file>