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3" r:id="rId2"/>
  </p:sldMasterIdLst>
  <p:notesMasterIdLst>
    <p:notesMasterId r:id="rId10"/>
  </p:notesMasterIdLst>
  <p:handoutMasterIdLst>
    <p:handoutMasterId r:id="rId11"/>
  </p:handoutMasterIdLst>
  <p:sldIdLst>
    <p:sldId id="532" r:id="rId3"/>
    <p:sldId id="512" r:id="rId4"/>
    <p:sldId id="536" r:id="rId5"/>
    <p:sldId id="540" r:id="rId6"/>
    <p:sldId id="537" r:id="rId7"/>
    <p:sldId id="539" r:id="rId8"/>
    <p:sldId id="541" r:id="rId9"/>
  </p:sldIdLst>
  <p:sldSz cx="6858000" cy="5143500"/>
  <p:notesSz cx="6805613" cy="9939338"/>
  <p:defaultTextStyle>
    <a:defPPr>
      <a:defRPr lang="en-US"/>
    </a:defPPr>
    <a:lvl1pPr algn="l" defTabSz="389626" rtl="0" fontAlgn="base">
      <a:spcBef>
        <a:spcPct val="0"/>
      </a:spcBef>
      <a:spcAft>
        <a:spcPct val="0"/>
      </a:spcAft>
      <a:defRPr sz="1704"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1pPr>
    <a:lvl2pPr marL="389626" algn="l" defTabSz="389626" rtl="0" fontAlgn="base">
      <a:spcBef>
        <a:spcPct val="0"/>
      </a:spcBef>
      <a:spcAft>
        <a:spcPct val="0"/>
      </a:spcAft>
      <a:defRPr sz="1704"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2pPr>
    <a:lvl3pPr marL="779252" algn="l" defTabSz="389626" rtl="0" fontAlgn="base">
      <a:spcBef>
        <a:spcPct val="0"/>
      </a:spcBef>
      <a:spcAft>
        <a:spcPct val="0"/>
      </a:spcAft>
      <a:defRPr sz="1704"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3pPr>
    <a:lvl4pPr marL="1168878" algn="l" defTabSz="389626" rtl="0" fontAlgn="base">
      <a:spcBef>
        <a:spcPct val="0"/>
      </a:spcBef>
      <a:spcAft>
        <a:spcPct val="0"/>
      </a:spcAft>
      <a:defRPr sz="1704"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4pPr>
    <a:lvl5pPr marL="1558503" algn="l" defTabSz="389626" rtl="0" fontAlgn="base">
      <a:spcBef>
        <a:spcPct val="0"/>
      </a:spcBef>
      <a:spcAft>
        <a:spcPct val="0"/>
      </a:spcAft>
      <a:defRPr sz="1704"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5pPr>
    <a:lvl6pPr marL="1948129" algn="l" defTabSz="779252" rtl="0" eaLnBrk="1" latinLnBrk="0" hangingPunct="1">
      <a:defRPr sz="1704"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6pPr>
    <a:lvl7pPr marL="2337755" algn="l" defTabSz="779252" rtl="0" eaLnBrk="1" latinLnBrk="0" hangingPunct="1">
      <a:defRPr sz="1704"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7pPr>
    <a:lvl8pPr marL="2727381" algn="l" defTabSz="779252" rtl="0" eaLnBrk="1" latinLnBrk="0" hangingPunct="1">
      <a:defRPr sz="1704"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8pPr>
    <a:lvl9pPr marL="3117007" algn="l" defTabSz="779252" rtl="0" eaLnBrk="1" latinLnBrk="0" hangingPunct="1">
      <a:defRPr sz="1704"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100"/>
    <a:srgbClr val="01467A"/>
    <a:srgbClr val="4F81BD"/>
    <a:srgbClr val="32903B"/>
    <a:srgbClr val="DCE6F2"/>
    <a:srgbClr val="1F497D"/>
    <a:srgbClr val="FF0000"/>
    <a:srgbClr val="FFFFFF"/>
    <a:srgbClr val="C7DAEF"/>
    <a:srgbClr val="EA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94" autoAdjust="0"/>
    <p:restoredTop sz="91759" autoAdjust="0"/>
  </p:normalViewPr>
  <p:slideViewPr>
    <p:cSldViewPr snapToObjects="1">
      <p:cViewPr varScale="1">
        <p:scale>
          <a:sx n="103" d="100"/>
          <a:sy n="103" d="100"/>
        </p:scale>
        <p:origin x="1386" y="102"/>
      </p:cViewPr>
      <p:guideLst>
        <p:guide orient="horz" pos="16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FE3B25-CB44-4942-9A94-0CB1A01789EC}" type="doc">
      <dgm:prSet loTypeId="urn:microsoft.com/office/officeart/2005/8/layout/cycle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7EE6D7-ACBB-4E41-8107-BBC296F7D252}">
      <dgm:prSet phldrT="[Текст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b="0" i="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Ужесточение регулирования и надзора</a:t>
          </a:r>
        </a:p>
        <a:p>
          <a:r>
            <a:rPr lang="ru-RU" b="0" i="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(новые подходы как реакция на кризис)</a:t>
          </a:r>
        </a:p>
      </dgm:t>
    </dgm:pt>
    <dgm:pt modelId="{4F9C9980-1316-314B-9FE2-1EF30DCBB153}" type="parTrans" cxnId="{A48C5BF3-AA69-AD40-BE67-DD78F8C56459}">
      <dgm:prSet/>
      <dgm:spPr/>
      <dgm:t>
        <a:bodyPr/>
        <a:lstStyle/>
        <a:p>
          <a:endParaRPr lang="ru-RU" b="0" i="0">
            <a:latin typeface="Arial Narrow" panose="020B0604020202020204" pitchFamily="34" charset="0"/>
            <a:cs typeface="Arial Narrow" panose="020B0604020202020204" pitchFamily="34" charset="0"/>
          </a:endParaRPr>
        </a:p>
      </dgm:t>
    </dgm:pt>
    <dgm:pt modelId="{EE53C835-4FA6-D84A-8FBC-82548A84FCF6}" type="sibTrans" cxnId="{A48C5BF3-AA69-AD40-BE67-DD78F8C56459}">
      <dgm:prSet/>
      <dgm:spPr/>
      <dgm:t>
        <a:bodyPr/>
        <a:lstStyle/>
        <a:p>
          <a:endParaRPr lang="ru-RU" b="0" i="0">
            <a:latin typeface="Arial Narrow" panose="020B0604020202020204" pitchFamily="34" charset="0"/>
            <a:cs typeface="Arial Narrow" panose="020B0604020202020204" pitchFamily="34" charset="0"/>
          </a:endParaRPr>
        </a:p>
      </dgm:t>
    </dgm:pt>
    <dgm:pt modelId="{D63AA64A-4703-3F40-ACD6-6E806E50C0FA}">
      <dgm:prSet phldrT="[Текст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b="0" i="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Фидуциарная ответственность</a:t>
          </a:r>
        </a:p>
      </dgm:t>
    </dgm:pt>
    <dgm:pt modelId="{BB41FFD0-07CB-E14E-8B4C-0DF43330E6A9}" type="parTrans" cxnId="{31951B30-A525-D042-9A5A-1F5BC0564457}">
      <dgm:prSet/>
      <dgm:spPr/>
      <dgm:t>
        <a:bodyPr/>
        <a:lstStyle/>
        <a:p>
          <a:endParaRPr lang="ru-RU" b="0" i="0">
            <a:latin typeface="Arial Narrow" panose="020B0604020202020204" pitchFamily="34" charset="0"/>
            <a:cs typeface="Arial Narrow" panose="020B0604020202020204" pitchFamily="34" charset="0"/>
          </a:endParaRPr>
        </a:p>
      </dgm:t>
    </dgm:pt>
    <dgm:pt modelId="{1B58AEED-9557-1C44-ABC6-FA9C535AA484}" type="sibTrans" cxnId="{31951B30-A525-D042-9A5A-1F5BC0564457}">
      <dgm:prSet/>
      <dgm:spPr/>
      <dgm:t>
        <a:bodyPr/>
        <a:lstStyle/>
        <a:p>
          <a:endParaRPr lang="ru-RU" b="0" i="0">
            <a:latin typeface="Arial Narrow" panose="020B0604020202020204" pitchFamily="34" charset="0"/>
            <a:cs typeface="Arial Narrow" panose="020B0604020202020204" pitchFamily="34" charset="0"/>
          </a:endParaRPr>
        </a:p>
      </dgm:t>
    </dgm:pt>
    <dgm:pt modelId="{E2E25449-6085-E04B-B0CF-98EE2D20FB3A}">
      <dgm:prSet phldrT="[Текст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b="0" i="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Профессиональное суждение</a:t>
          </a:r>
        </a:p>
      </dgm:t>
    </dgm:pt>
    <dgm:pt modelId="{E5E2F6D2-0B02-BB4B-AD8A-88E2E04F3060}" type="parTrans" cxnId="{87C8ECB3-04B3-EB42-8E5D-4C1E22A12FFF}">
      <dgm:prSet/>
      <dgm:spPr/>
      <dgm:t>
        <a:bodyPr/>
        <a:lstStyle/>
        <a:p>
          <a:endParaRPr lang="ru-RU" b="0" i="0">
            <a:latin typeface="Arial Narrow" panose="020B0604020202020204" pitchFamily="34" charset="0"/>
            <a:cs typeface="Arial Narrow" panose="020B0604020202020204" pitchFamily="34" charset="0"/>
          </a:endParaRPr>
        </a:p>
      </dgm:t>
    </dgm:pt>
    <dgm:pt modelId="{1F6E07F3-C59F-AD4E-BE6B-5A82CD40B847}" type="sibTrans" cxnId="{87C8ECB3-04B3-EB42-8E5D-4C1E22A12FFF}">
      <dgm:prSet/>
      <dgm:spPr/>
      <dgm:t>
        <a:bodyPr/>
        <a:lstStyle/>
        <a:p>
          <a:endParaRPr lang="ru-RU" b="0" i="0">
            <a:latin typeface="Arial Narrow" panose="020B0604020202020204" pitchFamily="34" charset="0"/>
            <a:cs typeface="Arial Narrow" panose="020B0604020202020204" pitchFamily="34" charset="0"/>
          </a:endParaRPr>
        </a:p>
      </dgm:t>
    </dgm:pt>
    <dgm:pt modelId="{0FC277FA-5BD1-2B42-A97D-79B1AAFB3BE4}">
      <dgm:prSet phldrT="[Текст]"/>
      <dgm:spPr/>
      <dgm:t>
        <a:bodyPr/>
        <a:lstStyle/>
        <a:p>
          <a:r>
            <a:rPr lang="ru-RU" b="0" i="0" dirty="0">
              <a:latin typeface="Arial Narrow" panose="020B0604020202020204" pitchFamily="34" charset="0"/>
              <a:cs typeface="Arial Narrow" panose="020B0604020202020204" pitchFamily="34" charset="0"/>
            </a:rPr>
            <a:t>Принципы ответственного инвестирования и Кодексы надлежащего управления</a:t>
          </a:r>
        </a:p>
      </dgm:t>
    </dgm:pt>
    <dgm:pt modelId="{465CB0E9-4F32-B640-8436-1B0348F9DF13}" type="parTrans" cxnId="{0D7658DE-D753-7E4F-8E28-D640BF3CB511}">
      <dgm:prSet/>
      <dgm:spPr/>
      <dgm:t>
        <a:bodyPr/>
        <a:lstStyle/>
        <a:p>
          <a:endParaRPr lang="ru-RU" b="0" i="0">
            <a:latin typeface="Arial Narrow" panose="020B0604020202020204" pitchFamily="34" charset="0"/>
            <a:cs typeface="Arial Narrow" panose="020B0604020202020204" pitchFamily="34" charset="0"/>
          </a:endParaRPr>
        </a:p>
      </dgm:t>
    </dgm:pt>
    <dgm:pt modelId="{A9C6E019-95D9-C946-82A0-BE5C35747EAA}" type="sibTrans" cxnId="{0D7658DE-D753-7E4F-8E28-D640BF3CB511}">
      <dgm:prSet/>
      <dgm:spPr/>
      <dgm:t>
        <a:bodyPr/>
        <a:lstStyle/>
        <a:p>
          <a:endParaRPr lang="ru-RU" b="0" i="0">
            <a:latin typeface="Arial Narrow" panose="020B0604020202020204" pitchFamily="34" charset="0"/>
            <a:cs typeface="Arial Narrow" panose="020B0604020202020204" pitchFamily="34" charset="0"/>
          </a:endParaRPr>
        </a:p>
      </dgm:t>
    </dgm:pt>
    <dgm:pt modelId="{66E7BC9D-07AC-0D41-830B-73D8E4CB40A0}">
      <dgm:prSet phldrT="[Текст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b="0" i="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Глобальные изменения (демография, климат, мобильность, неравенство)</a:t>
          </a:r>
        </a:p>
      </dgm:t>
    </dgm:pt>
    <dgm:pt modelId="{90EFC7BB-01C7-B341-A8BB-613C101C4D67}" type="parTrans" cxnId="{4A1A7DD9-DAD4-324D-871E-2B2297A56907}">
      <dgm:prSet/>
      <dgm:spPr/>
      <dgm:t>
        <a:bodyPr/>
        <a:lstStyle/>
        <a:p>
          <a:endParaRPr lang="ru-RU" b="0" i="0">
            <a:latin typeface="Arial Narrow" panose="020B0604020202020204" pitchFamily="34" charset="0"/>
            <a:cs typeface="Arial Narrow" panose="020B0604020202020204" pitchFamily="34" charset="0"/>
          </a:endParaRPr>
        </a:p>
      </dgm:t>
    </dgm:pt>
    <dgm:pt modelId="{D649DDD3-0F3B-224A-9DF5-EC04F41AEFF5}" type="sibTrans" cxnId="{4A1A7DD9-DAD4-324D-871E-2B2297A56907}">
      <dgm:prSet/>
      <dgm:spPr/>
      <dgm:t>
        <a:bodyPr/>
        <a:lstStyle/>
        <a:p>
          <a:endParaRPr lang="ru-RU" b="0" i="0">
            <a:latin typeface="Arial Narrow" panose="020B0604020202020204" pitchFamily="34" charset="0"/>
            <a:cs typeface="Arial Narrow" panose="020B0604020202020204" pitchFamily="34" charset="0"/>
          </a:endParaRPr>
        </a:p>
      </dgm:t>
    </dgm:pt>
    <dgm:pt modelId="{43E7188F-F730-4C45-8D9C-58E0420B84BD}">
      <dgm:prSet phldrT="[Текст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b="0" i="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Стресс-тестирование</a:t>
          </a:r>
        </a:p>
      </dgm:t>
    </dgm:pt>
    <dgm:pt modelId="{7592E1DC-73BA-F640-9944-701550BFE693}" type="parTrans" cxnId="{5CF9D805-2C4B-0D44-BDC1-347160E43BC5}">
      <dgm:prSet/>
      <dgm:spPr/>
      <dgm:t>
        <a:bodyPr/>
        <a:lstStyle/>
        <a:p>
          <a:endParaRPr lang="ru-RU"/>
        </a:p>
      </dgm:t>
    </dgm:pt>
    <dgm:pt modelId="{EFA10E14-4749-BD45-A067-179E30D92DC8}" type="sibTrans" cxnId="{5CF9D805-2C4B-0D44-BDC1-347160E43BC5}">
      <dgm:prSet/>
      <dgm:spPr/>
      <dgm:t>
        <a:bodyPr/>
        <a:lstStyle/>
        <a:p>
          <a:endParaRPr lang="ru-RU"/>
        </a:p>
      </dgm:t>
    </dgm:pt>
    <dgm:pt modelId="{8E470B1F-1687-D548-8720-BF8D4F3B70ED}" type="pres">
      <dgm:prSet presAssocID="{52FE3B25-CB44-4942-9A94-0CB1A01789E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76AB0E-AF7A-3346-A19A-76F027F875DA}" type="pres">
      <dgm:prSet presAssocID="{52FE3B25-CB44-4942-9A94-0CB1A01789EC}" presName="cycle" presStyleCnt="0"/>
      <dgm:spPr/>
    </dgm:pt>
    <dgm:pt modelId="{C6351491-6BE6-1E48-B702-49B56F95A4D4}" type="pres">
      <dgm:prSet presAssocID="{137EE6D7-ACBB-4E41-8107-BBC296F7D252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30E32-E24C-C246-8F26-E675ED71B6A6}" type="pres">
      <dgm:prSet presAssocID="{EE53C835-4FA6-D84A-8FBC-82548A84FCF6}" presName="sibTransFirstNode" presStyleLbl="bgShp" presStyleIdx="0" presStyleCnt="1" custScaleX="122656"/>
      <dgm:spPr/>
      <dgm:t>
        <a:bodyPr/>
        <a:lstStyle/>
        <a:p>
          <a:endParaRPr lang="ru-RU"/>
        </a:p>
      </dgm:t>
    </dgm:pt>
    <dgm:pt modelId="{D2B8DBB3-34AC-164D-B665-4EFA532C0E1C}" type="pres">
      <dgm:prSet presAssocID="{D63AA64A-4703-3F40-ACD6-6E806E50C0FA}" presName="nodeFollowingNodes" presStyleLbl="node1" presStyleIdx="1" presStyleCnt="6" custRadScaleRad="136900" custRadScaleInc="12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5E9AF-DB90-9D44-B2C9-07A8C0913495}" type="pres">
      <dgm:prSet presAssocID="{E2E25449-6085-E04B-B0CF-98EE2D20FB3A}" presName="nodeFollowingNodes" presStyleLbl="node1" presStyleIdx="2" presStyleCnt="6" custRadScaleRad="135947" custRadScaleInc="-13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83026-8AE5-FF46-8A77-E34FE71D1D30}" type="pres">
      <dgm:prSet presAssocID="{0FC277FA-5BD1-2B42-A97D-79B1AAFB3BE4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7062A3-2ECF-934E-881A-7C043ACE2E2C}" type="pres">
      <dgm:prSet presAssocID="{66E7BC9D-07AC-0D41-830B-73D8E4CB40A0}" presName="nodeFollowingNodes" presStyleLbl="node1" presStyleIdx="4" presStyleCnt="6" custRadScaleRad="128849" custRadScaleInc="5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116579-4889-0945-A676-3DAD106D21C4}" type="pres">
      <dgm:prSet presAssocID="{43E7188F-F730-4C45-8D9C-58E0420B84BD}" presName="nodeFollowingNodes" presStyleLbl="node1" presStyleIdx="5" presStyleCnt="6" custRadScaleRad="124944" custRadScaleInc="-7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EC8A07-D452-6046-B900-578B156C3D9E}" type="presOf" srcId="{137EE6D7-ACBB-4E41-8107-BBC296F7D252}" destId="{C6351491-6BE6-1E48-B702-49B56F95A4D4}" srcOrd="0" destOrd="0" presId="urn:microsoft.com/office/officeart/2005/8/layout/cycle3"/>
    <dgm:cxn modelId="{6CF42D6E-E485-1D41-9940-865E0CEDCDB8}" type="presOf" srcId="{E2E25449-6085-E04B-B0CF-98EE2D20FB3A}" destId="{43F5E9AF-DB90-9D44-B2C9-07A8C0913495}" srcOrd="0" destOrd="0" presId="urn:microsoft.com/office/officeart/2005/8/layout/cycle3"/>
    <dgm:cxn modelId="{5CF9D805-2C4B-0D44-BDC1-347160E43BC5}" srcId="{52FE3B25-CB44-4942-9A94-0CB1A01789EC}" destId="{43E7188F-F730-4C45-8D9C-58E0420B84BD}" srcOrd="5" destOrd="0" parTransId="{7592E1DC-73BA-F640-9944-701550BFE693}" sibTransId="{EFA10E14-4749-BD45-A067-179E30D92DC8}"/>
    <dgm:cxn modelId="{9E032762-780B-2E43-8FF5-B5F43892197B}" type="presOf" srcId="{52FE3B25-CB44-4942-9A94-0CB1A01789EC}" destId="{8E470B1F-1687-D548-8720-BF8D4F3B70ED}" srcOrd="0" destOrd="0" presId="urn:microsoft.com/office/officeart/2005/8/layout/cycle3"/>
    <dgm:cxn modelId="{FF21A193-4741-F148-8EF5-904C586B185F}" type="presOf" srcId="{66E7BC9D-07AC-0D41-830B-73D8E4CB40A0}" destId="{F77062A3-2ECF-934E-881A-7C043ACE2E2C}" srcOrd="0" destOrd="0" presId="urn:microsoft.com/office/officeart/2005/8/layout/cycle3"/>
    <dgm:cxn modelId="{31951B30-A525-D042-9A5A-1F5BC0564457}" srcId="{52FE3B25-CB44-4942-9A94-0CB1A01789EC}" destId="{D63AA64A-4703-3F40-ACD6-6E806E50C0FA}" srcOrd="1" destOrd="0" parTransId="{BB41FFD0-07CB-E14E-8B4C-0DF43330E6A9}" sibTransId="{1B58AEED-9557-1C44-ABC6-FA9C535AA484}"/>
    <dgm:cxn modelId="{0D7658DE-D753-7E4F-8E28-D640BF3CB511}" srcId="{52FE3B25-CB44-4942-9A94-0CB1A01789EC}" destId="{0FC277FA-5BD1-2B42-A97D-79B1AAFB3BE4}" srcOrd="3" destOrd="0" parTransId="{465CB0E9-4F32-B640-8436-1B0348F9DF13}" sibTransId="{A9C6E019-95D9-C946-82A0-BE5C35747EAA}"/>
    <dgm:cxn modelId="{07081FC7-0A36-0F42-9966-B97094CC02F5}" type="presOf" srcId="{EE53C835-4FA6-D84A-8FBC-82548A84FCF6}" destId="{8B330E32-E24C-C246-8F26-E675ED71B6A6}" srcOrd="0" destOrd="0" presId="urn:microsoft.com/office/officeart/2005/8/layout/cycle3"/>
    <dgm:cxn modelId="{87C8ECB3-04B3-EB42-8E5D-4C1E22A12FFF}" srcId="{52FE3B25-CB44-4942-9A94-0CB1A01789EC}" destId="{E2E25449-6085-E04B-B0CF-98EE2D20FB3A}" srcOrd="2" destOrd="0" parTransId="{E5E2F6D2-0B02-BB4B-AD8A-88E2E04F3060}" sibTransId="{1F6E07F3-C59F-AD4E-BE6B-5A82CD40B847}"/>
    <dgm:cxn modelId="{57CA21C6-FA26-564C-B404-493404369763}" type="presOf" srcId="{D63AA64A-4703-3F40-ACD6-6E806E50C0FA}" destId="{D2B8DBB3-34AC-164D-B665-4EFA532C0E1C}" srcOrd="0" destOrd="0" presId="urn:microsoft.com/office/officeart/2005/8/layout/cycle3"/>
    <dgm:cxn modelId="{C3CA3A81-C04B-AA4B-A46C-C2DE92A6B414}" type="presOf" srcId="{43E7188F-F730-4C45-8D9C-58E0420B84BD}" destId="{4E116579-4889-0945-A676-3DAD106D21C4}" srcOrd="0" destOrd="0" presId="urn:microsoft.com/office/officeart/2005/8/layout/cycle3"/>
    <dgm:cxn modelId="{4A1A7DD9-DAD4-324D-871E-2B2297A56907}" srcId="{52FE3B25-CB44-4942-9A94-0CB1A01789EC}" destId="{66E7BC9D-07AC-0D41-830B-73D8E4CB40A0}" srcOrd="4" destOrd="0" parTransId="{90EFC7BB-01C7-B341-A8BB-613C101C4D67}" sibTransId="{D649DDD3-0F3B-224A-9DF5-EC04F41AEFF5}"/>
    <dgm:cxn modelId="{728E842C-4380-1A47-B71C-6A7400BECB3C}" type="presOf" srcId="{0FC277FA-5BD1-2B42-A97D-79B1AAFB3BE4}" destId="{C5983026-8AE5-FF46-8A77-E34FE71D1D30}" srcOrd="0" destOrd="0" presId="urn:microsoft.com/office/officeart/2005/8/layout/cycle3"/>
    <dgm:cxn modelId="{A48C5BF3-AA69-AD40-BE67-DD78F8C56459}" srcId="{52FE3B25-CB44-4942-9A94-0CB1A01789EC}" destId="{137EE6D7-ACBB-4E41-8107-BBC296F7D252}" srcOrd="0" destOrd="0" parTransId="{4F9C9980-1316-314B-9FE2-1EF30DCBB153}" sibTransId="{EE53C835-4FA6-D84A-8FBC-82548A84FCF6}"/>
    <dgm:cxn modelId="{F13E2052-8F7F-5A41-B33A-8B2ADC454326}" type="presParOf" srcId="{8E470B1F-1687-D548-8720-BF8D4F3B70ED}" destId="{BA76AB0E-AF7A-3346-A19A-76F027F875DA}" srcOrd="0" destOrd="0" presId="urn:microsoft.com/office/officeart/2005/8/layout/cycle3"/>
    <dgm:cxn modelId="{EA7CD8B6-4FD9-D24C-9850-F768CDDDB468}" type="presParOf" srcId="{BA76AB0E-AF7A-3346-A19A-76F027F875DA}" destId="{C6351491-6BE6-1E48-B702-49B56F95A4D4}" srcOrd="0" destOrd="0" presId="urn:microsoft.com/office/officeart/2005/8/layout/cycle3"/>
    <dgm:cxn modelId="{09C58BAC-1FC3-984C-8A20-1A6697000DB3}" type="presParOf" srcId="{BA76AB0E-AF7A-3346-A19A-76F027F875DA}" destId="{8B330E32-E24C-C246-8F26-E675ED71B6A6}" srcOrd="1" destOrd="0" presId="urn:microsoft.com/office/officeart/2005/8/layout/cycle3"/>
    <dgm:cxn modelId="{F021FE20-8B40-C647-A94F-B13F969A2268}" type="presParOf" srcId="{BA76AB0E-AF7A-3346-A19A-76F027F875DA}" destId="{D2B8DBB3-34AC-164D-B665-4EFA532C0E1C}" srcOrd="2" destOrd="0" presId="urn:microsoft.com/office/officeart/2005/8/layout/cycle3"/>
    <dgm:cxn modelId="{02CDAAF9-5F9A-5848-B1D9-AB35D576D98E}" type="presParOf" srcId="{BA76AB0E-AF7A-3346-A19A-76F027F875DA}" destId="{43F5E9AF-DB90-9D44-B2C9-07A8C0913495}" srcOrd="3" destOrd="0" presId="urn:microsoft.com/office/officeart/2005/8/layout/cycle3"/>
    <dgm:cxn modelId="{179D0B66-B92A-6D46-BA01-3AFD666F6B6C}" type="presParOf" srcId="{BA76AB0E-AF7A-3346-A19A-76F027F875DA}" destId="{C5983026-8AE5-FF46-8A77-E34FE71D1D30}" srcOrd="4" destOrd="0" presId="urn:microsoft.com/office/officeart/2005/8/layout/cycle3"/>
    <dgm:cxn modelId="{B5A73609-641B-7443-880E-0412C08D5355}" type="presParOf" srcId="{BA76AB0E-AF7A-3346-A19A-76F027F875DA}" destId="{F77062A3-2ECF-934E-881A-7C043ACE2E2C}" srcOrd="5" destOrd="0" presId="urn:microsoft.com/office/officeart/2005/8/layout/cycle3"/>
    <dgm:cxn modelId="{93525BD0-060C-174E-BCDB-5E7F2C886797}" type="presParOf" srcId="{BA76AB0E-AF7A-3346-A19A-76F027F875DA}" destId="{4E116579-4889-0945-A676-3DAD106D21C4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30E32-E24C-C246-8F26-E675ED71B6A6}">
      <dsp:nvSpPr>
        <dsp:cNvPr id="0" name=""/>
        <dsp:cNvSpPr/>
      </dsp:nvSpPr>
      <dsp:spPr>
        <a:xfrm>
          <a:off x="1319998" y="-2987"/>
          <a:ext cx="3354669" cy="2735022"/>
        </a:xfrm>
        <a:prstGeom prst="circularArrow">
          <a:avLst>
            <a:gd name="adj1" fmla="val 5274"/>
            <a:gd name="adj2" fmla="val 312630"/>
            <a:gd name="adj3" fmla="val 14269008"/>
            <a:gd name="adj4" fmla="val 17103138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351491-6BE6-1E48-B702-49B56F95A4D4}">
      <dsp:nvSpPr>
        <dsp:cNvPr id="0" name=""/>
        <dsp:cNvSpPr/>
      </dsp:nvSpPr>
      <dsp:spPr>
        <a:xfrm>
          <a:off x="2489484" y="778"/>
          <a:ext cx="1015697" cy="507848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i="0" kern="12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Ужесточение регулирования и надзора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i="0" kern="12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(новые подходы как реакция на кризис)</a:t>
          </a:r>
        </a:p>
      </dsp:txBody>
      <dsp:txXfrm>
        <a:off x="2514275" y="25569"/>
        <a:ext cx="966115" cy="458266"/>
      </dsp:txXfrm>
    </dsp:sp>
    <dsp:sp modelId="{D2B8DBB3-34AC-164D-B665-4EFA532C0E1C}">
      <dsp:nvSpPr>
        <dsp:cNvPr id="0" name=""/>
        <dsp:cNvSpPr/>
      </dsp:nvSpPr>
      <dsp:spPr>
        <a:xfrm>
          <a:off x="3879425" y="497692"/>
          <a:ext cx="1015697" cy="507848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i="0" kern="12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Фидуциарная ответственность</a:t>
          </a:r>
        </a:p>
      </dsp:txBody>
      <dsp:txXfrm>
        <a:off x="3904216" y="522483"/>
        <a:ext cx="966115" cy="458266"/>
      </dsp:txXfrm>
    </dsp:sp>
    <dsp:sp modelId="{43F5E9AF-DB90-9D44-B2C9-07A8C0913495}">
      <dsp:nvSpPr>
        <dsp:cNvPr id="0" name=""/>
        <dsp:cNvSpPr/>
      </dsp:nvSpPr>
      <dsp:spPr>
        <a:xfrm>
          <a:off x="3879419" y="1696255"/>
          <a:ext cx="1015697" cy="507848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i="0" kern="12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Профессиональное суждение</a:t>
          </a:r>
        </a:p>
      </dsp:txBody>
      <dsp:txXfrm>
        <a:off x="3904210" y="1721046"/>
        <a:ext cx="966115" cy="458266"/>
      </dsp:txXfrm>
    </dsp:sp>
    <dsp:sp modelId="{C5983026-8AE5-FF46-8A77-E34FE71D1D30}">
      <dsp:nvSpPr>
        <dsp:cNvPr id="0" name=""/>
        <dsp:cNvSpPr/>
      </dsp:nvSpPr>
      <dsp:spPr>
        <a:xfrm>
          <a:off x="2489484" y="2219863"/>
          <a:ext cx="1015697" cy="5078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i="0" kern="1200" dirty="0">
              <a:latin typeface="Arial Narrow" panose="020B0604020202020204" pitchFamily="34" charset="0"/>
              <a:cs typeface="Arial Narrow" panose="020B0604020202020204" pitchFamily="34" charset="0"/>
            </a:rPr>
            <a:t>Принципы ответственного инвестирования и Кодексы надлежащего управления</a:t>
          </a:r>
        </a:p>
      </dsp:txBody>
      <dsp:txXfrm>
        <a:off x="2514275" y="2244654"/>
        <a:ext cx="966115" cy="458266"/>
      </dsp:txXfrm>
    </dsp:sp>
    <dsp:sp modelId="{F77062A3-2ECF-934E-881A-7C043ACE2E2C}">
      <dsp:nvSpPr>
        <dsp:cNvPr id="0" name=""/>
        <dsp:cNvSpPr/>
      </dsp:nvSpPr>
      <dsp:spPr>
        <a:xfrm>
          <a:off x="1217149" y="1762256"/>
          <a:ext cx="1015697" cy="507848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i="0" kern="12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Глобальные изменения (демография, климат, мобильность, неравенство)</a:t>
          </a:r>
        </a:p>
      </dsp:txBody>
      <dsp:txXfrm>
        <a:off x="1241940" y="1787047"/>
        <a:ext cx="966115" cy="458266"/>
      </dsp:txXfrm>
    </dsp:sp>
    <dsp:sp modelId="{4E116579-4889-0945-A676-3DAD106D21C4}">
      <dsp:nvSpPr>
        <dsp:cNvPr id="0" name=""/>
        <dsp:cNvSpPr/>
      </dsp:nvSpPr>
      <dsp:spPr>
        <a:xfrm>
          <a:off x="1245888" y="497690"/>
          <a:ext cx="1015697" cy="507848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i="0" kern="12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Стресс-тестирование</a:t>
          </a:r>
        </a:p>
      </dsp:txBody>
      <dsp:txXfrm>
        <a:off x="1270679" y="522481"/>
        <a:ext cx="966115" cy="458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1" y="6"/>
            <a:ext cx="2949575" cy="496888"/>
          </a:xfrm>
          <a:prstGeom prst="rect">
            <a:avLst/>
          </a:prstGeom>
        </p:spPr>
        <p:txBody>
          <a:bodyPr vert="horz" lIns="91706" tIns="45852" rIns="91706" bIns="4585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61" y="6"/>
            <a:ext cx="2949575" cy="496888"/>
          </a:xfrm>
          <a:prstGeom prst="rect">
            <a:avLst/>
          </a:prstGeom>
        </p:spPr>
        <p:txBody>
          <a:bodyPr vert="horz" lIns="91706" tIns="45852" rIns="91706" bIns="4585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C90DC66-2B2D-4EAF-B296-91D354EDCE9D}" type="datetimeFigureOut">
              <a:rPr lang="en-US"/>
              <a:pPr>
                <a:defRPr/>
              </a:pPr>
              <a:t>12/5/2018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1" y="9440867"/>
            <a:ext cx="2949575" cy="496887"/>
          </a:xfrm>
          <a:prstGeom prst="rect">
            <a:avLst/>
          </a:prstGeom>
        </p:spPr>
        <p:txBody>
          <a:bodyPr vert="horz" lIns="91706" tIns="45852" rIns="91706" bIns="4585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61" y="9440867"/>
            <a:ext cx="2949575" cy="496887"/>
          </a:xfrm>
          <a:prstGeom prst="rect">
            <a:avLst/>
          </a:prstGeom>
        </p:spPr>
        <p:txBody>
          <a:bodyPr vert="horz" lIns="91706" tIns="45852" rIns="91706" bIns="4585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0B6D93-AD66-49DB-8B83-296903BDB5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463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1" y="6"/>
            <a:ext cx="2949575" cy="496888"/>
          </a:xfrm>
          <a:prstGeom prst="rect">
            <a:avLst/>
          </a:prstGeom>
        </p:spPr>
        <p:txBody>
          <a:bodyPr vert="horz" lIns="91706" tIns="45852" rIns="91706" bIns="4585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61" y="6"/>
            <a:ext cx="2949575" cy="496888"/>
          </a:xfrm>
          <a:prstGeom prst="rect">
            <a:avLst/>
          </a:prstGeom>
        </p:spPr>
        <p:txBody>
          <a:bodyPr vert="horz" lIns="91706" tIns="45852" rIns="91706" bIns="4585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0E192DB-94EE-4FD5-B81A-3640D29F42C1}" type="datetimeFigureOut">
              <a:rPr lang="en-US"/>
              <a:pPr>
                <a:defRPr/>
              </a:pPr>
              <a:t>12/5/2018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6" tIns="45852" rIns="91706" bIns="4585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45" y="4721233"/>
            <a:ext cx="5445125" cy="4473575"/>
          </a:xfrm>
          <a:prstGeom prst="rect">
            <a:avLst/>
          </a:prstGeom>
        </p:spPr>
        <p:txBody>
          <a:bodyPr vert="horz" lIns="91706" tIns="45852" rIns="91706" bIns="45852" rtlCol="0">
            <a:normAutofit/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1" y="9440867"/>
            <a:ext cx="2949575" cy="496887"/>
          </a:xfrm>
          <a:prstGeom prst="rect">
            <a:avLst/>
          </a:prstGeom>
        </p:spPr>
        <p:txBody>
          <a:bodyPr vert="horz" lIns="91706" tIns="45852" rIns="91706" bIns="4585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61" y="9440867"/>
            <a:ext cx="2949575" cy="496887"/>
          </a:xfrm>
          <a:prstGeom prst="rect">
            <a:avLst/>
          </a:prstGeom>
        </p:spPr>
        <p:txBody>
          <a:bodyPr vert="horz" lIns="91706" tIns="45852" rIns="91706" bIns="4585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4813FD-A44A-4D59-A85C-338DD41EEE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6629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89626" rtl="0" eaLnBrk="0" fontAlgn="base" hangingPunct="0">
      <a:spcBef>
        <a:spcPct val="30000"/>
      </a:spcBef>
      <a:spcAft>
        <a:spcPct val="0"/>
      </a:spcAft>
      <a:defRPr sz="1023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389626" rtl="0" eaLnBrk="0" fontAlgn="base" hangingPunct="0">
      <a:spcBef>
        <a:spcPct val="30000"/>
      </a:spcBef>
      <a:spcAft>
        <a:spcPct val="0"/>
      </a:spcAft>
      <a:defRPr sz="1023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389626" rtl="0" eaLnBrk="0" fontAlgn="base" hangingPunct="0">
      <a:spcBef>
        <a:spcPct val="30000"/>
      </a:spcBef>
      <a:spcAft>
        <a:spcPct val="0"/>
      </a:spcAft>
      <a:defRPr sz="1023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389626" rtl="0" eaLnBrk="0" fontAlgn="base" hangingPunct="0">
      <a:spcBef>
        <a:spcPct val="30000"/>
      </a:spcBef>
      <a:spcAft>
        <a:spcPct val="0"/>
      </a:spcAft>
      <a:defRPr sz="1023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389626" rtl="0" eaLnBrk="0" fontAlgn="base" hangingPunct="0">
      <a:spcBef>
        <a:spcPct val="30000"/>
      </a:spcBef>
      <a:spcAft>
        <a:spcPct val="0"/>
      </a:spcAft>
      <a:defRPr sz="1023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389626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389626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389626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389626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9300"/>
            <a:ext cx="4981575" cy="3736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4813FD-A44A-4D59-A85C-338DD41EEE2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85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9300"/>
            <a:ext cx="4981575" cy="3736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4813FD-A44A-4D59-A85C-338DD41EEE2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545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9300"/>
            <a:ext cx="4981575" cy="3736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4813FD-A44A-4D59-A85C-338DD41EEE2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419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9300"/>
            <a:ext cx="4981575" cy="3736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4813FD-A44A-4D59-A85C-338DD41EEE2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906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9300"/>
            <a:ext cx="4981575" cy="3736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4813FD-A44A-4D59-A85C-338DD41EEE2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307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9300"/>
            <a:ext cx="4981575" cy="3736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4813FD-A44A-4D59-A85C-338DD41EEE2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59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1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8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5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92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71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50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28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www.leader-invest.ru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31695-C444-4128-93B5-1985A8FC37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www.leader-invest.ru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E7812-1C40-4F08-B697-26E0576C373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80"/>
            <a:ext cx="154305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80"/>
            <a:ext cx="451485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www.leader-invest.ru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3D5D9-9641-4349-AFB9-DD22F33B9C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www.leader-invest.ru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647950" y="4823223"/>
            <a:ext cx="16002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09AF4-732A-4F4B-A67E-A20E712A1F9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15758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www.leader-invest.ru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647950" y="4823223"/>
            <a:ext cx="16002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EFEC9-E844-46AE-B2B1-5130BFC0D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15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www.leader-invest.ru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A2794-1560-451C-B84F-841830F83F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243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219">
                <a:solidFill>
                  <a:schemeClr val="tx1">
                    <a:tint val="75000"/>
                  </a:schemeClr>
                </a:solidFill>
              </a:defRPr>
            </a:lvl1pPr>
            <a:lvl2pPr marL="278598" indent="0">
              <a:buNone/>
              <a:defRPr sz="1097">
                <a:solidFill>
                  <a:schemeClr val="tx1">
                    <a:tint val="75000"/>
                  </a:schemeClr>
                </a:solidFill>
              </a:defRPr>
            </a:lvl2pPr>
            <a:lvl3pPr marL="557196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3pPr>
            <a:lvl4pPr marL="835793" indent="0">
              <a:buNone/>
              <a:defRPr sz="854">
                <a:solidFill>
                  <a:schemeClr val="tx1">
                    <a:tint val="75000"/>
                  </a:schemeClr>
                </a:solidFill>
              </a:defRPr>
            </a:lvl4pPr>
            <a:lvl5pPr marL="1114391" indent="0">
              <a:buNone/>
              <a:defRPr sz="854">
                <a:solidFill>
                  <a:schemeClr val="tx1">
                    <a:tint val="75000"/>
                  </a:schemeClr>
                </a:solidFill>
              </a:defRPr>
            </a:lvl5pPr>
            <a:lvl6pPr marL="1392989" indent="0">
              <a:buNone/>
              <a:defRPr sz="854">
                <a:solidFill>
                  <a:schemeClr val="tx1">
                    <a:tint val="75000"/>
                  </a:schemeClr>
                </a:solidFill>
              </a:defRPr>
            </a:lvl6pPr>
            <a:lvl7pPr marL="1671587" indent="0">
              <a:buNone/>
              <a:defRPr sz="854">
                <a:solidFill>
                  <a:schemeClr val="tx1">
                    <a:tint val="75000"/>
                  </a:schemeClr>
                </a:solidFill>
              </a:defRPr>
            </a:lvl7pPr>
            <a:lvl8pPr marL="1950184" indent="0">
              <a:buNone/>
              <a:defRPr sz="854">
                <a:solidFill>
                  <a:schemeClr val="tx1">
                    <a:tint val="75000"/>
                  </a:schemeClr>
                </a:solidFill>
              </a:defRPr>
            </a:lvl8pPr>
            <a:lvl9pPr marL="2228782" indent="0">
              <a:buNone/>
              <a:defRPr sz="8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www.leader-invest.ru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CD4D3-6857-424E-BC96-E763632A43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1706"/>
            </a:lvl1pPr>
            <a:lvl2pPr>
              <a:defRPr sz="1463"/>
            </a:lvl2pPr>
            <a:lvl3pPr>
              <a:defRPr sz="1219"/>
            </a:lvl3pPr>
            <a:lvl4pPr>
              <a:defRPr sz="1097"/>
            </a:lvl4pPr>
            <a:lvl5pPr>
              <a:defRPr sz="1097"/>
            </a:lvl5pPr>
            <a:lvl6pPr>
              <a:defRPr sz="1097"/>
            </a:lvl6pPr>
            <a:lvl7pPr>
              <a:defRPr sz="1097"/>
            </a:lvl7pPr>
            <a:lvl8pPr>
              <a:defRPr sz="1097"/>
            </a:lvl8pPr>
            <a:lvl9pPr>
              <a:defRPr sz="1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1706"/>
            </a:lvl1pPr>
            <a:lvl2pPr>
              <a:defRPr sz="1463"/>
            </a:lvl2pPr>
            <a:lvl3pPr>
              <a:defRPr sz="1219"/>
            </a:lvl3pPr>
            <a:lvl4pPr>
              <a:defRPr sz="1097"/>
            </a:lvl4pPr>
            <a:lvl5pPr>
              <a:defRPr sz="1097"/>
            </a:lvl5pPr>
            <a:lvl6pPr>
              <a:defRPr sz="1097"/>
            </a:lvl6pPr>
            <a:lvl7pPr>
              <a:defRPr sz="1097"/>
            </a:lvl7pPr>
            <a:lvl8pPr>
              <a:defRPr sz="1097"/>
            </a:lvl8pPr>
            <a:lvl9pPr>
              <a:defRPr sz="1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www.leader-invest.ru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DD1B4-C3A7-4BC2-9850-02BEDAF6859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463" b="1"/>
            </a:lvl1pPr>
            <a:lvl2pPr marL="278598" indent="0">
              <a:buNone/>
              <a:defRPr sz="1219" b="1"/>
            </a:lvl2pPr>
            <a:lvl3pPr marL="557196" indent="0">
              <a:buNone/>
              <a:defRPr sz="1097" b="1"/>
            </a:lvl3pPr>
            <a:lvl4pPr marL="835793" indent="0">
              <a:buNone/>
              <a:defRPr sz="975" b="1"/>
            </a:lvl4pPr>
            <a:lvl5pPr marL="1114391" indent="0">
              <a:buNone/>
              <a:defRPr sz="975" b="1"/>
            </a:lvl5pPr>
            <a:lvl6pPr marL="1392989" indent="0">
              <a:buNone/>
              <a:defRPr sz="975" b="1"/>
            </a:lvl6pPr>
            <a:lvl7pPr marL="1671587" indent="0">
              <a:buNone/>
              <a:defRPr sz="975" b="1"/>
            </a:lvl7pPr>
            <a:lvl8pPr marL="1950184" indent="0">
              <a:buNone/>
              <a:defRPr sz="975" b="1"/>
            </a:lvl8pPr>
            <a:lvl9pPr marL="2228782" indent="0">
              <a:buNone/>
              <a:defRPr sz="9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463"/>
            </a:lvl1pPr>
            <a:lvl2pPr>
              <a:defRPr sz="1219"/>
            </a:lvl2pPr>
            <a:lvl3pPr>
              <a:defRPr sz="1097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1463" b="1"/>
            </a:lvl1pPr>
            <a:lvl2pPr marL="278598" indent="0">
              <a:buNone/>
              <a:defRPr sz="1219" b="1"/>
            </a:lvl2pPr>
            <a:lvl3pPr marL="557196" indent="0">
              <a:buNone/>
              <a:defRPr sz="1097" b="1"/>
            </a:lvl3pPr>
            <a:lvl4pPr marL="835793" indent="0">
              <a:buNone/>
              <a:defRPr sz="975" b="1"/>
            </a:lvl4pPr>
            <a:lvl5pPr marL="1114391" indent="0">
              <a:buNone/>
              <a:defRPr sz="975" b="1"/>
            </a:lvl5pPr>
            <a:lvl6pPr marL="1392989" indent="0">
              <a:buNone/>
              <a:defRPr sz="975" b="1"/>
            </a:lvl6pPr>
            <a:lvl7pPr marL="1671587" indent="0">
              <a:buNone/>
              <a:defRPr sz="975" b="1"/>
            </a:lvl7pPr>
            <a:lvl8pPr marL="1950184" indent="0">
              <a:buNone/>
              <a:defRPr sz="975" b="1"/>
            </a:lvl8pPr>
            <a:lvl9pPr marL="2228782" indent="0">
              <a:buNone/>
              <a:defRPr sz="9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1463"/>
            </a:lvl1pPr>
            <a:lvl2pPr>
              <a:defRPr sz="1219"/>
            </a:lvl2pPr>
            <a:lvl3pPr>
              <a:defRPr sz="1097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www.leader-invest.ru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E4B02-7131-4B85-A0AE-21124142A5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www.leader-invest.ru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8EB67-25F5-4750-ACB0-20D335CAF3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www.leader-invest.ru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4C95B-2AA9-4281-9E80-E3C436427B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4787"/>
            <a:ext cx="2256235" cy="871538"/>
          </a:xfrm>
        </p:spPr>
        <p:txBody>
          <a:bodyPr anchor="b"/>
          <a:lstStyle>
            <a:lvl1pPr algn="l">
              <a:defRPr sz="121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204790"/>
            <a:ext cx="3833813" cy="4389835"/>
          </a:xfrm>
        </p:spPr>
        <p:txBody>
          <a:bodyPr/>
          <a:lstStyle>
            <a:lvl1pPr>
              <a:defRPr sz="1950"/>
            </a:lvl1pPr>
            <a:lvl2pPr>
              <a:defRPr sz="1706"/>
            </a:lvl2pPr>
            <a:lvl3pPr>
              <a:defRPr sz="1463"/>
            </a:lvl3pPr>
            <a:lvl4pPr>
              <a:defRPr sz="1219"/>
            </a:lvl4pPr>
            <a:lvl5pPr>
              <a:defRPr sz="1219"/>
            </a:lvl5pPr>
            <a:lvl6pPr>
              <a:defRPr sz="1219"/>
            </a:lvl6pPr>
            <a:lvl7pPr>
              <a:defRPr sz="1219"/>
            </a:lvl7pPr>
            <a:lvl8pPr>
              <a:defRPr sz="1219"/>
            </a:lvl8pPr>
            <a:lvl9pPr>
              <a:defRPr sz="121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076327"/>
            <a:ext cx="2256235" cy="3518297"/>
          </a:xfrm>
        </p:spPr>
        <p:txBody>
          <a:bodyPr/>
          <a:lstStyle>
            <a:lvl1pPr marL="0" indent="0">
              <a:buNone/>
              <a:defRPr sz="854"/>
            </a:lvl1pPr>
            <a:lvl2pPr marL="278598" indent="0">
              <a:buNone/>
              <a:defRPr sz="731"/>
            </a:lvl2pPr>
            <a:lvl3pPr marL="557196" indent="0">
              <a:buNone/>
              <a:defRPr sz="609"/>
            </a:lvl3pPr>
            <a:lvl4pPr marL="835793" indent="0">
              <a:buNone/>
              <a:defRPr sz="548"/>
            </a:lvl4pPr>
            <a:lvl5pPr marL="1114391" indent="0">
              <a:buNone/>
              <a:defRPr sz="548"/>
            </a:lvl5pPr>
            <a:lvl6pPr marL="1392989" indent="0">
              <a:buNone/>
              <a:defRPr sz="548"/>
            </a:lvl6pPr>
            <a:lvl7pPr marL="1671587" indent="0">
              <a:buNone/>
              <a:defRPr sz="548"/>
            </a:lvl7pPr>
            <a:lvl8pPr marL="1950184" indent="0">
              <a:buNone/>
              <a:defRPr sz="548"/>
            </a:lvl8pPr>
            <a:lvl9pPr marL="2228782" indent="0">
              <a:buNone/>
              <a:defRPr sz="5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www.leader-invest.ru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2E54A-A42D-4344-83AC-40FBD58DEE0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21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950"/>
            </a:lvl1pPr>
            <a:lvl2pPr marL="278598" indent="0">
              <a:buNone/>
              <a:defRPr sz="1706"/>
            </a:lvl2pPr>
            <a:lvl3pPr marL="557196" indent="0">
              <a:buNone/>
              <a:defRPr sz="1463"/>
            </a:lvl3pPr>
            <a:lvl4pPr marL="835793" indent="0">
              <a:buNone/>
              <a:defRPr sz="1219"/>
            </a:lvl4pPr>
            <a:lvl5pPr marL="1114391" indent="0">
              <a:buNone/>
              <a:defRPr sz="1219"/>
            </a:lvl5pPr>
            <a:lvl6pPr marL="1392989" indent="0">
              <a:buNone/>
              <a:defRPr sz="1219"/>
            </a:lvl6pPr>
            <a:lvl7pPr marL="1671587" indent="0">
              <a:buNone/>
              <a:defRPr sz="1219"/>
            </a:lvl7pPr>
            <a:lvl8pPr marL="1950184" indent="0">
              <a:buNone/>
              <a:defRPr sz="1219"/>
            </a:lvl8pPr>
            <a:lvl9pPr marL="2228782" indent="0">
              <a:buNone/>
              <a:defRPr sz="1219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854"/>
            </a:lvl1pPr>
            <a:lvl2pPr marL="278598" indent="0">
              <a:buNone/>
              <a:defRPr sz="731"/>
            </a:lvl2pPr>
            <a:lvl3pPr marL="557196" indent="0">
              <a:buNone/>
              <a:defRPr sz="609"/>
            </a:lvl3pPr>
            <a:lvl4pPr marL="835793" indent="0">
              <a:buNone/>
              <a:defRPr sz="548"/>
            </a:lvl4pPr>
            <a:lvl5pPr marL="1114391" indent="0">
              <a:buNone/>
              <a:defRPr sz="548"/>
            </a:lvl5pPr>
            <a:lvl6pPr marL="1392989" indent="0">
              <a:buNone/>
              <a:defRPr sz="548"/>
            </a:lvl6pPr>
            <a:lvl7pPr marL="1671587" indent="0">
              <a:buNone/>
              <a:defRPr sz="548"/>
            </a:lvl7pPr>
            <a:lvl8pPr marL="1950184" indent="0">
              <a:buNone/>
              <a:defRPr sz="548"/>
            </a:lvl8pPr>
            <a:lvl9pPr marL="2228782" indent="0">
              <a:buNone/>
              <a:defRPr sz="5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www.leader-invest.ru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7875-6084-4826-A7CA-A2D2FB5691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05979"/>
            <a:ext cx="6172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1200151"/>
            <a:ext cx="61722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4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3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4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73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www.leader-invest.ru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4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73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BEFEC9-E844-46AE-B2B1-5130BFC0DA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278598" rtl="0" eaLnBrk="0" fontAlgn="base" hangingPunct="0">
        <a:spcBef>
          <a:spcPct val="0"/>
        </a:spcBef>
        <a:spcAft>
          <a:spcPct val="0"/>
        </a:spcAft>
        <a:defRPr sz="268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78598" rtl="0" eaLnBrk="0" fontAlgn="base" hangingPunct="0">
        <a:spcBef>
          <a:spcPct val="0"/>
        </a:spcBef>
        <a:spcAft>
          <a:spcPct val="0"/>
        </a:spcAft>
        <a:defRPr sz="2681">
          <a:solidFill>
            <a:schemeClr val="tx1"/>
          </a:solidFill>
          <a:latin typeface="Calibri" pitchFamily="34" charset="0"/>
        </a:defRPr>
      </a:lvl2pPr>
      <a:lvl3pPr algn="ctr" defTabSz="278598" rtl="0" eaLnBrk="0" fontAlgn="base" hangingPunct="0">
        <a:spcBef>
          <a:spcPct val="0"/>
        </a:spcBef>
        <a:spcAft>
          <a:spcPct val="0"/>
        </a:spcAft>
        <a:defRPr sz="2681">
          <a:solidFill>
            <a:schemeClr val="tx1"/>
          </a:solidFill>
          <a:latin typeface="Calibri" pitchFamily="34" charset="0"/>
        </a:defRPr>
      </a:lvl3pPr>
      <a:lvl4pPr algn="ctr" defTabSz="278598" rtl="0" eaLnBrk="0" fontAlgn="base" hangingPunct="0">
        <a:spcBef>
          <a:spcPct val="0"/>
        </a:spcBef>
        <a:spcAft>
          <a:spcPct val="0"/>
        </a:spcAft>
        <a:defRPr sz="2681">
          <a:solidFill>
            <a:schemeClr val="tx1"/>
          </a:solidFill>
          <a:latin typeface="Calibri" pitchFamily="34" charset="0"/>
        </a:defRPr>
      </a:lvl4pPr>
      <a:lvl5pPr algn="ctr" defTabSz="278598" rtl="0" eaLnBrk="0" fontAlgn="base" hangingPunct="0">
        <a:spcBef>
          <a:spcPct val="0"/>
        </a:spcBef>
        <a:spcAft>
          <a:spcPct val="0"/>
        </a:spcAft>
        <a:defRPr sz="2681">
          <a:solidFill>
            <a:schemeClr val="tx1"/>
          </a:solidFill>
          <a:latin typeface="Calibri" pitchFamily="34" charset="0"/>
        </a:defRPr>
      </a:lvl5pPr>
      <a:lvl6pPr marL="278598" algn="ctr" defTabSz="278598" rtl="0" fontAlgn="base">
        <a:spcBef>
          <a:spcPct val="0"/>
        </a:spcBef>
        <a:spcAft>
          <a:spcPct val="0"/>
        </a:spcAft>
        <a:defRPr sz="2681">
          <a:solidFill>
            <a:schemeClr val="tx1"/>
          </a:solidFill>
          <a:latin typeface="Calibri" pitchFamily="34" charset="0"/>
        </a:defRPr>
      </a:lvl6pPr>
      <a:lvl7pPr marL="557196" algn="ctr" defTabSz="278598" rtl="0" fontAlgn="base">
        <a:spcBef>
          <a:spcPct val="0"/>
        </a:spcBef>
        <a:spcAft>
          <a:spcPct val="0"/>
        </a:spcAft>
        <a:defRPr sz="2681">
          <a:solidFill>
            <a:schemeClr val="tx1"/>
          </a:solidFill>
          <a:latin typeface="Calibri" pitchFamily="34" charset="0"/>
        </a:defRPr>
      </a:lvl7pPr>
      <a:lvl8pPr marL="835793" algn="ctr" defTabSz="278598" rtl="0" fontAlgn="base">
        <a:spcBef>
          <a:spcPct val="0"/>
        </a:spcBef>
        <a:spcAft>
          <a:spcPct val="0"/>
        </a:spcAft>
        <a:defRPr sz="2681">
          <a:solidFill>
            <a:schemeClr val="tx1"/>
          </a:solidFill>
          <a:latin typeface="Calibri" pitchFamily="34" charset="0"/>
        </a:defRPr>
      </a:lvl8pPr>
      <a:lvl9pPr marL="1114391" algn="ctr" defTabSz="278598" rtl="0" fontAlgn="base">
        <a:spcBef>
          <a:spcPct val="0"/>
        </a:spcBef>
        <a:spcAft>
          <a:spcPct val="0"/>
        </a:spcAft>
        <a:defRPr sz="2681">
          <a:solidFill>
            <a:schemeClr val="tx1"/>
          </a:solidFill>
          <a:latin typeface="Calibri" pitchFamily="34" charset="0"/>
        </a:defRPr>
      </a:lvl9pPr>
    </p:titleStyle>
    <p:bodyStyle>
      <a:lvl1pPr marL="208949" indent="-208949" algn="l" defTabSz="27859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52722" indent="-174124" algn="l" defTabSz="27859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706" kern="1200">
          <a:solidFill>
            <a:schemeClr val="tx1"/>
          </a:solidFill>
          <a:latin typeface="+mn-lt"/>
          <a:ea typeface="+mn-ea"/>
          <a:cs typeface="+mn-cs"/>
        </a:defRPr>
      </a:lvl2pPr>
      <a:lvl3pPr marL="696494" indent="-139299" algn="l" defTabSz="27859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975092" indent="-139299" algn="l" defTabSz="27859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19" kern="1200">
          <a:solidFill>
            <a:schemeClr val="tx1"/>
          </a:solidFill>
          <a:latin typeface="+mn-lt"/>
          <a:ea typeface="+mn-ea"/>
          <a:cs typeface="+mn-cs"/>
        </a:defRPr>
      </a:lvl4pPr>
      <a:lvl5pPr marL="1253690" indent="-139299" algn="l" defTabSz="27859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19" kern="1200">
          <a:solidFill>
            <a:schemeClr val="tx1"/>
          </a:solidFill>
          <a:latin typeface="+mn-lt"/>
          <a:ea typeface="+mn-ea"/>
          <a:cs typeface="+mn-cs"/>
        </a:defRPr>
      </a:lvl5pPr>
      <a:lvl6pPr marL="1532288" indent="-139299" algn="l" defTabSz="278598" rtl="0" eaLnBrk="1" latinLnBrk="0" hangingPunct="1">
        <a:spcBef>
          <a:spcPct val="20000"/>
        </a:spcBef>
        <a:buFont typeface="Arial"/>
        <a:buChar char="•"/>
        <a:defRPr sz="1219" kern="1200">
          <a:solidFill>
            <a:schemeClr val="tx1"/>
          </a:solidFill>
          <a:latin typeface="+mn-lt"/>
          <a:ea typeface="+mn-ea"/>
          <a:cs typeface="+mn-cs"/>
        </a:defRPr>
      </a:lvl6pPr>
      <a:lvl7pPr marL="1810885" indent="-139299" algn="l" defTabSz="278598" rtl="0" eaLnBrk="1" latinLnBrk="0" hangingPunct="1">
        <a:spcBef>
          <a:spcPct val="20000"/>
        </a:spcBef>
        <a:buFont typeface="Arial"/>
        <a:buChar char="•"/>
        <a:defRPr sz="1219" kern="1200">
          <a:solidFill>
            <a:schemeClr val="tx1"/>
          </a:solidFill>
          <a:latin typeface="+mn-lt"/>
          <a:ea typeface="+mn-ea"/>
          <a:cs typeface="+mn-cs"/>
        </a:defRPr>
      </a:lvl7pPr>
      <a:lvl8pPr marL="2089483" indent="-139299" algn="l" defTabSz="278598" rtl="0" eaLnBrk="1" latinLnBrk="0" hangingPunct="1">
        <a:spcBef>
          <a:spcPct val="20000"/>
        </a:spcBef>
        <a:buFont typeface="Arial"/>
        <a:buChar char="•"/>
        <a:defRPr sz="1219" kern="1200">
          <a:solidFill>
            <a:schemeClr val="tx1"/>
          </a:solidFill>
          <a:latin typeface="+mn-lt"/>
          <a:ea typeface="+mn-ea"/>
          <a:cs typeface="+mn-cs"/>
        </a:defRPr>
      </a:lvl8pPr>
      <a:lvl9pPr marL="2368080" indent="-139299" algn="l" defTabSz="278598" rtl="0" eaLnBrk="1" latinLnBrk="0" hangingPunct="1">
        <a:spcBef>
          <a:spcPct val="20000"/>
        </a:spcBef>
        <a:buFont typeface="Arial"/>
        <a:buChar char="•"/>
        <a:defRPr sz="12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8598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1pPr>
      <a:lvl2pPr marL="278598" algn="l" defTabSz="278598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2pPr>
      <a:lvl3pPr marL="557196" algn="l" defTabSz="278598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3pPr>
      <a:lvl4pPr marL="835793" algn="l" defTabSz="278598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4pPr>
      <a:lvl5pPr marL="1114391" algn="l" defTabSz="278598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5pPr>
      <a:lvl6pPr marL="1392989" algn="l" defTabSz="278598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6pPr>
      <a:lvl7pPr marL="1671587" algn="l" defTabSz="278598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7pPr>
      <a:lvl8pPr marL="1950184" algn="l" defTabSz="278598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8pPr>
      <a:lvl9pPr marL="2228782" algn="l" defTabSz="278598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4777980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www.leader-invest.ru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626519" y="4812507"/>
            <a:ext cx="16002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675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6ABEFEC9-E844-46AE-B2B1-5130BFC0D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2" name="Picture 7" descr="arr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67" y="0"/>
            <a:ext cx="333494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56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ctr" defTabSz="257175" rtl="0" eaLnBrk="0" fontAlgn="base" hangingPunct="0"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257175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257175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257175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257175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257175" algn="ctr" defTabSz="257175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514350" algn="ctr" defTabSz="257175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771525" algn="ctr" defTabSz="257175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028700" algn="ctr" defTabSz="257175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192881" indent="-192881" algn="l" defTabSz="257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7F7F7F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417910" indent="-160735" algn="l" defTabSz="257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75" kern="1200">
          <a:solidFill>
            <a:srgbClr val="7F7F7F"/>
          </a:solidFill>
          <a:latin typeface="+mn-lt"/>
          <a:ea typeface="MS PGothic" panose="020B0600070205080204" pitchFamily="34" charset="-128"/>
          <a:cs typeface="+mn-cs"/>
        </a:defRPr>
      </a:lvl2pPr>
      <a:lvl3pPr marL="642938" indent="-128588" algn="l" defTabSz="257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50" kern="1200">
          <a:solidFill>
            <a:srgbClr val="7F7F7F"/>
          </a:solidFill>
          <a:latin typeface="+mn-lt"/>
          <a:ea typeface="MS PGothic" panose="020B0600070205080204" pitchFamily="34" charset="-128"/>
          <a:cs typeface="+mn-cs"/>
        </a:defRPr>
      </a:lvl3pPr>
      <a:lvl4pPr marL="900113" indent="-128588" algn="l" defTabSz="257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25" kern="1200">
          <a:solidFill>
            <a:srgbClr val="7F7F7F"/>
          </a:solidFill>
          <a:latin typeface="+mn-lt"/>
          <a:ea typeface="MS PGothic" panose="020B0600070205080204" pitchFamily="34" charset="-128"/>
          <a:cs typeface="+mn-cs"/>
        </a:defRPr>
      </a:lvl4pPr>
      <a:lvl5pPr marL="1157288" indent="-128588" algn="l" defTabSz="257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25" kern="1200">
          <a:solidFill>
            <a:srgbClr val="7F7F7F"/>
          </a:solidFill>
          <a:latin typeface="+mn-lt"/>
          <a:ea typeface="MS PGothic" panose="020B0600070205080204" pitchFamily="34" charset="-128"/>
          <a:cs typeface="+mn-cs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tiff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10" Type="http://schemas.microsoft.com/office/2007/relationships/hdphoto" Target="../media/hdphoto5.wdp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3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4B35755-8EE5-E945-B7D6-8BE99B2865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19648"/>
          <a:stretch/>
        </p:blipFill>
        <p:spPr>
          <a:xfrm>
            <a:off x="4949692" y="1174021"/>
            <a:ext cx="1265371" cy="228882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6B72063-13E0-0D4B-8E81-CA7B563980CF}"/>
              </a:ext>
            </a:extLst>
          </p:cNvPr>
          <p:cNvSpPr/>
          <p:nvPr/>
        </p:nvSpPr>
        <p:spPr>
          <a:xfrm>
            <a:off x="3104964" y="794735"/>
            <a:ext cx="2965577" cy="450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13" cap="all" dirty="0">
                <a:ea typeface="Times New Roman" panose="02020603050405020304" pitchFamily="18" charset="0"/>
                <a:cs typeface="Arial Narrow" panose="020B0604020202020204" pitchFamily="34" charset="0"/>
              </a:rPr>
              <a:t>Конференция</a:t>
            </a:r>
            <a:br>
              <a:rPr lang="ru-RU" sz="1013" cap="all" dirty="0">
                <a:ea typeface="Times New Roman" panose="02020603050405020304" pitchFamily="18" charset="0"/>
                <a:cs typeface="Arial Narrow" panose="020B0604020202020204" pitchFamily="34" charset="0"/>
              </a:rPr>
            </a:br>
            <a:r>
              <a:rPr lang="ru-RU" sz="1013" cap="all" dirty="0">
                <a:ea typeface="Times New Roman" panose="02020603050405020304" pitchFamily="18" charset="0"/>
                <a:cs typeface="Arial Narrow" panose="020B0604020202020204" pitchFamily="34" charset="0"/>
              </a:rPr>
              <a:t>«КОРПОРАТИВНОЕ УПРАВЛЕНИЕ В России – 2018»</a:t>
            </a:r>
            <a:endParaRPr lang="ru-RU" sz="1013" dirty="0">
              <a:ea typeface="Times New Roman" panose="02020603050405020304" pitchFamily="18" charset="0"/>
              <a:cs typeface="Arial Narrow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A780006-74CE-9F4A-B554-823A23885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217" y="803239"/>
            <a:ext cx="2354676" cy="5325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D85EC8D-80B1-594F-9F50-B4A15A540661}"/>
              </a:ext>
            </a:extLst>
          </p:cNvPr>
          <p:cNvSpPr txBox="1"/>
          <p:nvPr/>
        </p:nvSpPr>
        <p:spPr>
          <a:xfrm>
            <a:off x="2665228" y="4093901"/>
            <a:ext cx="1040670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Москва, 4 декабря 2018 г.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4981600-9192-4F42-B7F0-DDD6FC21B312}"/>
              </a:ext>
            </a:extLst>
          </p:cNvPr>
          <p:cNvSpPr/>
          <p:nvPr/>
        </p:nvSpPr>
        <p:spPr>
          <a:xfrm>
            <a:off x="548217" y="1429378"/>
            <a:ext cx="4906008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69"/>
              </a:spcBef>
              <a:spcAft>
                <a:spcPts val="169"/>
              </a:spcAft>
              <a:tabLst>
                <a:tab pos="303610" algn="l"/>
                <a:tab pos="425411" algn="l"/>
                <a:tab pos="546854" algn="l"/>
              </a:tabLst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Arial Narrow" panose="020B0604020202020204" pitchFamily="34" charset="0"/>
              </a:rPr>
              <a:t>Сессия</a:t>
            </a:r>
          </a:p>
          <a:p>
            <a:pPr>
              <a:spcBef>
                <a:spcPts val="169"/>
              </a:spcBef>
              <a:spcAft>
                <a:spcPts val="169"/>
              </a:spcAft>
              <a:tabLst>
                <a:tab pos="303610" algn="l"/>
                <a:tab pos="425411" algn="l"/>
                <a:tab pos="546854" algn="l"/>
              </a:tabLst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Arial Narrow" panose="020B0604020202020204" pitchFamily="34" charset="0"/>
              </a:rPr>
              <a:t>Практика корпоративного управления в Российской Федерации: поступательное движение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072E9AB-94EF-2C44-ADCF-F81C6E61D0AE}"/>
              </a:ext>
            </a:extLst>
          </p:cNvPr>
          <p:cNvSpPr txBox="1"/>
          <p:nvPr/>
        </p:nvSpPr>
        <p:spPr>
          <a:xfrm>
            <a:off x="512677" y="2248355"/>
            <a:ext cx="4658018" cy="137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tx2"/>
                </a:solidFill>
              </a:rPr>
              <a:t>Ответственное инвестирование как глобальный тренд развития индустрии управления активами: российский ракурс</a:t>
            </a:r>
          </a:p>
          <a:p>
            <a:endParaRPr lang="ru-RU" sz="959" dirty="0">
              <a:solidFill>
                <a:schemeClr val="tx2"/>
              </a:solidFill>
            </a:endParaRPr>
          </a:p>
          <a:p>
            <a:endParaRPr lang="ru-RU" sz="959" dirty="0">
              <a:solidFill>
                <a:schemeClr val="tx2"/>
              </a:solidFill>
            </a:endParaRPr>
          </a:p>
          <a:p>
            <a:r>
              <a:rPr lang="ru-RU" sz="959" dirty="0"/>
              <a:t>Светлана Бик,</a:t>
            </a:r>
          </a:p>
          <a:p>
            <a:r>
              <a:rPr lang="ru-RU" sz="959" dirty="0"/>
              <a:t>Советник первого заместителя генерального директора ЗАО «Лидер»</a:t>
            </a:r>
          </a:p>
        </p:txBody>
      </p:sp>
    </p:spTree>
    <p:extLst>
      <p:ext uri="{BB962C8B-B14F-4D97-AF65-F5344CB8AC3E}">
        <p14:creationId xmlns:p14="http://schemas.microsoft.com/office/powerpoint/2010/main" val="2938895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894324" y="4282997"/>
            <a:ext cx="1300163" cy="205383"/>
          </a:xfrm>
        </p:spPr>
        <p:txBody>
          <a:bodyPr/>
          <a:lstStyle/>
          <a:p>
            <a:pPr>
              <a:defRPr/>
            </a:pPr>
            <a:fld id="{24A2E54A-A42D-4344-83AC-40FBD58DEE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432" y="708622"/>
            <a:ext cx="962108" cy="323525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>
            <a:off x="242646" y="1119601"/>
            <a:ext cx="6480720" cy="0"/>
          </a:xfrm>
          <a:prstGeom prst="line">
            <a:avLst/>
          </a:prstGeom>
          <a:ln w="285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48BA76F-8B3E-5249-BE76-DF35EDF4B349}"/>
              </a:ext>
            </a:extLst>
          </p:cNvPr>
          <p:cNvSpPr/>
          <p:nvPr/>
        </p:nvSpPr>
        <p:spPr>
          <a:xfrm>
            <a:off x="296652" y="712382"/>
            <a:ext cx="4883911" cy="387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59" dirty="0">
                <a:solidFill>
                  <a:schemeClr val="tx2"/>
                </a:solidFill>
              </a:rPr>
              <a:t>Ответственное инвестирование как глобальный тренд развития индустрии управления активами: российский ракурс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4910BF4-5A03-B84C-87CA-7F0C17314FF9}"/>
              </a:ext>
            </a:extLst>
          </p:cNvPr>
          <p:cNvSpPr txBox="1"/>
          <p:nvPr/>
        </p:nvSpPr>
        <p:spPr>
          <a:xfrm>
            <a:off x="350658" y="1817948"/>
            <a:ext cx="1539171" cy="863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59" dirty="0">
                <a:solidFill>
                  <a:srgbClr val="941100"/>
                </a:solidFill>
              </a:rPr>
              <a:t>1985 – 2008 гг</a:t>
            </a:r>
          </a:p>
          <a:p>
            <a:r>
              <a:rPr lang="ru-RU" sz="1350" dirty="0"/>
              <a:t>Нарастание процессов глобализации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14D6750-3E2B-5A47-B02B-352A6DC697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0839" y="1827669"/>
            <a:ext cx="1828634" cy="9287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24B44DF-BCBD-D945-BC92-8C3876E3CE64}"/>
              </a:ext>
            </a:extLst>
          </p:cNvPr>
          <p:cNvSpPr txBox="1"/>
          <p:nvPr/>
        </p:nvSpPr>
        <p:spPr>
          <a:xfrm>
            <a:off x="350658" y="3057804"/>
            <a:ext cx="1539171" cy="1278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59" dirty="0">
                <a:solidFill>
                  <a:srgbClr val="941100"/>
                </a:solidFill>
              </a:rPr>
              <a:t>2008 – 2018 гг</a:t>
            </a:r>
          </a:p>
          <a:p>
            <a:r>
              <a:rPr lang="ru-RU" sz="1350" dirty="0"/>
              <a:t>Поиск выхода из глобального кризиса и новая парадигма управления рисками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FD8BD95-2DE0-4247-A54C-16D137140F91}"/>
              </a:ext>
            </a:extLst>
          </p:cNvPr>
          <p:cNvSpPr txBox="1"/>
          <p:nvPr/>
        </p:nvSpPr>
        <p:spPr>
          <a:xfrm>
            <a:off x="4465843" y="1657978"/>
            <a:ext cx="2041499" cy="871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13" dirty="0"/>
              <a:t>Разработка и принятие Кодексов корпоративного управления и Кодексов лучших практик корпоративного поведения в публичных акционерных компаниях</a:t>
            </a:r>
          </a:p>
        </p:txBody>
      </p:sp>
      <p:sp>
        <p:nvSpPr>
          <p:cNvPr id="15" name="Стрелка вниз 14">
            <a:extLst>
              <a:ext uri="{FF2B5EF4-FFF2-40B4-BE49-F238E27FC236}">
                <a16:creationId xmlns:a16="http://schemas.microsoft.com/office/drawing/2014/main" xmlns="" id="{1520EE8A-6D50-6C45-84FF-6B48FA13B664}"/>
              </a:ext>
            </a:extLst>
          </p:cNvPr>
          <p:cNvSpPr/>
          <p:nvPr/>
        </p:nvSpPr>
        <p:spPr>
          <a:xfrm rot="16200000">
            <a:off x="3992260" y="1957545"/>
            <a:ext cx="272606" cy="66886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959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A7ECD78-4F7C-D94F-B1A6-F9841370E600}"/>
              </a:ext>
            </a:extLst>
          </p:cNvPr>
          <p:cNvSpPr txBox="1"/>
          <p:nvPr/>
        </p:nvSpPr>
        <p:spPr>
          <a:xfrm>
            <a:off x="839656" y="1325160"/>
            <a:ext cx="5303015" cy="4040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13" dirty="0"/>
              <a:t>ГЛОБАЛЬНЫЕ ПРОЦЕССЫ И ИХ ВЛИЯНИЕ НА КОРПОРАТИВНЫЕ И ИНВЕСТИЦИОННЫЕ РЕШЕНИЯ</a:t>
            </a:r>
          </a:p>
        </p:txBody>
      </p:sp>
      <p:sp>
        <p:nvSpPr>
          <p:cNvPr id="22" name="Стрелка вниз 21">
            <a:extLst>
              <a:ext uri="{FF2B5EF4-FFF2-40B4-BE49-F238E27FC236}">
                <a16:creationId xmlns:a16="http://schemas.microsoft.com/office/drawing/2014/main" xmlns="" id="{A5A5D33A-C9AC-F543-9420-8AE43126552C}"/>
              </a:ext>
            </a:extLst>
          </p:cNvPr>
          <p:cNvSpPr/>
          <p:nvPr/>
        </p:nvSpPr>
        <p:spPr>
          <a:xfrm rot="16200000">
            <a:off x="3993749" y="3197651"/>
            <a:ext cx="272606" cy="66886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959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A0929E6-5888-ED41-82B8-C7618549A9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0839" y="3057803"/>
            <a:ext cx="1840535" cy="96609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8F747B8-E686-204E-9C30-512569350D42}"/>
              </a:ext>
            </a:extLst>
          </p:cNvPr>
          <p:cNvSpPr txBox="1"/>
          <p:nvPr/>
        </p:nvSpPr>
        <p:spPr>
          <a:xfrm>
            <a:off x="4471733" y="2913361"/>
            <a:ext cx="2041498" cy="10275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13" dirty="0"/>
              <a:t>Усиление надзора и регулирования в финансовом секторе, разработка Принципов ответственного инвестирования ООН, разработка и принятие Кодексов надлежащего управления  (</a:t>
            </a:r>
            <a:r>
              <a:rPr lang="en" sz="959" dirty="0"/>
              <a:t>stewardship codes</a:t>
            </a:r>
            <a:r>
              <a:rPr lang="ru-RU" sz="959" dirty="0"/>
              <a:t>)</a:t>
            </a:r>
            <a:r>
              <a:rPr lang="en" sz="959" dirty="0"/>
              <a:t> </a:t>
            </a:r>
            <a:endParaRPr lang="ru-RU" sz="1013" dirty="0"/>
          </a:p>
        </p:txBody>
      </p:sp>
      <p:sp>
        <p:nvSpPr>
          <p:cNvPr id="26" name="Стрелка вниз 25">
            <a:extLst>
              <a:ext uri="{FF2B5EF4-FFF2-40B4-BE49-F238E27FC236}">
                <a16:creationId xmlns:a16="http://schemas.microsoft.com/office/drawing/2014/main" xmlns="" id="{4F49EB92-C17B-854F-BDAE-910AAE99EFBF}"/>
              </a:ext>
            </a:extLst>
          </p:cNvPr>
          <p:cNvSpPr/>
          <p:nvPr/>
        </p:nvSpPr>
        <p:spPr>
          <a:xfrm rot="16200000">
            <a:off x="3997602" y="1953303"/>
            <a:ext cx="272606" cy="66886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959"/>
          </a:p>
        </p:txBody>
      </p:sp>
    </p:spTree>
    <p:extLst>
      <p:ext uri="{BB962C8B-B14F-4D97-AF65-F5344CB8AC3E}">
        <p14:creationId xmlns:p14="http://schemas.microsoft.com/office/powerpoint/2010/main" val="2359973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894324" y="4282997"/>
            <a:ext cx="1300163" cy="205383"/>
          </a:xfrm>
        </p:spPr>
        <p:txBody>
          <a:bodyPr/>
          <a:lstStyle/>
          <a:p>
            <a:pPr>
              <a:defRPr/>
            </a:pPr>
            <a:fld id="{24A2E54A-A42D-4344-83AC-40FBD58DEE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432" y="722372"/>
            <a:ext cx="962108" cy="323525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>
            <a:off x="296652" y="1119601"/>
            <a:ext cx="6318702" cy="0"/>
          </a:xfrm>
          <a:prstGeom prst="line">
            <a:avLst/>
          </a:prstGeom>
          <a:ln w="285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48BA76F-8B3E-5249-BE76-DF35EDF4B349}"/>
              </a:ext>
            </a:extLst>
          </p:cNvPr>
          <p:cNvSpPr/>
          <p:nvPr/>
        </p:nvSpPr>
        <p:spPr>
          <a:xfrm>
            <a:off x="350658" y="712382"/>
            <a:ext cx="4829905" cy="387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59" dirty="0">
                <a:solidFill>
                  <a:schemeClr val="tx2"/>
                </a:solidFill>
              </a:rPr>
              <a:t>Ответственное инвестирование как глобальный тренд развития индустрии управления активами: российский ракурс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84EB959-D3BA-D44F-AEB2-7F4CD83532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3514" y="1874799"/>
            <a:ext cx="1110306" cy="246809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CB47EEA-D726-4043-8386-C7A7D11DDD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0928" y="2050094"/>
            <a:ext cx="1029305" cy="223290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79297A1-144C-A241-8360-B38C580BCC98}"/>
              </a:ext>
            </a:extLst>
          </p:cNvPr>
          <p:cNvSpPr txBox="1"/>
          <p:nvPr/>
        </p:nvSpPr>
        <p:spPr>
          <a:xfrm>
            <a:off x="296652" y="1220006"/>
            <a:ext cx="6318702" cy="4040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13" dirty="0"/>
              <a:t>Разработка и принятие национальных Кодексов надлежащего управления  (</a:t>
            </a:r>
            <a:r>
              <a:rPr lang="en" sz="1013" dirty="0"/>
              <a:t>stewardship codes</a:t>
            </a:r>
            <a:r>
              <a:rPr lang="ru-RU" sz="1013" dirty="0"/>
              <a:t>), </a:t>
            </a:r>
          </a:p>
          <a:p>
            <a:pPr algn="ctr"/>
            <a:r>
              <a:rPr lang="ru-RU" sz="1013" dirty="0"/>
              <a:t>их пересмотр и дополнение</a:t>
            </a:r>
            <a:r>
              <a:rPr lang="en" sz="1013" dirty="0"/>
              <a:t> </a:t>
            </a:r>
            <a:r>
              <a:rPr lang="ru-RU" sz="1013" dirty="0"/>
              <a:t>(процесс продолжается)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6CB37F8-FD15-B940-B027-DDD31249C3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7341" y="2006055"/>
            <a:ext cx="2286059" cy="23209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3C66C8-7C09-1C47-AC50-A235B19BC7DA}"/>
              </a:ext>
            </a:extLst>
          </p:cNvPr>
          <p:cNvSpPr txBox="1"/>
          <p:nvPr/>
        </p:nvSpPr>
        <p:spPr>
          <a:xfrm>
            <a:off x="1866948" y="1608261"/>
            <a:ext cx="41817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75" dirty="0">
                <a:solidFill>
                  <a:srgbClr val="941100"/>
                </a:solidFill>
              </a:rPr>
              <a:t>2010 – 2014</a:t>
            </a:r>
            <a:r>
              <a:rPr lang="ru-RU" sz="675" dirty="0"/>
              <a:t>: Канада, Нидерланды, Южная Африка, Великобритания, Швейцария, Малайзия </a:t>
            </a:r>
          </a:p>
          <a:p>
            <a:r>
              <a:rPr lang="ru-RU" sz="675" dirty="0">
                <a:solidFill>
                  <a:srgbClr val="941100"/>
                </a:solidFill>
              </a:rPr>
              <a:t>2016: </a:t>
            </a:r>
            <a:r>
              <a:rPr lang="ru-RU" sz="675" dirty="0"/>
              <a:t>Гонконг, Тайвань, Италия, Бразилия, Дания, Сингапур</a:t>
            </a:r>
          </a:p>
          <a:p>
            <a:r>
              <a:rPr lang="ru-RU" sz="675" dirty="0">
                <a:solidFill>
                  <a:srgbClr val="941100"/>
                </a:solidFill>
              </a:rPr>
              <a:t>2017 – 2018: </a:t>
            </a:r>
            <a:r>
              <a:rPr lang="ru-RU" sz="675" dirty="0"/>
              <a:t>США, Таиланд, Казахстан, Индия, Южная Корея, ЕС, Япония, Австралия, Кения…</a:t>
            </a:r>
          </a:p>
          <a:p>
            <a:endParaRPr lang="ru-RU" sz="675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2E3CB2-0B7C-1343-B2EB-4A4CDAEEA419}"/>
              </a:ext>
            </a:extLst>
          </p:cNvPr>
          <p:cNvSpPr txBox="1"/>
          <p:nvPr/>
        </p:nvSpPr>
        <p:spPr>
          <a:xfrm>
            <a:off x="6168937" y="2772504"/>
            <a:ext cx="421910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50" dirty="0">
                <a:solidFill>
                  <a:srgbClr val="C00000"/>
                </a:solidFill>
              </a:rPr>
              <a:t>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EFFA929-8875-814F-85F0-9E1C6513060B}"/>
              </a:ext>
            </a:extLst>
          </p:cNvPr>
          <p:cNvSpPr txBox="1"/>
          <p:nvPr/>
        </p:nvSpPr>
        <p:spPr>
          <a:xfrm>
            <a:off x="971720" y="4342891"/>
            <a:ext cx="4871850" cy="17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Источники: </a:t>
            </a:r>
            <a:r>
              <a:rPr lang="en" sz="50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https://www.ey.com/Publication/vwLUAssets/ey-stewardship-codes-august-2017/$FILE/ey-stewardship-codes-august-2017.pdf</a:t>
            </a:r>
            <a:r>
              <a:rPr lang="ru-RU" sz="50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" sz="50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https://www.efama.org</a:t>
            </a:r>
            <a:r>
              <a:rPr lang="ru-RU" sz="50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" sz="50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https://www.frc.org.uk</a:t>
            </a:r>
            <a:endParaRPr lang="ru-RU" sz="506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22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894324" y="4282997"/>
            <a:ext cx="1300163" cy="205383"/>
          </a:xfrm>
        </p:spPr>
        <p:txBody>
          <a:bodyPr/>
          <a:lstStyle/>
          <a:p>
            <a:pPr>
              <a:defRPr/>
            </a:pPr>
            <a:fld id="{24A2E54A-A42D-4344-83AC-40FBD58DEE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616" y="732736"/>
            <a:ext cx="962108" cy="323525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>
            <a:off x="242646" y="1119601"/>
            <a:ext cx="6480720" cy="0"/>
          </a:xfrm>
          <a:prstGeom prst="line">
            <a:avLst/>
          </a:prstGeom>
          <a:ln w="285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48BA76F-8B3E-5249-BE76-DF35EDF4B349}"/>
              </a:ext>
            </a:extLst>
          </p:cNvPr>
          <p:cNvSpPr/>
          <p:nvPr/>
        </p:nvSpPr>
        <p:spPr>
          <a:xfrm>
            <a:off x="296652" y="712382"/>
            <a:ext cx="4883911" cy="387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59" dirty="0">
                <a:solidFill>
                  <a:schemeClr val="tx2"/>
                </a:solidFill>
              </a:rPr>
              <a:t>Ответственное инвестирование как глобальный тренд развития индустрии управления активами: российский ракурс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79297A1-144C-A241-8360-B38C580BCC98}"/>
              </a:ext>
            </a:extLst>
          </p:cNvPr>
          <p:cNvSpPr txBox="1"/>
          <p:nvPr/>
        </p:nvSpPr>
        <p:spPr>
          <a:xfrm>
            <a:off x="769406" y="1220005"/>
            <a:ext cx="5373264" cy="2399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59" dirty="0"/>
              <a:t>Новая парадигма управления рисками для институциональных инвесторов</a:t>
            </a:r>
            <a:endParaRPr lang="ru-RU" sz="788" dirty="0"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A42A928C-CA27-4C45-AE06-EFA8706C4B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7947507"/>
              </p:ext>
            </p:extLst>
          </p:nvPr>
        </p:nvGraphicFramePr>
        <p:xfrm>
          <a:off x="512676" y="1530320"/>
          <a:ext cx="5994666" cy="2728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F1C54355-A2CD-6743-973D-B2D701347D66}"/>
              </a:ext>
            </a:extLst>
          </p:cNvPr>
          <p:cNvSpPr/>
          <p:nvPr/>
        </p:nvSpPr>
        <p:spPr>
          <a:xfrm>
            <a:off x="2983451" y="2207209"/>
            <a:ext cx="891099" cy="133664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788" dirty="0">
                <a:latin typeface="Arial Narrow" panose="020B0604020202020204" pitchFamily="34" charset="0"/>
                <a:cs typeface="Arial Narrow" panose="020B0604020202020204" pitchFamily="34" charset="0"/>
              </a:rPr>
              <a:t>Дополнительно в России – нормативное регулирование структуры активов фондов</a:t>
            </a:r>
          </a:p>
        </p:txBody>
      </p:sp>
    </p:spTree>
    <p:extLst>
      <p:ext uri="{BB962C8B-B14F-4D97-AF65-F5344CB8AC3E}">
        <p14:creationId xmlns:p14="http://schemas.microsoft.com/office/powerpoint/2010/main" val="895902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A77B2EE-D8CF-CD46-8D2B-11009F7979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68" r="10386" b="4698"/>
          <a:stretch/>
        </p:blipFill>
        <p:spPr>
          <a:xfrm>
            <a:off x="715330" y="1566254"/>
            <a:ext cx="5479157" cy="292212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894324" y="4282997"/>
            <a:ext cx="1300163" cy="205383"/>
          </a:xfrm>
        </p:spPr>
        <p:txBody>
          <a:bodyPr/>
          <a:lstStyle/>
          <a:p>
            <a:pPr>
              <a:defRPr/>
            </a:pPr>
            <a:fld id="{24A2E54A-A42D-4344-83AC-40FBD58DEE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406" y="730560"/>
            <a:ext cx="962108" cy="323525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 flipV="1">
            <a:off x="188640" y="1177506"/>
            <a:ext cx="6480720" cy="1"/>
          </a:xfrm>
          <a:prstGeom prst="line">
            <a:avLst/>
          </a:prstGeom>
          <a:ln w="285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48BA76F-8B3E-5249-BE76-DF35EDF4B349}"/>
              </a:ext>
            </a:extLst>
          </p:cNvPr>
          <p:cNvSpPr/>
          <p:nvPr/>
        </p:nvSpPr>
        <p:spPr>
          <a:xfrm>
            <a:off x="242646" y="712382"/>
            <a:ext cx="4937917" cy="387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59" dirty="0">
                <a:solidFill>
                  <a:schemeClr val="tx2"/>
                </a:solidFill>
              </a:rPr>
              <a:t>Ответственное инвестирование как глобальный тренд развития индустрии управления активами: российский ракурс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79297A1-144C-A241-8360-B38C580BCC98}"/>
              </a:ext>
            </a:extLst>
          </p:cNvPr>
          <p:cNvSpPr txBox="1"/>
          <p:nvPr/>
        </p:nvSpPr>
        <p:spPr>
          <a:xfrm>
            <a:off x="242646" y="1220006"/>
            <a:ext cx="6426714" cy="3611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59" dirty="0"/>
              <a:t>Кодексы как часть новой парадигмы управления рисками</a:t>
            </a:r>
          </a:p>
          <a:p>
            <a:pPr algn="ctr"/>
            <a:r>
              <a:rPr lang="ru-RU" sz="788" dirty="0"/>
              <a:t>Кодекс корпоративного управления (</a:t>
            </a:r>
            <a:r>
              <a:rPr lang="en" sz="788" dirty="0"/>
              <a:t>corporate governance code</a:t>
            </a:r>
            <a:r>
              <a:rPr lang="ru-RU" sz="788" dirty="0"/>
              <a:t>) + Кодекс надлежащего управления (</a:t>
            </a:r>
            <a:r>
              <a:rPr lang="en" sz="788" dirty="0"/>
              <a:t>stewardship codes</a:t>
            </a:r>
            <a:r>
              <a:rPr lang="ru-RU" sz="788" dirty="0"/>
              <a:t>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661E18F-06AC-B24F-86AD-CF0951951973}"/>
              </a:ext>
            </a:extLst>
          </p:cNvPr>
          <p:cNvSpPr/>
          <p:nvPr/>
        </p:nvSpPr>
        <p:spPr>
          <a:xfrm>
            <a:off x="3612865" y="2163534"/>
            <a:ext cx="2222792" cy="40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13" dirty="0"/>
              <a:t>Кодекс надлежащего управления  (институциональные инвесторы)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C603F46-4D4E-C146-9568-23CC96985D0E}"/>
              </a:ext>
            </a:extLst>
          </p:cNvPr>
          <p:cNvSpPr/>
          <p:nvPr/>
        </p:nvSpPr>
        <p:spPr>
          <a:xfrm>
            <a:off x="1080972" y="2139348"/>
            <a:ext cx="2222792" cy="40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13" dirty="0"/>
              <a:t>Кодекс корпоративного управления (эмитенты публичных АО)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A994096-7996-5A4B-B778-2AB4E8F7BD38}"/>
              </a:ext>
            </a:extLst>
          </p:cNvPr>
          <p:cNvSpPr/>
          <p:nvPr/>
        </p:nvSpPr>
        <p:spPr>
          <a:xfrm>
            <a:off x="787564" y="2468469"/>
            <a:ext cx="2572364" cy="1520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675" b="1" dirty="0">
                <a:solidFill>
                  <a:srgbClr val="000000"/>
                </a:solidFill>
                <a:ea typeface="Times New Roman" panose="02020603050405020304" pitchFamily="18" charset="0"/>
              </a:rPr>
              <a:t>Принципы корпоративного управления касаются следующих областей:</a:t>
            </a:r>
            <a:endParaRPr lang="ru-RU" sz="67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506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67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487" lvl="1" indent="-153591">
              <a:spcAft>
                <a:spcPts val="0"/>
              </a:spcAft>
              <a:buFont typeface="+mj-lt"/>
              <a:buAutoNum type="romanUcPeriod"/>
            </a:pPr>
            <a:r>
              <a:rPr lang="ru-RU" sz="675" dirty="0">
                <a:solidFill>
                  <a:srgbClr val="000000"/>
                </a:solidFill>
                <a:ea typeface="Times New Roman" panose="02020603050405020304" pitchFamily="18" charset="0"/>
              </a:rPr>
              <a:t>Права акционеров и равенство условий для акционеров при осуществлении ими своих прав</a:t>
            </a:r>
            <a:endParaRPr lang="ru-RU" sz="67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487" lvl="1" indent="-153591">
              <a:spcAft>
                <a:spcPts val="0"/>
              </a:spcAft>
              <a:buFont typeface="+mj-lt"/>
              <a:buAutoNum type="romanUcPeriod"/>
            </a:pPr>
            <a:r>
              <a:rPr lang="ru-RU" sz="675" dirty="0">
                <a:solidFill>
                  <a:srgbClr val="000000"/>
                </a:solidFill>
                <a:ea typeface="Times New Roman" panose="02020603050405020304" pitchFamily="18" charset="0"/>
              </a:rPr>
              <a:t>Совет директоров</a:t>
            </a:r>
            <a:endParaRPr lang="ru-RU" sz="67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487" lvl="1" indent="-153591">
              <a:spcAft>
                <a:spcPts val="0"/>
              </a:spcAft>
              <a:buFont typeface="+mj-lt"/>
              <a:buAutoNum type="romanUcPeriod"/>
            </a:pPr>
            <a:r>
              <a:rPr lang="ru-RU" sz="675" dirty="0">
                <a:solidFill>
                  <a:srgbClr val="000000"/>
                </a:solidFill>
                <a:ea typeface="Times New Roman" panose="02020603050405020304" pitchFamily="18" charset="0"/>
              </a:rPr>
              <a:t>Корпоративный секретарь</a:t>
            </a:r>
            <a:endParaRPr lang="ru-RU" sz="67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487" lvl="1" indent="-153591">
              <a:spcAft>
                <a:spcPts val="0"/>
              </a:spcAft>
              <a:buFont typeface="+mj-lt"/>
              <a:buAutoNum type="romanUcPeriod"/>
            </a:pPr>
            <a:r>
              <a:rPr lang="ru-RU" sz="675" dirty="0">
                <a:solidFill>
                  <a:srgbClr val="000000"/>
                </a:solidFill>
                <a:ea typeface="Times New Roman" panose="02020603050405020304" pitchFamily="18" charset="0"/>
              </a:rPr>
              <a:t>Система вознаграждения членов совета директоров, исполнительных органов и иных ключевых руководящих работников общества</a:t>
            </a:r>
            <a:endParaRPr lang="ru-RU" sz="67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487" lvl="1" indent="-153591">
              <a:spcAft>
                <a:spcPts val="0"/>
              </a:spcAft>
              <a:buFont typeface="+mj-lt"/>
              <a:buAutoNum type="romanUcPeriod"/>
            </a:pPr>
            <a:r>
              <a:rPr lang="ru-RU" sz="675" dirty="0">
                <a:solidFill>
                  <a:srgbClr val="22272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Система управления рисками и внутреннего контроля</a:t>
            </a:r>
            <a:endParaRPr lang="ru-RU" sz="67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487" lvl="1" indent="-153591">
              <a:spcAft>
                <a:spcPts val="0"/>
              </a:spcAft>
              <a:buFont typeface="+mj-lt"/>
              <a:buAutoNum type="romanUcPeriod"/>
            </a:pPr>
            <a:r>
              <a:rPr lang="ru-RU" sz="675" dirty="0">
                <a:solidFill>
                  <a:srgbClr val="22272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Раскрытие информации об обществе, информационная политика общества</a:t>
            </a:r>
            <a:endParaRPr lang="ru-RU" sz="67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487" lvl="1" indent="-153591">
              <a:spcAft>
                <a:spcPts val="0"/>
              </a:spcAft>
              <a:buFont typeface="+mj-lt"/>
              <a:buAutoNum type="romanUcPeriod"/>
            </a:pPr>
            <a:r>
              <a:rPr lang="ru-RU" sz="675" dirty="0">
                <a:solidFill>
                  <a:srgbClr val="22272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Существенные корпоративные действия</a:t>
            </a:r>
            <a:endParaRPr lang="ru-RU" sz="67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539E1948-62F9-8D48-9F6D-0D26EC44C1B0}"/>
              </a:ext>
            </a:extLst>
          </p:cNvPr>
          <p:cNvSpPr/>
          <p:nvPr/>
        </p:nvSpPr>
        <p:spPr>
          <a:xfrm>
            <a:off x="3547702" y="2468469"/>
            <a:ext cx="2572364" cy="1442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75" b="1" dirty="0">
                <a:solidFill>
                  <a:srgbClr val="444444"/>
                </a:solidFill>
                <a:cs typeface="Arial Narrow" panose="020B0604020202020204" pitchFamily="34" charset="0"/>
              </a:rPr>
              <a:t>Кодексы надлежащего управления основаны на принципах ответственного инвестирования </a:t>
            </a:r>
            <a:r>
              <a:rPr lang="en-US" sz="675" b="1" dirty="0">
                <a:solidFill>
                  <a:srgbClr val="444444"/>
                </a:solidFill>
                <a:cs typeface="Arial Narrow" panose="020B0604020202020204" pitchFamily="34" charset="0"/>
              </a:rPr>
              <a:t>PRI</a:t>
            </a:r>
            <a:r>
              <a:rPr lang="ru-RU" sz="675" b="1" dirty="0">
                <a:solidFill>
                  <a:srgbClr val="444444"/>
                </a:solidFill>
                <a:cs typeface="Arial Narrow" panose="020B0604020202020204" pitchFamily="34" charset="0"/>
              </a:rPr>
              <a:t>:</a:t>
            </a:r>
            <a:endParaRPr lang="en-US" sz="675" b="1" dirty="0">
              <a:solidFill>
                <a:srgbClr val="444444"/>
              </a:solidFill>
              <a:cs typeface="Arial Narrow" panose="020B0604020202020204" pitchFamily="34" charset="0"/>
            </a:endParaRPr>
          </a:p>
          <a:p>
            <a:r>
              <a:rPr lang="ru-RU" sz="675" dirty="0">
                <a:solidFill>
                  <a:srgbClr val="444444"/>
                </a:solidFill>
                <a:cs typeface="Arial Narrow" panose="020B0604020202020204" pitchFamily="34" charset="0"/>
              </a:rPr>
              <a:t>Принцип 1. Учитывать ESG-факторы в инвестиционном анализе и процессе принятия решений</a:t>
            </a:r>
          </a:p>
          <a:p>
            <a:r>
              <a:rPr lang="ru-RU" sz="675" dirty="0">
                <a:solidFill>
                  <a:srgbClr val="444444"/>
                </a:solidFill>
                <a:cs typeface="Arial Narrow" panose="020B0604020202020204" pitchFamily="34" charset="0"/>
              </a:rPr>
              <a:t>Принцип 2. Проводить корпоративную политику с учетом ESG-факторов</a:t>
            </a:r>
          </a:p>
          <a:p>
            <a:r>
              <a:rPr lang="ru-RU" sz="675" dirty="0">
                <a:solidFill>
                  <a:srgbClr val="444444"/>
                </a:solidFill>
                <a:cs typeface="Arial Narrow" panose="020B0604020202020204" pitchFamily="34" charset="0"/>
              </a:rPr>
              <a:t>Принцип 3. Стремится к раскрытию информации в соответствии с ESG- факторами по объектам инвестирования</a:t>
            </a:r>
          </a:p>
          <a:p>
            <a:r>
              <a:rPr lang="ru-RU" sz="675" dirty="0">
                <a:solidFill>
                  <a:srgbClr val="444444"/>
                </a:solidFill>
                <a:cs typeface="Arial Narrow" panose="020B0604020202020204" pitchFamily="34" charset="0"/>
              </a:rPr>
              <a:t>Принцип 4. Содействовать продвижению на рынке принципов ответственного инвестирования</a:t>
            </a:r>
          </a:p>
          <a:p>
            <a:r>
              <a:rPr lang="ru-RU" sz="675" dirty="0">
                <a:solidFill>
                  <a:srgbClr val="444444"/>
                </a:solidFill>
                <a:cs typeface="Arial Narrow" panose="020B0604020202020204" pitchFamily="34" charset="0"/>
              </a:rPr>
              <a:t>Принцип 5. Осуществлять взаимодействие для повышения эффективности работы на принципах ответственного инвестирования</a:t>
            </a:r>
          </a:p>
          <a:p>
            <a:r>
              <a:rPr lang="ru-RU" sz="675" dirty="0">
                <a:solidFill>
                  <a:srgbClr val="444444"/>
                </a:solidFill>
                <a:cs typeface="Arial Narrow" panose="020B0604020202020204" pitchFamily="34" charset="0"/>
              </a:rPr>
              <a:t>Принцип 6. Ежегодно отчитываться о деятельности в соответствии с принципами ответственного инвестирования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001666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A77B2EE-D8CF-CD46-8D2B-11009F7979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68" r="10386" b="4698"/>
          <a:stretch/>
        </p:blipFill>
        <p:spPr>
          <a:xfrm>
            <a:off x="242646" y="1566255"/>
            <a:ext cx="6534726" cy="256991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894324" y="4282997"/>
            <a:ext cx="1300163" cy="205383"/>
          </a:xfrm>
        </p:spPr>
        <p:txBody>
          <a:bodyPr/>
          <a:lstStyle/>
          <a:p>
            <a:pPr>
              <a:defRPr/>
            </a:pPr>
            <a:fld id="{24A2E54A-A42D-4344-83AC-40FBD58DEE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258" y="715956"/>
            <a:ext cx="962108" cy="323525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>
            <a:off x="188640" y="1119601"/>
            <a:ext cx="6534726" cy="0"/>
          </a:xfrm>
          <a:prstGeom prst="line">
            <a:avLst/>
          </a:prstGeom>
          <a:ln w="285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48BA76F-8B3E-5249-BE76-DF35EDF4B349}"/>
              </a:ext>
            </a:extLst>
          </p:cNvPr>
          <p:cNvSpPr/>
          <p:nvPr/>
        </p:nvSpPr>
        <p:spPr>
          <a:xfrm>
            <a:off x="242646" y="712382"/>
            <a:ext cx="4937917" cy="387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59" dirty="0">
                <a:solidFill>
                  <a:schemeClr val="tx2"/>
                </a:solidFill>
              </a:rPr>
              <a:t>Ответственное инвестирование как глобальный тренд развития индустрии управления активами: российский ракурс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79297A1-144C-A241-8360-B38C580BCC98}"/>
              </a:ext>
            </a:extLst>
          </p:cNvPr>
          <p:cNvSpPr txBox="1"/>
          <p:nvPr/>
        </p:nvSpPr>
        <p:spPr>
          <a:xfrm>
            <a:off x="242646" y="1220005"/>
            <a:ext cx="6534726" cy="3875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59" dirty="0"/>
              <a:t>Новая парадигма управления рисками через кодексы в Российской Федерации:</a:t>
            </a:r>
          </a:p>
          <a:p>
            <a:pPr algn="ctr"/>
            <a:r>
              <a:rPr lang="ru-RU" sz="959" dirty="0"/>
              <a:t>поступательное движение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661E18F-06AC-B24F-86AD-CF0951951973}"/>
              </a:ext>
            </a:extLst>
          </p:cNvPr>
          <p:cNvSpPr/>
          <p:nvPr/>
        </p:nvSpPr>
        <p:spPr>
          <a:xfrm>
            <a:off x="3590238" y="2089466"/>
            <a:ext cx="2971110" cy="1616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13" b="1" dirty="0"/>
              <a:t>Кодекс надлежащего управления </a:t>
            </a:r>
          </a:p>
          <a:p>
            <a:pPr lvl="0"/>
            <a:r>
              <a:rPr lang="ru-RU" sz="1013" b="1" dirty="0"/>
              <a:t>не разработан и не принят</a:t>
            </a:r>
          </a:p>
          <a:p>
            <a:pPr lvl="0"/>
            <a:r>
              <a:rPr lang="ru-RU" sz="788" dirty="0"/>
              <a:t>В то же время в России на экспертном уровне проходят мероприятия и разрабатываются подходы в сфере ответственного инвестирования и зеленых финансов.</a:t>
            </a:r>
          </a:p>
          <a:p>
            <a:pPr lvl="0"/>
            <a:r>
              <a:rPr lang="ru-RU" sz="788" dirty="0"/>
              <a:t>Активные участники процесса:</a:t>
            </a:r>
          </a:p>
          <a:p>
            <a:pPr marL="160735" indent="-160735">
              <a:buFontTx/>
              <a:buChar char="-"/>
            </a:pPr>
            <a:r>
              <a:rPr lang="ru-RU" sz="788" dirty="0"/>
              <a:t>Московская биржа</a:t>
            </a:r>
          </a:p>
          <a:p>
            <a:pPr marL="160735" indent="-160735">
              <a:buFontTx/>
              <a:buChar char="-"/>
            </a:pPr>
            <a:r>
              <a:rPr lang="ru-RU" sz="788" dirty="0"/>
              <a:t>Экспертный совет по рынку долгосрочных инвестициям при Банке России</a:t>
            </a:r>
          </a:p>
          <a:p>
            <a:pPr marL="160735" indent="-160735">
              <a:buFontTx/>
              <a:buChar char="-"/>
            </a:pPr>
            <a:r>
              <a:rPr lang="ru-RU" sz="788" dirty="0"/>
              <a:t>Ассоциация негосударственных пенсионных фондов</a:t>
            </a:r>
          </a:p>
          <a:p>
            <a:pPr marL="160735" indent="-160735">
              <a:buFontTx/>
              <a:buChar char="-"/>
            </a:pPr>
            <a:r>
              <a:rPr lang="ru-RU" sz="788" dirty="0"/>
              <a:t>Национальная ассоциация концессионеров и долгосрочных инвесторов в инфраструктуру (НАКДИ)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C603F46-4D4E-C146-9568-23CC96985D0E}"/>
              </a:ext>
            </a:extLst>
          </p:cNvPr>
          <p:cNvSpPr/>
          <p:nvPr/>
        </p:nvSpPr>
        <p:spPr>
          <a:xfrm>
            <a:off x="447200" y="2163533"/>
            <a:ext cx="2863097" cy="534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59" b="1" dirty="0">
                <a:solidFill>
                  <a:srgbClr val="941100"/>
                </a:solidFill>
              </a:rPr>
              <a:t>2002 год </a:t>
            </a:r>
          </a:p>
          <a:p>
            <a:pPr lvl="0" algn="ctr"/>
            <a:r>
              <a:rPr lang="ru-RU" sz="1013" b="1" dirty="0"/>
              <a:t>Кодекс корпоративного поведения </a:t>
            </a:r>
            <a:r>
              <a:rPr lang="ru-RU" sz="900" dirty="0"/>
              <a:t>утвержден распоряжением ФКЦБ России 4 апреля 2002 г. № 421/р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17343CD-3B67-C441-B623-2716C455F927}"/>
              </a:ext>
            </a:extLst>
          </p:cNvPr>
          <p:cNvSpPr/>
          <p:nvPr/>
        </p:nvSpPr>
        <p:spPr>
          <a:xfrm>
            <a:off x="566682" y="2851213"/>
            <a:ext cx="2748679" cy="837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59" b="1" dirty="0">
                <a:solidFill>
                  <a:srgbClr val="941100"/>
                </a:solidFill>
              </a:rPr>
              <a:t>2014 год</a:t>
            </a:r>
          </a:p>
          <a:p>
            <a:pPr lvl="0" algn="ctr"/>
            <a:r>
              <a:rPr lang="ru-RU" sz="1013" b="1" dirty="0"/>
              <a:t>Кодекс корпоративного управления</a:t>
            </a:r>
            <a:r>
              <a:rPr lang="ru-RU" sz="959" b="1" dirty="0"/>
              <a:t> </a:t>
            </a:r>
            <a:r>
              <a:rPr lang="ru-RU" sz="900" dirty="0"/>
              <a:t>одобрен Письмом Банка России от 10 апреля 2014 г. № 06-52/2463</a:t>
            </a:r>
            <a:r>
              <a:rPr lang="ru-RU" sz="959" b="1" dirty="0"/>
              <a:t/>
            </a:r>
            <a:br>
              <a:rPr lang="ru-RU" sz="959" b="1" dirty="0"/>
            </a:br>
            <a:r>
              <a:rPr lang="ru-RU" sz="959" b="1" dirty="0"/>
              <a:t/>
            </a:r>
            <a:br>
              <a:rPr lang="ru-RU" sz="959" b="1" dirty="0"/>
            </a:br>
            <a:endParaRPr lang="ru-RU" sz="1013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34A98DF-1F1B-1C4D-A083-27D7AEFF22B4}"/>
              </a:ext>
            </a:extLst>
          </p:cNvPr>
          <p:cNvSpPr txBox="1"/>
          <p:nvPr/>
        </p:nvSpPr>
        <p:spPr>
          <a:xfrm>
            <a:off x="296652" y="4054427"/>
            <a:ext cx="642671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tx2"/>
                </a:solidFill>
              </a:rPr>
              <a:t>При переходе от нормативного регулирования структуры активов фондов к фидуциарной ответственности в полном объеме роль Кодексов и иных стандартов ответственного инвестирования в России будет возрастать.</a:t>
            </a:r>
          </a:p>
        </p:txBody>
      </p:sp>
    </p:spTree>
    <p:extLst>
      <p:ext uri="{BB962C8B-B14F-4D97-AF65-F5344CB8AC3E}">
        <p14:creationId xmlns:p14="http://schemas.microsoft.com/office/powerpoint/2010/main" val="3622806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894324" y="4282997"/>
            <a:ext cx="1300163" cy="205383"/>
          </a:xfrm>
        </p:spPr>
        <p:txBody>
          <a:bodyPr/>
          <a:lstStyle/>
          <a:p>
            <a:pPr>
              <a:defRPr/>
            </a:pPr>
            <a:fld id="{24A2E54A-A42D-4344-83AC-40FBD58DEE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258" y="715956"/>
            <a:ext cx="962108" cy="323525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>
            <a:off x="188640" y="1119601"/>
            <a:ext cx="6534726" cy="0"/>
          </a:xfrm>
          <a:prstGeom prst="line">
            <a:avLst/>
          </a:prstGeom>
          <a:ln w="285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48BA76F-8B3E-5249-BE76-DF35EDF4B349}"/>
              </a:ext>
            </a:extLst>
          </p:cNvPr>
          <p:cNvSpPr/>
          <p:nvPr/>
        </p:nvSpPr>
        <p:spPr>
          <a:xfrm>
            <a:off x="242646" y="712382"/>
            <a:ext cx="4937917" cy="387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59" dirty="0">
                <a:solidFill>
                  <a:schemeClr val="tx2"/>
                </a:solidFill>
              </a:rPr>
              <a:t>Ответственное инвестирование как глобальный тренд развития индустрии управления активами: российский ракурс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F543E5D-5F3F-DA4F-90BE-2D3644C45A68}"/>
              </a:ext>
            </a:extLst>
          </p:cNvPr>
          <p:cNvSpPr txBox="1"/>
          <p:nvPr/>
        </p:nvSpPr>
        <p:spPr>
          <a:xfrm>
            <a:off x="643128" y="1930691"/>
            <a:ext cx="5436105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100" dirty="0">
                <a:solidFill>
                  <a:schemeClr val="tx2"/>
                </a:solidFill>
              </a:rPr>
              <a:t>Спасибо за внимание</a:t>
            </a:r>
          </a:p>
          <a:p>
            <a:pPr algn="ctr"/>
            <a:endParaRPr lang="ru-RU" sz="1500" dirty="0">
              <a:solidFill>
                <a:schemeClr val="tx2"/>
              </a:solidFill>
            </a:endParaRPr>
          </a:p>
          <a:p>
            <a:pPr algn="ctr"/>
            <a:r>
              <a:rPr lang="ru-RU" sz="1500" dirty="0">
                <a:solidFill>
                  <a:schemeClr val="tx2"/>
                </a:solidFill>
              </a:rPr>
              <a:t>ЗАО «Лидер» (Компания по управлению активами пенсионного фонда)</a:t>
            </a:r>
          </a:p>
          <a:p>
            <a:pPr algn="ctr"/>
            <a:endParaRPr lang="ru-RU" sz="1500" dirty="0">
              <a:solidFill>
                <a:schemeClr val="tx2"/>
              </a:solidFill>
            </a:endParaRPr>
          </a:p>
          <a:p>
            <a:pPr algn="ctr"/>
            <a:r>
              <a:rPr lang="en-US" sz="1500" dirty="0">
                <a:solidFill>
                  <a:schemeClr val="tx2"/>
                </a:solidFill>
              </a:rPr>
              <a:t>www.leader-invest.ru</a:t>
            </a:r>
            <a:endParaRPr lang="ru-RU" sz="1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373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40349</TotalTime>
  <Words>530</Words>
  <Application>Microsoft Office PowerPoint</Application>
  <PresentationFormat>Произвольный</PresentationFormat>
  <Paragraphs>90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MS PGothic</vt:lpstr>
      <vt:lpstr>MS PGothic</vt:lpstr>
      <vt:lpstr>Arial</vt:lpstr>
      <vt:lpstr>Arial Narrow</vt:lpstr>
      <vt:lpstr>Calibri</vt:lpstr>
      <vt:lpstr>Times New Roman</vt:lpstr>
      <vt:lpstr>1_Office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Заболоцкая Кристина</dc:creator>
  <cp:lastModifiedBy>Рябова Анна Сергеевна</cp:lastModifiedBy>
  <cp:revision>3495</cp:revision>
  <cp:lastPrinted>2018-12-02T12:24:55Z</cp:lastPrinted>
  <dcterms:created xsi:type="dcterms:W3CDTF">2013-10-07T09:29:19Z</dcterms:created>
  <dcterms:modified xsi:type="dcterms:W3CDTF">2018-12-05T12:55:52Z</dcterms:modified>
</cp:coreProperties>
</file>