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43" r:id="rId2"/>
    <p:sldId id="717" r:id="rId3"/>
    <p:sldId id="702" r:id="rId4"/>
    <p:sldId id="706" r:id="rId5"/>
    <p:sldId id="696" r:id="rId6"/>
    <p:sldId id="728" r:id="rId7"/>
    <p:sldId id="755" r:id="rId8"/>
    <p:sldId id="698" r:id="rId9"/>
    <p:sldId id="737" r:id="rId10"/>
    <p:sldId id="757" r:id="rId11"/>
    <p:sldId id="756" r:id="rId12"/>
    <p:sldId id="714" r:id="rId13"/>
    <p:sldId id="732" r:id="rId14"/>
    <p:sldId id="758" r:id="rId15"/>
    <p:sldId id="759" r:id="rId16"/>
    <p:sldId id="733" r:id="rId17"/>
    <p:sldId id="744" r:id="rId18"/>
    <p:sldId id="742" r:id="rId19"/>
    <p:sldId id="729" r:id="rId20"/>
    <p:sldId id="730" r:id="rId21"/>
    <p:sldId id="746" r:id="rId22"/>
    <p:sldId id="748" r:id="rId23"/>
    <p:sldId id="750" r:id="rId24"/>
    <p:sldId id="751" r:id="rId25"/>
    <p:sldId id="760" r:id="rId26"/>
    <p:sldId id="761" r:id="rId27"/>
    <p:sldId id="749" r:id="rId28"/>
    <p:sldId id="747" r:id="rId29"/>
    <p:sldId id="731" r:id="rId30"/>
    <p:sldId id="754" r:id="rId31"/>
    <p:sldId id="762" r:id="rId32"/>
    <p:sldId id="763" r:id="rId33"/>
    <p:sldId id="764" r:id="rId34"/>
    <p:sldId id="723" r:id="rId3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BFBFBF"/>
    <a:srgbClr val="8EB4E3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9086" autoAdjust="0"/>
  </p:normalViewPr>
  <p:slideViewPr>
    <p:cSldViewPr>
      <p:cViewPr varScale="1">
        <p:scale>
          <a:sx n="114" d="100"/>
          <a:sy n="114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ngin-PV\Desktop\&#1087;&#1088;&#1077;&#1079;&#1077;&#1085;&#1090;&#1072;&#1094;&#1080;&#1103;%20&#1087;&#1086;%20&#1050;&#1059;\&#1076;&#1083;&#1103;%20&#1087;&#1088;&#1077;&#1079;&#1077;&#1085;&#1090;&#1072;&#1094;&#1080;&#1080;%20&#1087;&#1086;%20&#1050;&#1059;%20&#1074;%20&#1080;&#1102;&#1083;&#1077;%20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27777777777785E-2"/>
          <c:y val="0"/>
          <c:w val="0.8207888717832057"/>
          <c:h val="1"/>
        </c:manualLayout>
      </c:layout>
      <c:doughnutChart>
        <c:varyColors val="1"/>
        <c:ser>
          <c:idx val="0"/>
          <c:order val="0"/>
          <c:dLbls>
            <c:delete val="1"/>
          </c:dLbls>
          <c:cat>
            <c:strRef>
              <c:f>АК!$A$19:$A$21</c:f>
              <c:strCache>
                <c:ptCount val="3"/>
                <c:pt idx="0">
                  <c:v>Прочие акционеры</c:v>
                </c:pt>
                <c:pt idx="1">
                  <c:v>Крупные миноритарные акционеры (Ренова, Energyo Solutions Russia (Cyprus) Limited)</c:v>
                </c:pt>
                <c:pt idx="2">
                  <c:v>Государство (ПАО "Россети и Росимущество)</c:v>
                </c:pt>
              </c:strCache>
            </c:strRef>
          </c:cat>
          <c:val>
            <c:numRef>
              <c:f>АК!$C$19:$C$21</c:f>
              <c:numCache>
                <c:formatCode>General</c:formatCode>
                <c:ptCount val="3"/>
                <c:pt idx="0">
                  <c:v>13.08</c:v>
                </c:pt>
                <c:pt idx="1">
                  <c:v>31.69</c:v>
                </c:pt>
                <c:pt idx="2">
                  <c:v>55.23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49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47180553750163"/>
          <c:y val="0"/>
          <c:w val="0.5983729624333810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акционеры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  <c:holeSize val="7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47180553750163"/>
          <c:y val="0"/>
          <c:w val="0.5983729624333810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акционеры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  <c:holeSize val="7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47180553750163"/>
          <c:y val="0"/>
          <c:w val="0.5983729624333810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Соблюдается</c:v>
                </c:pt>
                <c:pt idx="1">
                  <c:v>Частично соблюдается</c:v>
                </c:pt>
                <c:pt idx="2">
                  <c:v>Не соблюдается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53.2</c:v>
                </c:pt>
                <c:pt idx="1">
                  <c:v>29.1</c:v>
                </c:pt>
                <c:pt idx="2">
                  <c:v>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  <c:holeSize val="7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4"/>
              <c:layout>
                <c:manualLayout>
                  <c:x val="-3.0148596974505209E-3"/>
                  <c:y val="6.21979534509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074298487252604E-3"/>
                  <c:y val="-2.9746847302640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Права акционеров</c:v>
                </c:pt>
                <c:pt idx="1">
                  <c:v>Совет директоров</c:v>
                </c:pt>
                <c:pt idx="2">
                  <c:v>Корпоративный секретарь</c:v>
                </c:pt>
                <c:pt idx="3">
                  <c:v>Система вознаграждения</c:v>
                </c:pt>
                <c:pt idx="4">
                  <c:v>Система ВКиУР</c:v>
                </c:pt>
                <c:pt idx="5">
                  <c:v>Раскрытие информации</c:v>
                </c:pt>
                <c:pt idx="6">
                  <c:v>Существ-е корп.действия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84.615384615384613</c:v>
                </c:pt>
                <c:pt idx="1">
                  <c:v>30.555555555555557</c:v>
                </c:pt>
                <c:pt idx="2">
                  <c:v>50</c:v>
                </c:pt>
                <c:pt idx="3">
                  <c:v>60</c:v>
                </c:pt>
                <c:pt idx="4">
                  <c:v>100</c:v>
                </c:pt>
                <c:pt idx="5">
                  <c:v>42.857142857142854</c:v>
                </c:pt>
                <c:pt idx="6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43142144"/>
        <c:axId val="43172608"/>
      </c:barChart>
      <c:catAx>
        <c:axId val="43142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ru-RU"/>
          </a:p>
        </c:txPr>
        <c:crossAx val="43172608"/>
        <c:crosses val="autoZero"/>
        <c:auto val="1"/>
        <c:lblAlgn val="ctr"/>
        <c:lblOffset val="100"/>
        <c:noMultiLvlLbl val="0"/>
      </c:catAx>
      <c:valAx>
        <c:axId val="43172608"/>
        <c:scaling>
          <c:orientation val="minMax"/>
          <c:max val="1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4314214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47180553750163"/>
          <c:y val="0"/>
          <c:w val="0.5983729624333810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Соблюдается</c:v>
                </c:pt>
                <c:pt idx="1">
                  <c:v>Частично соблюдается</c:v>
                </c:pt>
                <c:pt idx="2">
                  <c:v>Не соблюдается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  <c:holeSize val="7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222895461757952E-3"/>
                  <c:y val="0.10817035382778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21979534509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148596974505209E-3"/>
                  <c:y val="6.21979534509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074298487252604E-3"/>
                  <c:y val="-8.1127765370836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4.867665922250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Права акционеров</c:v>
                </c:pt>
                <c:pt idx="1">
                  <c:v>Совет директоров</c:v>
                </c:pt>
                <c:pt idx="2">
                  <c:v>Корпоративный секретарь</c:v>
                </c:pt>
                <c:pt idx="3">
                  <c:v>Система вознаграждения</c:v>
                </c:pt>
                <c:pt idx="4">
                  <c:v>Система ВКиУР</c:v>
                </c:pt>
                <c:pt idx="5">
                  <c:v>Раскрытие информации</c:v>
                </c:pt>
                <c:pt idx="6">
                  <c:v>Существ-е корп.действия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92</c:v>
                </c:pt>
                <c:pt idx="1">
                  <c:v>69</c:v>
                </c:pt>
                <c:pt idx="2">
                  <c:v>100</c:v>
                </c:pt>
                <c:pt idx="3">
                  <c:v>80</c:v>
                </c:pt>
                <c:pt idx="4">
                  <c:v>100</c:v>
                </c:pt>
                <c:pt idx="5">
                  <c:v>71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44103552"/>
        <c:axId val="44105088"/>
      </c:barChart>
      <c:catAx>
        <c:axId val="44103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ru-RU"/>
          </a:p>
        </c:txPr>
        <c:crossAx val="44105088"/>
        <c:crosses val="autoZero"/>
        <c:auto val="1"/>
        <c:lblAlgn val="ctr"/>
        <c:lblOffset val="100"/>
        <c:noMultiLvlLbl val="0"/>
      </c:catAx>
      <c:valAx>
        <c:axId val="44105088"/>
        <c:scaling>
          <c:orientation val="minMax"/>
          <c:max val="1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4410355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3394080244313939E-2"/>
                  <c:y val="-0.16342582305669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495530212405337E-2"/>
                  <c:y val="-0.18109330444765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05160925271869E-2"/>
                  <c:y val="-0.16388179091212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270143110713796E-2"/>
                  <c:y val="-0.11170055179054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accent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Ожид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48</c:v>
                </c:pt>
                <c:pt idx="2">
                  <c:v>53</c:v>
                </c:pt>
                <c:pt idx="3">
                  <c:v>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46784"/>
        <c:axId val="45084032"/>
      </c:lineChart>
      <c:catAx>
        <c:axId val="4504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45084032"/>
        <c:crosses val="autoZero"/>
        <c:auto val="1"/>
        <c:lblAlgn val="ctr"/>
        <c:lblOffset val="100"/>
        <c:noMultiLvlLbl val="0"/>
      </c:catAx>
      <c:valAx>
        <c:axId val="45084032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4504678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3394080244313939E-2"/>
                  <c:y val="-0.163425823056697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749558834548097E-2"/>
                  <c:y val="-0.181093304447653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457994200322251E-2"/>
                  <c:y val="-0.14036600158602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270143110713796E-2"/>
                  <c:y val="-0.111700551790541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accent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Ожид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61</c:v>
                </c:pt>
                <c:pt idx="2">
                  <c:v>67</c:v>
                </c:pt>
                <c:pt idx="3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03904"/>
        <c:axId val="56439552"/>
      </c:lineChart>
      <c:catAx>
        <c:axId val="5260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56439552"/>
        <c:crosses val="autoZero"/>
        <c:auto val="1"/>
        <c:lblAlgn val="ctr"/>
        <c:lblOffset val="100"/>
        <c:noMultiLvlLbl val="0"/>
      </c:catAx>
      <c:valAx>
        <c:axId val="56439552"/>
        <c:scaling>
          <c:orientation val="minMax"/>
          <c:max val="90"/>
          <c:min val="5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526039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500000000000003E-3"/>
                  <c:y val="0.28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6E-3"/>
                  <c:y val="0.268749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5937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Ожид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75232"/>
        <c:axId val="4898521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4.5222895461757812E-2"/>
                  <c:y val="0.1352164574306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745185007933589E-2"/>
                  <c:y val="0.12933748102062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439461142494136E-2"/>
                  <c:y val="0.12933748102062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accent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Ожид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</c:v>
                </c:pt>
                <c:pt idx="1">
                  <c:v>12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75232"/>
        <c:axId val="48985216"/>
      </c:line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3749999999999997E-2"/>
                  <c:y val="-8.1249999999999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083333333333336E-2"/>
                  <c:y val="-0.10312499999999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5"/>
                  <c:y val="-9.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749999999999997E-2"/>
                  <c:y val="-9.062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FF000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Ожид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92640"/>
        <c:axId val="48986752"/>
      </c:lineChart>
      <c:catAx>
        <c:axId val="4897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48985216"/>
        <c:crosses val="autoZero"/>
        <c:auto val="1"/>
        <c:lblAlgn val="ctr"/>
        <c:lblOffset val="100"/>
        <c:noMultiLvlLbl val="0"/>
      </c:catAx>
      <c:valAx>
        <c:axId val="48985216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48975232"/>
        <c:crosses val="autoZero"/>
        <c:crossBetween val="between"/>
        <c:majorUnit val="10"/>
      </c:valAx>
      <c:valAx>
        <c:axId val="48986752"/>
        <c:scaling>
          <c:orientation val="minMax"/>
          <c:max val="40"/>
        </c:scaling>
        <c:delete val="1"/>
        <c:axPos val="r"/>
        <c:numFmt formatCode="General" sourceLinked="1"/>
        <c:majorTickMark val="out"/>
        <c:minorTickMark val="none"/>
        <c:tickLblPos val="nextTo"/>
        <c:crossAx val="48992640"/>
        <c:crosses val="max"/>
        <c:crossBetween val="between"/>
        <c:majorUnit val="10"/>
      </c:valAx>
      <c:catAx>
        <c:axId val="48992640"/>
        <c:scaling>
          <c:orientation val="minMax"/>
        </c:scaling>
        <c:delete val="1"/>
        <c:axPos val="b"/>
        <c:majorTickMark val="out"/>
        <c:minorTickMark val="none"/>
        <c:tickLblPos val="nextTo"/>
        <c:crossAx val="489867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500000000000003E-3"/>
                  <c:y val="0.28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6E-3"/>
                  <c:y val="0.268749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5937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Ожид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Ожид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20288"/>
        <c:axId val="4890739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5.5055670452570794E-2"/>
                  <c:y val="-0.10644551399050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866678631149243E-2"/>
                  <c:y val="-0.13461946688463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000142434316414E-2"/>
                  <c:y val="-0.14414122637167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055670452570794E-2"/>
                  <c:y val="-0.11582096036948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accent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Факт</c:v>
                </c:pt>
                <c:pt idx="1">
                  <c:v>2016 Факт</c:v>
                </c:pt>
                <c:pt idx="2">
                  <c:v>2017 Факт</c:v>
                </c:pt>
                <c:pt idx="3">
                  <c:v>2018 Ожид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</c:v>
                </c:pt>
                <c:pt idx="1">
                  <c:v>19</c:v>
                </c:pt>
                <c:pt idx="2">
                  <c:v>17</c:v>
                </c:pt>
                <c:pt idx="3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14816"/>
        <c:axId val="48908928"/>
      </c:lineChart>
      <c:catAx>
        <c:axId val="4902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48907392"/>
        <c:crosses val="autoZero"/>
        <c:auto val="1"/>
        <c:lblAlgn val="ctr"/>
        <c:lblOffset val="100"/>
        <c:noMultiLvlLbl val="0"/>
      </c:catAx>
      <c:valAx>
        <c:axId val="48907392"/>
        <c:scaling>
          <c:orientation val="minMax"/>
          <c:max val="30"/>
          <c:min val="1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49020288"/>
        <c:crosses val="autoZero"/>
        <c:crossBetween val="between"/>
        <c:majorUnit val="10"/>
      </c:valAx>
      <c:valAx>
        <c:axId val="48908928"/>
        <c:scaling>
          <c:orientation val="minMax"/>
          <c:max val="40"/>
        </c:scaling>
        <c:delete val="1"/>
        <c:axPos val="r"/>
        <c:numFmt formatCode="General" sourceLinked="1"/>
        <c:majorTickMark val="out"/>
        <c:minorTickMark val="none"/>
        <c:tickLblPos val="nextTo"/>
        <c:crossAx val="48914816"/>
        <c:crosses val="max"/>
        <c:crossBetween val="between"/>
        <c:majorUnit val="10"/>
      </c:valAx>
      <c:catAx>
        <c:axId val="48914816"/>
        <c:scaling>
          <c:orientation val="minMax"/>
        </c:scaling>
        <c:delete val="1"/>
        <c:axPos val="b"/>
        <c:majorTickMark val="out"/>
        <c:minorTickMark val="none"/>
        <c:tickLblPos val="nextTo"/>
        <c:crossAx val="489089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41F5-0923-4356-8E0D-39B27F1273D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101D6-1E41-4188-8D91-DB6C45F8C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0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1D2B2-38B6-4386-8F5C-B02DB12B9AEC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151A4-B99F-40D0-8105-E224C5B80F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C0C06-4BE4-4372-9292-86202A2D02C0}" type="slidenum">
              <a:rPr lang="ru-RU" smtClean="0"/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7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D02C-165C-4124-B3C8-C5959D16FDFC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60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D02C-165C-4124-B3C8-C5959D16FDFC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74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D02C-165C-4124-B3C8-C5959D16FDFC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54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D02C-165C-4124-B3C8-C5959D16FDFC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67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D02C-165C-4124-B3C8-C5959D16FDFC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40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D02C-165C-4124-B3C8-C5959D16FDFC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48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D02C-165C-4124-B3C8-C5959D16FDFC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1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D02C-165C-4124-B3C8-C5959D16FDFC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6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D02C-165C-4124-B3C8-C5959D16FDFC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D02C-165C-4124-B3C8-C5959D16FDFC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2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D02C-165C-4124-B3C8-C5959D16FDFC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62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7D02C-165C-4124-B3C8-C5959D16FDFC}" type="datetimeFigureOut">
              <a:rPr lang="ru-RU" smtClean="0"/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6810-1936-44C4-B643-8211257C56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4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hart" Target="../charts/chart10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3546782" y="6453336"/>
            <a:ext cx="2808313" cy="360040"/>
          </a:xfrm>
          <a:prstGeom prst="rect">
            <a:avLst/>
          </a:prstGeom>
        </p:spPr>
        <p:txBody>
          <a:bodyPr/>
          <a:lstStyle>
            <a:lvl1pPr marL="340769" indent="-340769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en-US" sz="23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1pPr>
            <a:lvl2pPr marL="739328" indent="-282991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900" kern="1200" dirty="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2pPr>
            <a:lvl3pPr marL="1136386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3pPr>
            <a:lvl4pPr marL="1592713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4pPr>
            <a:lvl5pPr marL="2047574" indent="-226628" algn="l" defTabSz="909701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10253F"/>
                </a:solidFill>
                <a:latin typeface="Arial" pitchFamily="34" charset="0"/>
                <a:ea typeface="+mn-ea"/>
                <a:cs typeface="+mn-cs"/>
              </a:defRPr>
            </a:lvl5pPr>
            <a:lvl6pPr marL="2503150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273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39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8512" indent="-227513" algn="l" defTabSz="9102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04.12.2018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ctrTitle"/>
          </p:nvPr>
        </p:nvSpPr>
        <p:spPr>
          <a:xfrm>
            <a:off x="251520" y="4149080"/>
            <a:ext cx="4176464" cy="1758057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ru-RU" sz="2800" b="1" dirty="0" smtClean="0">
                <a:latin typeface="Arial Narrow" panose="020B0606020202030204" pitchFamily="34" charset="0"/>
              </a:rPr>
              <a:t>Практика корпоративного управления в России: взгляд компании</a:t>
            </a:r>
            <a:endParaRPr lang="ru-RU" sz="2800" b="1" kern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10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соблюдение принципов кодекса в 2015 г. (продолжение)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536" y="827420"/>
            <a:ext cx="797831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Статистика соблюдения по направлениям (в %)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46405913"/>
              </p:ext>
            </p:extLst>
          </p:nvPr>
        </p:nvGraphicFramePr>
        <p:xfrm>
          <a:off x="395536" y="1397000"/>
          <a:ext cx="8424936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12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11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первый срез получен, что дальше?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620688"/>
            <a:ext cx="8598422" cy="1255990"/>
            <a:chOff x="971600" y="764704"/>
            <a:chExt cx="8598422" cy="125599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411760" y="820365"/>
              <a:ext cx="715826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solidFill>
                    <a:srgbClr val="1F497D"/>
                  </a:solidFill>
                  <a:latin typeface="Arial Narrow" panose="020B0606020202030204" pitchFamily="34" charset="0"/>
                </a:rPr>
                <a:t>ШАГ 1. </a:t>
              </a:r>
              <a:r>
                <a:rPr lang="ru-RU" sz="2000" dirty="0" smtClean="0">
                  <a:latin typeface="Arial Narrow" panose="020B0606020202030204" pitchFamily="34" charset="0"/>
                </a:rPr>
                <a:t>Проведен анализ существующей практики в компании: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latin typeface="Arial Narrow" panose="020B0606020202030204" pitchFamily="34" charset="0"/>
                </a:rPr>
                <a:t>Самостоятельно (силами подразделения, ответственного за корпоративное управление);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latin typeface="Arial Narrow" panose="020B0606020202030204" pitchFamily="34" charset="0"/>
                </a:rPr>
                <a:t>Определены направления развития и необходимые мероприятия.</a:t>
              </a:r>
            </a:p>
          </p:txBody>
        </p:sp>
        <p:pic>
          <p:nvPicPr>
            <p:cNvPr id="15" name="Picture 6" descr="http://im6-tub-ru.yandex.net/i?id=110912345-54-72&amp;n=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764704"/>
              <a:ext cx="1368152" cy="1026114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427940" y="3501008"/>
            <a:ext cx="8408944" cy="1718905"/>
            <a:chOff x="427940" y="2032972"/>
            <a:chExt cx="8408944" cy="171890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42222" y="2032972"/>
              <a:ext cx="66782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solidFill>
                    <a:srgbClr val="1F497D"/>
                  </a:solidFill>
                  <a:latin typeface="Arial Narrow" panose="020B0606020202030204" pitchFamily="34" charset="0"/>
                </a:rPr>
                <a:t>ШАГ 3.</a:t>
              </a:r>
              <a:r>
                <a:rPr lang="ru-RU" sz="2000" dirty="0" smtClean="0">
                  <a:latin typeface="Arial Narrow" panose="020B0606020202030204" pitchFamily="34" charset="0"/>
                </a:rPr>
                <a:t> Мероприятия </a:t>
              </a:r>
              <a:r>
                <a:rPr lang="ru-RU" sz="2000" dirty="0" err="1" smtClean="0">
                  <a:latin typeface="Arial Narrow" panose="020B0606020202030204" pitchFamily="34" charset="0"/>
                </a:rPr>
                <a:t>проранжированы</a:t>
              </a:r>
              <a:r>
                <a:rPr lang="ru-RU" sz="2000" dirty="0" smtClean="0">
                  <a:latin typeface="Arial Narrow" panose="020B0606020202030204" pitchFamily="34" charset="0"/>
                </a:rPr>
                <a:t> по степени готовности к внедрению: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267744" y="2674659"/>
              <a:ext cx="656914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 defTabSz="893763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latin typeface="Arial Narrow" panose="020B0606020202030204" pitchFamily="34" charset="0"/>
                </a:rPr>
                <a:t>«</a:t>
              </a:r>
              <a:r>
                <a:rPr lang="ru-RU" sz="1600" dirty="0" err="1" smtClean="0">
                  <a:latin typeface="Arial Narrow" panose="020B0606020202030204" pitchFamily="34" charset="0"/>
                </a:rPr>
                <a:t>Тю</a:t>
              </a:r>
              <a:r>
                <a:rPr lang="ru-RU" sz="1600" dirty="0" smtClean="0">
                  <a:latin typeface="Arial Narrow" panose="020B0606020202030204" pitchFamily="34" charset="0"/>
                </a:rPr>
                <a:t>! Это </a:t>
              </a:r>
              <a:r>
                <a:rPr lang="ru-RU" sz="1600" dirty="0" smtClean="0">
                  <a:latin typeface="Arial Narrow" panose="020B0606020202030204" pitchFamily="34" charset="0"/>
                </a:rPr>
                <a:t>у нас недавно заработало)))»</a:t>
              </a:r>
            </a:p>
            <a:p>
              <a:pPr marL="285750" indent="-285750" algn="just" defTabSz="893763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latin typeface="Arial Narrow" panose="020B0606020202030204" pitchFamily="34" charset="0"/>
                </a:rPr>
                <a:t>«Ха! Это </a:t>
              </a:r>
              <a:r>
                <a:rPr lang="ru-RU" sz="1600" dirty="0" smtClean="0">
                  <a:latin typeface="Arial Narrow" panose="020B0606020202030204" pitchFamily="34" charset="0"/>
                </a:rPr>
                <a:t>можем внедрить сразу!</a:t>
              </a:r>
              <a:r>
                <a:rPr lang="ru-RU" sz="1600" dirty="0" smtClean="0">
                  <a:latin typeface="Arial Narrow" panose="020B0606020202030204" pitchFamily="34" charset="0"/>
                  <a:sym typeface="Wingdings" panose="05000000000000000000" pitchFamily="2" charset="2"/>
                </a:rPr>
                <a:t></a:t>
              </a:r>
              <a:r>
                <a:rPr lang="ru-RU" sz="1600" dirty="0" smtClean="0">
                  <a:latin typeface="Arial Narrow" panose="020B0606020202030204" pitchFamily="34" charset="0"/>
                </a:rPr>
                <a:t>» </a:t>
              </a:r>
            </a:p>
            <a:p>
              <a:pPr marL="285750" indent="-285750" algn="just" defTabSz="893763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latin typeface="Arial Narrow" panose="020B0606020202030204" pitchFamily="34" charset="0"/>
                </a:rPr>
                <a:t>«</a:t>
              </a:r>
              <a:r>
                <a:rPr lang="ru-RU" sz="1600" dirty="0" err="1" smtClean="0">
                  <a:latin typeface="Arial Narrow" panose="020B0606020202030204" pitchFamily="34" charset="0"/>
                </a:rPr>
                <a:t>Хммм</a:t>
              </a:r>
              <a:r>
                <a:rPr lang="ru-RU" sz="1600" dirty="0" smtClean="0">
                  <a:latin typeface="Arial Narrow" panose="020B0606020202030204" pitchFamily="34" charset="0"/>
                </a:rPr>
                <a:t>, а вот тут нужно какое-то время…»</a:t>
              </a:r>
            </a:p>
            <a:p>
              <a:pPr marL="285750" indent="-285750" algn="just" defTabSz="893763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latin typeface="Arial Narrow" panose="020B0606020202030204" pitchFamily="34" charset="0"/>
                </a:rPr>
                <a:t>«Увы, на данном этапе невозможно/нецелесообразно((((»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  <p:pic>
          <p:nvPicPr>
            <p:cNvPr id="19" name="Picture 6" descr="https://www.clf.org/wp-content/uploads/2016/10/Detail-Yes-Checkbox-shutterstoc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40" y="2057152"/>
              <a:ext cx="1680243" cy="112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324146" y="1944367"/>
            <a:ext cx="8496325" cy="1556641"/>
            <a:chOff x="1194820" y="3553852"/>
            <a:chExt cx="8496325" cy="155664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194820" y="3553852"/>
              <a:ext cx="8496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1F497D"/>
                  </a:solidFill>
                  <a:latin typeface="Arial Narrow" panose="020B0606020202030204" pitchFamily="34" charset="0"/>
                </a:rPr>
                <a:t>ШАГ 2.</a:t>
              </a:r>
              <a:r>
                <a:rPr lang="ru-RU" sz="2000" dirty="0" smtClean="0">
                  <a:latin typeface="Arial Narrow" panose="020B0606020202030204" pitchFamily="34" charset="0"/>
                </a:rPr>
                <a:t> Произведена оценка экономического эффекта по мероприятиям: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6756631" y="3997317"/>
              <a:ext cx="2759923" cy="1113176"/>
              <a:chOff x="10754018" y="4085821"/>
              <a:chExt cx="4079686" cy="1689240"/>
            </a:xfrm>
          </p:grpSpPr>
          <p:pic>
            <p:nvPicPr>
              <p:cNvPr id="24" name="Рисунок 2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290" b="21502"/>
              <a:stretch/>
            </p:blipFill>
            <p:spPr>
              <a:xfrm>
                <a:off x="10754018" y="4085821"/>
                <a:ext cx="4079686" cy="1689240"/>
              </a:xfrm>
              <a:prstGeom prst="rect">
                <a:avLst/>
              </a:prstGeom>
            </p:spPr>
          </p:pic>
          <p:sp>
            <p:nvSpPr>
              <p:cNvPr id="25" name="Прямоугольник 24"/>
              <p:cNvSpPr/>
              <p:nvPr/>
            </p:nvSpPr>
            <p:spPr>
              <a:xfrm>
                <a:off x="13442390" y="4351615"/>
                <a:ext cx="1391314" cy="37363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 smtClean="0">
                    <a:latin typeface="Arial Narrow" panose="020B0606020202030204" pitchFamily="34" charset="0"/>
                  </a:rPr>
                  <a:t>РЕЗУЛЬТАТ</a:t>
                </a: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10754932" y="4351615"/>
                <a:ext cx="1391314" cy="37363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1000" dirty="0" smtClean="0">
                    <a:latin typeface="Arial Narrow" panose="020B0606020202030204" pitchFamily="34" charset="0"/>
                  </a:rPr>
                  <a:t>ЗАТРАТЫ</a:t>
                </a:r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1217821" y="3994391"/>
              <a:ext cx="54726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 defTabSz="893763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latin typeface="Arial Narrow" panose="020B0606020202030204" pitchFamily="34" charset="0"/>
                </a:rPr>
                <a:t>Нужно ли нести эти затраты в настоящий момент?</a:t>
              </a:r>
            </a:p>
            <a:p>
              <a:pPr marL="285750" indent="-285750" algn="just" defTabSz="893763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latin typeface="Arial Narrow" panose="020B0606020202030204" pitchFamily="34" charset="0"/>
                </a:rPr>
                <a:t>Что принесут нам затраты – ожидаемый результат или только минус в бюджете?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4" name="Rectangle 122"/>
          <p:cNvSpPr>
            <a:spLocks noChangeArrowheads="1"/>
          </p:cNvSpPr>
          <p:nvPr/>
        </p:nvSpPr>
        <p:spPr bwMode="auto">
          <a:xfrm>
            <a:off x="220538" y="5334313"/>
            <a:ext cx="8743950" cy="830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Приоритет на 2016 год</a:t>
            </a:r>
            <a:r>
              <a:rPr lang="ru-RU" sz="2200" dirty="0" smtClean="0">
                <a:latin typeface="Arial Narrow" panose="020B0606020202030204" pitchFamily="34" charset="0"/>
              </a:rPr>
              <a:t> - направлениям с текущим уровнем соответствия </a:t>
            </a:r>
            <a:r>
              <a:rPr lang="ru-RU" sz="2200" dirty="0">
                <a:latin typeface="Arial Narrow" panose="020B0606020202030204" pitchFamily="34" charset="0"/>
              </a:rPr>
              <a:t>принципам </a:t>
            </a:r>
            <a:r>
              <a:rPr lang="ru-RU" sz="2400" b="1" dirty="0">
                <a:solidFill>
                  <a:srgbClr val="1F497D"/>
                </a:solidFill>
                <a:latin typeface="Arial Narrow" panose="020B0606020202030204" pitchFamily="34" charset="0"/>
              </a:rPr>
              <a:t>5</a:t>
            </a:r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0% и ниже</a:t>
            </a:r>
            <a:endParaRPr lang="ru-RU" sz="24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12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Промежуточный срез (по итогам 2016 года)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785798"/>
              </p:ext>
            </p:extLst>
          </p:nvPr>
        </p:nvGraphicFramePr>
        <p:xfrm>
          <a:off x="395536" y="908723"/>
          <a:ext cx="8496942" cy="5040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1152128"/>
                <a:gridCol w="1080120"/>
                <a:gridCol w="1152128"/>
                <a:gridCol w="1080118"/>
              </a:tblGrid>
              <a:tr h="77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Количество </a:t>
                      </a:r>
                    </a:p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принципов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Соблюдается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Соблюдается частично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Не</a:t>
                      </a:r>
                    </a:p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соблюдается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1. Права акционеров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2. Совет директоров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13 (+2)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14 (-1)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9 (-1)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3. Корпоративный секретарь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(+1)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0 (-1)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4. Система вознаграждения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7 (+1)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(-1)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8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5. Система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внутреннего контроля</a:t>
                      </a:r>
                      <a:r>
                        <a:rPr lang="ru-RU" sz="18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и управления рисками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6. Раскрытие информации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5 (+2)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(-2)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7.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Существенные корпоративные действия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48 (+6)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19 (-4)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12 (-2)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6021288"/>
            <a:ext cx="8496944" cy="276987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 defTabSz="914282">
              <a:spcBef>
                <a:spcPts val="100"/>
              </a:spcBef>
              <a:spcAft>
                <a:spcPts val="100"/>
              </a:spcAft>
              <a:buClr>
                <a:srgbClr val="1F497D">
                  <a:lumMod val="60000"/>
                  <a:lumOff val="40000"/>
                </a:srgbClr>
              </a:buClr>
              <a:buSzPct val="120000"/>
            </a:pP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*В круглых скобках указывается изменение по сравнению со значениями 2015 г.</a:t>
            </a:r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13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Промежуточный срез (по итогам 2017 года)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441773"/>
              </p:ext>
            </p:extLst>
          </p:nvPr>
        </p:nvGraphicFramePr>
        <p:xfrm>
          <a:off x="395536" y="908723"/>
          <a:ext cx="8496942" cy="5040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1152128"/>
                <a:gridCol w="1080120"/>
                <a:gridCol w="1152128"/>
                <a:gridCol w="1080118"/>
              </a:tblGrid>
              <a:tr h="77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Количество </a:t>
                      </a:r>
                    </a:p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принципов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Соблюдается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Соблюдается частично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Не</a:t>
                      </a:r>
                    </a:p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соблюдается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1. Права акционеров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2. Совет директоров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16 (+3)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11 (-3)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3. Корпоративный секретарь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4. Система вознаграждения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8 (+1)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 (+1)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0 (-2)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8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5. Система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внутреннего контроля</a:t>
                      </a:r>
                      <a:r>
                        <a:rPr lang="ru-RU" sz="18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и управления рисками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6. Раскрытие информации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7.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Существенные корпоративные действия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5 (+1)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0 (-1)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53 (+5)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17 (-2)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9 (-3)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6021288"/>
            <a:ext cx="8496944" cy="276987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 defTabSz="914282">
              <a:spcBef>
                <a:spcPts val="100"/>
              </a:spcBef>
              <a:spcAft>
                <a:spcPts val="100"/>
              </a:spcAft>
              <a:buClr>
                <a:srgbClr val="1F497D">
                  <a:lumMod val="60000"/>
                  <a:lumOff val="40000"/>
                </a:srgbClr>
              </a:buClr>
              <a:buSzPct val="120000"/>
            </a:pP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*В круглых скобках указывается изменение по сравнению со значениями 2016 г.</a:t>
            </a:r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14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Мероприятия 2017-2018 </a:t>
            </a:r>
            <a:r>
              <a:rPr lang="ru-RU" sz="2000" b="1" cap="all" dirty="0">
                <a:solidFill>
                  <a:schemeClr val="accent1"/>
                </a:solidFill>
                <a:latin typeface="Arial Narrow" panose="020B0606020202030204" pitchFamily="34" charset="0"/>
              </a:rPr>
              <a:t>г</a:t>
            </a:r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г.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251520" y="1124744"/>
            <a:ext cx="8640960" cy="400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marL="285750" indent="-285750" algn="just" defTabSz="914341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Внедрение «Вводного курса» для новых членов Совета директоров (3 кв. 2017 г.)</a:t>
            </a:r>
          </a:p>
        </p:txBody>
      </p:sp>
      <p:sp>
        <p:nvSpPr>
          <p:cNvPr id="16" name="Rectangle 122"/>
          <p:cNvSpPr>
            <a:spLocks noChangeArrowheads="1"/>
          </p:cNvSpPr>
          <p:nvPr/>
        </p:nvSpPr>
        <p:spPr bwMode="auto">
          <a:xfrm>
            <a:off x="251520" y="2315781"/>
            <a:ext cx="8640960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marL="285750" indent="-285750" algn="just" defTabSz="914341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Утверждена </a:t>
            </a:r>
            <a:r>
              <a:rPr lang="ru-RU" sz="2000" dirty="0">
                <a:latin typeface="Arial Narrow" panose="020B0606020202030204" pitchFamily="34" charset="0"/>
              </a:rPr>
              <a:t>методика оценки корпоративного управления для внутреннего аудита и постановка процедуры оценки в план работы на 2018 г</a:t>
            </a:r>
            <a:r>
              <a:rPr lang="ru-RU" sz="2000" dirty="0" smtClean="0">
                <a:latin typeface="Arial Narrow" panose="020B0606020202030204" pitchFamily="34" charset="0"/>
              </a:rPr>
              <a:t>. (4 кв. 2017 г.)</a:t>
            </a: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51520" y="3814595"/>
            <a:ext cx="8640960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marL="285750" indent="-285750" algn="just" defTabSz="914341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Обновление ряда внутренних документов: Положение о СД, Правлении (2 кв. 2017 г.), Положения об информационной и дивидендных политиках (1-2 кв.2018 г.)</a:t>
            </a:r>
          </a:p>
        </p:txBody>
      </p:sp>
      <p:sp>
        <p:nvSpPr>
          <p:cNvPr id="18" name="Rectangle 122"/>
          <p:cNvSpPr>
            <a:spLocks noChangeArrowheads="1"/>
          </p:cNvSpPr>
          <p:nvPr/>
        </p:nvSpPr>
        <p:spPr bwMode="auto">
          <a:xfrm>
            <a:off x="251520" y="5313408"/>
            <a:ext cx="8640960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marL="285750" indent="-285750" algn="just" defTabSz="914341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Проведение оценки корпоративного управления службой внутреннего аудита, утверждение отчета об оценке (1-2 кв. 2018 г.)</a:t>
            </a:r>
          </a:p>
        </p:txBody>
      </p:sp>
      <p:sp>
        <p:nvSpPr>
          <p:cNvPr id="22" name="Rectangle 122"/>
          <p:cNvSpPr>
            <a:spLocks noChangeArrowheads="1"/>
          </p:cNvSpPr>
          <p:nvPr/>
        </p:nvSpPr>
        <p:spPr bwMode="auto">
          <a:xfrm rot="21224333">
            <a:off x="7610566" y="1579504"/>
            <a:ext cx="1316656" cy="338548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Реализовано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angle 122"/>
          <p:cNvSpPr>
            <a:spLocks noChangeArrowheads="1"/>
          </p:cNvSpPr>
          <p:nvPr/>
        </p:nvSpPr>
        <p:spPr bwMode="auto">
          <a:xfrm rot="21224333">
            <a:off x="7610871" y="3019664"/>
            <a:ext cx="1316656" cy="338548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Реализовано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angle 122"/>
          <p:cNvSpPr>
            <a:spLocks noChangeArrowheads="1"/>
          </p:cNvSpPr>
          <p:nvPr/>
        </p:nvSpPr>
        <p:spPr bwMode="auto">
          <a:xfrm rot="21224333">
            <a:off x="7561290" y="4593263"/>
            <a:ext cx="1316656" cy="338548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Реализовано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Rectangle 122"/>
          <p:cNvSpPr>
            <a:spLocks noChangeArrowheads="1"/>
          </p:cNvSpPr>
          <p:nvPr/>
        </p:nvSpPr>
        <p:spPr bwMode="auto">
          <a:xfrm rot="21224333">
            <a:off x="7594213" y="5755968"/>
            <a:ext cx="1316656" cy="338548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Реализовано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15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Мероприятия 2017-2018 </a:t>
            </a:r>
            <a:r>
              <a:rPr lang="ru-RU" sz="2000" b="1" cap="all" dirty="0">
                <a:solidFill>
                  <a:schemeClr val="accent1"/>
                </a:solidFill>
                <a:latin typeface="Arial Narrow" panose="020B0606020202030204" pitchFamily="34" charset="0"/>
              </a:rPr>
              <a:t>г</a:t>
            </a:r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г. (продолжение)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251520" y="5301208"/>
            <a:ext cx="8640960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marL="285750" indent="-285750" algn="just" defTabSz="914341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Утверждение договора страхования ответственности директоров и должностных лиц (2 кв. 2018 г.)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9" name="Rectangle 122"/>
          <p:cNvSpPr>
            <a:spLocks noChangeArrowheads="1"/>
          </p:cNvSpPr>
          <p:nvPr/>
        </p:nvSpPr>
        <p:spPr bwMode="auto">
          <a:xfrm>
            <a:off x="251520" y="1124744"/>
            <a:ext cx="8640960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marL="285750" indent="-285750" algn="just" defTabSz="914341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Подготовка, согласование и утверждение методики (само)оценки Совета директоров и комитетов Совета директоров (3 кв. 2017 г. – 1 кв. 2018 г.)</a:t>
            </a:r>
          </a:p>
        </p:txBody>
      </p:sp>
      <p:sp>
        <p:nvSpPr>
          <p:cNvPr id="20" name="Rectangle 122"/>
          <p:cNvSpPr>
            <a:spLocks noChangeArrowheads="1"/>
          </p:cNvSpPr>
          <p:nvPr/>
        </p:nvSpPr>
        <p:spPr bwMode="auto">
          <a:xfrm>
            <a:off x="251520" y="2516899"/>
            <a:ext cx="8640960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marL="285750" indent="-285750" algn="just" defTabSz="914341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Проведение самооценки Совета директоров и комитетов Совета директоров, утверждение отчета об оценке (2-3 кв. 2018 г.)</a:t>
            </a:r>
          </a:p>
        </p:txBody>
      </p:sp>
      <p:sp>
        <p:nvSpPr>
          <p:cNvPr id="21" name="Rectangle 122"/>
          <p:cNvSpPr>
            <a:spLocks noChangeArrowheads="1"/>
          </p:cNvSpPr>
          <p:nvPr/>
        </p:nvSpPr>
        <p:spPr bwMode="auto">
          <a:xfrm>
            <a:off x="251520" y="3909054"/>
            <a:ext cx="8640960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marL="285750" indent="-285750" algn="just" defTabSz="914341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Оценка кандидатов в Совет директоров (1-2 кв. 2018 г.), размещение информации в материалах для акционеров</a:t>
            </a:r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 rot="21224333">
            <a:off x="7561289" y="1723520"/>
            <a:ext cx="1316656" cy="338548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Реализовано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2"/>
          <p:cNvSpPr>
            <a:spLocks noChangeArrowheads="1"/>
          </p:cNvSpPr>
          <p:nvPr/>
        </p:nvSpPr>
        <p:spPr bwMode="auto">
          <a:xfrm rot="21224333">
            <a:off x="7557916" y="3158097"/>
            <a:ext cx="1316656" cy="338548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Реализовано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22"/>
          <p:cNvSpPr>
            <a:spLocks noChangeArrowheads="1"/>
          </p:cNvSpPr>
          <p:nvPr/>
        </p:nvSpPr>
        <p:spPr bwMode="auto">
          <a:xfrm rot="21224333">
            <a:off x="7578117" y="4651916"/>
            <a:ext cx="1316656" cy="338548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Реализовано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122"/>
          <p:cNvSpPr>
            <a:spLocks noChangeArrowheads="1"/>
          </p:cNvSpPr>
          <p:nvPr/>
        </p:nvSpPr>
        <p:spPr bwMode="auto">
          <a:xfrm rot="21224333">
            <a:off x="7578118" y="5725936"/>
            <a:ext cx="1316656" cy="338548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Реализовано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16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Промежуточный срез (ожидание по итогам 2018 года)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24092"/>
              </p:ext>
            </p:extLst>
          </p:nvPr>
        </p:nvGraphicFramePr>
        <p:xfrm>
          <a:off x="395536" y="908723"/>
          <a:ext cx="8496942" cy="5040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1152128"/>
                <a:gridCol w="1080120"/>
                <a:gridCol w="1152128"/>
                <a:gridCol w="1080118"/>
              </a:tblGrid>
              <a:tr h="77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Количество </a:t>
                      </a:r>
                    </a:p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принципов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Соблюдается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Соблюдается частично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Не</a:t>
                      </a:r>
                    </a:p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соблюдается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1. Права акционеров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12 (+1)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(-1)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2. Совет директоров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25 (+9)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8 (-3)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3 (-6)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3. Корпоративный секретарь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4. Система вознаграждения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8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5. Система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внутреннего контроля</a:t>
                      </a:r>
                      <a:r>
                        <a:rPr lang="ru-RU" sz="18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и управления рисками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6. Раскрытие информации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7.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Существенные корпоративные действия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63 (+10)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13 (-4)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3 (-6)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6021288"/>
            <a:ext cx="8496944" cy="276987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 defTabSz="914282">
              <a:spcBef>
                <a:spcPts val="100"/>
              </a:spcBef>
              <a:spcAft>
                <a:spcPts val="100"/>
              </a:spcAft>
              <a:buClr>
                <a:srgbClr val="1F497D">
                  <a:lumMod val="60000"/>
                  <a:lumOff val="40000"/>
                </a:srgbClr>
              </a:buClr>
              <a:buSzPct val="120000"/>
            </a:pP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*В круглых скобках указывается изменение по сравнению со значениями 2017 г.</a:t>
            </a:r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17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соблюдение принципов кодекса в 2018 г. (ожидание)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9680" y="1628800"/>
            <a:ext cx="8542972" cy="4358222"/>
            <a:chOff x="279680" y="980728"/>
            <a:chExt cx="8542972" cy="4358222"/>
          </a:xfrm>
        </p:grpSpPr>
        <p:graphicFrame>
          <p:nvGraphicFramePr>
            <p:cNvPr id="2" name="Диаграмма 1"/>
            <p:cNvGraphicFramePr/>
            <p:nvPr>
              <p:extLst>
                <p:ext uri="{D42A27DB-BD31-4B8C-83A1-F6EECF244321}">
                  <p14:modId xmlns:p14="http://schemas.microsoft.com/office/powerpoint/2010/main" val="3164973217"/>
                </p:ext>
              </p:extLst>
            </p:nvPr>
          </p:nvGraphicFramePr>
          <p:xfrm>
            <a:off x="1043608" y="980728"/>
            <a:ext cx="5767925" cy="31683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122"/>
            <p:cNvSpPr>
              <a:spLocks noChangeArrowheads="1"/>
            </p:cNvSpPr>
            <p:nvPr/>
          </p:nvSpPr>
          <p:spPr bwMode="auto">
            <a:xfrm>
              <a:off x="279680" y="1869798"/>
              <a:ext cx="2570855" cy="1631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just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Полностью соблюдается </a:t>
              </a:r>
            </a:p>
            <a:p>
              <a:pPr algn="just" defTabSz="914341">
                <a:defRPr/>
              </a:pPr>
              <a:r>
                <a:rPr lang="ru-RU" sz="2800" b="1" dirty="0" smtClean="0">
                  <a:solidFill>
                    <a:srgbClr val="1F497D"/>
                  </a:solidFill>
                  <a:latin typeface="Arial Narrow" panose="020B0606020202030204" pitchFamily="34" charset="0"/>
                </a:rPr>
                <a:t>80%</a:t>
              </a:r>
              <a:r>
                <a:rPr lang="ru-RU" sz="2400" dirty="0" smtClean="0">
                  <a:latin typeface="Arial Narrow" panose="020B0606020202030204" pitchFamily="34" charset="0"/>
                </a:rPr>
                <a:t> принципов </a:t>
              </a:r>
            </a:p>
            <a:p>
              <a:pPr algn="just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(63 из 79)</a:t>
              </a: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Rectangle 122"/>
            <p:cNvSpPr>
              <a:spLocks noChangeArrowheads="1"/>
            </p:cNvSpPr>
            <p:nvPr/>
          </p:nvSpPr>
          <p:spPr bwMode="auto">
            <a:xfrm>
              <a:off x="5870324" y="2348880"/>
              <a:ext cx="2952328" cy="12618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just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Частично соблюдается </a:t>
              </a:r>
            </a:p>
            <a:p>
              <a:pPr algn="just" defTabSz="914341">
                <a:defRPr/>
              </a:pPr>
              <a:r>
                <a:rPr lang="ru-RU" sz="2800" b="1" dirty="0" smtClean="0">
                  <a:solidFill>
                    <a:srgbClr val="1F497D"/>
                  </a:solidFill>
                  <a:latin typeface="Arial Narrow" panose="020B0606020202030204" pitchFamily="34" charset="0"/>
                </a:rPr>
                <a:t>16%</a:t>
              </a:r>
              <a:r>
                <a:rPr lang="ru-RU" sz="2400" dirty="0" smtClean="0">
                  <a:latin typeface="Arial Narrow" panose="020B0606020202030204" pitchFamily="34" charset="0"/>
                </a:rPr>
                <a:t> принципов </a:t>
              </a:r>
            </a:p>
            <a:p>
              <a:pPr algn="just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(13 из 79)</a:t>
              </a: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Rectangle 122"/>
            <p:cNvSpPr>
              <a:spLocks noChangeArrowheads="1"/>
            </p:cNvSpPr>
            <p:nvPr/>
          </p:nvSpPr>
          <p:spPr bwMode="auto">
            <a:xfrm>
              <a:off x="5004048" y="4077072"/>
              <a:ext cx="2592288" cy="12618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just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Не соблюдается</a:t>
              </a:r>
            </a:p>
            <a:p>
              <a:pPr algn="just" defTabSz="914341">
                <a:defRPr/>
              </a:pPr>
              <a:r>
                <a:rPr lang="ru-RU" sz="2800" b="1" dirty="0" smtClean="0">
                  <a:solidFill>
                    <a:srgbClr val="1F497D"/>
                  </a:solidFill>
                  <a:latin typeface="Arial Narrow" panose="020B0606020202030204" pitchFamily="34" charset="0"/>
                </a:rPr>
                <a:t>4%</a:t>
              </a:r>
              <a:r>
                <a:rPr lang="ru-RU" sz="2400" dirty="0" smtClean="0">
                  <a:latin typeface="Arial Narrow" panose="020B0606020202030204" pitchFamily="34" charset="0"/>
                </a:rPr>
                <a:t> принципов</a:t>
              </a:r>
            </a:p>
            <a:p>
              <a:pPr algn="just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(3 из 79)</a:t>
              </a:r>
              <a:endParaRPr lang="ru-RU" sz="24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5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18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соблюдение принципов кодекса в 2018  г. (</a:t>
            </a:r>
            <a:r>
              <a:rPr lang="ru-RU" sz="2000" b="1" cap="all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ожид</a:t>
            </a:r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., продолжение)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536" y="827420"/>
            <a:ext cx="797831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Статистика соблюдения по направлениям (в %)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85901745"/>
              </p:ext>
            </p:extLst>
          </p:nvPr>
        </p:nvGraphicFramePr>
        <p:xfrm>
          <a:off x="395536" y="1397000"/>
          <a:ext cx="8424936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70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19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Динамика Результатов за 2015-2018 гг.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536" y="827420"/>
            <a:ext cx="797831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Принципы, соблюдаемые полностью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70836295"/>
              </p:ext>
            </p:extLst>
          </p:nvPr>
        </p:nvGraphicFramePr>
        <p:xfrm>
          <a:off x="827584" y="1340768"/>
          <a:ext cx="619268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04248" y="1754813"/>
            <a:ext cx="2240632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+21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принцип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536" y="3563724"/>
            <a:ext cx="797831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% полного соблюдения принципов ККУ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80267434"/>
              </p:ext>
            </p:extLst>
          </p:nvPr>
        </p:nvGraphicFramePr>
        <p:xfrm>
          <a:off x="827584" y="3933056"/>
          <a:ext cx="619268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04248" y="4347101"/>
            <a:ext cx="2240632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+2</a:t>
            </a:r>
            <a:r>
              <a:rPr lang="en-US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7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процентов</a:t>
            </a:r>
          </a:p>
        </p:txBody>
      </p:sp>
    </p:spTree>
    <p:extLst>
      <p:ext uri="{BB962C8B-B14F-4D97-AF65-F5344CB8AC3E}">
        <p14:creationId xmlns:p14="http://schemas.microsoft.com/office/powerpoint/2010/main" val="14977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2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75599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Narrow" panose="020B0606020202030204" pitchFamily="34" charset="0"/>
              </a:rPr>
              <a:t>Добрый день!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880" y="3434070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15-20 минут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54868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ICE BREAKER </a:t>
            </a: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ИЛИ «МЕЖДУ НАМИ ТАЕТ ЛЁД»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19529" y="3434070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Доклад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00192" y="3434070"/>
            <a:ext cx="2266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Обсуждение</a:t>
            </a:r>
          </a:p>
        </p:txBody>
      </p:sp>
      <p:pic>
        <p:nvPicPr>
          <p:cNvPr id="15" name="Рисунок 14" descr="https://oboi-colibri.ru/wp-content/uploads/2016/06/sand-hourglass-1024x6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0" y="1824957"/>
            <a:ext cx="2408555" cy="159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craftware.pl/wp-content/uploads/2018/05/ecommer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14" y="4168827"/>
            <a:ext cx="2408555" cy="16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www.infotop.lv/uploads/img/articles/large/invets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80014"/>
            <a:ext cx="2408555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img.tttcdn.com/product/xy/2000/2000/p/gu1/H/H12185B/H12185B-6-55f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448272" cy="164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www.shantioc.org/wp-content/uploads/2018/06/shanti-orange-county-community-educatio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77" y="1844824"/>
            <a:ext cx="2408555" cy="157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memosales.ru/content/uploads/2016/02/2d21210798a4ddeb008c832ae128e75d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408555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7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20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66852520"/>
              </p:ext>
            </p:extLst>
          </p:nvPr>
        </p:nvGraphicFramePr>
        <p:xfrm>
          <a:off x="1101045" y="3871549"/>
          <a:ext cx="56166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68902267"/>
              </p:ext>
            </p:extLst>
          </p:nvPr>
        </p:nvGraphicFramePr>
        <p:xfrm>
          <a:off x="1101045" y="1268760"/>
          <a:ext cx="561662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Динамика Результатов за 2015-2018 гг. (продолжение)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827420"/>
            <a:ext cx="797831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Принципы, соблюдаемые частично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536" y="3491716"/>
            <a:ext cx="799288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Принципы, не соблюдаемые Обществом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04248" y="1556792"/>
            <a:ext cx="2240632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-10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принципов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04248" y="4347101"/>
            <a:ext cx="2240632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-11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принципов</a:t>
            </a:r>
          </a:p>
        </p:txBody>
      </p:sp>
    </p:spTree>
    <p:extLst>
      <p:ext uri="{BB962C8B-B14F-4D97-AF65-F5344CB8AC3E}">
        <p14:creationId xmlns:p14="http://schemas.microsoft.com/office/powerpoint/2010/main" val="14977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21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89756" y="2708920"/>
            <a:ext cx="8964488" cy="103727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Часть 2. практика внедрения: взгляд компании</a:t>
            </a:r>
            <a:endParaRPr lang="ru-RU" sz="28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http://infinance.biz/uploads/posts/2017-12/1514106417_holodnyi-raschet-i-otsutstvie-emoci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79" y="3861048"/>
            <a:ext cx="194540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mg.evbuc.com/https%3A%2F%2Fcdn.evbuc.com%2Fimages%2F39212077%2F186039983292%2F1%2Foriginal.jpg?s=0df4ea018139d4494ab09814db4180b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5" y="3861048"/>
            <a:ext cx="352839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www.cherylmcmillan.com/wp-content/uploads/shutterstock_1735635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94540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nulltx.com/wp-content/uploads/2016/08/shutterstock_31585847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94" y="548680"/>
            <a:ext cx="1943999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casexe.com/uploads/news/casexe-science-3-1000h700-c6fcdb68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62" y="548680"/>
            <a:ext cx="352839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hkolazhizni.ru/img/content/i132/132604_o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194540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3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22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Пример №1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122"/>
          <p:cNvSpPr>
            <a:spLocks noChangeArrowheads="1"/>
          </p:cNvSpPr>
          <p:nvPr/>
        </p:nvSpPr>
        <p:spPr bwMode="auto">
          <a:xfrm>
            <a:off x="164941" y="859365"/>
            <a:ext cx="8743950" cy="64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Обеспечение участия акционеров в ОСА через удаленные каналы (личный кабинет акционера)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4472"/>
            <a:ext cx="2304256" cy="215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10" y="1483897"/>
            <a:ext cx="2503226" cy="216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50" y="1268760"/>
            <a:ext cx="2646294" cy="199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179512" y="3068960"/>
            <a:ext cx="8487776" cy="3168352"/>
            <a:chOff x="-17522" y="2348880"/>
            <a:chExt cx="8487776" cy="316835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-17522" y="2348880"/>
              <a:ext cx="8487776" cy="3168352"/>
              <a:chOff x="-17522" y="980728"/>
              <a:chExt cx="8487776" cy="3168352"/>
            </a:xfrm>
          </p:grpSpPr>
          <p:graphicFrame>
            <p:nvGraphicFramePr>
              <p:cNvPr id="9" name="Диаграмма 8"/>
              <p:cNvGraphicFramePr/>
              <p:nvPr>
                <p:extLst>
                  <p:ext uri="{D42A27DB-BD31-4B8C-83A1-F6EECF244321}">
                    <p14:modId xmlns:p14="http://schemas.microsoft.com/office/powerpoint/2010/main" val="782568110"/>
                  </p:ext>
                </p:extLst>
              </p:nvPr>
            </p:nvGraphicFramePr>
            <p:xfrm>
              <a:off x="1043608" y="980728"/>
              <a:ext cx="5767925" cy="31683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0" name="Rectangle 122"/>
              <p:cNvSpPr>
                <a:spLocks noChangeArrowheads="1"/>
              </p:cNvSpPr>
              <p:nvPr/>
            </p:nvSpPr>
            <p:spPr bwMode="auto">
              <a:xfrm>
                <a:off x="-17522" y="2132856"/>
                <a:ext cx="2583119" cy="120032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91434" tIns="45717" rIns="91434" bIns="45717">
                <a:spAutoFit/>
              </a:bodyPr>
              <a:lstStyle/>
              <a:p>
                <a:pPr defTabSz="914341">
                  <a:defRPr/>
                </a:pPr>
                <a:r>
                  <a:rPr lang="ru-RU" sz="2400" dirty="0" smtClean="0">
                    <a:latin typeface="Arial Narrow" panose="020B0606020202030204" pitchFamily="34" charset="0"/>
                  </a:rPr>
                  <a:t>6 акционеров владеют </a:t>
                </a:r>
                <a:r>
                  <a:rPr lang="ru-RU" sz="2800" b="1" dirty="0">
                    <a:solidFill>
                      <a:srgbClr val="1F497D"/>
                    </a:solidFill>
                    <a:latin typeface="Arial Narrow" panose="020B0606020202030204" pitchFamily="34" charset="0"/>
                  </a:rPr>
                  <a:t>≈ 90</a:t>
                </a:r>
                <a:r>
                  <a:rPr lang="ru-RU" sz="2800" b="1" dirty="0" smtClean="0">
                    <a:solidFill>
                      <a:srgbClr val="1F497D"/>
                    </a:solidFill>
                    <a:latin typeface="Arial Narrow" panose="020B0606020202030204" pitchFamily="34" charset="0"/>
                  </a:rPr>
                  <a:t>%</a:t>
                </a:r>
                <a:r>
                  <a:rPr lang="ru-RU" sz="2400" dirty="0" smtClean="0">
                    <a:latin typeface="Arial Narrow" panose="020B0606020202030204" pitchFamily="34" charset="0"/>
                  </a:rPr>
                  <a:t> </a:t>
                </a:r>
                <a:r>
                  <a:rPr lang="ru-RU" sz="2000" dirty="0" smtClean="0">
                    <a:latin typeface="Arial Narrow" panose="020B0606020202030204" pitchFamily="34" charset="0"/>
                  </a:rPr>
                  <a:t>(от АК)</a:t>
                </a:r>
                <a:endParaRPr lang="ru-RU" sz="2400" dirty="0" smtClean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Rectangle 122"/>
              <p:cNvSpPr>
                <a:spLocks noChangeArrowheads="1"/>
              </p:cNvSpPr>
              <p:nvPr/>
            </p:nvSpPr>
            <p:spPr bwMode="auto">
              <a:xfrm>
                <a:off x="5877966" y="1541116"/>
                <a:ext cx="2592288" cy="18158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91434" tIns="45717" rIns="91434" bIns="45717">
                <a:spAutoFit/>
              </a:bodyPr>
              <a:lstStyle/>
              <a:p>
                <a:pPr algn="just" defTabSz="914341">
                  <a:defRPr/>
                </a:pPr>
                <a:r>
                  <a:rPr lang="ru-RU" sz="2400" b="1" dirty="0">
                    <a:solidFill>
                      <a:srgbClr val="1F497D"/>
                    </a:solidFill>
                    <a:latin typeface="Arial Narrow" panose="020B0606020202030204" pitchFamily="34" charset="0"/>
                  </a:rPr>
                  <a:t>≈ </a:t>
                </a:r>
                <a:r>
                  <a:rPr lang="ru-RU" sz="2400" b="1" dirty="0" smtClean="0">
                    <a:solidFill>
                      <a:srgbClr val="1F497D"/>
                    </a:solidFill>
                    <a:latin typeface="Arial Narrow" panose="020B0606020202030204" pitchFamily="34" charset="0"/>
                  </a:rPr>
                  <a:t>99% </a:t>
                </a:r>
                <a:r>
                  <a:rPr lang="ru-RU" sz="2400" dirty="0" smtClean="0">
                    <a:latin typeface="Arial Narrow" panose="020B0606020202030204" pitchFamily="34" charset="0"/>
                  </a:rPr>
                  <a:t>от общего количества физлица </a:t>
                </a:r>
                <a:r>
                  <a:rPr lang="ru-RU" sz="2000" dirty="0" smtClean="0">
                    <a:latin typeface="Arial Narrow" panose="020B0606020202030204" pitchFamily="34" charset="0"/>
                  </a:rPr>
                  <a:t>(в основном, пенсионеры, бывшие работники)</a:t>
                </a:r>
                <a:endParaRPr lang="ru-RU" sz="2000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630550" y="4621324"/>
              <a:ext cx="2232248" cy="247836"/>
              <a:chOff x="630550" y="3901244"/>
              <a:chExt cx="2232248" cy="247836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630550" y="3901244"/>
                <a:ext cx="19802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610770" y="3901244"/>
                <a:ext cx="252028" cy="2478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/>
          </p:nvGrpSpPr>
          <p:grpSpPr>
            <a:xfrm>
              <a:off x="5301248" y="4797152"/>
              <a:ext cx="2890142" cy="216024"/>
              <a:chOff x="-135356" y="3604828"/>
              <a:chExt cx="2890142" cy="216024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116672" y="3604828"/>
                <a:ext cx="263811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>
                <a:off x="-135356" y="3604828"/>
                <a:ext cx="252028" cy="2160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122"/>
            <p:cNvSpPr>
              <a:spLocks noChangeArrowheads="1"/>
            </p:cNvSpPr>
            <p:nvPr/>
          </p:nvSpPr>
          <p:spPr bwMode="auto">
            <a:xfrm>
              <a:off x="3212232" y="3247242"/>
              <a:ext cx="1935832" cy="12618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ctr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Всего: </a:t>
              </a:r>
            </a:p>
            <a:p>
              <a:pPr algn="ctr" defTabSz="914341">
                <a:defRPr/>
              </a:pPr>
              <a:r>
                <a:rPr lang="ru-RU" sz="2800" dirty="0" err="1">
                  <a:latin typeface="Arial Narrow" panose="020B0606020202030204" pitchFamily="34" charset="0"/>
                </a:rPr>
                <a:t>о</a:t>
              </a:r>
              <a:r>
                <a:rPr lang="ru-RU" sz="2800" dirty="0" err="1" smtClean="0">
                  <a:latin typeface="Arial Narrow" panose="020B0606020202030204" pitchFamily="34" charset="0"/>
                </a:rPr>
                <a:t>к</a:t>
              </a:r>
              <a:r>
                <a:rPr lang="ru-RU" sz="2800" dirty="0">
                  <a:latin typeface="Arial Narrow" panose="020B0606020202030204" pitchFamily="34" charset="0"/>
                </a:rPr>
                <a:t>. </a:t>
              </a:r>
              <a:r>
                <a:rPr lang="ru-RU" sz="2800" b="1" dirty="0" smtClean="0">
                  <a:solidFill>
                    <a:srgbClr val="1F497D"/>
                  </a:solidFill>
                  <a:latin typeface="Arial Narrow" panose="020B0606020202030204" pitchFamily="34" charset="0"/>
                </a:rPr>
                <a:t>17,0 тыс.</a:t>
              </a:r>
              <a:r>
                <a:rPr lang="ru-RU" sz="2400" dirty="0" smtClean="0">
                  <a:latin typeface="Arial Narrow" panose="020B0606020202030204" pitchFamily="34" charset="0"/>
                </a:rPr>
                <a:t> акционеров</a:t>
              </a:r>
            </a:p>
          </p:txBody>
        </p:sp>
      </p:grp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92" y="1484784"/>
            <a:ext cx="2568052" cy="177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04788"/>
            <a:ext cx="2608699" cy="165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8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23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Пример №1 (продолжение)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122"/>
          <p:cNvSpPr>
            <a:spLocks noChangeArrowheads="1"/>
          </p:cNvSpPr>
          <p:nvPr/>
        </p:nvSpPr>
        <p:spPr bwMode="auto">
          <a:xfrm>
            <a:off x="179512" y="836712"/>
            <a:ext cx="8743950" cy="20005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Основные способы участия в ОСА:</a:t>
            </a:r>
          </a:p>
          <a:p>
            <a:pPr marL="342900" indent="-342900" algn="just" defTabSz="914341">
              <a:buFontTx/>
              <a:buChar char="-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Личное присутствие (крупные акционеры);</a:t>
            </a:r>
          </a:p>
          <a:p>
            <a:pPr marL="342900" indent="-342900" algn="just" defTabSz="914341">
              <a:buFontTx/>
              <a:buChar char="-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Направление бюллетеней по почте (владельцы мелких пакетов).</a:t>
            </a:r>
          </a:p>
          <a:p>
            <a:pPr algn="just" defTabSz="914341">
              <a:defRPr/>
            </a:pPr>
            <a:endParaRPr lang="ru-RU" sz="2000" b="1" dirty="0" smtClean="0">
              <a:latin typeface="Arial Narrow" panose="020B0606020202030204" pitchFamily="34" charset="0"/>
            </a:endParaRPr>
          </a:p>
          <a:p>
            <a:pPr algn="just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Информация о кворуме на ОСА:</a:t>
            </a:r>
          </a:p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Среднее значение кворума с 2009 г.: </a:t>
            </a:r>
            <a:r>
              <a:rPr lang="ru-RU" sz="2400" b="1" dirty="0">
                <a:solidFill>
                  <a:srgbClr val="1F497D"/>
                </a:solidFill>
                <a:latin typeface="Arial Narrow" panose="020B0606020202030204" pitchFamily="34" charset="0"/>
              </a:rPr>
              <a:t>≈ </a:t>
            </a:r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86%</a:t>
            </a:r>
            <a:r>
              <a:rPr lang="ru-RU" sz="2200" dirty="0" smtClean="0"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76713" y="2924944"/>
            <a:ext cx="8190575" cy="3168352"/>
            <a:chOff x="279679" y="2348880"/>
            <a:chExt cx="8190575" cy="316835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79679" y="2348880"/>
              <a:ext cx="8190575" cy="3168352"/>
              <a:chOff x="279679" y="980728"/>
              <a:chExt cx="8190575" cy="3168352"/>
            </a:xfrm>
          </p:grpSpPr>
          <p:graphicFrame>
            <p:nvGraphicFramePr>
              <p:cNvPr id="16" name="Диаграмма 15"/>
              <p:cNvGraphicFramePr/>
              <p:nvPr>
                <p:extLst>
                  <p:ext uri="{D42A27DB-BD31-4B8C-83A1-F6EECF244321}">
                    <p14:modId xmlns:p14="http://schemas.microsoft.com/office/powerpoint/2010/main" val="419624329"/>
                  </p:ext>
                </p:extLst>
              </p:nvPr>
            </p:nvGraphicFramePr>
            <p:xfrm>
              <a:off x="1043608" y="980728"/>
              <a:ext cx="5767925" cy="31683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7" name="Rectangle 122"/>
              <p:cNvSpPr>
                <a:spLocks noChangeArrowheads="1"/>
              </p:cNvSpPr>
              <p:nvPr/>
            </p:nvSpPr>
            <p:spPr bwMode="auto">
              <a:xfrm>
                <a:off x="279679" y="1052736"/>
                <a:ext cx="2655127" cy="120032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91434" tIns="45717" rIns="91434" bIns="45717">
                <a:spAutoFit/>
              </a:bodyPr>
              <a:lstStyle/>
              <a:p>
                <a:pPr defTabSz="914341">
                  <a:defRPr/>
                </a:pPr>
                <a:r>
                  <a:rPr lang="ru-RU" sz="2400" b="1" dirty="0" smtClean="0">
                    <a:solidFill>
                      <a:srgbClr val="1F497D"/>
                    </a:solidFill>
                    <a:latin typeface="Arial Narrow" panose="020B0606020202030204" pitchFamily="34" charset="0"/>
                  </a:rPr>
                  <a:t>60-100 чел.</a:t>
                </a:r>
                <a:r>
                  <a:rPr lang="ru-RU" sz="2400" dirty="0" smtClean="0">
                    <a:latin typeface="Arial Narrow" panose="020B0606020202030204" pitchFamily="34" charset="0"/>
                  </a:rPr>
                  <a:t> (</a:t>
                </a:r>
                <a:r>
                  <a:rPr lang="ru-RU" sz="2400" dirty="0">
                    <a:latin typeface="Arial Narrow" panose="020B0606020202030204" pitchFamily="34" charset="0"/>
                  </a:rPr>
                  <a:t>≈ </a:t>
                </a:r>
                <a:r>
                  <a:rPr lang="ru-RU" sz="2400" dirty="0" smtClean="0">
                    <a:latin typeface="Arial Narrow" panose="020B0606020202030204" pitchFamily="34" charset="0"/>
                  </a:rPr>
                  <a:t>0,4-0,6% </a:t>
                </a:r>
                <a:r>
                  <a:rPr lang="ru-RU" sz="2400" dirty="0">
                    <a:latin typeface="Arial Narrow" panose="020B0606020202030204" pitchFamily="34" charset="0"/>
                  </a:rPr>
                  <a:t>от общего количества</a:t>
                </a:r>
                <a:r>
                  <a:rPr lang="ru-RU" sz="2400" dirty="0" smtClean="0">
                    <a:latin typeface="Arial Narrow" panose="020B0606020202030204" pitchFamily="34" charset="0"/>
                  </a:rPr>
                  <a:t>) </a:t>
                </a:r>
              </a:p>
            </p:txBody>
          </p:sp>
          <p:sp>
            <p:nvSpPr>
              <p:cNvPr id="18" name="Rectangle 122"/>
              <p:cNvSpPr>
                <a:spLocks noChangeArrowheads="1"/>
              </p:cNvSpPr>
              <p:nvPr/>
            </p:nvSpPr>
            <p:spPr bwMode="auto">
              <a:xfrm>
                <a:off x="5877966" y="1416845"/>
                <a:ext cx="2592288" cy="15080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91434" tIns="45717" rIns="91434" bIns="45717">
                <a:spAutoFit/>
              </a:bodyPr>
              <a:lstStyle/>
              <a:p>
                <a:pPr algn="just" defTabSz="914341">
                  <a:defRPr/>
                </a:pPr>
                <a:r>
                  <a:rPr lang="ru-RU" sz="2400" dirty="0" smtClean="0">
                    <a:latin typeface="Arial Narrow" panose="020B0606020202030204" pitchFamily="34" charset="0"/>
                  </a:rPr>
                  <a:t>Ок. </a:t>
                </a:r>
                <a:r>
                  <a:rPr lang="ru-RU" sz="2400" b="1" dirty="0" smtClean="0">
                    <a:solidFill>
                      <a:srgbClr val="1F497D"/>
                    </a:solidFill>
                    <a:latin typeface="Arial Narrow" panose="020B0606020202030204" pitchFamily="34" charset="0"/>
                  </a:rPr>
                  <a:t>17,0 тыс. </a:t>
                </a:r>
                <a:r>
                  <a:rPr lang="ru-RU" sz="2000" dirty="0">
                    <a:latin typeface="Arial Narrow" panose="020B0606020202030204" pitchFamily="34" charset="0"/>
                  </a:rPr>
                  <a:t>(≈99% от общего количества) </a:t>
                </a:r>
                <a:r>
                  <a:rPr lang="ru-RU" sz="2400" dirty="0" smtClean="0">
                    <a:latin typeface="Arial Narrow" panose="020B0606020202030204" pitchFamily="34" charset="0"/>
                  </a:rPr>
                  <a:t>- «молчуны» </a:t>
                </a:r>
                <a:r>
                  <a:rPr lang="ru-RU" sz="2000" dirty="0" smtClean="0">
                    <a:latin typeface="Arial Narrow" panose="020B0606020202030204" pitchFamily="34" charset="0"/>
                  </a:rPr>
                  <a:t>(в </a:t>
                </a:r>
                <a:r>
                  <a:rPr lang="ru-RU" sz="2000" dirty="0" err="1" smtClean="0">
                    <a:latin typeface="Arial Narrow" panose="020B0606020202030204" pitchFamily="34" charset="0"/>
                  </a:rPr>
                  <a:t>т.ч</a:t>
                </a:r>
                <a:r>
                  <a:rPr lang="ru-RU" sz="2000" dirty="0" smtClean="0">
                    <a:latin typeface="Arial Narrow" panose="020B0606020202030204" pitchFamily="34" charset="0"/>
                  </a:rPr>
                  <a:t>. «мертвые души»)</a:t>
                </a:r>
                <a:endParaRPr lang="ru-RU" sz="2000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395536" y="3789040"/>
              <a:ext cx="2232248" cy="247836"/>
              <a:chOff x="395536" y="3068960"/>
              <a:chExt cx="2232248" cy="247836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395536" y="3068960"/>
                <a:ext cx="198022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375756" y="3068960"/>
                <a:ext cx="252028" cy="24783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9"/>
            <p:cNvGrpSpPr/>
            <p:nvPr/>
          </p:nvGrpSpPr>
          <p:grpSpPr>
            <a:xfrm>
              <a:off x="5580112" y="4293096"/>
              <a:ext cx="2890142" cy="216024"/>
              <a:chOff x="143508" y="3100772"/>
              <a:chExt cx="2890142" cy="216024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395536" y="3100772"/>
                <a:ext cx="263811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143508" y="3100772"/>
                <a:ext cx="252028" cy="2160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22"/>
            <p:cNvSpPr>
              <a:spLocks noChangeArrowheads="1"/>
            </p:cNvSpPr>
            <p:nvPr/>
          </p:nvSpPr>
          <p:spPr bwMode="auto">
            <a:xfrm>
              <a:off x="3212232" y="3380805"/>
              <a:ext cx="1935832" cy="1200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ctr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Статистика активности на ОСА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96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24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122"/>
          <p:cNvSpPr>
            <a:spLocks noChangeArrowheads="1"/>
          </p:cNvSpPr>
          <p:nvPr/>
        </p:nvSpPr>
        <p:spPr bwMode="auto">
          <a:xfrm rot="21224333">
            <a:off x="4958116" y="5850969"/>
            <a:ext cx="1675224" cy="584769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Продолжайте наблюдение!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Пример №1 (продолжение)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07504" y="694443"/>
            <a:ext cx="3960440" cy="400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Плюсы: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4427984" y="694443"/>
            <a:ext cx="3960440" cy="400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Минусы: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72000" y="908720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4644008" y="2564904"/>
            <a:ext cx="4104456" cy="1632606"/>
            <a:chOff x="4644008" y="2564904"/>
            <a:chExt cx="4104456" cy="1632606"/>
          </a:xfrm>
        </p:grpSpPr>
        <p:sp>
          <p:nvSpPr>
            <p:cNvPr id="16" name="Rectangle 122"/>
            <p:cNvSpPr>
              <a:spLocks noChangeArrowheads="1"/>
            </p:cNvSpPr>
            <p:nvPr/>
          </p:nvSpPr>
          <p:spPr bwMode="auto">
            <a:xfrm>
              <a:off x="4644008" y="2681050"/>
              <a:ext cx="2628292" cy="13234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defTabSz="914341">
                <a:defRPr/>
              </a:pPr>
              <a:r>
                <a:rPr lang="ru-RU" sz="2000" dirty="0" smtClean="0">
                  <a:latin typeface="Arial Narrow" panose="020B0606020202030204" pitchFamily="34" charset="0"/>
                </a:rPr>
                <a:t>«</a:t>
              </a:r>
              <a:r>
                <a:rPr lang="ru-RU" sz="2000" dirty="0" err="1" smtClean="0">
                  <a:latin typeface="Arial Narrow" panose="020B0606020202030204" pitchFamily="34" charset="0"/>
                </a:rPr>
                <a:t>Крупнопакетники</a:t>
              </a:r>
              <a:r>
                <a:rPr lang="ru-RU" sz="2000" dirty="0" smtClean="0">
                  <a:latin typeface="Arial Narrow" panose="020B0606020202030204" pitchFamily="34" charset="0"/>
                </a:rPr>
                <a:t>» («костяк» для кворума) предпочитают личное присутствие</a:t>
              </a:r>
            </a:p>
          </p:txBody>
        </p:sp>
        <p:pic>
          <p:nvPicPr>
            <p:cNvPr id="27" name="Picture 6" descr="http://im7-tub-ru.yandex.net/i?id=32407171-38-72&amp;n=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18567" y="2564904"/>
              <a:ext cx="1229897" cy="1632606"/>
            </a:xfrm>
            <a:prstGeom prst="rect">
              <a:avLst/>
            </a:prstGeom>
            <a:noFill/>
          </p:spPr>
        </p:pic>
      </p:grpSp>
      <p:grpSp>
        <p:nvGrpSpPr>
          <p:cNvPr id="28" name="Группа 27"/>
          <p:cNvGrpSpPr/>
          <p:nvPr/>
        </p:nvGrpSpPr>
        <p:grpSpPr>
          <a:xfrm>
            <a:off x="272632" y="1196752"/>
            <a:ext cx="4167184" cy="1631210"/>
            <a:chOff x="272632" y="1293734"/>
            <a:chExt cx="4167184" cy="1631210"/>
          </a:xfrm>
        </p:grpSpPr>
        <p:sp>
          <p:nvSpPr>
            <p:cNvPr id="14" name="Rectangle 122"/>
            <p:cNvSpPr>
              <a:spLocks noChangeArrowheads="1"/>
            </p:cNvSpPr>
            <p:nvPr/>
          </p:nvSpPr>
          <p:spPr bwMode="auto">
            <a:xfrm>
              <a:off x="2074328" y="1293734"/>
              <a:ext cx="2365488" cy="1631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defTabSz="914341">
                <a:defRPr/>
              </a:pPr>
              <a:r>
                <a:rPr lang="ru-RU" sz="2000" dirty="0" smtClean="0">
                  <a:latin typeface="Arial Narrow" panose="020B0606020202030204" pitchFamily="34" charset="0"/>
                </a:rPr>
                <a:t>Повышение вовлеченности акционеров в корпоративные действия</a:t>
              </a:r>
            </a:p>
          </p:txBody>
        </p:sp>
        <p:pic>
          <p:nvPicPr>
            <p:cNvPr id="30" name="Picture 10" descr="http://im7-tub-ru.yandex.net/i?id=66283251-12-72&amp;n=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632" y="1412776"/>
              <a:ext cx="1643669" cy="1238947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221447" y="4364743"/>
            <a:ext cx="4143126" cy="1224497"/>
            <a:chOff x="221447" y="4508759"/>
            <a:chExt cx="4143126" cy="1224497"/>
          </a:xfrm>
        </p:grpSpPr>
        <p:sp>
          <p:nvSpPr>
            <p:cNvPr id="9" name="Rectangle 122"/>
            <p:cNvSpPr>
              <a:spLocks noChangeArrowheads="1"/>
            </p:cNvSpPr>
            <p:nvPr/>
          </p:nvSpPr>
          <p:spPr bwMode="auto">
            <a:xfrm>
              <a:off x="2071094" y="4643736"/>
              <a:ext cx="2293479" cy="7078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defTabSz="914341">
                <a:defRPr/>
              </a:pPr>
              <a:r>
                <a:rPr lang="ru-RU" sz="2000" dirty="0" smtClean="0">
                  <a:latin typeface="Arial Narrow" panose="020B0606020202030204" pitchFamily="34" charset="0"/>
                </a:rPr>
                <a:t>Забота об акционерах</a:t>
              </a:r>
            </a:p>
          </p:txBody>
        </p:sp>
        <p:pic>
          <p:nvPicPr>
            <p:cNvPr id="33" name="Рисунок 32" descr="https://debbicarberry.com.au/wp-content/uploads/2015/04/Clare-Protective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47" y="4508759"/>
              <a:ext cx="1902281" cy="12244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241031" y="2852936"/>
            <a:ext cx="4217861" cy="1286510"/>
            <a:chOff x="241031" y="3097584"/>
            <a:chExt cx="4217861" cy="1286510"/>
          </a:xfrm>
        </p:grpSpPr>
        <p:sp>
          <p:nvSpPr>
            <p:cNvPr id="13" name="Rectangle 122"/>
            <p:cNvSpPr>
              <a:spLocks noChangeArrowheads="1"/>
            </p:cNvSpPr>
            <p:nvPr/>
          </p:nvSpPr>
          <p:spPr bwMode="auto">
            <a:xfrm>
              <a:off x="241031" y="3097584"/>
              <a:ext cx="2386753" cy="1015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defTabSz="914341">
                <a:defRPr/>
              </a:pPr>
              <a:r>
                <a:rPr lang="ru-RU" sz="2000" dirty="0" smtClean="0">
                  <a:latin typeface="Arial Narrow" panose="020B0606020202030204" pitchFamily="34" charset="0"/>
                </a:rPr>
                <a:t>Улучшение качества корпоративного управления</a:t>
              </a:r>
            </a:p>
          </p:txBody>
        </p:sp>
        <p:pic>
          <p:nvPicPr>
            <p:cNvPr id="35" name="Рисунок 34" descr="http://makonsalt.kz/uploads/training/1507615678_oAHfyfPY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167" y="3097584"/>
              <a:ext cx="1863725" cy="12865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Группа 36"/>
          <p:cNvGrpSpPr/>
          <p:nvPr/>
        </p:nvGrpSpPr>
        <p:grpSpPr>
          <a:xfrm>
            <a:off x="4796641" y="4357559"/>
            <a:ext cx="4023831" cy="1367080"/>
            <a:chOff x="4796641" y="4357559"/>
            <a:chExt cx="4023831" cy="1367080"/>
          </a:xfrm>
        </p:grpSpPr>
        <p:sp>
          <p:nvSpPr>
            <p:cNvPr id="17" name="Rectangle 122"/>
            <p:cNvSpPr>
              <a:spLocks noChangeArrowheads="1"/>
            </p:cNvSpPr>
            <p:nvPr/>
          </p:nvSpPr>
          <p:spPr bwMode="auto">
            <a:xfrm>
              <a:off x="6408204" y="4357559"/>
              <a:ext cx="2412268" cy="1015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defTabSz="914341">
                <a:defRPr/>
              </a:pPr>
              <a:r>
                <a:rPr lang="ru-RU" sz="2000" dirty="0" smtClean="0">
                  <a:latin typeface="Arial Narrow" panose="020B0606020202030204" pitchFamily="34" charset="0"/>
                </a:rPr>
                <a:t>Деньги потрачены, а акционеры сервисом так и не пользуются </a:t>
              </a:r>
            </a:p>
          </p:txBody>
        </p:sp>
        <p:pic>
          <p:nvPicPr>
            <p:cNvPr id="38" name="Рисунок 37" descr="http://www.vokrugsveta.ru/img/bx/iblock/d61/d610ea05fb40afe0da7f9c4bd8d3020f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641" y="4365104"/>
              <a:ext cx="1359535" cy="13595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Rectangle 122"/>
          <p:cNvSpPr>
            <a:spLocks noChangeArrowheads="1"/>
          </p:cNvSpPr>
          <p:nvPr/>
        </p:nvSpPr>
        <p:spPr bwMode="auto">
          <a:xfrm rot="21224333">
            <a:off x="5996290" y="5323921"/>
            <a:ext cx="3089540" cy="584769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В текущий момент экономически нецелесообразно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88024" y="1196752"/>
            <a:ext cx="4104456" cy="1323433"/>
            <a:chOff x="4788024" y="1196752"/>
            <a:chExt cx="4104456" cy="1323433"/>
          </a:xfrm>
        </p:grpSpPr>
        <p:sp>
          <p:nvSpPr>
            <p:cNvPr id="15" name="Rectangle 122"/>
            <p:cNvSpPr>
              <a:spLocks noChangeArrowheads="1"/>
            </p:cNvSpPr>
            <p:nvPr/>
          </p:nvSpPr>
          <p:spPr bwMode="auto">
            <a:xfrm>
              <a:off x="6408204" y="1196752"/>
              <a:ext cx="2484276" cy="13234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defTabSz="914341">
                <a:defRPr/>
              </a:pPr>
              <a:r>
                <a:rPr lang="ru-RU" sz="2000" dirty="0" smtClean="0">
                  <a:latin typeface="Arial Narrow" panose="020B0606020202030204" pitchFamily="34" charset="0"/>
                </a:rPr>
                <a:t>Большое количество пенсионеров, которые, увы, с компьютером пока на «Вы»</a:t>
              </a:r>
            </a:p>
          </p:txBody>
        </p:sp>
        <p:pic>
          <p:nvPicPr>
            <p:cNvPr id="29" name="Picture 2" descr="https://s.poembook.ru/theme/bf/9c/27/9059a52990c55c927318c6ea2273d45dee49e669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293733"/>
              <a:ext cx="1614964" cy="10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4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85780" y="3861047"/>
            <a:ext cx="4070196" cy="2304257"/>
            <a:chOff x="285780" y="3284984"/>
            <a:chExt cx="3029683" cy="1512168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0" t="9444" r="9062" b="15278"/>
            <a:stretch/>
          </p:blipFill>
          <p:spPr bwMode="auto">
            <a:xfrm>
              <a:off x="285780" y="3284984"/>
              <a:ext cx="3029683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Стрелка вправо 37"/>
            <p:cNvSpPr/>
            <p:nvPr/>
          </p:nvSpPr>
          <p:spPr>
            <a:xfrm rot="9917858">
              <a:off x="1029625" y="4221086"/>
              <a:ext cx="700766" cy="19465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25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Пример №2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122"/>
          <p:cNvSpPr>
            <a:spLocks noChangeArrowheads="1"/>
          </p:cNvSpPr>
          <p:nvPr/>
        </p:nvSpPr>
        <p:spPr bwMode="auto">
          <a:xfrm>
            <a:off x="164941" y="859365"/>
            <a:ext cx="8743950" cy="64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Организация каналов связи для акционеров перед ОСА, в </a:t>
            </a:r>
            <a:r>
              <a:rPr lang="ru-RU" b="1" dirty="0" err="1" smtClean="0">
                <a:latin typeface="Arial Narrow" panose="020B0606020202030204" pitchFamily="34" charset="0"/>
              </a:rPr>
              <a:t>т.ч</a:t>
            </a:r>
            <a:r>
              <a:rPr lang="ru-RU" b="1" dirty="0" smtClean="0">
                <a:latin typeface="Arial Narrow" panose="020B0606020202030204" pitchFamily="34" charset="0"/>
              </a:rPr>
              <a:t>. форум для акционеров на сайте Общества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9" name="Rectangle 122"/>
          <p:cNvSpPr>
            <a:spLocks noChangeArrowheads="1"/>
          </p:cNvSpPr>
          <p:nvPr/>
        </p:nvSpPr>
        <p:spPr bwMode="auto">
          <a:xfrm>
            <a:off x="4644008" y="1522533"/>
            <a:ext cx="4282008" cy="1938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На сайте Общества: </a:t>
            </a:r>
          </a:p>
          <a:p>
            <a:pPr marL="342900" indent="-342900" algn="just" defTabSz="91434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 Narrow" panose="020B0606020202030204" pitchFamily="34" charset="0"/>
              </a:rPr>
              <a:t>Раздел «Полезная информация и ответы на </a:t>
            </a:r>
            <a:r>
              <a:rPr lang="ru-RU" sz="2000" dirty="0" smtClean="0">
                <a:latin typeface="Arial Narrow" panose="020B0606020202030204" pitchFamily="34" charset="0"/>
              </a:rPr>
              <a:t>вопросы»;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 defTabSz="914341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номера телефонов («горячая линия»);</a:t>
            </a:r>
          </a:p>
          <a:p>
            <a:pPr marL="342900" indent="-342900" algn="just" defTabSz="914341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адрес электронной почты.</a:t>
            </a:r>
          </a:p>
          <a:p>
            <a:pPr algn="just" defTabSz="914341">
              <a:defRPr/>
            </a:pPr>
            <a:endParaRPr lang="ru-RU" sz="2000" dirty="0" smtClean="0">
              <a:latin typeface="Arial Narrow" panose="020B060602020203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85780" y="1505690"/>
            <a:ext cx="3926179" cy="2139333"/>
            <a:chOff x="539553" y="1671111"/>
            <a:chExt cx="3233849" cy="15681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8836" r="8016" b="27196"/>
            <a:stretch/>
          </p:blipFill>
          <p:spPr bwMode="auto">
            <a:xfrm>
              <a:off x="539553" y="1671111"/>
              <a:ext cx="2736304" cy="1469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Стрелка вправо 1"/>
            <p:cNvSpPr/>
            <p:nvPr/>
          </p:nvSpPr>
          <p:spPr>
            <a:xfrm rot="11558001">
              <a:off x="3072636" y="3044631"/>
              <a:ext cx="700766" cy="19465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трелка вправо 15"/>
          <p:cNvSpPr/>
          <p:nvPr/>
        </p:nvSpPr>
        <p:spPr>
          <a:xfrm rot="20632724">
            <a:off x="2290415" y="5266543"/>
            <a:ext cx="941437" cy="2966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4572000" y="3212976"/>
            <a:ext cx="4282008" cy="1015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+ </a:t>
            </a:r>
            <a:r>
              <a:rPr lang="ru-RU" sz="2000" dirty="0" smtClean="0">
                <a:latin typeface="Arial Narrow" panose="020B0606020202030204" pitchFamily="34" charset="0"/>
              </a:rPr>
              <a:t>В сообщении Совета директоров о созыве ОСА указана контактная </a:t>
            </a:r>
            <a:r>
              <a:rPr lang="ru-RU" sz="2000" dirty="0" smtClean="0">
                <a:latin typeface="Arial Narrow" panose="020B0606020202030204" pitchFamily="34" charset="0"/>
              </a:rPr>
              <a:t>информация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8" name="Rectangle 122"/>
          <p:cNvSpPr>
            <a:spLocks noChangeArrowheads="1"/>
          </p:cNvSpPr>
          <p:nvPr/>
        </p:nvSpPr>
        <p:spPr bwMode="auto">
          <a:xfrm>
            <a:off x="4572000" y="4293096"/>
            <a:ext cx="4282008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В начале 2018 г. внедрены новые каналы коммуникации на сайте: чат + </a:t>
            </a:r>
            <a:r>
              <a:rPr lang="en-US" sz="2000" dirty="0" err="1" smtClean="0">
                <a:latin typeface="Arial Narrow" panose="020B0606020202030204" pitchFamily="34" charset="0"/>
              </a:rPr>
              <a:t>Whatsapp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10370" r="26248" b="52209"/>
          <a:stretch/>
        </p:blipFill>
        <p:spPr bwMode="auto">
          <a:xfrm>
            <a:off x="4716016" y="5013175"/>
            <a:ext cx="3672408" cy="118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трелка вправо 20"/>
          <p:cNvSpPr/>
          <p:nvPr/>
        </p:nvSpPr>
        <p:spPr>
          <a:xfrm rot="854511">
            <a:off x="6314293" y="5280170"/>
            <a:ext cx="941437" cy="2966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26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Пример №2 (продолжение)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122"/>
          <p:cNvSpPr>
            <a:spLocks noChangeArrowheads="1"/>
          </p:cNvSpPr>
          <p:nvPr/>
        </p:nvSpPr>
        <p:spPr bwMode="auto">
          <a:xfrm>
            <a:off x="3095836" y="2204864"/>
            <a:ext cx="2898322" cy="461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Итоги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мониторинга:</a:t>
            </a:r>
            <a:endParaRPr lang="ru-RU" sz="2400" dirty="0" smtClean="0">
              <a:latin typeface="Arial Narrow" panose="020B0606020202030204" pitchFamily="34" charset="0"/>
            </a:endParaRPr>
          </a:p>
        </p:txBody>
      </p:sp>
      <p:sp>
        <p:nvSpPr>
          <p:cNvPr id="30" name="Rectangle 122"/>
          <p:cNvSpPr>
            <a:spLocks noChangeArrowheads="1"/>
          </p:cNvSpPr>
          <p:nvPr/>
        </p:nvSpPr>
        <p:spPr bwMode="auto">
          <a:xfrm>
            <a:off x="251520" y="5189137"/>
            <a:ext cx="5310530" cy="1015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Форумы пока не пользуются спросом. Имеющиеся каналы коммуникаций в настоящий момент закрывают потребности.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s://forevercourse.msk.ru/wp-content/uploads/2018/09/121476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2956"/>
            <a:ext cx="2646234" cy="17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3095836" y="2733894"/>
            <a:ext cx="5796644" cy="2246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en-US" sz="2000" b="1" dirty="0">
                <a:latin typeface="Arial Narrow" panose="020B0606020202030204" pitchFamily="34" charset="0"/>
              </a:rPr>
              <a:t>&gt;</a:t>
            </a:r>
            <a:r>
              <a:rPr lang="ru-RU" sz="2000" b="1" dirty="0">
                <a:latin typeface="Arial Narrow" panose="020B0606020202030204" pitchFamily="34" charset="0"/>
              </a:rPr>
              <a:t>70 компаний</a:t>
            </a:r>
            <a:r>
              <a:rPr lang="ru-RU" sz="2000" dirty="0">
                <a:latin typeface="Arial Narrow" panose="020B0606020202030204" pitchFamily="34" charset="0"/>
              </a:rPr>
              <a:t> из </a:t>
            </a:r>
            <a:r>
              <a:rPr lang="ru-RU" sz="2000" dirty="0">
                <a:latin typeface="Arial Narrow" panose="020B0606020202030204" pitchFamily="34" charset="0"/>
              </a:rPr>
              <a:t>КС1 и КС2, </a:t>
            </a:r>
            <a:r>
              <a:rPr lang="ru-RU" sz="2000" dirty="0">
                <a:latin typeface="Arial Narrow" panose="020B0606020202030204" pitchFamily="34" charset="0"/>
              </a:rPr>
              <a:t>из них:</a:t>
            </a:r>
          </a:p>
          <a:p>
            <a:pPr algn="just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Только </a:t>
            </a:r>
            <a:r>
              <a:rPr lang="ru-RU" sz="2000" b="1" dirty="0">
                <a:latin typeface="Arial Narrow" panose="020B0606020202030204" pitchFamily="34" charset="0"/>
              </a:rPr>
              <a:t>1</a:t>
            </a:r>
            <a:r>
              <a:rPr lang="ru-RU" sz="2000" dirty="0">
                <a:latin typeface="Arial Narrow" panose="020B0606020202030204" pitchFamily="34" charset="0"/>
              </a:rPr>
              <a:t> – имеет </a:t>
            </a:r>
            <a:r>
              <a:rPr lang="ru-RU" sz="2000" dirty="0" smtClean="0">
                <a:latin typeface="Arial Narrow" panose="020B0606020202030204" pitchFamily="34" charset="0"/>
              </a:rPr>
              <a:t>форум (Но: нет ни вопросов, ни ответов); </a:t>
            </a:r>
            <a:endParaRPr lang="ru-RU" sz="2000" dirty="0">
              <a:latin typeface="Arial Narrow" panose="020B0606020202030204" pitchFamily="34" charset="0"/>
            </a:endParaRPr>
          </a:p>
          <a:p>
            <a:pPr algn="just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Примерно у половины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r>
              <a:rPr lang="ru-RU" sz="2000" dirty="0" smtClean="0">
                <a:latin typeface="Arial Narrow" panose="020B0606020202030204" pitchFamily="34" charset="0"/>
              </a:rPr>
              <a:t>есть рубрики </a:t>
            </a:r>
            <a:r>
              <a:rPr lang="ru-RU" sz="2000" dirty="0">
                <a:latin typeface="Arial Narrow" panose="020B0606020202030204" pitchFamily="34" charset="0"/>
              </a:rPr>
              <a:t>«Вопрос-ответ</a:t>
            </a:r>
            <a:r>
              <a:rPr lang="ru-RU" sz="2000" dirty="0" smtClean="0">
                <a:latin typeface="Arial Narrow" panose="020B0606020202030204" pitchFamily="34" charset="0"/>
              </a:rPr>
              <a:t>» (с конкретной практической информацией для акционеров);</a:t>
            </a:r>
            <a:endParaRPr lang="ru-RU" sz="2000" dirty="0">
              <a:latin typeface="Arial Narrow" panose="020B0606020202030204" pitchFamily="34" charset="0"/>
            </a:endParaRPr>
          </a:p>
          <a:p>
            <a:pPr algn="just" defTabSz="914341"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Все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имеют «Контакты» </a:t>
            </a:r>
            <a:r>
              <a:rPr lang="ru-RU" sz="2000" dirty="0">
                <a:latin typeface="Arial Narrow" panose="020B0606020202030204" pitchFamily="34" charset="0"/>
              </a:rPr>
              <a:t>и «Горячую линию</a:t>
            </a:r>
            <a:r>
              <a:rPr lang="ru-RU" sz="2000" dirty="0" smtClean="0">
                <a:latin typeface="Arial Narrow" panose="020B0606020202030204" pitchFamily="34" charset="0"/>
              </a:rPr>
              <a:t>».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251520" y="836711"/>
            <a:ext cx="2646234" cy="461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Внутренний аудит:</a:t>
            </a:r>
          </a:p>
        </p:txBody>
      </p:sp>
      <p:sp>
        <p:nvSpPr>
          <p:cNvPr id="10" name="Rectangle 122"/>
          <p:cNvSpPr>
            <a:spLocks noChangeArrowheads="1"/>
          </p:cNvSpPr>
          <p:nvPr/>
        </p:nvSpPr>
        <p:spPr bwMode="auto">
          <a:xfrm>
            <a:off x="233458" y="1313324"/>
            <a:ext cx="5328592" cy="1015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«Рассмотрите </a:t>
            </a:r>
            <a:r>
              <a:rPr lang="ru-RU" sz="2000" dirty="0" smtClean="0">
                <a:latin typeface="Arial Narrow" panose="020B0606020202030204" pitchFamily="34" charset="0"/>
              </a:rPr>
              <a:t>еще возможность </a:t>
            </a:r>
            <a:r>
              <a:rPr lang="ru-RU" sz="2000" dirty="0" smtClean="0">
                <a:latin typeface="Arial Narrow" panose="020B0606020202030204" pitchFamily="34" charset="0"/>
              </a:rPr>
              <a:t>реализации </a:t>
            </a:r>
            <a:r>
              <a:rPr lang="ru-RU" sz="2000" dirty="0" smtClean="0">
                <a:latin typeface="Arial Narrow" panose="020B0606020202030204" pitchFamily="34" charset="0"/>
              </a:rPr>
              <a:t>форума </a:t>
            </a:r>
            <a:r>
              <a:rPr lang="ru-RU" sz="2000" dirty="0" smtClean="0">
                <a:latin typeface="Arial Narrow" panose="020B0606020202030204" pitchFamily="34" charset="0"/>
              </a:rPr>
              <a:t>по вопросам повестки дня ОСА на сайте </a:t>
            </a:r>
            <a:r>
              <a:rPr lang="ru-RU" sz="2000" dirty="0" smtClean="0">
                <a:latin typeface="Arial Narrow" panose="020B0606020202030204" pitchFamily="34" charset="0"/>
              </a:rPr>
              <a:t>Общества»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pic>
        <p:nvPicPr>
          <p:cNvPr id="11" name="Picture 2" descr="https://strahoff.net/wp-content/auploads/638068/diagnostika_lechenie_fob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17758"/>
            <a:ext cx="2448272" cy="163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251520" y="4767541"/>
            <a:ext cx="3258624" cy="461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 выходе: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2"/>
          <p:cNvSpPr>
            <a:spLocks noChangeArrowheads="1"/>
          </p:cNvSpPr>
          <p:nvPr/>
        </p:nvSpPr>
        <p:spPr bwMode="auto">
          <a:xfrm rot="21224333">
            <a:off x="5678196" y="5606838"/>
            <a:ext cx="1675224" cy="584769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Продолжайте наблюдение!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22"/>
          <p:cNvSpPr>
            <a:spLocks noChangeArrowheads="1"/>
          </p:cNvSpPr>
          <p:nvPr/>
        </p:nvSpPr>
        <p:spPr bwMode="auto">
          <a:xfrm rot="21224333">
            <a:off x="5852274" y="4963881"/>
            <a:ext cx="3089540" cy="584769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В текущий момент экономически нецелесообразно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27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Пример </a:t>
            </a:r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№3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122"/>
          <p:cNvSpPr>
            <a:spLocks noChangeArrowheads="1"/>
          </p:cNvSpPr>
          <p:nvPr/>
        </p:nvSpPr>
        <p:spPr bwMode="auto">
          <a:xfrm>
            <a:off x="164941" y="859365"/>
            <a:ext cx="8743950" cy="64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Публикация меморандума контролирующего лица относительно планов такого лица в отношении корпоративного управления в Обществе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Rectangle 122"/>
          <p:cNvSpPr>
            <a:spLocks noChangeArrowheads="1"/>
          </p:cNvSpPr>
          <p:nvPr/>
        </p:nvSpPr>
        <p:spPr bwMode="auto">
          <a:xfrm rot="21224333">
            <a:off x="353817" y="5473527"/>
            <a:ext cx="2695593" cy="338548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Решение пока не найдено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3131840" y="1844824"/>
            <a:ext cx="663567" cy="4389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wordArtVert"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2800" b="1" dirty="0" smtClean="0">
                <a:latin typeface="Arial Narrow" panose="020B0606020202030204" pitchFamily="34" charset="0"/>
              </a:rPr>
              <a:t>Компания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251520" y="2041690"/>
            <a:ext cx="3960440" cy="523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defTabSz="914341">
              <a:defRPr/>
            </a:pP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Ситуация трех «</a:t>
            </a:r>
            <a:r>
              <a:rPr 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НЕ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»</a:t>
            </a:r>
            <a:endParaRPr lang="ru-RU" sz="2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39952" y="2060848"/>
            <a:ext cx="4623396" cy="1147263"/>
            <a:chOff x="3017200" y="2625344"/>
            <a:chExt cx="4623396" cy="1147263"/>
          </a:xfrm>
        </p:grpSpPr>
        <p:sp>
          <p:nvSpPr>
            <p:cNvPr id="6" name="Rectangle 122"/>
            <p:cNvSpPr>
              <a:spLocks noChangeArrowheads="1"/>
            </p:cNvSpPr>
            <p:nvPr/>
          </p:nvSpPr>
          <p:spPr bwMode="auto">
            <a:xfrm>
              <a:off x="4788024" y="2633840"/>
              <a:ext cx="2852572" cy="11387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just" defTabSz="914341">
                <a:defRPr/>
              </a:pPr>
              <a:r>
                <a:rPr lang="ru-RU" sz="28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НЕ</a:t>
              </a:r>
              <a:r>
                <a:rPr lang="ru-RU" sz="2000" dirty="0" smtClean="0">
                  <a:latin typeface="Arial Narrow" panose="020B0606020202030204" pitchFamily="34" charset="0"/>
                </a:rPr>
                <a:t> получала от контролирующего лица меморандума</a:t>
              </a:r>
            </a:p>
          </p:txBody>
        </p:sp>
        <p:pic>
          <p:nvPicPr>
            <p:cNvPr id="12" name="Рисунок 11" descr="http://russoft.ucoz.net/_ld/50/46071080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0" t="6842" r="2310" b="9819"/>
            <a:stretch/>
          </p:blipFill>
          <p:spPr bwMode="auto">
            <a:xfrm>
              <a:off x="3017200" y="2625344"/>
              <a:ext cx="1770824" cy="11130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" name="Группа 20"/>
            <p:cNvGrpSpPr/>
            <p:nvPr/>
          </p:nvGrpSpPr>
          <p:grpSpPr>
            <a:xfrm>
              <a:off x="3494619" y="2625344"/>
              <a:ext cx="717341" cy="910132"/>
              <a:chOff x="3494619" y="2625344"/>
              <a:chExt cx="717341" cy="910132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3513628" y="3059807"/>
                <a:ext cx="648073" cy="432048"/>
              </a:xfrm>
              <a:prstGeom prst="line">
                <a:avLst/>
              </a:prstGeom>
              <a:ln w="698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 flipV="1">
                <a:off x="3494619" y="3028348"/>
                <a:ext cx="626756" cy="507128"/>
              </a:xfrm>
              <a:prstGeom prst="line">
                <a:avLst/>
              </a:prstGeom>
              <a:ln w="698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530363" y="2625344"/>
                <a:ext cx="681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Mistral" pitchFamily="66" charset="0"/>
                  </a:rPr>
                  <a:t>НЕТ</a:t>
                </a:r>
                <a:endParaRPr lang="ru-RU" sz="3200" b="1" dirty="0">
                  <a:solidFill>
                    <a:srgbClr val="FF0000"/>
                  </a:solidFill>
                  <a:latin typeface="Mistral" pitchFamily="66" charset="0"/>
                </a:endParaRP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3923928" y="3629702"/>
            <a:ext cx="5032174" cy="1167450"/>
            <a:chOff x="3528386" y="3682906"/>
            <a:chExt cx="5032174" cy="1167450"/>
          </a:xfrm>
        </p:grpSpPr>
        <p:pic>
          <p:nvPicPr>
            <p:cNvPr id="16" name="Рисунок 15" descr="http://licey344spb.ru/wp-content/uploads/2017/11/%D0%9F%D0%BB%D0%B0%D0%BD-%D0%BC%D0%B8%D0%BD%D0%B8%D0%B0%D1%82%D1%8E%D1%80%D0%B0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09" b="12459"/>
            <a:stretch/>
          </p:blipFill>
          <p:spPr bwMode="auto">
            <a:xfrm>
              <a:off x="6672705" y="3843678"/>
              <a:ext cx="1887855" cy="10066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22"/>
            <p:cNvSpPr>
              <a:spLocks noChangeArrowheads="1"/>
            </p:cNvSpPr>
            <p:nvPr/>
          </p:nvSpPr>
          <p:spPr bwMode="auto">
            <a:xfrm>
              <a:off x="3528386" y="3682906"/>
              <a:ext cx="3240360" cy="11387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just" defTabSz="914341">
                <a:defRPr/>
              </a:pPr>
              <a:r>
                <a:rPr lang="ru-RU" sz="28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НЕ</a:t>
              </a:r>
              <a:r>
                <a:rPr lang="ru-RU" sz="2000" dirty="0" smtClean="0">
                  <a:latin typeface="Arial Narrow" panose="020B0606020202030204" pitchFamily="34" charset="0"/>
                </a:rPr>
                <a:t> обладает информацией о планах контролирующего лица по </a:t>
              </a:r>
              <a:r>
                <a:rPr lang="ru-RU" sz="2000" dirty="0">
                  <a:latin typeface="Arial Narrow" panose="020B0606020202030204" pitchFamily="34" charset="0"/>
                </a:rPr>
                <a:t>подготовке </a:t>
              </a:r>
              <a:r>
                <a:rPr lang="ru-RU" sz="2000" dirty="0" smtClean="0">
                  <a:latin typeface="Arial Narrow" panose="020B0606020202030204" pitchFamily="34" charset="0"/>
                </a:rPr>
                <a:t>меморандума</a:t>
              </a: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206824" y="3682906"/>
              <a:ext cx="703391" cy="943064"/>
              <a:chOff x="7206824" y="3682906"/>
              <a:chExt cx="703391" cy="943064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7265621" y="4105784"/>
                <a:ext cx="583245" cy="520186"/>
              </a:xfrm>
              <a:prstGeom prst="line">
                <a:avLst/>
              </a:prstGeom>
              <a:ln w="698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H="1" flipV="1">
                <a:off x="7206824" y="4105784"/>
                <a:ext cx="681597" cy="431768"/>
              </a:xfrm>
              <a:prstGeom prst="line">
                <a:avLst/>
              </a:prstGeom>
              <a:ln w="698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228618" y="3682906"/>
                <a:ext cx="681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Mistral" pitchFamily="66" charset="0"/>
                  </a:rPr>
                  <a:t>НЕТ</a:t>
                </a:r>
                <a:endParaRPr lang="ru-RU" sz="3200" b="1" dirty="0">
                  <a:solidFill>
                    <a:srgbClr val="FF0000"/>
                  </a:solidFill>
                  <a:latin typeface="Mistral" pitchFamily="66" charset="0"/>
                </a:endParaRPr>
              </a:p>
            </p:txBody>
          </p:sp>
        </p:grpSp>
      </p:grpSp>
      <p:pic>
        <p:nvPicPr>
          <p:cNvPr id="31" name="Рисунок 30" descr="https://cs4.pikabu.ru/post_img/2016/05/25/6/og_og_14641663912341583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232248" cy="12241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Группа 35"/>
          <p:cNvGrpSpPr/>
          <p:nvPr/>
        </p:nvGrpSpPr>
        <p:grpSpPr>
          <a:xfrm>
            <a:off x="3635896" y="4997608"/>
            <a:ext cx="5284474" cy="1210314"/>
            <a:chOff x="3635896" y="4997608"/>
            <a:chExt cx="5284474" cy="1210314"/>
          </a:xfrm>
        </p:grpSpPr>
        <p:sp>
          <p:nvSpPr>
            <p:cNvPr id="10" name="Rectangle 122"/>
            <p:cNvSpPr>
              <a:spLocks noChangeArrowheads="1"/>
            </p:cNvSpPr>
            <p:nvPr/>
          </p:nvSpPr>
          <p:spPr bwMode="auto">
            <a:xfrm>
              <a:off x="5951632" y="5376931"/>
              <a:ext cx="2968738" cy="830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just" defTabSz="914341">
                <a:defRPr/>
              </a:pPr>
              <a:r>
                <a:rPr lang="ru-RU" sz="2800" b="1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НЕ</a:t>
              </a:r>
              <a:r>
                <a:rPr lang="ru-RU" sz="2000" dirty="0" smtClean="0">
                  <a:latin typeface="Arial Narrow" panose="020B0606020202030204" pitchFamily="34" charset="0"/>
                </a:rPr>
                <a:t> имеет рычагов воздействия</a:t>
              </a:r>
              <a:endParaRPr lang="ru-RU" sz="2000" dirty="0">
                <a:latin typeface="Arial Narrow" panose="020B0606020202030204" pitchFamily="34" charset="0"/>
              </a:endParaRPr>
            </a:p>
          </p:txBody>
        </p:sp>
        <p:pic>
          <p:nvPicPr>
            <p:cNvPr id="32" name="Рисунок 31" descr="http://mirror6.ru.indbooks.in/wp-content/uploads/2016/0157579/i_020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122634"/>
              <a:ext cx="2074545" cy="104267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4540417" y="5452555"/>
              <a:ext cx="595305" cy="495345"/>
            </a:xfrm>
            <a:prstGeom prst="line">
              <a:avLst/>
            </a:prstGeom>
            <a:ln w="698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 flipV="1">
              <a:off x="4540417" y="5452555"/>
              <a:ext cx="595305" cy="495345"/>
            </a:xfrm>
            <a:prstGeom prst="line">
              <a:avLst/>
            </a:prstGeom>
            <a:ln w="698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497270" y="4997608"/>
              <a:ext cx="6815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Mistral" pitchFamily="66" charset="0"/>
                </a:rPr>
                <a:t>НЕТ</a:t>
              </a:r>
              <a:endParaRPr lang="ru-RU" sz="3200" b="1" dirty="0">
                <a:solidFill>
                  <a:srgbClr val="FF0000"/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5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28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Пример </a:t>
            </a:r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№4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122"/>
          <p:cNvSpPr>
            <a:spLocks noChangeArrowheads="1"/>
          </p:cNvSpPr>
          <p:nvPr/>
        </p:nvSpPr>
        <p:spPr bwMode="auto">
          <a:xfrm>
            <a:off x="164941" y="859365"/>
            <a:ext cx="8743950" cy="64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Обеспечение присутствия на ОСА кандидатов в органы управления и контроля (доступность для вопросов со стороны акционеров)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Rectangle 122"/>
          <p:cNvSpPr>
            <a:spLocks noChangeArrowheads="1"/>
          </p:cNvSpPr>
          <p:nvPr/>
        </p:nvSpPr>
        <p:spPr bwMode="auto">
          <a:xfrm>
            <a:off x="2123727" y="4306484"/>
            <a:ext cx="6762311" cy="1015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НО: Общество НЕ ВСЕГДА может гарантировать присутствие </a:t>
            </a:r>
            <a:r>
              <a:rPr lang="ru-RU" sz="2000" b="1" u="sng" dirty="0" smtClean="0">
                <a:latin typeface="Arial Narrow" panose="020B0606020202030204" pitchFamily="34" charset="0"/>
              </a:rPr>
              <a:t>всех без исключения</a:t>
            </a:r>
            <a:r>
              <a:rPr lang="ru-RU" sz="2000" dirty="0" smtClean="0">
                <a:latin typeface="Arial Narrow" panose="020B0606020202030204" pitchFamily="34" charset="0"/>
              </a:rPr>
              <a:t> кандидатов (причины личного или рабочего характера).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://creativeexpo.ru/files/styles/gallery2/public/news/new2503152.jpg?itok=QRkDOMM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917" y="1916832"/>
            <a:ext cx="274412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79512" y="1766432"/>
            <a:ext cx="5970223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Общество ежегодно рассылает персональные приглашения ВСЕМ кандидатам принять участие в ОСА.</a:t>
            </a:r>
          </a:p>
        </p:txBody>
      </p:sp>
      <p:pic>
        <p:nvPicPr>
          <p:cNvPr id="10" name="Рисунок 9" descr="http://azbukabez.ru/uploads/posts/2013-07/1374423054_e76e8fbc7ba34cdbfa632a8d806ed8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34122"/>
            <a:ext cx="1687830" cy="1263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22"/>
          <p:cNvSpPr>
            <a:spLocks noChangeArrowheads="1"/>
          </p:cNvSpPr>
          <p:nvPr/>
        </p:nvSpPr>
        <p:spPr bwMode="auto">
          <a:xfrm rot="21224333">
            <a:off x="6160157" y="5518463"/>
            <a:ext cx="2695593" cy="584769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Тут наши полномочия заканчиваются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1907703" y="2780928"/>
            <a:ext cx="4104457" cy="1015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большинстве случаев кандидаты присутствуют на ОСА и доступны для ответов на вопросы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13" name="Рисунок 12" descr="http://www.vplate.ru/images/article/orig/2018/02/vidy-i-osnovnye-fazy-delovogo-obshcheniy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8" y="2743261"/>
            <a:ext cx="1564318" cy="1090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8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29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Пример </a:t>
            </a:r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№5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122"/>
          <p:cNvSpPr>
            <a:spLocks noChangeArrowheads="1"/>
          </p:cNvSpPr>
          <p:nvPr/>
        </p:nvSpPr>
        <p:spPr bwMode="auto">
          <a:xfrm>
            <a:off x="164941" y="859365"/>
            <a:ext cx="8743950" cy="369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Малое количество независимых директоров в составе Совета директоров и комитетов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3" name="Rectangle 122"/>
          <p:cNvSpPr>
            <a:spLocks noChangeArrowheads="1"/>
          </p:cNvSpPr>
          <p:nvPr/>
        </p:nvSpPr>
        <p:spPr bwMode="auto">
          <a:xfrm>
            <a:off x="4644008" y="1857024"/>
            <a:ext cx="4170023" cy="1015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Совет директоров: 2 независимых директора (всего в составе – 11 директоров).</a:t>
            </a:r>
          </a:p>
        </p:txBody>
      </p:sp>
      <p:sp>
        <p:nvSpPr>
          <p:cNvPr id="18" name="Rectangle 122"/>
          <p:cNvSpPr>
            <a:spLocks noChangeArrowheads="1"/>
          </p:cNvSpPr>
          <p:nvPr/>
        </p:nvSpPr>
        <p:spPr bwMode="auto">
          <a:xfrm>
            <a:off x="467544" y="3536550"/>
            <a:ext cx="4918231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Комитет по аудиту: 2 независимых директора (всего в составе – 5 членов).</a:t>
            </a:r>
          </a:p>
        </p:txBody>
      </p:sp>
      <p:sp>
        <p:nvSpPr>
          <p:cNvPr id="19" name="Rectangle 122"/>
          <p:cNvSpPr>
            <a:spLocks noChangeArrowheads="1"/>
          </p:cNvSpPr>
          <p:nvPr/>
        </p:nvSpPr>
        <p:spPr bwMode="auto">
          <a:xfrm>
            <a:off x="3974249" y="4944217"/>
            <a:ext cx="4918231" cy="1015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Комитет по кадрам и вознаграждениям: независимых директоров нет (всего в составе – 3 члена).</a:t>
            </a:r>
          </a:p>
        </p:txBody>
      </p:sp>
      <p:pic>
        <p:nvPicPr>
          <p:cNvPr id="20" name="Рисунок 19" descr="http://images.clipartpanda.com/1-dice-clipart-dice-clip-art-background-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98559">
            <a:off x="6012160" y="3106244"/>
            <a:ext cx="1721485" cy="13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etc.usf.edu/clipart/48600/48676/48676_dom_0300_lg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89831">
            <a:off x="1091553" y="4723603"/>
            <a:ext cx="1495006" cy="1089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215892" y="1556792"/>
            <a:ext cx="3978479" cy="1440160"/>
            <a:chOff x="215892" y="1628800"/>
            <a:chExt cx="3978479" cy="144016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15892" y="1628800"/>
              <a:ext cx="3978479" cy="1440160"/>
              <a:chOff x="215892" y="1628800"/>
              <a:chExt cx="3978479" cy="1440160"/>
            </a:xfrm>
          </p:grpSpPr>
          <p:pic>
            <p:nvPicPr>
              <p:cNvPr id="12" name="Рисунок 11" descr="https://edge.alluremedia.com.au/m/l/2014/08/Seats.jpg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74" t="4719" r="-1" b="5300"/>
              <a:stretch/>
            </p:blipFill>
            <p:spPr bwMode="auto">
              <a:xfrm>
                <a:off x="1619672" y="1628800"/>
                <a:ext cx="1795214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2" name="Рисунок 21" descr="https://edge.alluremedia.com.au/m/l/2014/08/Seats.jpg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307" t="4719" b="5300"/>
              <a:stretch/>
            </p:blipFill>
            <p:spPr bwMode="auto">
              <a:xfrm>
                <a:off x="3491880" y="1628800"/>
                <a:ext cx="702491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3" name="Рисунок 22" descr="https://edge.alluremedia.com.au/m/l/2014/08/Seats.jpg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48" t="4719" r="41317" b="5300"/>
              <a:stretch/>
            </p:blipFill>
            <p:spPr bwMode="auto">
              <a:xfrm>
                <a:off x="2761022" y="1628800"/>
                <a:ext cx="764724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Рисунок 24" descr="https://edge.alluremedia.com.au/m/l/2014/08/Seats.jpg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19" r="42719" b="5300"/>
              <a:stretch/>
            </p:blipFill>
            <p:spPr bwMode="auto">
              <a:xfrm>
                <a:off x="215892" y="1628800"/>
                <a:ext cx="1402395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1979712" y="1772816"/>
              <a:ext cx="432048" cy="12961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411760" y="1772816"/>
              <a:ext cx="432048" cy="12961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77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2467357" y="692696"/>
            <a:ext cx="6497131" cy="1938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МРСК Урала </a:t>
            </a:r>
            <a:r>
              <a:rPr lang="ru-RU" sz="2000" dirty="0" smtClean="0">
                <a:latin typeface="Arial Narrow" panose="020B0606020202030204" pitchFamily="34" charset="0"/>
              </a:rPr>
              <a:t>(</a:t>
            </a:r>
            <a:r>
              <a:rPr lang="ru-RU" sz="2000" dirty="0" err="1" smtClean="0">
                <a:latin typeface="Arial Narrow" panose="020B0606020202030204" pitchFamily="34" charset="0"/>
              </a:rPr>
              <a:t>осн</a:t>
            </a:r>
            <a:r>
              <a:rPr lang="ru-RU" sz="2000" dirty="0" smtClean="0">
                <a:latin typeface="Arial Narrow" panose="020B0606020202030204" pitchFamily="34" charset="0"/>
              </a:rPr>
              <a:t>. в феврале 2005 г.) – крупнейшая электросетевая компания Уральского региона, основной поставщик услуг по транспорту электроэнергии и технологическому присоединению к электрическим сетям на территории Пермского </a:t>
            </a:r>
            <a:r>
              <a:rPr lang="ru-RU" sz="2000" dirty="0">
                <a:latin typeface="Arial Narrow" panose="020B0606020202030204" pitchFamily="34" charset="0"/>
              </a:rPr>
              <a:t>края, Свердловской и Челябинской областей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7" name="Rectangle 424"/>
          <p:cNvSpPr>
            <a:spLocks noChangeArrowheads="1"/>
          </p:cNvSpPr>
          <p:nvPr/>
        </p:nvSpPr>
        <p:spPr bwMode="auto">
          <a:xfrm>
            <a:off x="5508104" y="2636912"/>
            <a:ext cx="3547839" cy="47783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itchFamily="34" charset="0"/>
              </a:rPr>
              <a:t>ТЕРРИТОРИЯ  ОТВЕТСТВЕННОСТИ 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03" y="2969330"/>
            <a:ext cx="2906477" cy="324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3096871"/>
            <a:ext cx="6013183" cy="2708393"/>
          </a:xfrm>
          <a:prstGeom prst="rect">
            <a:avLst/>
          </a:prstGeom>
          <a:noFill/>
        </p:spPr>
        <p:txBody>
          <a:bodyPr wrap="square" lIns="91400" tIns="45700" rIns="91400" bIns="45700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latin typeface="Arial Narrow" panose="020B0606020202030204" pitchFamily="34" charset="0"/>
              </a:rPr>
              <a:t>МРСК </a:t>
            </a:r>
            <a:r>
              <a:rPr lang="ru-RU" sz="2000" b="1" dirty="0">
                <a:latin typeface="Arial Narrow" panose="020B0606020202030204" pitchFamily="34" charset="0"/>
              </a:rPr>
              <a:t>Урала</a:t>
            </a:r>
            <a:r>
              <a:rPr lang="ru-RU" sz="2000" b="1" dirty="0" smtClean="0">
                <a:latin typeface="Arial Narrow" panose="020B0606020202030204" pitchFamily="34" charset="0"/>
              </a:rPr>
              <a:t>» - это:</a:t>
            </a:r>
            <a:endPara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- 3 филиала: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 производственных отделений;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121 районов электросетей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Обслуживаемая территория: 0,44 млн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(2,6% территории РФ);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2000" kern="0" dirty="0" smtClean="0">
                <a:latin typeface="Arial Narrow" panose="020B0606020202030204" pitchFamily="34" charset="0"/>
              </a:rPr>
              <a:t>Население: 10,5 </a:t>
            </a:r>
            <a:r>
              <a:rPr lang="ru-RU" sz="2000" kern="0" dirty="0">
                <a:latin typeface="Arial Narrow" panose="020B0606020202030204" pitchFamily="34" charset="0"/>
              </a:rPr>
              <a:t>млн чел. (7,2% населения страны)</a:t>
            </a: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3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ПРОФИЛЬ КОМПАНИИ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://photos.wikimapia.org/p/00/02/80/11/82_b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9398" b="9903"/>
          <a:stretch/>
        </p:blipFill>
        <p:spPr bwMode="auto">
          <a:xfrm>
            <a:off x="251520" y="692696"/>
            <a:ext cx="2199349" cy="18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30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122"/>
          <p:cNvSpPr>
            <a:spLocks noChangeArrowheads="1"/>
          </p:cNvSpPr>
          <p:nvPr/>
        </p:nvSpPr>
        <p:spPr bwMode="auto">
          <a:xfrm>
            <a:off x="198747" y="786196"/>
            <a:ext cx="8693733" cy="400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Малое количество независимых директоров не позволяет:</a:t>
            </a:r>
          </a:p>
        </p:txBody>
      </p:sp>
      <p:sp>
        <p:nvSpPr>
          <p:cNvPr id="5" name="Rectangle 122"/>
          <p:cNvSpPr>
            <a:spLocks noChangeArrowheads="1"/>
          </p:cNvSpPr>
          <p:nvPr/>
        </p:nvSpPr>
        <p:spPr bwMode="auto">
          <a:xfrm>
            <a:off x="3131840" y="1916832"/>
            <a:ext cx="5664123" cy="1015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сформировать</a:t>
            </a:r>
            <a:r>
              <a:rPr lang="ru-RU" sz="2000" dirty="0" smtClean="0">
                <a:latin typeface="Arial Narrow" panose="020B0606020202030204" pitchFamily="34" charset="0"/>
              </a:rPr>
              <a:t> полноценные по составу (100% состоящие из независимых) комитеты по аудиту и по кадрам и вознаграждениям.</a:t>
            </a:r>
          </a:p>
        </p:txBody>
      </p:sp>
      <p:sp>
        <p:nvSpPr>
          <p:cNvPr id="6" name="Rectangle 122"/>
          <p:cNvSpPr>
            <a:spLocks noChangeArrowheads="1"/>
          </p:cNvSpPr>
          <p:nvPr/>
        </p:nvSpPr>
        <p:spPr bwMode="auto">
          <a:xfrm>
            <a:off x="1672642" y="1253463"/>
            <a:ext cx="6427750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соблюсти</a:t>
            </a:r>
            <a:r>
              <a:rPr lang="ru-RU" sz="2000" dirty="0" smtClean="0">
                <a:latin typeface="Arial Narrow" panose="020B0606020202030204" pitchFamily="34" charset="0"/>
              </a:rPr>
              <a:t>, чтобы количество независимых директоров было не менее 1/3 состава Совета директоров.</a:t>
            </a:r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Пример </a:t>
            </a:r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№5 </a:t>
            </a:r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(продолжение)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 descr="https://s.om1.ru/localStorage/news/9f/c2/bf/c4/9fc2bfc4_resizedScaled_1020to68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7"/>
          <a:stretch/>
        </p:blipFill>
        <p:spPr bwMode="auto">
          <a:xfrm>
            <a:off x="431936" y="1312904"/>
            <a:ext cx="1043720" cy="891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s00.yaplakal.com/pics/pics_original/7/0/3/479030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r="30951"/>
          <a:stretch/>
        </p:blipFill>
        <p:spPr bwMode="auto">
          <a:xfrm rot="5400000">
            <a:off x="2158004" y="1879099"/>
            <a:ext cx="651529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22"/>
          <p:cNvSpPr>
            <a:spLocks noChangeArrowheads="1"/>
          </p:cNvSpPr>
          <p:nvPr/>
        </p:nvSpPr>
        <p:spPr bwMode="auto">
          <a:xfrm>
            <a:off x="198747" y="2996952"/>
            <a:ext cx="8765741" cy="1323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Более того, Компания </a:t>
            </a:r>
            <a:r>
              <a:rPr lang="ru-RU" sz="2000" b="1" dirty="0" smtClean="0">
                <a:latin typeface="Arial Narrow" panose="020B0606020202030204" pitchFamily="34" charset="0"/>
              </a:rPr>
              <a:t>НЕ МОЖЕТ</a:t>
            </a:r>
            <a:r>
              <a:rPr lang="ru-RU" sz="2000" dirty="0" smtClean="0">
                <a:latin typeface="Arial Narrow" panose="020B0606020202030204" pitchFamily="34" charset="0"/>
              </a:rPr>
              <a:t> оказать прямого влияния на процесс выбора директоров акционерами. У каждого акционера свое видение и позиция относительно голосования по вопросу избрания Совета директоров. Компания МОЖЕТ вести </a:t>
            </a:r>
            <a:r>
              <a:rPr lang="ru-RU" sz="2000" dirty="0">
                <a:latin typeface="Arial Narrow" panose="020B0606020202030204" pitchFamily="34" charset="0"/>
              </a:rPr>
              <a:t>только разъяснительную </a:t>
            </a:r>
            <a:r>
              <a:rPr lang="ru-RU" sz="2000" dirty="0" smtClean="0">
                <a:latin typeface="Arial Narrow" panose="020B0606020202030204" pitchFamily="34" charset="0"/>
              </a:rPr>
              <a:t>работу.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43843" y="4365104"/>
            <a:ext cx="4011034" cy="1932229"/>
            <a:chOff x="96926" y="686261"/>
            <a:chExt cx="4330215" cy="2296025"/>
          </a:xfrm>
        </p:grpSpPr>
        <p:pic>
          <p:nvPicPr>
            <p:cNvPr id="16" name="Рисунок 15" descr="http://oi57.tinypic.com/do0580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70" y="1081230"/>
              <a:ext cx="2127620" cy="1462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96926" y="2543417"/>
              <a:ext cx="4330215" cy="438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 Narrow" panose="020B0606020202030204" pitchFamily="34" charset="0"/>
                </a:rPr>
                <a:t>полностью из независимых директоров</a:t>
              </a:r>
              <a:endParaRPr lang="ru-RU" b="1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7360" y="686261"/>
              <a:ext cx="4077553" cy="438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Arial Narrow" panose="020B0606020202030204" pitchFamily="34" charset="0"/>
                </a:rPr>
                <a:t>Нельзя просто взять и сделать Совет</a:t>
              </a:r>
            </a:p>
          </p:txBody>
        </p:sp>
      </p:grpSp>
      <p:sp>
        <p:nvSpPr>
          <p:cNvPr id="19" name="Rectangle 122"/>
          <p:cNvSpPr>
            <a:spLocks noChangeArrowheads="1"/>
          </p:cNvSpPr>
          <p:nvPr/>
        </p:nvSpPr>
        <p:spPr bwMode="auto">
          <a:xfrm rot="21280885">
            <a:off x="4283633" y="4382719"/>
            <a:ext cx="4667192" cy="15696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В ЭТОЙ СВЯЗИ ПОСТАНОВЛЯЮ:</a:t>
            </a:r>
          </a:p>
          <a:p>
            <a:pPr algn="ctr" defTabSz="914341">
              <a:defRPr/>
            </a:pPr>
            <a:endParaRPr lang="ru-RU" sz="1600" b="1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продолжать </a:t>
            </a:r>
            <a:r>
              <a:rPr lang="ru-RU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диалог с акционерами о разумности и обоснованности присутствия как можно большего числа независимых директоров в составе Совета директоров</a:t>
            </a: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.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31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Пример </a:t>
            </a:r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№6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122"/>
          <p:cNvSpPr>
            <a:spLocks noChangeArrowheads="1"/>
          </p:cNvSpPr>
          <p:nvPr/>
        </p:nvSpPr>
        <p:spPr bwMode="auto">
          <a:xfrm>
            <a:off x="179512" y="859365"/>
            <a:ext cx="8743950" cy="369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Рассмотрение наиболее важных вопросов на очных заседаниях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0" name="Rectangle 122"/>
          <p:cNvSpPr>
            <a:spLocks noChangeArrowheads="1"/>
          </p:cNvSpPr>
          <p:nvPr/>
        </p:nvSpPr>
        <p:spPr bwMode="auto">
          <a:xfrm>
            <a:off x="251520" y="2188028"/>
            <a:ext cx="5976664" cy="1692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Сейчас: </a:t>
            </a:r>
          </a:p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В Уставе и внутренних документах не конкретизирован перечень вопросов, которые в обязательном порядке </a:t>
            </a:r>
            <a:r>
              <a:rPr lang="ru-RU" sz="2000" dirty="0" smtClean="0">
                <a:latin typeface="Arial Narrow" panose="020B0606020202030204" pitchFamily="34" charset="0"/>
              </a:rPr>
              <a:t>должны рассматриваться именно на очных заседаниях Совета директоров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251520" y="1372713"/>
            <a:ext cx="8640960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i="1" dirty="0" smtClean="0">
                <a:latin typeface="Arial Narrow" panose="020B0606020202030204" pitchFamily="34" charset="0"/>
              </a:rPr>
              <a:t>«…Уставом или внутренним документом предусмотрено, что наиболее важные вопросы (из Рек.168 ККУ) должны рассматриваться на очных заседаниях…»</a:t>
            </a:r>
            <a:endParaRPr lang="ru-RU" sz="2000" i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9852" y="4000996"/>
            <a:ext cx="5652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Почему так? </a:t>
            </a: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Ряд </a:t>
            </a:r>
            <a:r>
              <a:rPr lang="ru-RU" sz="2000" dirty="0">
                <a:latin typeface="Arial Narrow" panose="020B0606020202030204" pitchFamily="34" charset="0"/>
              </a:rPr>
              <a:t>вопросов, требующих очного рассмотрения Советом директоров, предусматривает достаточно сжатые сроки для </a:t>
            </a:r>
            <a:r>
              <a:rPr lang="ru-RU" sz="2000" dirty="0" smtClean="0">
                <a:latin typeface="Arial Narrow" panose="020B0606020202030204" pitchFamily="34" charset="0"/>
              </a:rPr>
              <a:t>рассмотрения. Существует </a:t>
            </a:r>
            <a:r>
              <a:rPr lang="ru-RU" sz="2000" dirty="0">
                <a:latin typeface="Arial Narrow" panose="020B0606020202030204" pitchFamily="34" charset="0"/>
              </a:rPr>
              <a:t>риск того, что заседание Совета директоров в очной форме не будет проведено в установленный законом срок из-за возможного отсутствия кворума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://babr24.com/engine/prv202018/170/ss_170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83" y="2168466"/>
            <a:ext cx="2389297" cy="15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vl.ru/afisha/uploads/events/7f6/72985.jpeg?v=14954163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2897288" cy="197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32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Пример </a:t>
            </a:r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№6 (продолжение)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251520" y="800131"/>
            <a:ext cx="5976664" cy="292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Чем снижается риск? </a:t>
            </a:r>
          </a:p>
          <a:p>
            <a:pPr algn="just" defTabSz="914341">
              <a:defRPr/>
            </a:pPr>
            <a:r>
              <a:rPr lang="ru-RU" sz="2000" dirty="0">
                <a:latin typeface="Arial Narrow" panose="020B0606020202030204" pitchFamily="34" charset="0"/>
              </a:rPr>
              <a:t>Общество практикует обсуждение наиболее важных вопросов (утверждение бизнес-плана и сценарных условий его формирования, отчетов по исполнению бизнес-плана, отчетов об исполнении поручений Совета директоров, план-графиков по снижению дебиторской задолженности, плана работы Совета директоров и пр.) в рамках очно-заочных заседаний (в форме видеоконференции</a:t>
            </a:r>
            <a:r>
              <a:rPr lang="ru-RU" sz="2000" dirty="0" smtClean="0">
                <a:latin typeface="Arial Narrow" panose="020B0606020202030204" pitchFamily="34" charset="0"/>
              </a:rPr>
              <a:t>).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http://fx-commodities.ru/wp-content/uploads/2014/04/risk-manag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45" y="1052736"/>
            <a:ext cx="248303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9852" y="3717032"/>
            <a:ext cx="5652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Кроме того, в Положении о Совете директоров закреплена следующая норма:</a:t>
            </a:r>
          </a:p>
          <a:p>
            <a:pPr algn="just"/>
            <a:r>
              <a:rPr lang="ru-RU" sz="2000" i="1" dirty="0" smtClean="0">
                <a:latin typeface="Arial Narrow" panose="020B0606020202030204" pitchFamily="34" charset="0"/>
              </a:rPr>
              <a:t>«…Председатель определяет </a:t>
            </a:r>
            <a:r>
              <a:rPr lang="ru-RU" sz="2000" i="1" dirty="0">
                <a:latin typeface="Arial Narrow" panose="020B0606020202030204" pitchFamily="34" charset="0"/>
              </a:rPr>
              <a:t>форму проведения заседаний Совета </a:t>
            </a:r>
            <a:r>
              <a:rPr lang="ru-RU" sz="2000" i="1" dirty="0" smtClean="0">
                <a:latin typeface="Arial Narrow" panose="020B0606020202030204" pitchFamily="34" charset="0"/>
              </a:rPr>
              <a:t>директоров, с </a:t>
            </a:r>
            <a:r>
              <a:rPr lang="ru-RU" sz="2000" i="1" dirty="0">
                <a:latin typeface="Arial Narrow" panose="020B0606020202030204" pitchFamily="34" charset="0"/>
              </a:rPr>
              <a:t>учетом важности </a:t>
            </a:r>
            <a:r>
              <a:rPr lang="ru-RU" sz="2000" i="1" dirty="0" smtClean="0">
                <a:latin typeface="Arial Narrow" panose="020B0606020202030204" pitchFamily="34" charset="0"/>
              </a:rPr>
              <a:t>вопросов повестки </a:t>
            </a:r>
            <a:r>
              <a:rPr lang="ru-RU" sz="2000" i="1" dirty="0">
                <a:latin typeface="Arial Narrow" panose="020B0606020202030204" pitchFamily="34" charset="0"/>
              </a:rPr>
              <a:t>дня и рекомендаций, предусмотренных </a:t>
            </a:r>
            <a:r>
              <a:rPr lang="ru-RU" sz="2000" i="1" dirty="0" smtClean="0">
                <a:latin typeface="Arial Narrow" panose="020B0606020202030204" pitchFamily="34" charset="0"/>
              </a:rPr>
              <a:t>п.168 Кодекса…»</a:t>
            </a:r>
            <a:endParaRPr lang="ru-RU" sz="2000" i="1" dirty="0">
              <a:latin typeface="Arial Narrow" panose="020B0606020202030204" pitchFamily="34" charset="0"/>
            </a:endParaRPr>
          </a:p>
        </p:txBody>
      </p:sp>
      <p:pic>
        <p:nvPicPr>
          <p:cNvPr id="4100" name="Picture 4" descr="https://stroyrf.com/images/uploads/d91af5e745c2b55461f6a4243e6a0d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2" y="3809429"/>
            <a:ext cx="2766433" cy="18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2"/>
          <p:cNvSpPr>
            <a:spLocks noChangeArrowheads="1"/>
          </p:cNvSpPr>
          <p:nvPr/>
        </p:nvSpPr>
        <p:spPr bwMode="auto">
          <a:xfrm rot="21224333">
            <a:off x="5705829" y="5487730"/>
            <a:ext cx="3054413" cy="584769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Смена позиции ТОЛЬКО после анализа данных наблюдения!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33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Пример </a:t>
            </a:r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№7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122"/>
          <p:cNvSpPr>
            <a:spLocks noChangeArrowheads="1"/>
          </p:cNvSpPr>
          <p:nvPr/>
        </p:nvSpPr>
        <p:spPr bwMode="auto">
          <a:xfrm>
            <a:off x="164941" y="859365"/>
            <a:ext cx="8743950" cy="369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Страхование ответственности членов Совета директоров за счет Общества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251520" y="2624712"/>
            <a:ext cx="2646234" cy="461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Внутренний аудит:</a:t>
            </a:r>
          </a:p>
        </p:txBody>
      </p:sp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233458" y="3101325"/>
            <a:ext cx="5328592" cy="1323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«Организуйте рассмотрение вопроса о необходимости страхования ответственности членов Совета директоров за счет средств </a:t>
            </a:r>
            <a:r>
              <a:rPr lang="ru-RU" sz="2000" dirty="0" smtClean="0">
                <a:latin typeface="Arial Narrow" panose="020B0606020202030204" pitchFamily="34" charset="0"/>
              </a:rPr>
              <a:t>Общества</a:t>
            </a:r>
            <a:r>
              <a:rPr lang="ru-RU" sz="2000" dirty="0" smtClean="0">
                <a:latin typeface="Arial Narrow" panose="020B0606020202030204" pitchFamily="34" charset="0"/>
              </a:rPr>
              <a:t>»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251519" y="1268760"/>
            <a:ext cx="8657371" cy="1323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Кодекс (Рек.139): </a:t>
            </a:r>
            <a:r>
              <a:rPr lang="ru-RU" sz="2000" i="1" dirty="0" smtClean="0">
                <a:latin typeface="Arial Narrow" panose="020B0606020202030204" pitchFamily="34" charset="0"/>
              </a:rPr>
              <a:t>«…Обществу рекомендуется за счет собственных средств осуществлять страхование ответственности членов Совета директоров, с тем чтобы в случае причинения убытков…действиями членов Совета директоров эти убытки могли быть возмещены…»</a:t>
            </a:r>
            <a:endParaRPr lang="ru-RU" sz="2000" i="1" dirty="0" smtClean="0">
              <a:latin typeface="Arial Narrow" panose="020B0606020202030204" pitchFamily="34" charset="0"/>
            </a:endParaRPr>
          </a:p>
        </p:txBody>
      </p:sp>
      <p:pic>
        <p:nvPicPr>
          <p:cNvPr id="5122" name="Picture 2" descr="http://the-blogger.ru/wp-content/uploads/2016/03/b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96720"/>
            <a:ext cx="3230336" cy="20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2"/>
          <p:cNvSpPr>
            <a:spLocks noChangeArrowheads="1"/>
          </p:cNvSpPr>
          <p:nvPr/>
        </p:nvSpPr>
        <p:spPr bwMode="auto">
          <a:xfrm rot="21224333">
            <a:off x="7594213" y="5755968"/>
            <a:ext cx="1316656" cy="338548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Выполнено</a:t>
            </a:r>
            <a:endParaRPr lang="ru-RU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2"/>
          <p:cNvSpPr>
            <a:spLocks noChangeArrowheads="1"/>
          </p:cNvSpPr>
          <p:nvPr/>
        </p:nvSpPr>
        <p:spPr bwMode="auto">
          <a:xfrm>
            <a:off x="251520" y="5074732"/>
            <a:ext cx="8673884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Договор страхования ответственности рассмотрен и утвержден Советом директоров (Протокол №277 от 10.07.2018 г.).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sp>
        <p:nvSpPr>
          <p:cNvPr id="14" name="Rectangle 122"/>
          <p:cNvSpPr>
            <a:spLocks noChangeArrowheads="1"/>
          </p:cNvSpPr>
          <p:nvPr/>
        </p:nvSpPr>
        <p:spPr bwMode="auto">
          <a:xfrm>
            <a:off x="251520" y="4653136"/>
            <a:ext cx="3258624" cy="461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Чем закончилось?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34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72980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Финиш!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49755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Narrow" panose="020B0606020202030204" pitchFamily="34" charset="0"/>
              </a:rPr>
              <a:t>Спасибо!</a:t>
            </a:r>
            <a:endParaRPr lang="ru-RU" sz="54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https://orchardplanting.files.wordpress.com/2015/03/stk136298rk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764704"/>
            <a:ext cx="327393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www.scottsdaleazestateplanning.com/wp-content/uploads/2018/01/featured-image-10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87" y="3062729"/>
            <a:ext cx="3840777" cy="252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4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671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СТРУКТУРА КОРПОРАТИВНОГО УПРАВЛЕНИЯ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61287"/>
            <a:ext cx="3240360" cy="453249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7" tIns="45689" rIns="91377" bIns="456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768"/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Общее собрание акционеров</a:t>
            </a:r>
            <a:endParaRPr lang="ru-RU" sz="2000" b="1" dirty="0" smtClean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2852" y="980728"/>
            <a:ext cx="2523433" cy="64631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 defTabSz="914282">
              <a:spcBef>
                <a:spcPts val="100"/>
              </a:spcBef>
              <a:spcAft>
                <a:spcPts val="100"/>
              </a:spcAft>
              <a:buClr>
                <a:srgbClr val="1F497D">
                  <a:lumMod val="60000"/>
                  <a:lumOff val="40000"/>
                </a:srgbClr>
              </a:buClr>
              <a:buSzPct val="120000"/>
            </a:pP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Высший орган управления, через который 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акционеры реализуют 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 на участие в 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управлении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06502"/>
            <a:ext cx="3240360" cy="453249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7" tIns="45689" rIns="91377" bIns="456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768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Совет директоров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2852" y="1661911"/>
            <a:ext cx="2523433" cy="830985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 defTabSz="914282">
              <a:buClr>
                <a:srgbClr val="1F497D">
                  <a:lumMod val="60000"/>
                  <a:lumOff val="40000"/>
                </a:srgbClr>
              </a:buClr>
              <a:buSzPct val="120000"/>
            </a:pP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Осуществляет общее руководство деятельностью Компании, контроль за деятельностью исполнительных органов </a:t>
            </a:r>
            <a:endParaRPr lang="ru-RU" sz="1200" dirty="0" smtClean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351717"/>
            <a:ext cx="2520280" cy="574311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7" tIns="45689" rIns="91377" bIns="456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913768"/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Комитеты при Совете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директоров: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3092780"/>
            <a:ext cx="2535510" cy="1200316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 defTabSz="914282">
              <a:buClr>
                <a:srgbClr val="1F497D">
                  <a:lumMod val="60000"/>
                  <a:lumOff val="40000"/>
                </a:srgbClr>
              </a:buClr>
              <a:buSzPct val="120000"/>
            </a:pP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Консультативно-совещательные органы. Созданы для повышения эффективности деятельности Совета директоров и выработки рекомендаций для Совета директоров и исполнительных органов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066838"/>
            <a:ext cx="3240360" cy="453249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7" tIns="45689" rIns="91377" bIns="456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768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712055"/>
            <a:ext cx="3240360" cy="453249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7" tIns="45689" rIns="91377" bIns="456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768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Генеральный директор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92852" y="4942921"/>
            <a:ext cx="2523433" cy="64631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 defTabSz="914282">
              <a:spcBef>
                <a:spcPts val="100"/>
              </a:spcBef>
              <a:spcAft>
                <a:spcPts val="100"/>
              </a:spcAft>
              <a:buClr>
                <a:srgbClr val="1F497D">
                  <a:lumMod val="60000"/>
                  <a:lumOff val="40000"/>
                </a:srgbClr>
              </a:buClr>
              <a:buSzPct val="120000"/>
            </a:pP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Коллегиальный исполнительный орган управления, осуществляющий текущее управление деятельностью Компании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99160" y="5589240"/>
            <a:ext cx="2520276" cy="64631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 defTabSz="914282">
              <a:spcBef>
                <a:spcPts val="100"/>
              </a:spcBef>
              <a:spcAft>
                <a:spcPts val="100"/>
              </a:spcAft>
              <a:buClr>
                <a:srgbClr val="1F497D">
                  <a:lumMod val="60000"/>
                  <a:lumOff val="40000"/>
                </a:srgbClr>
              </a:buClr>
              <a:buSzPct val="120000"/>
            </a:pP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Единоличный исполнительный орган управления, осуществляющий текущее управление деятельностью Компании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87623" y="3117994"/>
            <a:ext cx="2304257" cy="175687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7" tIns="45689" rIns="91377" bIns="456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defTabSz="91376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аудиту</a:t>
            </a:r>
          </a:p>
          <a:p>
            <a:pPr marL="285750" indent="-285750" defTabSz="91376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кадрам и вознаграждениям</a:t>
            </a:r>
          </a:p>
          <a:p>
            <a:pPr marL="285750" indent="-285750" defTabSz="91376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стратегии и развитию</a:t>
            </a:r>
          </a:p>
          <a:p>
            <a:pPr marL="285750" indent="-285750" defTabSz="91376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надежности</a:t>
            </a:r>
          </a:p>
          <a:p>
            <a:pPr marL="285750" indent="-285750" defTabSz="91376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тех. присоединению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300192" y="533066"/>
            <a:ext cx="0" cy="5704246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476232" y="1988840"/>
            <a:ext cx="2411097" cy="64631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 defTabSz="914282">
              <a:spcBef>
                <a:spcPts val="100"/>
              </a:spcBef>
              <a:spcAft>
                <a:spcPts val="100"/>
              </a:spcAft>
              <a:buClr>
                <a:srgbClr val="1F497D">
                  <a:lumMod val="60000"/>
                  <a:lumOff val="40000"/>
                </a:srgbClr>
              </a:buClr>
              <a:buSzPct val="120000"/>
            </a:pP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 контроля за финансово-хозяйственной деятельностью Общества 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476232" y="548680"/>
            <a:ext cx="24918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399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endParaRPr lang="ru-RU" altLang="ru-RU" sz="2000" b="1" dirty="0">
              <a:solidFill>
                <a:srgbClr val="4F81BD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76232" y="3831443"/>
            <a:ext cx="2411097" cy="461653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 defTabSz="914282">
              <a:spcBef>
                <a:spcPts val="100"/>
              </a:spcBef>
              <a:spcAft>
                <a:spcPts val="100"/>
              </a:spcAft>
              <a:buClr>
                <a:srgbClr val="1F497D">
                  <a:lumMod val="60000"/>
                  <a:lumOff val="40000"/>
                </a:srgbClr>
              </a:buClr>
              <a:buSzPct val="120000"/>
            </a:pP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Осуществляет проверку годовой финансовой отчетности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71083" y="1268760"/>
            <a:ext cx="2421397" cy="674353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7" tIns="45689" rIns="91377" bIns="456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768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Ревизионная комиссия</a:t>
            </a: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611560" y="548680"/>
            <a:ext cx="2880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399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 УПРАВЛЕНИЯ</a:t>
            </a:r>
            <a:endParaRPr lang="ru-RU" altLang="ru-RU" sz="2000" b="1" dirty="0">
              <a:solidFill>
                <a:srgbClr val="4F81BD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71083" y="2852936"/>
            <a:ext cx="2421397" cy="896406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7" tIns="45689" rIns="91377" bIns="456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768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Внешний независимый аудитор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71083" y="4365104"/>
            <a:ext cx="2421397" cy="896406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7" tIns="45689" rIns="91377" bIns="456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768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Внутренний аудитор (департамент внутреннего аудита)</a:t>
            </a:r>
          </a:p>
        </p:txBody>
      </p:sp>
    </p:spTree>
    <p:extLst>
      <p:ext uri="{BB962C8B-B14F-4D97-AF65-F5344CB8AC3E}">
        <p14:creationId xmlns:p14="http://schemas.microsoft.com/office/powerpoint/2010/main" val="23536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5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СТРУКТУРА Акционерного капитала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600" y="836712"/>
            <a:ext cx="360040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Группы акционеров </a:t>
            </a:r>
          </a:p>
          <a:p>
            <a:pPr algn="ctr" eaLnBrk="1" hangingPunct="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(по данным реестра на 31.10.2018 г.)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764704"/>
            <a:ext cx="33123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Arial Narrow" panose="020B0606020202030204" pitchFamily="34" charset="0"/>
              </a:rPr>
              <a:t>Акционеры:</a:t>
            </a:r>
          </a:p>
          <a:p>
            <a:pPr lvl="0" algn="just"/>
            <a:endParaRPr lang="en-US" sz="2000" dirty="0" smtClean="0">
              <a:latin typeface="Arial Narrow" panose="020B0606020202030204" pitchFamily="34" charset="0"/>
            </a:endParaRPr>
          </a:p>
          <a:p>
            <a:pPr lvl="0" algn="just"/>
            <a:r>
              <a:rPr lang="ru-RU" sz="2000" dirty="0" smtClean="0">
                <a:latin typeface="Arial Narrow" panose="020B0606020202030204" pitchFamily="34" charset="0"/>
              </a:rPr>
              <a:t>Государство (</a:t>
            </a:r>
            <a:r>
              <a:rPr lang="ru-RU" sz="2000" b="1" dirty="0" smtClean="0">
                <a:latin typeface="Arial Narrow" panose="020B0606020202030204" pitchFamily="34" charset="0"/>
              </a:rPr>
              <a:t>55,23%</a:t>
            </a:r>
            <a:r>
              <a:rPr lang="ru-RU" sz="2000" dirty="0" smtClean="0">
                <a:latin typeface="Arial Narrow" panose="020B0606020202030204" pitchFamily="34" charset="0"/>
              </a:rPr>
              <a:t>):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ПАО «Россети» - </a:t>
            </a:r>
            <a:r>
              <a:rPr lang="ru-RU" sz="2000" b="1" dirty="0" smtClean="0">
                <a:latin typeface="Arial Narrow" panose="020B0606020202030204" pitchFamily="34" charset="0"/>
              </a:rPr>
              <a:t>51,52%</a:t>
            </a:r>
            <a:endParaRPr lang="en-US" sz="2000" b="1" dirty="0" smtClean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dirty="0" err="1" smtClean="0">
                <a:latin typeface="Arial Narrow" panose="020B0606020202030204" pitchFamily="34" charset="0"/>
              </a:rPr>
              <a:t>Росимущество</a:t>
            </a:r>
            <a:r>
              <a:rPr lang="ru-RU" sz="2000" dirty="0" smtClean="0">
                <a:latin typeface="Arial Narrow" panose="020B0606020202030204" pitchFamily="34" charset="0"/>
              </a:rPr>
              <a:t> – </a:t>
            </a:r>
            <a:r>
              <a:rPr lang="ru-RU" sz="2000" b="1" dirty="0" smtClean="0">
                <a:latin typeface="Arial Narrow" panose="020B0606020202030204" pitchFamily="34" charset="0"/>
              </a:rPr>
              <a:t>3,71%</a:t>
            </a:r>
          </a:p>
          <a:p>
            <a:pPr lvl="0" algn="just"/>
            <a:endParaRPr lang="ru-RU" sz="2000" dirty="0" smtClean="0">
              <a:latin typeface="Arial Narrow" panose="020B0606020202030204" pitchFamily="34" charset="0"/>
            </a:endParaRPr>
          </a:p>
          <a:p>
            <a:pPr lvl="0" algn="just"/>
            <a:r>
              <a:rPr lang="ru-RU" sz="2000" dirty="0" smtClean="0">
                <a:latin typeface="Arial Narrow" panose="020B0606020202030204" pitchFamily="34" charset="0"/>
              </a:rPr>
              <a:t>Крупные </a:t>
            </a:r>
            <a:r>
              <a:rPr lang="ru-RU" sz="2000" dirty="0" err="1" smtClean="0">
                <a:latin typeface="Arial Narrow" panose="020B0606020202030204" pitchFamily="34" charset="0"/>
              </a:rPr>
              <a:t>миноритарии</a:t>
            </a:r>
            <a:r>
              <a:rPr lang="ru-RU" sz="2000" dirty="0" smtClean="0">
                <a:latin typeface="Arial Narrow" panose="020B0606020202030204" pitchFamily="34" charset="0"/>
              </a:rPr>
              <a:t> (</a:t>
            </a:r>
            <a:r>
              <a:rPr lang="ru-RU" sz="2000" b="1" dirty="0" smtClean="0">
                <a:latin typeface="Arial Narrow" panose="020B0606020202030204" pitchFamily="34" charset="0"/>
              </a:rPr>
              <a:t>31,69%</a:t>
            </a:r>
            <a:r>
              <a:rPr lang="ru-RU" sz="2000" dirty="0" smtClean="0">
                <a:latin typeface="Arial Narrow" panose="020B0606020202030204" pitchFamily="34" charset="0"/>
              </a:rPr>
              <a:t>):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Arial Narrow" panose="020B0606020202030204" pitchFamily="34" charset="0"/>
              </a:rPr>
              <a:t>Компании группы </a:t>
            </a:r>
            <a:r>
              <a:rPr lang="ru-RU" sz="2000" dirty="0" err="1" smtClean="0">
                <a:latin typeface="Arial Narrow" panose="020B0606020202030204" pitchFamily="34" charset="0"/>
              </a:rPr>
              <a:t>Ренова</a:t>
            </a:r>
            <a:r>
              <a:rPr lang="ru-RU" sz="2000" dirty="0" smtClean="0">
                <a:latin typeface="Arial Narrow" panose="020B0606020202030204" pitchFamily="34" charset="0"/>
              </a:rPr>
              <a:t> – </a:t>
            </a:r>
            <a:r>
              <a:rPr lang="ru-RU" sz="2000" b="1" dirty="0" smtClean="0">
                <a:latin typeface="Arial Narrow" panose="020B0606020202030204" pitchFamily="34" charset="0"/>
              </a:rPr>
              <a:t>25,0%</a:t>
            </a:r>
            <a:endParaRPr lang="en-US" sz="2000" b="1" dirty="0" smtClean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Arial Narrow" panose="020B0606020202030204" pitchFamily="34" charset="0"/>
              </a:rPr>
              <a:t>Energyo</a:t>
            </a:r>
            <a:r>
              <a:rPr lang="en-US" sz="2000" dirty="0" smtClean="0">
                <a:latin typeface="Arial Narrow" panose="020B0606020202030204" pitchFamily="34" charset="0"/>
              </a:rPr>
              <a:t> Solutions Russia (Cyprus) Limited – </a:t>
            </a:r>
            <a:r>
              <a:rPr lang="en-US" sz="2000" b="1" dirty="0" smtClean="0">
                <a:latin typeface="Arial Narrow" panose="020B0606020202030204" pitchFamily="34" charset="0"/>
              </a:rPr>
              <a:t>6,69%</a:t>
            </a:r>
          </a:p>
          <a:p>
            <a:pPr lvl="0" algn="just"/>
            <a:endParaRPr lang="ru-RU" sz="2000" dirty="0" smtClean="0">
              <a:latin typeface="Arial Narrow" panose="020B0606020202030204" pitchFamily="34" charset="0"/>
            </a:endParaRPr>
          </a:p>
          <a:p>
            <a:pPr lvl="0" algn="just"/>
            <a:r>
              <a:rPr lang="ru-RU" sz="2000" dirty="0" smtClean="0">
                <a:latin typeface="Arial Narrow" panose="020B0606020202030204" pitchFamily="34" charset="0"/>
              </a:rPr>
              <a:t>Прочие акционеры (юридические и физические лица) – </a:t>
            </a:r>
            <a:r>
              <a:rPr lang="ru-RU" sz="2000" b="1" dirty="0" smtClean="0">
                <a:latin typeface="Arial Narrow" panose="020B0606020202030204" pitchFamily="34" charset="0"/>
              </a:rPr>
              <a:t>13,08%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lvl="0" algn="just"/>
            <a:endParaRPr lang="en-US" sz="2000" dirty="0" smtClean="0">
              <a:latin typeface="Arial Narrow" panose="020B0606020202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0648" y="1852375"/>
            <a:ext cx="5276855" cy="4289122"/>
            <a:chOff x="-431384" y="1852375"/>
            <a:chExt cx="5276855" cy="4289122"/>
          </a:xfrm>
        </p:grpSpPr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40713724"/>
                </p:ext>
              </p:extLst>
            </p:nvPr>
          </p:nvGraphicFramePr>
          <p:xfrm>
            <a:off x="107504" y="2204865"/>
            <a:ext cx="4248472" cy="35283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-431384" y="2063612"/>
              <a:ext cx="1512168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latin typeface="Arial Narrow" panose="020B0606020202030204" pitchFamily="34" charset="0"/>
                </a:rPr>
                <a:t>Государство</a:t>
              </a:r>
            </a:p>
            <a:p>
              <a:pPr algn="ctr" eaLnBrk="1" hangingPunct="1">
                <a:defRPr/>
              </a:pPr>
              <a:r>
                <a:rPr lang="ru-RU" b="1" dirty="0" smtClean="0">
                  <a:latin typeface="Arial Narrow" panose="020B0606020202030204" pitchFamily="34" charset="0"/>
                </a:rPr>
                <a:t>55,23%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214439" y="4941168"/>
              <a:ext cx="1631032" cy="12003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latin typeface="Arial Narrow" panose="020B0606020202030204" pitchFamily="34" charset="0"/>
                </a:rPr>
                <a:t>Крупные миноритарные акционеры</a:t>
              </a:r>
            </a:p>
            <a:p>
              <a:pPr algn="ctr" eaLnBrk="1" hangingPunct="1">
                <a:defRPr/>
              </a:pPr>
              <a:r>
                <a:rPr lang="en-US" b="1" dirty="0" smtClean="0">
                  <a:latin typeface="Arial Narrow" panose="020B0606020202030204" pitchFamily="34" charset="0"/>
                </a:rPr>
                <a:t>31,69</a:t>
              </a:r>
              <a:r>
                <a:rPr lang="ru-RU" b="1" dirty="0" smtClean="0">
                  <a:latin typeface="Arial Narrow" panose="020B0606020202030204" pitchFamily="34" charset="0"/>
                </a:rPr>
                <a:t>%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952992" y="1852375"/>
              <a:ext cx="1872208" cy="923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b="1" dirty="0" smtClean="0">
                  <a:latin typeface="Arial Narrow" panose="020B0606020202030204" pitchFamily="34" charset="0"/>
                </a:rPr>
                <a:t>Прочие акционеры</a:t>
              </a:r>
            </a:p>
            <a:p>
              <a:pPr algn="ctr" eaLnBrk="1" hangingPunct="1">
                <a:defRPr/>
              </a:pPr>
              <a:r>
                <a:rPr lang="ru-RU" b="1" dirty="0" smtClean="0">
                  <a:latin typeface="Arial Narrow" panose="020B0606020202030204" pitchFamily="34" charset="0"/>
                </a:rPr>
                <a:t>13,08%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97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6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89756" y="2924944"/>
            <a:ext cx="8964488" cy="692696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Часть 1. «дорогу осилит идущий»</a:t>
            </a:r>
            <a:endParaRPr lang="ru-RU" sz="28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https://ds03.infourok.ru/uploads/ex/07da/00055f09-72ce691c/img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14537" r="2046" b="14943"/>
          <a:stretch/>
        </p:blipFill>
        <p:spPr bwMode="auto">
          <a:xfrm>
            <a:off x="2807804" y="548680"/>
            <a:ext cx="352839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ww.teatr-benefis.ru/wp-content/uploads/2017/02/fb_r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1945402" cy="217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99px.ru/sstorage/53/2015/11/tmb_147707_78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856861"/>
            <a:ext cx="3528392" cy="216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mtdata.ru/u32/photo4D4D/20297057087-0/original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493"/>
            <a:ext cx="1945402" cy="215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islam.ru/sites/default/files/img/2017/obshestvo/5-veshchey-dlya-uspeha-v-zhizni-upomyanutye-v-korane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78" y="3861048"/>
            <a:ext cx="194540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tiltbook.com/images/uploaded_profile_pictures/55586abf3ceed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78" y="544493"/>
            <a:ext cx="1945402" cy="2164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7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fabrikadialogov.ru/wp-content/uploads/2015/03/Recommende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99" y="1792741"/>
            <a:ext cx="916179" cy="9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7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122"/>
          <p:cNvSpPr>
            <a:spLocks noChangeArrowheads="1"/>
          </p:cNvSpPr>
          <p:nvPr/>
        </p:nvSpPr>
        <p:spPr bwMode="auto">
          <a:xfrm>
            <a:off x="2555776" y="764704"/>
            <a:ext cx="6336704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Март:</a:t>
            </a:r>
            <a:r>
              <a:rPr lang="ru-RU" sz="2000" dirty="0" smtClean="0">
                <a:latin typeface="Arial Narrow" panose="020B0606020202030204" pitchFamily="34" charset="0"/>
              </a:rPr>
              <a:t> Совет директоров Банка России одобрил Кодекс </a:t>
            </a:r>
            <a:r>
              <a:rPr lang="ru-RU" sz="2000" dirty="0">
                <a:latin typeface="Arial Narrow" panose="020B0606020202030204" pitchFamily="34" charset="0"/>
              </a:rPr>
              <a:t>корпоративного </a:t>
            </a:r>
            <a:r>
              <a:rPr lang="ru-RU" sz="2000" dirty="0" smtClean="0">
                <a:latin typeface="Arial Narrow" panose="020B0606020202030204" pitchFamily="34" charset="0"/>
              </a:rPr>
              <a:t>управления</a:t>
            </a: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Хронология событий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2627784" y="3802808"/>
            <a:ext cx="6264696" cy="707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В течение года:</a:t>
            </a:r>
            <a:r>
              <a:rPr lang="ru-RU" sz="2000" dirty="0" smtClean="0">
                <a:latin typeface="Arial Narrow" panose="020B0606020202030204" pitchFamily="34" charset="0"/>
              </a:rPr>
              <a:t> подготовка и раскрытие обществами отчетов за 2015 г., мониторинг отчетов Банком России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3779912" y="4738912"/>
            <a:ext cx="5112568" cy="1015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Апрель, Декабрь:</a:t>
            </a:r>
            <a:r>
              <a:rPr lang="ru-RU" sz="2000" dirty="0" smtClean="0">
                <a:latin typeface="Arial Narrow" panose="020B0606020202030204" pitchFamily="34" charset="0"/>
              </a:rPr>
              <a:t> Банк России опубликовал обзоры практики корпоративного управления на основе отчетов компаний за 2015 и 2016 гг.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179513" y="719115"/>
            <a:ext cx="936105" cy="430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22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2014 г.</a:t>
            </a:r>
            <a:r>
              <a:rPr lang="ru-RU" sz="2200" dirty="0" smtClean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" name="Rectangle 122"/>
          <p:cNvSpPr>
            <a:spLocks noChangeArrowheads="1"/>
          </p:cNvSpPr>
          <p:nvPr/>
        </p:nvSpPr>
        <p:spPr bwMode="auto">
          <a:xfrm>
            <a:off x="2591780" y="1492945"/>
            <a:ext cx="6264696" cy="1015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Апрель:</a:t>
            </a:r>
            <a:r>
              <a:rPr lang="ru-RU" sz="2000" dirty="0" smtClean="0">
                <a:latin typeface="Arial Narrow" panose="020B0606020202030204" pitchFamily="34" charset="0"/>
              </a:rPr>
              <a:t> Банк </a:t>
            </a:r>
            <a:r>
              <a:rPr lang="ru-RU" sz="2000" dirty="0">
                <a:latin typeface="Arial Narrow" panose="020B0606020202030204" pitchFamily="34" charset="0"/>
              </a:rPr>
              <a:t>России рекомендовал Кодекс корпоративного управления к применению российскими публичными </a:t>
            </a:r>
            <a:r>
              <a:rPr lang="ru-RU" sz="2000" dirty="0" smtClean="0">
                <a:latin typeface="Arial Narrow" panose="020B0606020202030204" pitchFamily="34" charset="0"/>
              </a:rPr>
              <a:t>компаниями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3" name="Rectangle 122"/>
          <p:cNvSpPr>
            <a:spLocks noChangeArrowheads="1"/>
          </p:cNvSpPr>
          <p:nvPr/>
        </p:nvSpPr>
        <p:spPr bwMode="auto">
          <a:xfrm>
            <a:off x="179512" y="2750274"/>
            <a:ext cx="936105" cy="430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22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2016 г.</a:t>
            </a:r>
            <a:r>
              <a:rPr lang="ru-RU" sz="2200" dirty="0" smtClean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Rectangle 122"/>
          <p:cNvSpPr>
            <a:spLocks noChangeArrowheads="1"/>
          </p:cNvSpPr>
          <p:nvPr/>
        </p:nvSpPr>
        <p:spPr bwMode="auto">
          <a:xfrm>
            <a:off x="179514" y="4654704"/>
            <a:ext cx="936105" cy="430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ctr" defTabSz="914341">
              <a:defRPr/>
            </a:pPr>
            <a:r>
              <a:rPr lang="ru-RU" sz="22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2017 г.</a:t>
            </a:r>
            <a:r>
              <a:rPr lang="ru-RU" sz="2200" dirty="0" smtClean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8" name="Rectangle 122"/>
          <p:cNvSpPr>
            <a:spLocks noChangeArrowheads="1"/>
          </p:cNvSpPr>
          <p:nvPr/>
        </p:nvSpPr>
        <p:spPr bwMode="auto">
          <a:xfrm>
            <a:off x="2627784" y="2827215"/>
            <a:ext cx="6264696" cy="1015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algn="just" defTabSz="914341"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Февраль:</a:t>
            </a:r>
            <a:r>
              <a:rPr lang="ru-RU" sz="2000" dirty="0" smtClean="0">
                <a:latin typeface="Arial Narrow" panose="020B0606020202030204" pitchFamily="34" charset="0"/>
              </a:rPr>
              <a:t> Банк России опубликовал информационное письмо с рекомендованной формой раскрытия отчета о соблюдении принципов и рекомендаций Кодекса</a:t>
            </a:r>
          </a:p>
        </p:txBody>
      </p:sp>
      <p:pic>
        <p:nvPicPr>
          <p:cNvPr id="1040" name="Picture 16" descr="https://s.ura.news/images/news/upload/news/182/013/1052182013/46792_Duma_29_maya_Nizhnevartovsk__golosovanie_ruki_za_14014244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2" r="11964"/>
          <a:stretch/>
        </p:blipFill>
        <p:spPr bwMode="auto">
          <a:xfrm>
            <a:off x="1331641" y="877806"/>
            <a:ext cx="1008112" cy="9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7825" r="33125" b="8642"/>
          <a:stretch/>
        </p:blipFill>
        <p:spPr bwMode="auto">
          <a:xfrm>
            <a:off x="1305134" y="2961404"/>
            <a:ext cx="1067744" cy="1333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4" t="14791" r="33073" b="6503"/>
          <a:stretch/>
        </p:blipFill>
        <p:spPr bwMode="auto">
          <a:xfrm>
            <a:off x="1298516" y="4638910"/>
            <a:ext cx="1074362" cy="143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6" t="13612" r="32656" b="6111"/>
          <a:stretch/>
        </p:blipFill>
        <p:spPr bwMode="auto">
          <a:xfrm>
            <a:off x="2555775" y="4582696"/>
            <a:ext cx="1080121" cy="15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1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8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Статистика «на входе» (по итогам 2015 года)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26230"/>
              </p:ext>
            </p:extLst>
          </p:nvPr>
        </p:nvGraphicFramePr>
        <p:xfrm>
          <a:off x="395536" y="908723"/>
          <a:ext cx="8496942" cy="5040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1152128"/>
                <a:gridCol w="1080120"/>
                <a:gridCol w="1152128"/>
                <a:gridCol w="1080118"/>
              </a:tblGrid>
              <a:tr h="776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Количество </a:t>
                      </a:r>
                    </a:p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принципов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Соблюдается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  <a:latin typeface="Arial Narrow" panose="020B0606020202030204" pitchFamily="34" charset="0"/>
                        </a:rPr>
                        <a:t>Соблюдается частично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Не</a:t>
                      </a:r>
                    </a:p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соблюдается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1. Права акционеров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2. Совет директоров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3. Корпоративный секретарь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4. Система вознаграждения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8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5. Система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внутреннего контроля</a:t>
                      </a:r>
                      <a:r>
                        <a:rPr lang="ru-RU" sz="18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и управления рисками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6. Раскрытие информации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7.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Существенные корпоративные действия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2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656" marR="6656" marT="6656" marB="0" anchor="ctr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4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83968" y="6381328"/>
            <a:ext cx="720000" cy="396000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prstClr val="white"/>
                </a:solidFill>
                <a:latin typeface="Arial Narrow" panose="020B0606020202030204" pitchFamily="34" charset="0"/>
              </a:rPr>
              <a:pPr algn="ctr"/>
              <a:t>9</a:t>
            </a:fld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соблюдение принципов кодекса в 2015 г.</a:t>
            </a:r>
            <a:endParaRPr lang="ru-RU" sz="2000" b="1" cap="all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4631" y="1237402"/>
            <a:ext cx="8575841" cy="4012407"/>
            <a:chOff x="244631" y="589330"/>
            <a:chExt cx="8575841" cy="4012407"/>
          </a:xfrm>
        </p:grpSpPr>
        <p:graphicFrame>
          <p:nvGraphicFramePr>
            <p:cNvPr id="2" name="Диаграмма 1"/>
            <p:cNvGraphicFramePr/>
            <p:nvPr>
              <p:extLst>
                <p:ext uri="{D42A27DB-BD31-4B8C-83A1-F6EECF244321}">
                  <p14:modId xmlns:p14="http://schemas.microsoft.com/office/powerpoint/2010/main" val="1245881321"/>
                </p:ext>
              </p:extLst>
            </p:nvPr>
          </p:nvGraphicFramePr>
          <p:xfrm>
            <a:off x="1043608" y="980728"/>
            <a:ext cx="5767925" cy="31683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122"/>
            <p:cNvSpPr>
              <a:spLocks noChangeArrowheads="1"/>
            </p:cNvSpPr>
            <p:nvPr/>
          </p:nvSpPr>
          <p:spPr bwMode="auto">
            <a:xfrm>
              <a:off x="244631" y="1484784"/>
              <a:ext cx="2570855" cy="1631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just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Полностью соблюдается </a:t>
              </a:r>
            </a:p>
            <a:p>
              <a:pPr algn="just" defTabSz="914341">
                <a:defRPr/>
              </a:pPr>
              <a:r>
                <a:rPr lang="ru-RU" sz="2800" b="1" dirty="0" smtClean="0">
                  <a:solidFill>
                    <a:srgbClr val="1F497D"/>
                  </a:solidFill>
                  <a:latin typeface="Arial Narrow" panose="020B0606020202030204" pitchFamily="34" charset="0"/>
                </a:rPr>
                <a:t>53%</a:t>
              </a:r>
              <a:r>
                <a:rPr lang="ru-RU" sz="2400" dirty="0" smtClean="0">
                  <a:latin typeface="Arial Narrow" panose="020B0606020202030204" pitchFamily="34" charset="0"/>
                </a:rPr>
                <a:t> принципов </a:t>
              </a:r>
            </a:p>
            <a:p>
              <a:pPr algn="just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(42 из 79)</a:t>
              </a: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Rectangle 122"/>
            <p:cNvSpPr>
              <a:spLocks noChangeArrowheads="1"/>
            </p:cNvSpPr>
            <p:nvPr/>
          </p:nvSpPr>
          <p:spPr bwMode="auto">
            <a:xfrm>
              <a:off x="5868144" y="589330"/>
              <a:ext cx="2952328" cy="12618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just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Частично соблюдается </a:t>
              </a:r>
            </a:p>
            <a:p>
              <a:pPr algn="just" defTabSz="914341">
                <a:defRPr/>
              </a:pPr>
              <a:r>
                <a:rPr lang="ru-RU" sz="2800" b="1" dirty="0" smtClean="0">
                  <a:solidFill>
                    <a:srgbClr val="1F497D"/>
                  </a:solidFill>
                  <a:latin typeface="Arial Narrow" panose="020B0606020202030204" pitchFamily="34" charset="0"/>
                </a:rPr>
                <a:t>29%</a:t>
              </a:r>
              <a:r>
                <a:rPr lang="ru-RU" sz="2400" dirty="0" smtClean="0">
                  <a:latin typeface="Arial Narrow" panose="020B0606020202030204" pitchFamily="34" charset="0"/>
                </a:rPr>
                <a:t> принципов </a:t>
              </a:r>
            </a:p>
            <a:p>
              <a:pPr algn="just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(23 из 79)</a:t>
              </a:r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Rectangle 122"/>
            <p:cNvSpPr>
              <a:spLocks noChangeArrowheads="1"/>
            </p:cNvSpPr>
            <p:nvPr/>
          </p:nvSpPr>
          <p:spPr bwMode="auto">
            <a:xfrm>
              <a:off x="5868144" y="3339859"/>
              <a:ext cx="2592288" cy="12618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just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Не соблюдается</a:t>
              </a:r>
            </a:p>
            <a:p>
              <a:pPr algn="just" defTabSz="914341">
                <a:defRPr/>
              </a:pPr>
              <a:r>
                <a:rPr lang="ru-RU" sz="2800" b="1" dirty="0" smtClean="0">
                  <a:solidFill>
                    <a:srgbClr val="1F497D"/>
                  </a:solidFill>
                  <a:latin typeface="Arial Narrow" panose="020B0606020202030204" pitchFamily="34" charset="0"/>
                </a:rPr>
                <a:t>18%</a:t>
              </a:r>
              <a:r>
                <a:rPr lang="ru-RU" sz="2400" dirty="0" smtClean="0">
                  <a:latin typeface="Arial Narrow" panose="020B0606020202030204" pitchFamily="34" charset="0"/>
                </a:rPr>
                <a:t> принципов</a:t>
              </a:r>
            </a:p>
            <a:p>
              <a:pPr algn="just" defTabSz="914341">
                <a:defRPr/>
              </a:pPr>
              <a:r>
                <a:rPr lang="ru-RU" sz="2400" dirty="0" smtClean="0">
                  <a:latin typeface="Arial Narrow" panose="020B0606020202030204" pitchFamily="34" charset="0"/>
                </a:rPr>
                <a:t>(14 из 79)</a:t>
              </a:r>
              <a:endParaRPr lang="ru-RU" sz="24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03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9624</TotalTime>
  <Words>2371</Words>
  <Application>Microsoft Office PowerPoint</Application>
  <PresentationFormat>Экран (4:3)</PresentationFormat>
  <Paragraphs>495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Практика корпоративного управления в России: взгляд компании</vt:lpstr>
      <vt:lpstr>ICE BREAKER ИЛИ «МЕЖДУ НАМИ ТАЕТ ЛЁД»</vt:lpstr>
      <vt:lpstr>ПРОФИЛЬ КОМПАНИИ</vt:lpstr>
      <vt:lpstr>СТРУКТУРА КОРПОРАТИВНОГО УПРАВЛЕНИЯ</vt:lpstr>
      <vt:lpstr>СТРУКТУРА Акционерного капитала</vt:lpstr>
      <vt:lpstr>Часть 1. «дорогу осилит идущий»</vt:lpstr>
      <vt:lpstr>Хронология событий</vt:lpstr>
      <vt:lpstr>Статистика «на входе» (по итогам 2015 года)</vt:lpstr>
      <vt:lpstr>соблюдение принципов кодекса в 2015 г.</vt:lpstr>
      <vt:lpstr>соблюдение принципов кодекса в 2015 г. (продолжение)</vt:lpstr>
      <vt:lpstr>первый срез получен, что дальше?</vt:lpstr>
      <vt:lpstr>Промежуточный срез (по итогам 2016 года)</vt:lpstr>
      <vt:lpstr>Промежуточный срез (по итогам 2017 года)</vt:lpstr>
      <vt:lpstr>Мероприятия 2017-2018 гг.</vt:lpstr>
      <vt:lpstr>Мероприятия 2017-2018 гг. (продолжение)</vt:lpstr>
      <vt:lpstr>Промежуточный срез (ожидание по итогам 2018 года)</vt:lpstr>
      <vt:lpstr>соблюдение принципов кодекса в 2018 г. (ожидание)</vt:lpstr>
      <vt:lpstr>соблюдение принципов кодекса в 2018  г. (ожид., продолжение)</vt:lpstr>
      <vt:lpstr>Динамика Результатов за 2015-2018 гг.</vt:lpstr>
      <vt:lpstr>Динамика Результатов за 2015-2018 гг. (продолжение)</vt:lpstr>
      <vt:lpstr>Часть 2. практика внедрения: взгляд компании</vt:lpstr>
      <vt:lpstr>Пример №1</vt:lpstr>
      <vt:lpstr>Пример №1 (продолжение)</vt:lpstr>
      <vt:lpstr>Пример №1 (продолжение)</vt:lpstr>
      <vt:lpstr>Пример №2</vt:lpstr>
      <vt:lpstr>Пример №2 (продолжение)</vt:lpstr>
      <vt:lpstr>Пример №3</vt:lpstr>
      <vt:lpstr>Пример №4</vt:lpstr>
      <vt:lpstr>Пример №5</vt:lpstr>
      <vt:lpstr>Пример №5 (продолжение)</vt:lpstr>
      <vt:lpstr>Пример №6</vt:lpstr>
      <vt:lpstr>Пример №6 (продолжение)</vt:lpstr>
      <vt:lpstr>Пример №7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Коковина Мария Александровна</dc:creator>
  <cp:lastModifiedBy>Чингин Павел Валерьевич</cp:lastModifiedBy>
  <cp:revision>1394</cp:revision>
  <cp:lastPrinted>2017-03-15T03:02:50Z</cp:lastPrinted>
  <dcterms:created xsi:type="dcterms:W3CDTF">2015-10-12T09:33:36Z</dcterms:created>
  <dcterms:modified xsi:type="dcterms:W3CDTF">2018-11-30T09:51:50Z</dcterms:modified>
</cp:coreProperties>
</file>