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96" r:id="rId2"/>
    <p:sldId id="426" r:id="rId3"/>
    <p:sldId id="451" r:id="rId4"/>
    <p:sldId id="452" r:id="rId5"/>
    <p:sldId id="453" r:id="rId6"/>
    <p:sldId id="454" r:id="rId7"/>
    <p:sldId id="455" r:id="rId8"/>
    <p:sldId id="456" r:id="rId9"/>
    <p:sldId id="329" r:id="rId1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343" autoAdjust="0"/>
  </p:normalViewPr>
  <p:slideViewPr>
    <p:cSldViewPr>
      <p:cViewPr varScale="1">
        <p:scale>
          <a:sx n="103" d="100"/>
          <a:sy n="103" d="100"/>
        </p:scale>
        <p:origin x="18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8412" cy="496967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617" y="3"/>
            <a:ext cx="2948411" cy="496967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6597BA5F-0F06-40E3-A305-0EB14F5885FF}" type="datetimeFigureOut">
              <a:rPr lang="en-US" smtClean="0"/>
              <a:pPr/>
              <a:t>27-Nov-2018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7"/>
            <a:ext cx="2948412" cy="496966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617" y="9445547"/>
            <a:ext cx="2948411" cy="496966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D3A5BEC1-4010-4FF7-85B5-7B06372F2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997" cy="496967"/>
          </a:xfrm>
          <a:prstGeom prst="rect">
            <a:avLst/>
          </a:prstGeom>
        </p:spPr>
        <p:txBody>
          <a:bodyPr vert="horz" wrap="square" lIns="91739" tIns="45871" rIns="91739" bIns="4587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029" y="3"/>
            <a:ext cx="2949997" cy="496967"/>
          </a:xfrm>
          <a:prstGeom prst="rect">
            <a:avLst/>
          </a:prstGeom>
        </p:spPr>
        <p:txBody>
          <a:bodyPr vert="horz" wrap="square" lIns="91739" tIns="45871" rIns="91739" bIns="458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5DFF63-6572-4951-9458-1CB0C06C65E8}" type="datetimeFigureOut">
              <a:rPr lang="en-US"/>
              <a:pPr>
                <a:defRPr/>
              </a:pPr>
              <a:t>27-Nov-2018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9" tIns="45871" rIns="91739" bIns="4587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21979"/>
            <a:ext cx="5444807" cy="4477465"/>
          </a:xfrm>
          <a:prstGeom prst="rect">
            <a:avLst/>
          </a:prstGeom>
        </p:spPr>
        <p:txBody>
          <a:bodyPr vert="horz" lIns="91739" tIns="45871" rIns="91739" bIns="458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547"/>
            <a:ext cx="2949997" cy="496966"/>
          </a:xfrm>
          <a:prstGeom prst="rect">
            <a:avLst/>
          </a:prstGeom>
        </p:spPr>
        <p:txBody>
          <a:bodyPr vert="horz" wrap="square" lIns="91739" tIns="45871" rIns="91739" bIns="4587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029" y="9445547"/>
            <a:ext cx="2949997" cy="496966"/>
          </a:xfrm>
          <a:prstGeom prst="rect">
            <a:avLst/>
          </a:prstGeom>
        </p:spPr>
        <p:txBody>
          <a:bodyPr vert="horz" wrap="square" lIns="91739" tIns="45871" rIns="91739" bIns="458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448DD0-F889-4A9B-923B-3AA12799A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A28A19-C034-465F-9DA2-FF7F606180B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FE1BD-E1F7-4AEF-9B0F-792FE83A3E5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E59B-33D4-461C-9C95-D3CD6D99B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E7B2-0D4B-42F6-B1AE-83761B2FC27D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1077-D9F5-428C-BE7E-AB481F331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9514-720A-41F5-A869-CB397521DC31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C05F-3DE9-4942-A613-A0F901A02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3078-DC11-43A4-BEC7-AF6C1DE33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5E27-0ECF-41E5-8DDD-743347D70816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DB1E-86B5-4471-BD87-BC482B73E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AD5D-FF1A-44AC-A5D0-BD44AF0C6A29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DDFA-2908-4E0F-BD03-7AAB9BD3A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24354-5574-4C10-BD4F-1210DD827107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5533-A984-445F-A55D-F43B7AA4F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BEC9-E2E2-4B49-8296-30D37F66F0E3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7C18-4D7A-481E-90D6-39F4A7AB3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2543-CBE2-4EA8-8241-DF77F42CEE79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B04E-E494-4A56-BA89-F6A34F5F0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C873-9B63-4F76-B1A6-1E416FDBE6AF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5ED0-A9FB-4E7D-991D-FBADA63CD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D308-9B7F-4872-BEF9-E2FF0AD3BBF8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7EBD-1772-4FD7-985D-86BD4CA51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A9E9FED7-7B90-4CA1-89D4-44BFBBDB77FD}" type="datetime1">
              <a:rPr lang="en-GB"/>
              <a:pPr>
                <a:defRPr/>
              </a:pPr>
              <a:t>27/11/2018</a:t>
            </a:fld>
            <a:endParaRPr lang="en-GB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4A5C5462-EFC2-4713-863E-F6EF0F6EE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orpor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ts.Isaksson@oec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848600" cy="1905000"/>
          </a:xfrm>
        </p:spPr>
        <p:txBody>
          <a:bodyPr/>
          <a:lstStyle/>
          <a:p>
            <a:pPr algn="ctr" eaLnBrk="1" hangingPunct="1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The OECD Reviews on Flexibility and Proportionality in Corporate Governance</a:t>
            </a:r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2293" y="4267200"/>
            <a:ext cx="693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MOEX Conference on Corporate Governance in Russia, </a:t>
            </a:r>
          </a:p>
          <a:p>
            <a:pPr algn="ctr"/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 December 2018, Moscow.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GB" sz="1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562600"/>
            <a:ext cx="63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Hans Christiansen</a:t>
            </a:r>
            <a:endParaRPr lang="en-GB" sz="15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Senior Economist</a:t>
            </a:r>
          </a:p>
          <a:p>
            <a:pPr algn="r"/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Corporate Governance and Corporate Finance Division</a:t>
            </a:r>
          </a:p>
          <a:p>
            <a:pPr algn="r"/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OECD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220" y="152400"/>
            <a:ext cx="8229600" cy="542801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Flexibility and proportionality in corporate governance</a:t>
            </a:r>
            <a:endParaRPr lang="en-GB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9553" y="1066800"/>
            <a:ext cx="8229600" cy="490344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400" dirty="0"/>
              <a:t>Flexibility and </a:t>
            </a:r>
            <a:r>
              <a:rPr lang="en-GB" sz="2400" dirty="0" smtClean="0"/>
              <a:t>proportionality is an </a:t>
            </a:r>
            <a:r>
              <a:rPr lang="en-GB" sz="2400" dirty="0"/>
              <a:t>inherent part of the legal framework of most </a:t>
            </a:r>
            <a:r>
              <a:rPr lang="en-GB" sz="2400" dirty="0" smtClean="0"/>
              <a:t>jurisdictions.</a:t>
            </a:r>
          </a:p>
          <a:p>
            <a:pPr>
              <a:spcAft>
                <a:spcPts val="1800"/>
              </a:spcAft>
            </a:pPr>
            <a:r>
              <a:rPr lang="en-GB" sz="2400" dirty="0"/>
              <a:t>The </a:t>
            </a:r>
            <a:r>
              <a:rPr lang="en-GB" sz="2400" dirty="0" smtClean="0"/>
              <a:t>rationale is to accommodate </a:t>
            </a:r>
            <a:r>
              <a:rPr lang="en-GB" sz="2400" dirty="0"/>
              <a:t>differences in company </a:t>
            </a:r>
            <a:r>
              <a:rPr lang="en-GB" sz="2400" dirty="0" smtClean="0"/>
              <a:t>practices, </a:t>
            </a:r>
            <a:r>
              <a:rPr lang="en-GB" sz="2400" dirty="0"/>
              <a:t>while achieving desired regulatory </a:t>
            </a:r>
            <a:r>
              <a:rPr lang="en-GB" sz="2400" dirty="0" smtClean="0"/>
              <a:t>outcomes. 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And </a:t>
            </a:r>
            <a:r>
              <a:rPr lang="en-GB" sz="2400" dirty="0"/>
              <a:t>it is by no means a way to weaken the effectiveness of the corporate governance framework. </a:t>
            </a:r>
            <a:endParaRPr lang="en-GB" sz="2400" dirty="0" smtClean="0"/>
          </a:p>
          <a:p>
            <a:pPr>
              <a:spcAft>
                <a:spcPts val="1800"/>
              </a:spcAft>
            </a:pPr>
            <a:r>
              <a:rPr lang="en-GB" sz="2400" dirty="0" smtClean="0"/>
              <a:t>But it can increase efficiency and avoid overregulation.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8645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220" y="152400"/>
            <a:ext cx="8229600" cy="542801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Adapting to a changing financial and corporate landscape</a:t>
            </a:r>
            <a:endParaRPr lang="en-GB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220" y="1066800"/>
            <a:ext cx="8229600" cy="490344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400" dirty="0"/>
              <a:t>The development of the G20/OECD </a:t>
            </a:r>
            <a:r>
              <a:rPr lang="en-GB" sz="2400" dirty="0" smtClean="0"/>
              <a:t>Principles of Corporate Governance </a:t>
            </a:r>
            <a:r>
              <a:rPr lang="en-GB" sz="2400" dirty="0"/>
              <a:t>was informed by a number of special studies </a:t>
            </a:r>
            <a:r>
              <a:rPr lang="en-GB" sz="2400" dirty="0" smtClean="0"/>
              <a:t>about key </a:t>
            </a:r>
            <a:r>
              <a:rPr lang="en-GB" sz="2400" dirty="0"/>
              <a:t>developments in both the financial and corporate </a:t>
            </a:r>
            <a:r>
              <a:rPr lang="en-GB" sz="2400" dirty="0" smtClean="0"/>
              <a:t>sectors.</a:t>
            </a:r>
          </a:p>
          <a:p>
            <a:pPr marL="722313">
              <a:spcAft>
                <a:spcPts val="1800"/>
              </a:spcAft>
            </a:pPr>
            <a:r>
              <a:rPr lang="en-GB" sz="2400" dirty="0"/>
              <a:t>The decrease in smaller growth company listings</a:t>
            </a:r>
          </a:p>
          <a:p>
            <a:pPr marL="722313">
              <a:spcAft>
                <a:spcPts val="1800"/>
              </a:spcAft>
            </a:pPr>
            <a:r>
              <a:rPr lang="en-GB" sz="2400" dirty="0"/>
              <a:t>Changes in corporate characteristics and business models </a:t>
            </a:r>
          </a:p>
          <a:p>
            <a:pPr marL="722313">
              <a:spcAft>
                <a:spcPts val="1800"/>
              </a:spcAft>
            </a:pPr>
            <a:r>
              <a:rPr lang="en-GB" sz="2400" dirty="0"/>
              <a:t>Increase in institutional ownership</a:t>
            </a:r>
          </a:p>
          <a:p>
            <a:pPr marL="722313">
              <a:spcAft>
                <a:spcPts val="1800"/>
              </a:spcAft>
            </a:pPr>
            <a:r>
              <a:rPr lang="en-GB" sz="2400" dirty="0"/>
              <a:t>Changes in business models of stock exchanges</a:t>
            </a:r>
          </a:p>
          <a:p>
            <a:pPr>
              <a:spcAft>
                <a:spcPts val="18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195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152400"/>
            <a:ext cx="8610599" cy="542801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G20/OECD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Principles on Flexibility and Proportionality</a:t>
            </a:r>
            <a:endParaRPr lang="en-GB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914400"/>
            <a:ext cx="8382001" cy="5257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Rules should be developed with a view to their impact on overall economic performance and market integrity.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They should be flexible enough to meet the needs of corporations operating in widely different circumstances.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They should allow for flexibility and proportionality. For example with respect to: </a:t>
            </a:r>
          </a:p>
          <a:p>
            <a:pPr marL="1163638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size</a:t>
            </a:r>
            <a:endParaRPr lang="en-US" sz="2000" dirty="0"/>
          </a:p>
          <a:p>
            <a:pPr marL="1163638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ownership and control structure</a:t>
            </a:r>
          </a:p>
          <a:p>
            <a:pPr marL="1163638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geographical presence</a:t>
            </a:r>
          </a:p>
          <a:p>
            <a:pPr marL="1163638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sectors of activity</a:t>
            </a:r>
          </a:p>
          <a:p>
            <a:pPr marL="1163638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company's stage of development </a:t>
            </a:r>
          </a:p>
          <a:p>
            <a:pPr marL="722313" indent="-366713">
              <a:spcAft>
                <a:spcPts val="1800"/>
              </a:spcAft>
            </a:pPr>
            <a:endParaRPr lang="en-GB" sz="2400" dirty="0" smtClean="0"/>
          </a:p>
          <a:p>
            <a:pPr>
              <a:spcAft>
                <a:spcPts val="18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645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569913"/>
          </a:xfrm>
        </p:spPr>
        <p:txBody>
          <a:bodyPr/>
          <a:lstStyle/>
          <a:p>
            <a:r>
              <a:rPr lang="en-GB" sz="2300" b="1" dirty="0">
                <a:solidFill>
                  <a:schemeClr val="accent2">
                    <a:lumMod val="75000"/>
                  </a:schemeClr>
                </a:solidFill>
              </a:rPr>
              <a:t>The OECD </a:t>
            </a:r>
            <a:r>
              <a:rPr lang="en-GB" sz="2300" b="1" dirty="0" smtClean="0">
                <a:solidFill>
                  <a:schemeClr val="accent2">
                    <a:lumMod val="75000"/>
                  </a:schemeClr>
                </a:solidFill>
              </a:rPr>
              <a:t>Reviews 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</a:rPr>
              <a:t>on Flexibility and </a:t>
            </a:r>
            <a:r>
              <a:rPr lang="en-GB" sz="2300" b="1" dirty="0" smtClean="0">
                <a:solidFill>
                  <a:schemeClr val="accent2">
                    <a:lumMod val="75000"/>
                  </a:schemeClr>
                </a:solidFill>
              </a:rPr>
              <a:t>Proportionality in Corporate Governance</a:t>
            </a:r>
            <a:endParaRPr lang="en-GB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9200"/>
            <a:ext cx="4637087" cy="4525963"/>
          </a:xfrm>
        </p:spPr>
        <p:txBody>
          <a:bodyPr/>
          <a:lstStyle/>
          <a:p>
            <a:r>
              <a:rPr lang="en-GB" sz="2400" dirty="0"/>
              <a:t>7 policy </a:t>
            </a:r>
            <a:r>
              <a:rPr lang="en-GB" sz="2400" dirty="0" smtClean="0"/>
              <a:t>areas, 39 countries: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/>
              <a:t>Board</a:t>
            </a:r>
            <a:r>
              <a:rPr lang="en-GB" sz="1800" dirty="0"/>
              <a:t> composition, board committees and board member qualifications   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Say on pay and the detail of disclosure on remuneration  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Related party transactions 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Disclosure </a:t>
            </a:r>
            <a:r>
              <a:rPr lang="en-GB" sz="1800" dirty="0" smtClean="0"/>
              <a:t>of periodic</a:t>
            </a:r>
            <a:r>
              <a:rPr lang="en-GB" sz="1800" dirty="0"/>
              <a:t> financial information and ad-hoc information  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Major shareholding disclosure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Takeovers  </a:t>
            </a:r>
          </a:p>
          <a:p>
            <a:pPr marL="808038" lvl="0" indent="-26828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Pre-emptive rights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3352800" cy="448104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57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646"/>
            <a:ext cx="8218487" cy="493713"/>
          </a:xfrm>
        </p:spPr>
        <p:txBody>
          <a:bodyPr/>
          <a:lstStyle/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Criteria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that may motivate and allow for flexibility and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proportionality</a:t>
            </a:r>
            <a:endParaRPr lang="en-GB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43000"/>
            <a:ext cx="8218487" cy="525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/>
              <a:t>The </a:t>
            </a:r>
            <a:r>
              <a:rPr lang="en-US" sz="2400" dirty="0" smtClean="0"/>
              <a:t>review surveys the following criteria </a:t>
            </a:r>
            <a:r>
              <a:rPr lang="en-US" sz="2400" dirty="0"/>
              <a:t>that may motivate and allow for flexibility and proportionality with respect to the implementation of </a:t>
            </a:r>
            <a:r>
              <a:rPr lang="en-US" sz="2400" dirty="0" smtClean="0"/>
              <a:t>corporate governance rules</a:t>
            </a:r>
            <a:r>
              <a:rPr lang="en-US" sz="2400" dirty="0"/>
              <a:t>. </a:t>
            </a:r>
            <a:endParaRPr lang="en-GB" sz="2400" dirty="0"/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Size (of equity, sales, revenues etc.)</a:t>
            </a:r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Ownership and control structure</a:t>
            </a:r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Listing status (venue, cross-listing etc.)</a:t>
            </a:r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Maturity of the firm</a:t>
            </a:r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Accounting standards</a:t>
            </a:r>
          </a:p>
          <a:p>
            <a:pPr marL="895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Legal form</a:t>
            </a:r>
          </a:p>
        </p:txBody>
      </p:sp>
    </p:spTree>
    <p:extLst>
      <p:ext uri="{BB962C8B-B14F-4D97-AF65-F5344CB8AC3E}">
        <p14:creationId xmlns:p14="http://schemas.microsoft.com/office/powerpoint/2010/main" val="41763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2400"/>
            <a:ext cx="8218487" cy="457200"/>
          </a:xfrm>
        </p:spPr>
        <p:txBody>
          <a:bodyPr/>
          <a:lstStyle/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Survey results - 1 </a:t>
            </a:r>
            <a:endParaRPr lang="en-GB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269" y="1677269"/>
            <a:ext cx="7490571" cy="327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874669"/>
            <a:ext cx="449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Source</a:t>
            </a:r>
            <a:r>
              <a:rPr lang="en-GB" sz="1000" dirty="0" smtClean="0"/>
              <a:t>: OECD (2018), Flexibility and Proportionality in Corporate Governance</a:t>
            </a:r>
            <a:endParaRPr lang="en-GB" sz="1000" dirty="0"/>
          </a:p>
        </p:txBody>
      </p:sp>
      <p:sp>
        <p:nvSpPr>
          <p:cNvPr id="10" name="Rectangle 9"/>
          <p:cNvSpPr/>
          <p:nvPr/>
        </p:nvSpPr>
        <p:spPr>
          <a:xfrm>
            <a:off x="468313" y="5181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har char="•"/>
            </a:pPr>
            <a:r>
              <a:rPr lang="en-US" sz="2000" dirty="0">
                <a:solidFill>
                  <a:srgbClr val="004B78"/>
                </a:solidFill>
                <a:latin typeface="+mn-lt"/>
                <a:cs typeface="+mn-cs"/>
              </a:rPr>
              <a:t>A vast majority of countries have criteria that allow for flexibility and proportionality at company level in all of the seven areas of regulation. </a:t>
            </a:r>
            <a:endParaRPr lang="en-GB" sz="2000" dirty="0">
              <a:solidFill>
                <a:srgbClr val="004B78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55" y="88111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70C0"/>
                </a:solidFill>
              </a:rPr>
              <a:t>Number of jurisdictions that reported that they had at least one criterion that allowed for flexibility and </a:t>
            </a:r>
            <a:r>
              <a:rPr lang="en-US" sz="1800" b="1" i="1" dirty="0" smtClean="0">
                <a:solidFill>
                  <a:srgbClr val="0070C0"/>
                </a:solidFill>
              </a:rPr>
              <a:t>proportionality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2400"/>
            <a:ext cx="8218487" cy="457200"/>
          </a:xfrm>
        </p:spPr>
        <p:txBody>
          <a:bodyPr/>
          <a:lstStyle/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Survey results - 2</a:t>
            </a:r>
            <a:endParaRPr lang="en-GB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4386148"/>
            <a:ext cx="4495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Source</a:t>
            </a:r>
            <a:r>
              <a:rPr lang="en-GB" sz="1000" dirty="0" smtClean="0"/>
              <a:t>: OECD (2018), Flexibility and Proportionality in Corporate Governance</a:t>
            </a:r>
            <a:endParaRPr lang="en-GB" sz="1000" dirty="0"/>
          </a:p>
        </p:txBody>
      </p:sp>
      <p:sp>
        <p:nvSpPr>
          <p:cNvPr id="10" name="Rectangle 9"/>
          <p:cNvSpPr/>
          <p:nvPr/>
        </p:nvSpPr>
        <p:spPr>
          <a:xfrm>
            <a:off x="286919" y="4897462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har char="•"/>
            </a:pPr>
            <a:r>
              <a:rPr lang="en-US" sz="2000" dirty="0">
                <a:solidFill>
                  <a:srgbClr val="004B78"/>
                </a:solidFill>
                <a:latin typeface="+mn-lt"/>
                <a:cs typeface="+mn-cs"/>
              </a:rPr>
              <a:t>Company size and the listing status </a:t>
            </a:r>
            <a:r>
              <a:rPr lang="en-US" sz="2000" dirty="0" smtClean="0">
                <a:solidFill>
                  <a:srgbClr val="004B78"/>
                </a:solidFill>
                <a:latin typeface="+mn-lt"/>
                <a:cs typeface="+mn-cs"/>
              </a:rPr>
              <a:t>are </a:t>
            </a:r>
            <a:r>
              <a:rPr lang="en-US" sz="2000" dirty="0">
                <a:solidFill>
                  <a:srgbClr val="004B78"/>
                </a:solidFill>
                <a:latin typeface="+mn-lt"/>
                <a:cs typeface="+mn-cs"/>
              </a:rPr>
              <a:t>the most common reasons </a:t>
            </a:r>
            <a:r>
              <a:rPr lang="en-US" sz="2000" dirty="0" smtClean="0">
                <a:solidFill>
                  <a:srgbClr val="004B78"/>
                </a:solidFill>
                <a:latin typeface="+mn-lt"/>
                <a:cs typeface="+mn-cs"/>
              </a:rPr>
              <a:t>to apply </a:t>
            </a:r>
            <a:r>
              <a:rPr lang="en-US" sz="2000" dirty="0">
                <a:solidFill>
                  <a:srgbClr val="004B78"/>
                </a:solidFill>
                <a:latin typeface="+mn-lt"/>
                <a:cs typeface="+mn-cs"/>
              </a:rPr>
              <a:t>flexibility and </a:t>
            </a:r>
            <a:r>
              <a:rPr lang="en-US" sz="2000" dirty="0" smtClean="0">
                <a:solidFill>
                  <a:srgbClr val="004B78"/>
                </a:solidFill>
                <a:latin typeface="+mn-lt"/>
                <a:cs typeface="+mn-cs"/>
              </a:rPr>
              <a:t>proportionality. </a:t>
            </a:r>
            <a:endParaRPr lang="en-GB" sz="2000" dirty="0">
              <a:solidFill>
                <a:srgbClr val="004B78"/>
              </a:solidFill>
              <a:latin typeface="+mn-lt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8574838" cy="2557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70C0"/>
                </a:solidFill>
              </a:rPr>
              <a:t>Number of jurisdictions that reported the use of flexibility mechanism and their application across the seven areas </a:t>
            </a:r>
            <a:r>
              <a:rPr lang="en-US" sz="1800" b="1" i="1" dirty="0" smtClean="0">
                <a:solidFill>
                  <a:srgbClr val="0070C0"/>
                </a:solidFill>
              </a:rPr>
              <a:t>regulation 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400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91356" y="1447800"/>
            <a:ext cx="7772400" cy="4114800"/>
          </a:xfrm>
        </p:spPr>
        <p:txBody>
          <a:bodyPr/>
          <a:lstStyle/>
          <a:p>
            <a:pPr algn="ctr" eaLnBrk="1" hangingPunct="1">
              <a:buFont typeface="Webdings" pitchFamily="18" charset="2"/>
              <a:buNone/>
              <a:defRPr/>
            </a:pPr>
            <a:endParaRPr lang="en-GB" sz="2000" dirty="0" smtClean="0">
              <a:latin typeface="+mj-lt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r>
              <a:rPr lang="en-GB" sz="2000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Thank you for your attention! 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information about 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OECD’s work on corporate governance is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at: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www.oecd.org/corporate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OECD Secretariat welcomes any questions and comments. Please address them to:</a:t>
            </a:r>
            <a:endParaRPr lang="en-GB" sz="14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DBE5F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Mr. Mats Isaksson 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Head of Division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Corporate Governance and Corporate Finance Division</a:t>
            </a:r>
            <a:b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Directorate for Financial and Enterprise Affairs, OECD 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[Tel: +33 1 45 24 76 20 | </a:t>
            </a:r>
            <a:r>
              <a:rPr lang="de-DE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Mats.Isaksson@oecd.org</a:t>
            </a:r>
            <a:r>
              <a:rPr lang="de-DE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GB" sz="140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ebdings" pitchFamily="18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466</Words>
  <Application>Microsoft Office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Helvetica</vt:lpstr>
      <vt:lpstr>Times New Roman</vt:lpstr>
      <vt:lpstr>Webdings</vt:lpstr>
      <vt:lpstr>Wingdings</vt:lpstr>
      <vt:lpstr>oecd_Eng_BD</vt:lpstr>
      <vt:lpstr>The OECD Reviews on Flexibility and Proportionality in Corporate Governance</vt:lpstr>
      <vt:lpstr>Flexibility and proportionality in corporate governance</vt:lpstr>
      <vt:lpstr>Adapting to a changing financial and corporate landscape</vt:lpstr>
      <vt:lpstr>The G20/OECD Principles on Flexibility and Proportionality</vt:lpstr>
      <vt:lpstr>The OECD Reviews on Flexibility and Proportionality in Corporate Governance</vt:lpstr>
      <vt:lpstr> Criteria that may motivate and allow for flexibility and proportionality</vt:lpstr>
      <vt:lpstr>  Survey results - 1 </vt:lpstr>
      <vt:lpstr>  Survey results - 2</vt:lpstr>
      <vt:lpstr>PowerPoint Presentation</vt:lpstr>
    </vt:vector>
  </TitlesOfParts>
  <Company>OCDE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Direct Investment:  How to Attract It, How to Benefit?</dc:title>
  <dc:creator>OECD</dc:creator>
  <cp:lastModifiedBy>CHRISTIANSEN Hans, DAF/CG</cp:lastModifiedBy>
  <cp:revision>342</cp:revision>
  <cp:lastPrinted>2016-05-02T14:19:46Z</cp:lastPrinted>
  <dcterms:created xsi:type="dcterms:W3CDTF">2002-06-07T07:41:13Z</dcterms:created>
  <dcterms:modified xsi:type="dcterms:W3CDTF">2018-11-27T14:45:04Z</dcterms:modified>
</cp:coreProperties>
</file>