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0" r:id="rId4"/>
    <p:sldId id="261" r:id="rId5"/>
    <p:sldId id="262" r:id="rId6"/>
    <p:sldId id="265" r:id="rId7"/>
    <p:sldId id="263" r:id="rId8"/>
    <p:sldId id="264" r:id="rId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8" d="100"/>
          <a:sy n="78" d="100"/>
        </p:scale>
        <p:origin x="1338"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F90F14-153B-43B5-941E-C84795230C5B}" type="datetimeFigureOut">
              <a:rPr lang="sv-SE" smtClean="0"/>
              <a:t>2018-12-05</a:t>
            </a:fld>
            <a:endParaRPr lang="sv-S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DB4D0-8FAE-4927-B33C-70AEB46BDED5}" type="slidenum">
              <a:rPr lang="sv-SE" smtClean="0"/>
              <a:t>‹#›</a:t>
            </a:fld>
            <a:endParaRPr lang="sv-SE"/>
          </a:p>
        </p:txBody>
      </p:sp>
    </p:spTree>
    <p:extLst>
      <p:ext uri="{BB962C8B-B14F-4D97-AF65-F5344CB8AC3E}">
        <p14:creationId xmlns:p14="http://schemas.microsoft.com/office/powerpoint/2010/main" val="3520933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Rectangle 9">
            <a:extLst>
              <a:ext uri="{FF2B5EF4-FFF2-40B4-BE49-F238E27FC236}">
                <a16:creationId xmlns:a16="http://schemas.microsoft.com/office/drawing/2014/main" xmlns="" id="{7DBF4C4C-1B8A-4629-A53D-DB64814E3F0F}"/>
              </a:ext>
            </a:extLst>
          </p:cNvPr>
          <p:cNvSpPr>
            <a:spLocks noChangeArrowheads="1"/>
          </p:cNvSpPr>
          <p:nvPr userDrawn="1"/>
        </p:nvSpPr>
        <p:spPr>
          <a:xfrm>
            <a:off x="8901112" y="0"/>
            <a:ext cx="242888" cy="6858000"/>
          </a:xfrm>
          <a:prstGeom prst="rect">
            <a:avLst/>
          </a:prstGeom>
          <a:solidFill>
            <a:srgbClr val="E8EBF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endParaRPr lang="sv-SE" altLang="sv-SE" sz="1200"/>
          </a:p>
        </p:txBody>
      </p:sp>
      <p:sp>
        <p:nvSpPr>
          <p:cNvPr id="6" name="Slide Number Placeholder 5">
            <a:extLst>
              <a:ext uri="{FF2B5EF4-FFF2-40B4-BE49-F238E27FC236}">
                <a16:creationId xmlns:a16="http://schemas.microsoft.com/office/drawing/2014/main" xmlns="" id="{FC376DAD-9507-4BAF-B6CD-718CDA276C4F}"/>
              </a:ext>
            </a:extLst>
          </p:cNvPr>
          <p:cNvSpPr>
            <a:spLocks noGrp="1"/>
          </p:cNvSpPr>
          <p:nvPr>
            <p:ph type="sldNum" sz="quarter" idx="12"/>
          </p:nvPr>
        </p:nvSpPr>
        <p:spPr>
          <a:xfrm>
            <a:off x="8391698" y="6356351"/>
            <a:ext cx="348095" cy="365125"/>
          </a:xfrm>
          <a:prstGeom prst="rect">
            <a:avLst/>
          </a:prstGeom>
        </p:spPr>
        <p:txBody>
          <a:bodyPr/>
          <a:lstStyle/>
          <a:p>
            <a:fld id="{A5CA83C7-4691-4629-9029-C662989C215E}" type="slidenum">
              <a:rPr lang="sv-SE" smtClean="0"/>
              <a:t>‹#›</a:t>
            </a:fld>
            <a:endParaRPr lang="sv-SE"/>
          </a:p>
        </p:txBody>
      </p:sp>
      <p:pic>
        <p:nvPicPr>
          <p:cNvPr id="14" name="Picture 12" descr="pil">
            <a:extLst>
              <a:ext uri="{FF2B5EF4-FFF2-40B4-BE49-F238E27FC236}">
                <a16:creationId xmlns:a16="http://schemas.microsoft.com/office/drawing/2014/main" xmlns="" id="{B1620062-C8A7-4C22-A245-D11F5E0D1B47}"/>
              </a:ext>
            </a:extLst>
          </p:cNvPr>
          <p:cNvPicPr>
            <a:picLocks noChangeAspect="1" noChangeArrowheads="1"/>
          </p:cNvPicPr>
          <p:nvPr userDrawn="1"/>
        </p:nvPicPr>
        <p:blipFill>
          <a:blip r:embed="rId2"/>
          <a:srcRect/>
          <a:stretch>
            <a:fillRect/>
          </a:stretch>
        </p:blipFill>
        <p:spPr>
          <a:xfrm>
            <a:off x="8793956" y="315914"/>
            <a:ext cx="214313"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Date Placeholder 3">
            <a:extLst>
              <a:ext uri="{FF2B5EF4-FFF2-40B4-BE49-F238E27FC236}">
                <a16:creationId xmlns:a16="http://schemas.microsoft.com/office/drawing/2014/main" xmlns="" id="{F068B3B1-BF50-4AA5-AEF1-920224715BBB}"/>
              </a:ext>
            </a:extLst>
          </p:cNvPr>
          <p:cNvSpPr>
            <a:spLocks noGrp="1"/>
          </p:cNvSpPr>
          <p:nvPr>
            <p:ph type="dt" sz="half" idx="2"/>
          </p:nvPr>
        </p:nvSpPr>
        <p:spPr>
          <a:xfrm>
            <a:off x="397974" y="6356351"/>
            <a:ext cx="2057400" cy="365125"/>
          </a:xfrm>
          <a:prstGeom prst="rect">
            <a:avLst/>
          </a:prstGeom>
        </p:spPr>
        <p:txBody>
          <a:bodyPr/>
          <a:lstStyle>
            <a:lvl1pPr>
              <a:defRPr sz="1050">
                <a:solidFill>
                  <a:schemeClr val="bg2">
                    <a:lumMod val="50000"/>
                  </a:schemeClr>
                </a:solidFill>
              </a:defRPr>
            </a:lvl1pPr>
          </a:lstStyle>
          <a:p>
            <a:r>
              <a:rPr lang="sv-SE"/>
              <a:t>2018-12-04</a:t>
            </a:r>
            <a:endParaRPr lang="en-US"/>
          </a:p>
        </p:txBody>
      </p:sp>
    </p:spTree>
    <p:extLst>
      <p:ext uri="{BB962C8B-B14F-4D97-AF65-F5344CB8AC3E}">
        <p14:creationId xmlns:p14="http://schemas.microsoft.com/office/powerpoint/2010/main" val="244013330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Line 7">
            <a:extLst>
              <a:ext uri="{FF2B5EF4-FFF2-40B4-BE49-F238E27FC236}">
                <a16:creationId xmlns:a16="http://schemas.microsoft.com/office/drawing/2014/main" xmlns="" id="{94C6BB8A-B597-4A10-A9F4-3F9CCD95F2FC}"/>
              </a:ext>
            </a:extLst>
          </p:cNvPr>
          <p:cNvSpPr>
            <a:spLocks noChangeShapeType="1"/>
          </p:cNvSpPr>
          <p:nvPr userDrawn="1"/>
        </p:nvSpPr>
        <p:spPr>
          <a:xfrm>
            <a:off x="0" y="765173"/>
            <a:ext cx="9144000" cy="3453"/>
          </a:xfrm>
          <a:prstGeom prst="line">
            <a:avLst/>
          </a:prstGeom>
          <a:noFill/>
          <a:ln w="9525">
            <a:solidFill>
              <a:srgbClr val="18357A"/>
            </a:solidFill>
            <a:round/>
          </a:ln>
          <a:extLst>
            <a:ext uri="{909E8E84-426E-40DD-AFC4-6F175D3DCCD1}">
              <a14:hiddenFill xmlns:a14="http://schemas.microsoft.com/office/drawing/2010/main">
                <a:noFill/>
              </a14:hiddenFill>
            </a:ext>
          </a:extLst>
        </p:spPr>
        <p:txBody>
          <a:bodyPr/>
          <a:lstStyle/>
          <a:p>
            <a:endParaRPr lang="en-US" sz="1350" noProof="0"/>
          </a:p>
        </p:txBody>
      </p:sp>
      <p:pic>
        <p:nvPicPr>
          <p:cNvPr id="7" name="Picture 6">
            <a:extLst>
              <a:ext uri="{FF2B5EF4-FFF2-40B4-BE49-F238E27FC236}">
                <a16:creationId xmlns:a16="http://schemas.microsoft.com/office/drawing/2014/main" xmlns="" id="{C4CA1A8E-E7A9-4BEE-8B0D-0A899AA34A69}"/>
              </a:ext>
            </a:extLst>
          </p:cNvPr>
          <p:cNvPicPr>
            <a:picLocks noChangeAspect="1"/>
          </p:cNvPicPr>
          <p:nvPr userDrawn="1"/>
        </p:nvPicPr>
        <p:blipFill>
          <a:blip r:embed="rId3"/>
          <a:srcRect/>
          <a:stretch>
            <a:fillRect/>
          </a:stretch>
        </p:blipFill>
        <p:spPr>
          <a:xfrm>
            <a:off x="489035" y="310026"/>
            <a:ext cx="1289412" cy="345297"/>
          </a:xfrm>
          <a:prstGeom prst="rect">
            <a:avLst/>
          </a:prstGeom>
        </p:spPr>
      </p:pic>
      <p:sp>
        <p:nvSpPr>
          <p:cNvPr id="8" name="Date Placeholder 3">
            <a:extLst>
              <a:ext uri="{FF2B5EF4-FFF2-40B4-BE49-F238E27FC236}">
                <a16:creationId xmlns:a16="http://schemas.microsoft.com/office/drawing/2014/main" xmlns="" id="{59B6F593-7E8F-4313-90BF-0DE9609B3A9B}"/>
              </a:ext>
            </a:extLst>
          </p:cNvPr>
          <p:cNvSpPr>
            <a:spLocks noGrp="1"/>
          </p:cNvSpPr>
          <p:nvPr>
            <p:ph type="dt" sz="half" idx="2"/>
          </p:nvPr>
        </p:nvSpPr>
        <p:spPr>
          <a:xfrm>
            <a:off x="397974" y="6356351"/>
            <a:ext cx="2057400" cy="365125"/>
          </a:xfrm>
          <a:prstGeom prst="rect">
            <a:avLst/>
          </a:prstGeom>
        </p:spPr>
        <p:txBody>
          <a:bodyPr/>
          <a:lstStyle>
            <a:lvl1pPr>
              <a:defRPr sz="1050">
                <a:solidFill>
                  <a:schemeClr val="bg2">
                    <a:lumMod val="50000"/>
                  </a:schemeClr>
                </a:solidFill>
              </a:defRPr>
            </a:lvl1pPr>
          </a:lstStyle>
          <a:p>
            <a:r>
              <a:rPr lang="sv-SE"/>
              <a:t>2018-12-04</a:t>
            </a:r>
            <a:endParaRPr lang="en-US"/>
          </a:p>
        </p:txBody>
      </p:sp>
      <p:sp>
        <p:nvSpPr>
          <p:cNvPr id="9" name="Slide Number Placeholder 5">
            <a:extLst>
              <a:ext uri="{FF2B5EF4-FFF2-40B4-BE49-F238E27FC236}">
                <a16:creationId xmlns:a16="http://schemas.microsoft.com/office/drawing/2014/main" xmlns="" id="{5C097CA3-C340-4180-98E2-B96F51ECE89D}"/>
              </a:ext>
            </a:extLst>
          </p:cNvPr>
          <p:cNvSpPr>
            <a:spLocks noGrp="1"/>
          </p:cNvSpPr>
          <p:nvPr>
            <p:ph type="sldNum" sz="quarter" idx="4"/>
          </p:nvPr>
        </p:nvSpPr>
        <p:spPr>
          <a:xfrm>
            <a:off x="8391698" y="6356351"/>
            <a:ext cx="348095" cy="365125"/>
          </a:xfrm>
          <a:prstGeom prst="rect">
            <a:avLst/>
          </a:prstGeom>
        </p:spPr>
        <p:txBody>
          <a:bodyPr/>
          <a:lstStyle>
            <a:lvl1pPr>
              <a:defRPr sz="1050">
                <a:solidFill>
                  <a:schemeClr val="bg2">
                    <a:lumMod val="50000"/>
                  </a:schemeClr>
                </a:solidFill>
              </a:defRPr>
            </a:lvl1pPr>
          </a:lstStyle>
          <a:p>
            <a:fld id="{A5CA83C7-4691-4629-9029-C662989C215E}" type="slidenum">
              <a:rPr lang="en-US" smtClean="0"/>
              <a:t>‹#›</a:t>
            </a:fld>
            <a:endParaRPr lang="en-US"/>
          </a:p>
        </p:txBody>
      </p:sp>
      <p:sp>
        <p:nvSpPr>
          <p:cNvPr id="12" name="Rectangle 9">
            <a:extLst>
              <a:ext uri="{FF2B5EF4-FFF2-40B4-BE49-F238E27FC236}">
                <a16:creationId xmlns:a16="http://schemas.microsoft.com/office/drawing/2014/main" xmlns="" id="{DCDD7B3D-2E9E-45BC-96DF-CADB43A6457C}"/>
              </a:ext>
            </a:extLst>
          </p:cNvPr>
          <p:cNvSpPr>
            <a:spLocks noChangeArrowheads="1"/>
          </p:cNvSpPr>
          <p:nvPr userDrawn="1"/>
        </p:nvSpPr>
        <p:spPr>
          <a:xfrm>
            <a:off x="8901112" y="0"/>
            <a:ext cx="242888" cy="6858000"/>
          </a:xfrm>
          <a:prstGeom prst="rect">
            <a:avLst/>
          </a:prstGeom>
          <a:solidFill>
            <a:srgbClr val="E8EBF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endParaRPr lang="en-US" altLang="sv-SE" sz="1200" noProof="0"/>
          </a:p>
        </p:txBody>
      </p:sp>
      <p:pic>
        <p:nvPicPr>
          <p:cNvPr id="14" name="Picture 12" descr="pil">
            <a:extLst>
              <a:ext uri="{FF2B5EF4-FFF2-40B4-BE49-F238E27FC236}">
                <a16:creationId xmlns:a16="http://schemas.microsoft.com/office/drawing/2014/main" xmlns="" id="{2170DAC8-67DE-4563-8A2D-8D07F1758D62}"/>
              </a:ext>
            </a:extLst>
          </p:cNvPr>
          <p:cNvPicPr>
            <a:picLocks noChangeAspect="1" noChangeArrowheads="1"/>
          </p:cNvPicPr>
          <p:nvPr userDrawn="1"/>
        </p:nvPicPr>
        <p:blipFill>
          <a:blip r:embed="rId4"/>
          <a:srcRect/>
          <a:stretch>
            <a:fillRect/>
          </a:stretch>
        </p:blipFill>
        <p:spPr>
          <a:xfrm>
            <a:off x="8793956" y="315914"/>
            <a:ext cx="214313"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0089751"/>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2493104"/>
            <a:ext cx="7737250" cy="127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sv-SE" sz="2400" b="1">
                <a:solidFill>
                  <a:schemeClr val="accent1">
                    <a:lumMod val="50000"/>
                  </a:schemeClr>
                </a:solidFill>
                <a:latin typeface="+mn-lt"/>
              </a:rPr>
              <a:t>SAY-ON-PAY AND DISCLOSURE OF REMUNERATION OF DIRECTORS AND SENIOR MANAGEMENT</a:t>
            </a:r>
          </a:p>
          <a:p>
            <a:pPr algn="ctr"/>
            <a:endParaRPr lang="en-US" altLang="sv-SE" sz="2400">
              <a:solidFill>
                <a:schemeClr val="accent1">
                  <a:lumMod val="50000"/>
                </a:schemeClr>
              </a:solidFill>
              <a:latin typeface="+mn-lt"/>
            </a:endParaRPr>
          </a:p>
          <a:p>
            <a:pPr algn="ctr"/>
            <a:r>
              <a:rPr lang="en-US" altLang="sv-SE" sz="2400">
                <a:solidFill>
                  <a:schemeClr val="accent1">
                    <a:lumMod val="50000"/>
                  </a:schemeClr>
                </a:solidFill>
                <a:latin typeface="+mn-lt"/>
              </a:rPr>
              <a:t>THE SWEDISH EXPERIENCE</a:t>
            </a:r>
            <a:endParaRPr lang="sv-SE" altLang="sv-SE" sz="2400">
              <a:solidFill>
                <a:schemeClr val="accent1">
                  <a:lumMod val="50000"/>
                </a:schemeClr>
              </a:solidFill>
              <a:latin typeface="+mn-lt"/>
            </a:endParaRPr>
          </a:p>
        </p:txBody>
      </p:sp>
      <p:sp>
        <p:nvSpPr>
          <p:cNvPr id="6" name="Slide Number Placeholder 5">
            <a:extLst>
              <a:ext uri="{FF2B5EF4-FFF2-40B4-BE49-F238E27FC236}">
                <a16:creationId xmlns:a16="http://schemas.microsoft.com/office/drawing/2014/main" xmlns="" id="{A1C5A110-FED8-499B-967E-E2C7BB1414EA}"/>
              </a:ext>
            </a:extLst>
          </p:cNvPr>
          <p:cNvSpPr>
            <a:spLocks noGrp="1"/>
          </p:cNvSpPr>
          <p:nvPr>
            <p:ph type="sldNum" sz="quarter" idx="12"/>
          </p:nvPr>
        </p:nvSpPr>
        <p:spPr/>
        <p:txBody>
          <a:bodyPr/>
          <a:lstStyle/>
          <a:p>
            <a:fld id="{A5CA83C7-4691-4629-9029-C662989C215E}" type="slidenum">
              <a:rPr lang="sv-SE" smtClean="0"/>
              <a:t>1</a:t>
            </a:fld>
            <a:endParaRPr lang="sv-SE"/>
          </a:p>
        </p:txBody>
      </p:sp>
      <p:sp>
        <p:nvSpPr>
          <p:cNvPr id="7" name="Date Placeholder 6">
            <a:extLst>
              <a:ext uri="{FF2B5EF4-FFF2-40B4-BE49-F238E27FC236}">
                <a16:creationId xmlns:a16="http://schemas.microsoft.com/office/drawing/2014/main" xmlns="" id="{BCF92EE1-82A0-4E2F-ABAC-0E8D80E10B67}"/>
              </a:ext>
            </a:extLst>
          </p:cNvPr>
          <p:cNvSpPr>
            <a:spLocks noGrp="1"/>
          </p:cNvSpPr>
          <p:nvPr>
            <p:ph type="dt" sz="half" idx="2"/>
          </p:nvPr>
        </p:nvSpPr>
        <p:spPr/>
        <p:txBody>
          <a:bodyPr/>
          <a:lstStyle/>
          <a:p>
            <a:r>
              <a:rPr lang="sv-SE"/>
              <a:t>2018-12-04</a:t>
            </a:r>
            <a:endParaRPr lang="en-US"/>
          </a:p>
        </p:txBody>
      </p:sp>
      <p:sp>
        <p:nvSpPr>
          <p:cNvPr id="8" name="Rectangle 2">
            <a:extLst>
              <a:ext uri="{FF2B5EF4-FFF2-40B4-BE49-F238E27FC236}">
                <a16:creationId xmlns:a16="http://schemas.microsoft.com/office/drawing/2014/main" xmlns="" id="{8A576399-4C4E-4CA2-B337-E0D407349E6B}"/>
              </a:ext>
            </a:extLst>
          </p:cNvPr>
          <p:cNvSpPr txBox="1">
            <a:spLocks noChangeArrowheads="1"/>
          </p:cNvSpPr>
          <p:nvPr/>
        </p:nvSpPr>
        <p:spPr>
          <a:xfrm>
            <a:off x="397973" y="3890921"/>
            <a:ext cx="7737250" cy="127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sv-SE" sz="1800">
                <a:solidFill>
                  <a:schemeClr val="accent1">
                    <a:lumMod val="50000"/>
                  </a:schemeClr>
                </a:solidFill>
                <a:latin typeface="+mn-lt"/>
              </a:rPr>
              <a:t>Tobias Hultén</a:t>
            </a:r>
            <a:endParaRPr lang="sv-SE" altLang="sv-SE" sz="1800">
              <a:solidFill>
                <a:schemeClr val="accent1">
                  <a:lumMod val="50000"/>
                </a:schemeClr>
              </a:solidFill>
              <a:latin typeface="+mn-lt"/>
            </a:endParaRPr>
          </a:p>
        </p:txBody>
      </p:sp>
    </p:spTree>
    <p:extLst>
      <p:ext uri="{BB962C8B-B14F-4D97-AF65-F5344CB8AC3E}">
        <p14:creationId xmlns:p14="http://schemas.microsoft.com/office/powerpoint/2010/main" val="951004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404812" y="1593056"/>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THE SWEDISH CORPORATE GOVERNANCE MODEL</a:t>
            </a:r>
            <a:endParaRPr lang="sv-SE" altLang="sv-SE" sz="2400">
              <a:latin typeface="+mn-lt"/>
            </a:endParaRPr>
          </a:p>
        </p:txBody>
      </p:sp>
      <p:sp>
        <p:nvSpPr>
          <p:cNvPr id="5" name="Rectangle 3">
            <a:extLst>
              <a:ext uri="{FF2B5EF4-FFF2-40B4-BE49-F238E27FC236}">
                <a16:creationId xmlns:a16="http://schemas.microsoft.com/office/drawing/2014/main" xmlns="" id="{A00C6340-B250-4764-B168-2646135F473E}"/>
              </a:ext>
            </a:extLst>
          </p:cNvPr>
          <p:cNvSpPr txBox="1">
            <a:spLocks noChangeArrowheads="1"/>
          </p:cNvSpPr>
          <p:nvPr/>
        </p:nvSpPr>
        <p:spPr>
          <a:xfrm>
            <a:off x="404812" y="2177839"/>
            <a:ext cx="8110537" cy="3240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a:spcBef>
                <a:spcPts val="750"/>
              </a:spcBef>
            </a:pPr>
            <a:r>
              <a:rPr lang="en-US" altLang="sv-SE" sz="1350">
                <a:solidFill>
                  <a:schemeClr val="accent1">
                    <a:lumMod val="50000"/>
                  </a:schemeClr>
                </a:solidFill>
              </a:rPr>
              <a:t>The shareholders’ meeting has a clearly stated superior position in relation to the company's board and CEO - the </a:t>
            </a:r>
            <a:r>
              <a:rPr lang="en-US" altLang="sv-SE" sz="1350" b="1">
                <a:solidFill>
                  <a:schemeClr val="accent1">
                    <a:lumMod val="50000"/>
                  </a:schemeClr>
                </a:solidFill>
              </a:rPr>
              <a:t>shareholder majority can effectively control the company</a:t>
            </a:r>
            <a:r>
              <a:rPr lang="en-US" altLang="sv-SE" sz="1350">
                <a:solidFill>
                  <a:schemeClr val="accent1">
                    <a:lumMod val="50000"/>
                  </a:schemeClr>
                </a:solidFill>
              </a:rPr>
              <a:t>'s decision-making and operations. No advisory votes possible, the instructions of the shareholders’ meeting are binding. </a:t>
            </a:r>
          </a:p>
          <a:p>
            <a:pPr marL="171450" lvl="1">
              <a:spcBef>
                <a:spcPts val="750"/>
              </a:spcBef>
            </a:pPr>
            <a:r>
              <a:rPr lang="sv-SE" altLang="sv-SE" sz="1350" b="1">
                <a:solidFill>
                  <a:schemeClr val="accent1">
                    <a:lumMod val="50000"/>
                  </a:schemeClr>
                </a:solidFill>
              </a:rPr>
              <a:t>Concentrated ownership</a:t>
            </a:r>
            <a:r>
              <a:rPr lang="sv-SE" altLang="sv-SE" sz="1350">
                <a:solidFill>
                  <a:schemeClr val="accent1">
                    <a:lumMod val="50000"/>
                  </a:schemeClr>
                </a:solidFill>
              </a:rPr>
              <a:t> - u</a:t>
            </a:r>
            <a:r>
              <a:rPr lang="en-US" altLang="sv-SE" sz="1350">
                <a:solidFill>
                  <a:schemeClr val="accent1">
                    <a:lumMod val="50000"/>
                  </a:schemeClr>
                </a:solidFill>
              </a:rPr>
              <a:t>sually dominated by one or a small number of major shareholders who often further strengthen their control through the holding of shares with greater voting rights and are </a:t>
            </a:r>
            <a:r>
              <a:rPr lang="en-US" altLang="sv-SE" sz="1350" b="1">
                <a:solidFill>
                  <a:schemeClr val="accent1">
                    <a:lumMod val="50000"/>
                  </a:schemeClr>
                </a:solidFill>
              </a:rPr>
              <a:t>active owners</a:t>
            </a:r>
            <a:r>
              <a:rPr lang="en-US" altLang="sv-SE" sz="1350">
                <a:solidFill>
                  <a:schemeClr val="accent1">
                    <a:lumMod val="50000"/>
                  </a:schemeClr>
                </a:solidFill>
              </a:rPr>
              <a:t>.</a:t>
            </a:r>
          </a:p>
          <a:p>
            <a:pPr marL="171450" lvl="1">
              <a:spcBef>
                <a:spcPts val="750"/>
              </a:spcBef>
            </a:pPr>
            <a:r>
              <a:rPr lang="en-US" altLang="sv-SE" sz="1350">
                <a:solidFill>
                  <a:schemeClr val="accent1">
                    <a:lumMod val="50000"/>
                  </a:schemeClr>
                </a:solidFill>
              </a:rPr>
              <a:t>The </a:t>
            </a:r>
            <a:r>
              <a:rPr lang="en-US" altLang="sv-SE" sz="1350" b="1">
                <a:solidFill>
                  <a:schemeClr val="accent1">
                    <a:lumMod val="50000"/>
                  </a:schemeClr>
                </a:solidFill>
              </a:rPr>
              <a:t>boards of directors </a:t>
            </a:r>
            <a:r>
              <a:rPr lang="en-US" altLang="sv-SE" sz="1350">
                <a:solidFill>
                  <a:schemeClr val="accent1">
                    <a:lumMod val="50000"/>
                  </a:schemeClr>
                </a:solidFill>
              </a:rPr>
              <a:t>of listed companies consist </a:t>
            </a:r>
            <a:r>
              <a:rPr lang="en-US" altLang="sv-SE" sz="1350" b="1">
                <a:solidFill>
                  <a:schemeClr val="accent1">
                    <a:lumMod val="50000"/>
                  </a:schemeClr>
                </a:solidFill>
              </a:rPr>
              <a:t>predominantly </a:t>
            </a:r>
            <a:r>
              <a:rPr lang="en-US" altLang="sv-SE" sz="1350">
                <a:solidFill>
                  <a:schemeClr val="accent1">
                    <a:lumMod val="50000"/>
                  </a:schemeClr>
                </a:solidFill>
              </a:rPr>
              <a:t>of</a:t>
            </a:r>
            <a:r>
              <a:rPr lang="en-US" altLang="sv-SE" sz="1350" b="1">
                <a:solidFill>
                  <a:schemeClr val="accent1">
                    <a:lumMod val="50000"/>
                  </a:schemeClr>
                </a:solidFill>
              </a:rPr>
              <a:t> non-executive directors</a:t>
            </a:r>
            <a:r>
              <a:rPr lang="en-US" altLang="sv-SE" sz="1350">
                <a:solidFill>
                  <a:schemeClr val="accent1">
                    <a:lumMod val="50000"/>
                  </a:schemeClr>
                </a:solidFill>
              </a:rPr>
              <a:t>.</a:t>
            </a:r>
          </a:p>
          <a:p>
            <a:pPr marL="171450" lvl="1">
              <a:spcBef>
                <a:spcPts val="750"/>
              </a:spcBef>
            </a:pPr>
            <a:r>
              <a:rPr lang="en-US" altLang="sv-SE" sz="1350" b="1">
                <a:solidFill>
                  <a:schemeClr val="accent1">
                    <a:lumMod val="50000"/>
                  </a:schemeClr>
                </a:solidFill>
              </a:rPr>
              <a:t>Strong minority protection </a:t>
            </a:r>
            <a:r>
              <a:rPr lang="en-US" altLang="sv-SE" sz="1350">
                <a:solidFill>
                  <a:schemeClr val="accent1">
                    <a:lumMod val="50000"/>
                  </a:schemeClr>
                </a:solidFill>
              </a:rPr>
              <a:t>rules – the corporate bodies may not make decisions which are intended to give undue advantage to a shareholder or to any other party to the detriment of the company or any other shareholder. </a:t>
            </a:r>
            <a:r>
              <a:rPr lang="en-US" altLang="sv-SE" sz="1350" b="1">
                <a:solidFill>
                  <a:schemeClr val="accent1">
                    <a:lumMod val="50000"/>
                  </a:schemeClr>
                </a:solidFill>
              </a:rPr>
              <a:t>Principle of equal treatment</a:t>
            </a:r>
            <a:r>
              <a:rPr lang="sv-SE" altLang="sv-SE" sz="1350">
                <a:solidFill>
                  <a:schemeClr val="accent1">
                    <a:lumMod val="50000"/>
                  </a:schemeClr>
                </a:solidFill>
              </a:rPr>
              <a:t>.</a:t>
            </a:r>
            <a:r>
              <a:rPr lang="en-US" altLang="sv-SE" sz="1350">
                <a:solidFill>
                  <a:schemeClr val="accent1">
                    <a:lumMod val="50000"/>
                  </a:schemeClr>
                </a:solidFill>
              </a:rPr>
              <a:t> </a:t>
            </a:r>
          </a:p>
          <a:p>
            <a:pPr marL="171450" lvl="1">
              <a:spcBef>
                <a:spcPts val="750"/>
              </a:spcBef>
            </a:pPr>
            <a:r>
              <a:rPr lang="en-US" altLang="sv-SE" sz="1350">
                <a:solidFill>
                  <a:schemeClr val="accent1">
                    <a:lumMod val="50000"/>
                  </a:schemeClr>
                </a:solidFill>
              </a:rPr>
              <a:t>The governance model and concentrated ownership have had the effect that </a:t>
            </a:r>
            <a:r>
              <a:rPr lang="en-US" altLang="sv-SE" sz="1350" b="1">
                <a:solidFill>
                  <a:schemeClr val="accent1">
                    <a:lumMod val="50000"/>
                  </a:schemeClr>
                </a:solidFill>
              </a:rPr>
              <a:t>principal-agent problems have been limited </a:t>
            </a:r>
            <a:r>
              <a:rPr lang="en-US" altLang="sv-SE" sz="1350">
                <a:solidFill>
                  <a:schemeClr val="accent1">
                    <a:lumMod val="50000"/>
                  </a:schemeClr>
                </a:solidFill>
              </a:rPr>
              <a:t>and say-on-pay has historically not been a central issue for the Swedish legislator.</a:t>
            </a:r>
          </a:p>
          <a:p>
            <a:pPr marL="171450" lvl="1">
              <a:spcBef>
                <a:spcPts val="750"/>
              </a:spcBef>
            </a:pPr>
            <a:endParaRPr lang="en-US" altLang="sv-SE" sz="1500">
              <a:solidFill>
                <a:schemeClr val="accent1">
                  <a:lumMod val="50000"/>
                </a:schemeClr>
              </a:solidFill>
            </a:endParaRPr>
          </a:p>
          <a:p>
            <a:pPr lvl="1"/>
            <a:endParaRPr lang="sv-SE" altLang="sv-SE" sz="1350">
              <a:solidFill>
                <a:schemeClr val="accent1">
                  <a:lumMod val="50000"/>
                </a:schemeClr>
              </a:solidFill>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2</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spTree>
    <p:extLst>
      <p:ext uri="{BB962C8B-B14F-4D97-AF65-F5344CB8AC3E}">
        <p14:creationId xmlns:p14="http://schemas.microsoft.com/office/powerpoint/2010/main" val="2931538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BACKGROUND</a:t>
            </a:r>
            <a:endParaRPr lang="sv-SE" altLang="sv-SE" sz="2850">
              <a:latin typeface="+mn-lt"/>
            </a:endParaRPr>
          </a:p>
        </p:txBody>
      </p:sp>
      <p:sp>
        <p:nvSpPr>
          <p:cNvPr id="5" name="Rectangle 3">
            <a:extLst>
              <a:ext uri="{FF2B5EF4-FFF2-40B4-BE49-F238E27FC236}">
                <a16:creationId xmlns:a16="http://schemas.microsoft.com/office/drawing/2014/main" xmlns="" id="{A00C6340-B250-4764-B168-2646135F473E}"/>
              </a:ext>
            </a:extLst>
          </p:cNvPr>
          <p:cNvSpPr txBox="1">
            <a:spLocks noChangeArrowheads="1"/>
          </p:cNvSpPr>
          <p:nvPr/>
        </p:nvSpPr>
        <p:spPr>
          <a:xfrm>
            <a:off x="404812" y="2177839"/>
            <a:ext cx="8110537" cy="3398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a:spcBef>
                <a:spcPts val="750"/>
              </a:spcBef>
            </a:pPr>
            <a:r>
              <a:rPr lang="en-US" altLang="sv-SE" sz="1350">
                <a:solidFill>
                  <a:schemeClr val="accent1">
                    <a:lumMod val="50000"/>
                  </a:schemeClr>
                </a:solidFill>
              </a:rPr>
              <a:t>Increase in private savings from the ‘70s combined with a deregulation of foreign ownership restrictions and a pension system reform in the early ‘90s led to a significant increase of international and institutional ownership and increased public interest in the stock market. </a:t>
            </a:r>
          </a:p>
          <a:p>
            <a:pPr marL="171450" lvl="1">
              <a:spcBef>
                <a:spcPts val="750"/>
              </a:spcBef>
            </a:pPr>
            <a:r>
              <a:rPr lang="en-US" altLang="sv-SE" sz="1350">
                <a:solidFill>
                  <a:schemeClr val="accent1">
                    <a:lumMod val="50000"/>
                  </a:schemeClr>
                </a:solidFill>
              </a:rPr>
              <a:t>The structure of the say-on-pay regulation in Sweden has to a large degree been influenced by the occurrence of a handful of events in the 1980s and ‘90s that caught public interest:</a:t>
            </a:r>
          </a:p>
          <a:p>
            <a:pPr marL="514350" lvl="2">
              <a:spcBef>
                <a:spcPts val="750"/>
              </a:spcBef>
            </a:pPr>
            <a:r>
              <a:rPr lang="en-US" altLang="sv-SE" sz="1200">
                <a:solidFill>
                  <a:schemeClr val="accent1">
                    <a:lumMod val="50000"/>
                  </a:schemeClr>
                </a:solidFill>
              </a:rPr>
              <a:t>The Leo AB case in 1983, where the board and senior management where offered shares in a directed share issue at a significant discount to market value, led to the passing of the “Leo Act” in 1987, imposing a strict regulatory regime in relation to shares issues directed to directors and employees.</a:t>
            </a:r>
          </a:p>
          <a:p>
            <a:pPr marL="514350" lvl="2">
              <a:spcBef>
                <a:spcPts val="750"/>
              </a:spcBef>
            </a:pPr>
            <a:r>
              <a:rPr lang="en-US" altLang="sv-SE" sz="1200">
                <a:solidFill>
                  <a:schemeClr val="accent1">
                    <a:lumMod val="50000"/>
                  </a:schemeClr>
                </a:solidFill>
              </a:rPr>
              <a:t>Tendencies towards corporate kingdoms, the introduction of golden parachutes and uncapped variable cash remuneration programs in a number of high profile companies in the late ‘90s contributed to a loss of public trust in the financial markets and, as a response, the government appointed a special commission (the “Trust commission”) to investigate the need for interventions to restore trust in the financial markets. </a:t>
            </a:r>
          </a:p>
          <a:p>
            <a:pPr marL="171450" lvl="1">
              <a:spcBef>
                <a:spcPts val="750"/>
              </a:spcBef>
            </a:pPr>
            <a:r>
              <a:rPr lang="en-US" altLang="sv-SE" sz="1350">
                <a:solidFill>
                  <a:schemeClr val="accent1">
                    <a:lumMod val="50000"/>
                  </a:schemeClr>
                </a:solidFill>
              </a:rPr>
              <a:t>The Trust commission identified the “passive” institutional ownership as a contributing factor and recommended, among other things, the introduction of say-on-pay rules and other efforts to promote active shareholders through a self-regulatory corporate governance code inspired by international precedents (2005). The code’s say-on-pay rules where shortly thereafter (2006) transposed into the Companies Act.</a:t>
            </a:r>
          </a:p>
          <a:p>
            <a:pPr marL="171450" lvl="1">
              <a:spcBef>
                <a:spcPts val="750"/>
              </a:spcBef>
            </a:pPr>
            <a:endParaRPr lang="en-US" altLang="sv-SE" sz="1500">
              <a:solidFill>
                <a:schemeClr val="accent1">
                  <a:lumMod val="50000"/>
                </a:schemeClr>
              </a:solidFill>
            </a:endParaRPr>
          </a:p>
          <a:p>
            <a:pPr lvl="1"/>
            <a:endParaRPr lang="sv-SE" altLang="sv-SE" sz="1350">
              <a:solidFill>
                <a:schemeClr val="accent1">
                  <a:lumMod val="50000"/>
                </a:schemeClr>
              </a:solidFill>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3</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spTree>
    <p:extLst>
      <p:ext uri="{BB962C8B-B14F-4D97-AF65-F5344CB8AC3E}">
        <p14:creationId xmlns:p14="http://schemas.microsoft.com/office/powerpoint/2010/main" val="823254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THE REGULATORY FRAMEWORK</a:t>
            </a:r>
            <a:endParaRPr lang="sv-SE" altLang="sv-SE" sz="2850">
              <a:latin typeface="+mn-lt"/>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4</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graphicFrame>
        <p:nvGraphicFramePr>
          <p:cNvPr id="6" name="Table 5">
            <a:extLst>
              <a:ext uri="{FF2B5EF4-FFF2-40B4-BE49-F238E27FC236}">
                <a16:creationId xmlns:a16="http://schemas.microsoft.com/office/drawing/2014/main" xmlns="" id="{01350182-F5CB-4569-AB73-E3426F369439}"/>
              </a:ext>
            </a:extLst>
          </p:cNvPr>
          <p:cNvGraphicFramePr>
            <a:graphicFrameLocks noGrp="1"/>
          </p:cNvGraphicFramePr>
          <p:nvPr>
            <p:extLst>
              <p:ext uri="{D42A27DB-BD31-4B8C-83A1-F6EECF244321}">
                <p14:modId xmlns:p14="http://schemas.microsoft.com/office/powerpoint/2010/main" val="3389469850"/>
              </p:ext>
            </p:extLst>
          </p:nvPr>
        </p:nvGraphicFramePr>
        <p:xfrm>
          <a:off x="404812" y="2177839"/>
          <a:ext cx="8110538" cy="3272790"/>
        </p:xfrm>
        <a:graphic>
          <a:graphicData uri="http://schemas.openxmlformats.org/drawingml/2006/table">
            <a:tbl>
              <a:tblPr firstRow="1" bandRow="1">
                <a:tableStyleId>{5C22544A-7EE6-4342-B048-85BDC9FD1C3A}</a:tableStyleId>
              </a:tblPr>
              <a:tblGrid>
                <a:gridCol w="4055270">
                  <a:extLst>
                    <a:ext uri="{9D8B030D-6E8A-4147-A177-3AD203B41FA5}">
                      <a16:colId xmlns:a16="http://schemas.microsoft.com/office/drawing/2014/main" xmlns="" val="234515101"/>
                    </a:ext>
                  </a:extLst>
                </a:gridCol>
                <a:gridCol w="4055269">
                  <a:extLst>
                    <a:ext uri="{9D8B030D-6E8A-4147-A177-3AD203B41FA5}">
                      <a16:colId xmlns:a16="http://schemas.microsoft.com/office/drawing/2014/main" xmlns="" val="1121226666"/>
                    </a:ext>
                  </a:extLst>
                </a:gridCol>
              </a:tblGrid>
              <a:tr h="278130">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sv-SE" sz="1200"/>
                        <a:t>Cash remuneration</a:t>
                      </a:r>
                    </a:p>
                  </a:txBody>
                  <a:tcPr marL="68580" marR="68580" marT="34290" marB="34290">
                    <a:solidFill>
                      <a:schemeClr val="accent1">
                        <a:lumMod val="50000"/>
                      </a:schemeClr>
                    </a:solidFill>
                  </a:tcPr>
                </a:tc>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sv-SE" sz="1200"/>
                        <a:t>Equity based incentive schemes - ”Lex Leo”</a:t>
                      </a:r>
                    </a:p>
                  </a:txBody>
                  <a:tcPr marL="68580" marR="68580" marT="34290" marB="34290">
                    <a:solidFill>
                      <a:schemeClr val="accent1">
                        <a:lumMod val="50000"/>
                      </a:schemeClr>
                    </a:solidFill>
                  </a:tcPr>
                </a:tc>
                <a:extLst>
                  <a:ext uri="{0D108BD9-81ED-4DB2-BD59-A6C34878D82A}">
                    <a16:rowId xmlns:a16="http://schemas.microsoft.com/office/drawing/2014/main" xmlns="" val="3123349749"/>
                  </a:ext>
                </a:extLst>
              </a:tr>
              <a:tr h="2994660">
                <a:tc>
                  <a:txBody>
                    <a:bodyPr/>
                    <a:lstStyle/>
                    <a:p>
                      <a:pPr marL="0" indent="0">
                        <a:buFont typeface="Arial" panose="020B0604020202020204" pitchFamily="34" charset="0"/>
                        <a:buNone/>
                      </a:pPr>
                      <a:r>
                        <a:rPr lang="sv-SE" sz="1200" i="1">
                          <a:solidFill>
                            <a:schemeClr val="accent1">
                              <a:lumMod val="50000"/>
                            </a:schemeClr>
                          </a:solidFill>
                        </a:rPr>
                        <a:t>All limited liability companies</a:t>
                      </a:r>
                    </a:p>
                    <a:p>
                      <a:pPr marL="285750" indent="-285750">
                        <a:buFont typeface="Arial" panose="020B0604020202020204" pitchFamily="34" charset="0"/>
                        <a:buChar char="•"/>
                      </a:pPr>
                      <a:r>
                        <a:rPr lang="sv-SE" sz="1200">
                          <a:solidFill>
                            <a:schemeClr val="accent1">
                              <a:lumMod val="50000"/>
                            </a:schemeClr>
                          </a:solidFill>
                        </a:rPr>
                        <a:t>The general meeting decides on remuneration for </a:t>
                      </a:r>
                      <a:r>
                        <a:rPr lang="sv-SE" sz="1200" b="1">
                          <a:solidFill>
                            <a:schemeClr val="accent1">
                              <a:lumMod val="50000"/>
                            </a:schemeClr>
                          </a:solidFill>
                        </a:rPr>
                        <a:t>each director of the board</a:t>
                      </a:r>
                      <a:r>
                        <a:rPr lang="sv-SE" sz="1200">
                          <a:solidFill>
                            <a:schemeClr val="accent1">
                              <a:lumMod val="50000"/>
                            </a:schemeClr>
                          </a:solidFill>
                        </a:rPr>
                        <a:t>.</a:t>
                      </a:r>
                    </a:p>
                    <a:p>
                      <a:pPr marL="0" indent="0">
                        <a:buFont typeface="Arial" panose="020B0604020202020204" pitchFamily="34" charset="0"/>
                        <a:buNone/>
                      </a:pPr>
                      <a:endParaRPr lang="en-US" sz="1200" i="1" kern="1200">
                        <a:solidFill>
                          <a:schemeClr val="accent1">
                            <a:lumMod val="50000"/>
                          </a:schemeClr>
                        </a:solidFill>
                        <a:latin typeface="+mn-lt"/>
                        <a:ea typeface="+mn-ea"/>
                        <a:cs typeface="+mn-cs"/>
                      </a:endParaRPr>
                    </a:p>
                    <a:p>
                      <a:pPr marL="0" indent="0">
                        <a:buFont typeface="Arial" panose="020B0604020202020204" pitchFamily="34" charset="0"/>
                        <a:buNone/>
                      </a:pPr>
                      <a:r>
                        <a:rPr lang="en-US" sz="1200" i="1" kern="1200">
                          <a:solidFill>
                            <a:schemeClr val="accent1">
                              <a:lumMod val="50000"/>
                            </a:schemeClr>
                          </a:solidFill>
                          <a:latin typeface="+mn-lt"/>
                          <a:ea typeface="+mn-ea"/>
                          <a:cs typeface="+mn-cs"/>
                        </a:rPr>
                        <a:t>Companies listed on a regulated market</a:t>
                      </a:r>
                      <a:r>
                        <a:rPr lang="en-US" sz="1200">
                          <a:solidFill>
                            <a:schemeClr val="accent1">
                              <a:lumMod val="50000"/>
                            </a:schemeClr>
                          </a:solidFill>
                        </a:rPr>
                        <a:t> </a:t>
                      </a:r>
                      <a:endParaRPr lang="sv-SE" sz="1200">
                        <a:solidFill>
                          <a:schemeClr val="accent1">
                            <a:lumMod val="50000"/>
                          </a:schemeClr>
                        </a:solidFill>
                      </a:endParaRPr>
                    </a:p>
                    <a:p>
                      <a:pPr marL="285750" indent="-285750">
                        <a:buFont typeface="Arial" panose="020B0604020202020204" pitchFamily="34" charset="0"/>
                        <a:buChar char="•"/>
                      </a:pPr>
                      <a:r>
                        <a:rPr lang="sv-SE" sz="1200">
                          <a:solidFill>
                            <a:schemeClr val="accent1">
                              <a:lumMod val="50000"/>
                            </a:schemeClr>
                          </a:solidFill>
                        </a:rPr>
                        <a:t>The general meeting decides on </a:t>
                      </a:r>
                      <a:r>
                        <a:rPr lang="sv-SE" sz="1200" b="1">
                          <a:solidFill>
                            <a:schemeClr val="accent1">
                              <a:lumMod val="50000"/>
                            </a:schemeClr>
                          </a:solidFill>
                        </a:rPr>
                        <a:t>remuneration guidelines</a:t>
                      </a:r>
                      <a:r>
                        <a:rPr lang="sv-SE" sz="1200">
                          <a:solidFill>
                            <a:schemeClr val="accent1">
                              <a:lumMod val="50000"/>
                            </a:schemeClr>
                          </a:solidFill>
                        </a:rPr>
                        <a:t> for </a:t>
                      </a:r>
                      <a:r>
                        <a:rPr lang="sv-SE" sz="1200" b="1">
                          <a:solidFill>
                            <a:schemeClr val="accent1">
                              <a:lumMod val="50000"/>
                            </a:schemeClr>
                          </a:solidFill>
                        </a:rPr>
                        <a:t>senior management</a:t>
                      </a:r>
                      <a:r>
                        <a:rPr lang="sv-SE" sz="1200">
                          <a:solidFill>
                            <a:schemeClr val="accent1">
                              <a:lumMod val="50000"/>
                            </a:schemeClr>
                          </a:solidFill>
                        </a:rPr>
                        <a:t>.</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Additional code recommendations (comply or explain) based on the 2005/2009 recommendations by the EC:</a:t>
                      </a:r>
                    </a:p>
                    <a:p>
                      <a:pPr marL="742950" marR="0" lvl="1"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The board should have a remuneration committee to prepare, monitor and evaluate variable remuneration schemes and the application of the guidelines;</a:t>
                      </a:r>
                    </a:p>
                    <a:p>
                      <a:pPr marL="742950" marR="0" lvl="1"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Predetermined limits on variable remuneration (not necessarily expressed as a maximum amount);</a:t>
                      </a:r>
                    </a:p>
                    <a:p>
                      <a:pPr marL="742950" marR="0" lvl="1"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Minimum vesting period of three years;</a:t>
                      </a:r>
                    </a:p>
                    <a:p>
                      <a:pPr marL="742950" marR="0" lvl="1"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Cap on severance pay.</a:t>
                      </a:r>
                    </a:p>
                  </a:txBody>
                  <a:tcPr marL="68580" marR="68580" marT="34290" marB="34290">
                    <a:solidFill>
                      <a:schemeClr val="accent1">
                        <a:lumMod val="20000"/>
                        <a:lumOff val="80000"/>
                      </a:schemeClr>
                    </a:solidFill>
                  </a:tcPr>
                </a:tc>
                <a:tc>
                  <a:txBody>
                    <a:bodyPr/>
                    <a:lstStyle/>
                    <a:p>
                      <a:pPr marL="0" indent="0" algn="l" defTabSz="914400" rtl="0" eaLnBrk="1" latinLnBrk="0" hangingPunct="1">
                        <a:buFont typeface="Arial" panose="020B0604020202020204" pitchFamily="34" charset="0"/>
                        <a:buNone/>
                      </a:pPr>
                      <a:r>
                        <a:rPr lang="sv-SE" sz="1200" i="1" kern="1200">
                          <a:solidFill>
                            <a:schemeClr val="accent1">
                              <a:lumMod val="50000"/>
                            </a:schemeClr>
                          </a:solidFill>
                          <a:latin typeface="+mn-lt"/>
                          <a:ea typeface="+mn-ea"/>
                          <a:cs typeface="+mn-cs"/>
                        </a:rPr>
                        <a:t>Public limited liability companies (i.e. all listed companies)</a:t>
                      </a:r>
                    </a:p>
                    <a:p>
                      <a:pPr marL="285750" indent="-285750" algn="l" defTabSz="914400" rtl="0" eaLnBrk="1" latinLnBrk="0" hangingPunct="1">
                        <a:buFont typeface="Arial" panose="020B0604020202020204" pitchFamily="34" charset="0"/>
                        <a:buChar char="•"/>
                      </a:pPr>
                      <a:r>
                        <a:rPr lang="sv-SE" sz="1200" b="1" kern="1200">
                          <a:solidFill>
                            <a:schemeClr val="accent1">
                              <a:lumMod val="50000"/>
                            </a:schemeClr>
                          </a:solidFill>
                          <a:latin typeface="+mn-lt"/>
                          <a:ea typeface="+mn-ea"/>
                          <a:cs typeface="+mn-cs"/>
                        </a:rPr>
                        <a:t>Issues or transfers of shares</a:t>
                      </a:r>
                      <a:r>
                        <a:rPr lang="sv-SE" sz="1200" kern="1200">
                          <a:solidFill>
                            <a:schemeClr val="accent1">
                              <a:lumMod val="50000"/>
                            </a:schemeClr>
                          </a:solidFill>
                          <a:latin typeface="+mn-lt"/>
                          <a:ea typeface="+mn-ea"/>
                          <a:cs typeface="+mn-cs"/>
                        </a:rPr>
                        <a:t>, warrants or convertibles </a:t>
                      </a:r>
                      <a:r>
                        <a:rPr lang="sv-SE" sz="1200" b="0" kern="1200">
                          <a:solidFill>
                            <a:schemeClr val="accent1">
                              <a:lumMod val="50000"/>
                            </a:schemeClr>
                          </a:solidFill>
                          <a:latin typeface="+mn-lt"/>
                          <a:ea typeface="+mn-ea"/>
                          <a:cs typeface="+mn-cs"/>
                        </a:rPr>
                        <a:t>to the </a:t>
                      </a:r>
                      <a:r>
                        <a:rPr lang="sv-SE" sz="1200" b="1" kern="1200">
                          <a:solidFill>
                            <a:schemeClr val="accent1">
                              <a:lumMod val="50000"/>
                            </a:schemeClr>
                          </a:solidFill>
                          <a:latin typeface="+mn-lt"/>
                          <a:ea typeface="+mn-ea"/>
                          <a:cs typeface="+mn-cs"/>
                        </a:rPr>
                        <a:t>directors, executives or employees</a:t>
                      </a:r>
                      <a:r>
                        <a:rPr lang="sv-SE" sz="1200" kern="1200">
                          <a:solidFill>
                            <a:schemeClr val="accent1">
                              <a:lumMod val="50000"/>
                            </a:schemeClr>
                          </a:solidFill>
                          <a:latin typeface="+mn-lt"/>
                          <a:ea typeface="+mn-ea"/>
                          <a:cs typeface="+mn-cs"/>
                        </a:rPr>
                        <a:t> in a public company (or its subsidiaries) requires approval of the shareholders’ meeting with at least </a:t>
                      </a:r>
                      <a:r>
                        <a:rPr lang="sv-SE" sz="1200" b="1" kern="1200">
                          <a:solidFill>
                            <a:schemeClr val="accent1">
                              <a:lumMod val="50000"/>
                            </a:schemeClr>
                          </a:solidFill>
                          <a:latin typeface="+mn-lt"/>
                          <a:ea typeface="+mn-ea"/>
                          <a:cs typeface="+mn-cs"/>
                        </a:rPr>
                        <a:t>nine-tenths</a:t>
                      </a:r>
                      <a:r>
                        <a:rPr lang="sv-SE" sz="1200" kern="1200">
                          <a:solidFill>
                            <a:schemeClr val="accent1">
                              <a:lumMod val="50000"/>
                            </a:schemeClr>
                          </a:solidFill>
                          <a:latin typeface="+mn-lt"/>
                          <a:ea typeface="+mn-ea"/>
                          <a:cs typeface="+mn-cs"/>
                        </a:rPr>
                        <a:t> of the votes cast and the shares represented at the meeting.</a:t>
                      </a:r>
                    </a:p>
                    <a:p>
                      <a:pPr marL="285750" indent="-285750" algn="l" defTabSz="914400" rtl="0" eaLnBrk="1" latinLnBrk="0" hangingPunct="1">
                        <a:buFont typeface="Arial" panose="020B0604020202020204" pitchFamily="34" charset="0"/>
                        <a:buChar char="•"/>
                      </a:pPr>
                      <a:endParaRPr lang="sv-SE" sz="1200" kern="1200">
                        <a:solidFill>
                          <a:schemeClr val="accent1">
                            <a:lumMod val="50000"/>
                          </a:schemeClr>
                        </a:solidFill>
                        <a:latin typeface="+mn-lt"/>
                        <a:ea typeface="+mn-ea"/>
                        <a:cs typeface="+mn-cs"/>
                      </a:endParaRPr>
                    </a:p>
                    <a:p>
                      <a:pPr marL="285750" indent="-285750" algn="l" defTabSz="914400" rtl="0" eaLnBrk="1" latinLnBrk="0" hangingPunct="1">
                        <a:buFont typeface="Arial" panose="020B0604020202020204" pitchFamily="34" charset="0"/>
                        <a:buChar char="•"/>
                      </a:pPr>
                      <a:r>
                        <a:rPr lang="sv-SE" sz="1200" kern="1200">
                          <a:solidFill>
                            <a:schemeClr val="accent1">
                              <a:lumMod val="50000"/>
                            </a:schemeClr>
                          </a:solidFill>
                          <a:latin typeface="+mn-lt"/>
                          <a:ea typeface="+mn-ea"/>
                          <a:cs typeface="+mn-cs"/>
                        </a:rPr>
                        <a:t>The statements of the Swedish Securities Council (the ”market court”) expand the scope of law, addressing related/similar transactions and circumvention attempts on a self-regulatory basis (good stock market practice) with a focus on the </a:t>
                      </a:r>
                      <a:r>
                        <a:rPr lang="sv-SE" sz="1200" b="1" kern="1200">
                          <a:solidFill>
                            <a:schemeClr val="accent1">
                              <a:lumMod val="50000"/>
                            </a:schemeClr>
                          </a:solidFill>
                          <a:latin typeface="+mn-lt"/>
                          <a:ea typeface="+mn-ea"/>
                          <a:cs typeface="+mn-cs"/>
                        </a:rPr>
                        <a:t>practical implications </a:t>
                      </a:r>
                      <a:r>
                        <a:rPr lang="sv-SE" sz="1200" b="0" kern="1200">
                          <a:solidFill>
                            <a:schemeClr val="accent1">
                              <a:lumMod val="50000"/>
                            </a:schemeClr>
                          </a:solidFill>
                          <a:latin typeface="+mn-lt"/>
                          <a:ea typeface="+mn-ea"/>
                          <a:cs typeface="+mn-cs"/>
                        </a:rPr>
                        <a:t>and importance </a:t>
                      </a:r>
                      <a:r>
                        <a:rPr lang="sv-SE" sz="1200" kern="1200">
                          <a:solidFill>
                            <a:schemeClr val="accent1">
                              <a:lumMod val="50000"/>
                            </a:schemeClr>
                          </a:solidFill>
                          <a:latin typeface="+mn-lt"/>
                          <a:ea typeface="+mn-ea"/>
                          <a:cs typeface="+mn-cs"/>
                        </a:rPr>
                        <a:t>for the parties concerned.</a:t>
                      </a:r>
                    </a:p>
                    <a:p>
                      <a:pPr marL="0" indent="0" algn="l" defTabSz="914400" rtl="0" eaLnBrk="1" latinLnBrk="0" hangingPunct="1">
                        <a:buFont typeface="Arial" panose="020B0604020202020204" pitchFamily="34" charset="0"/>
                        <a:buNone/>
                      </a:pPr>
                      <a:endParaRPr lang="sv-SE" sz="1200" i="1" kern="1200">
                        <a:solidFill>
                          <a:schemeClr val="accent1">
                            <a:lumMod val="50000"/>
                          </a:schemeClr>
                        </a:solidFill>
                        <a:latin typeface="+mn-lt"/>
                        <a:ea typeface="+mn-ea"/>
                        <a:cs typeface="+mn-cs"/>
                      </a:endParaRPr>
                    </a:p>
                  </a:txBody>
                  <a:tcPr marL="68580" marR="68580" marT="34290" marB="34290">
                    <a:solidFill>
                      <a:schemeClr val="accent1">
                        <a:lumMod val="20000"/>
                        <a:lumOff val="80000"/>
                      </a:schemeClr>
                    </a:solidFill>
                  </a:tcPr>
                </a:tc>
                <a:extLst>
                  <a:ext uri="{0D108BD9-81ED-4DB2-BD59-A6C34878D82A}">
                    <a16:rowId xmlns:a16="http://schemas.microsoft.com/office/drawing/2014/main" xmlns="" val="944359244"/>
                  </a:ext>
                </a:extLst>
              </a:tr>
            </a:tbl>
          </a:graphicData>
        </a:graphic>
      </p:graphicFrame>
    </p:spTree>
    <p:extLst>
      <p:ext uri="{BB962C8B-B14F-4D97-AF65-F5344CB8AC3E}">
        <p14:creationId xmlns:p14="http://schemas.microsoft.com/office/powerpoint/2010/main" val="3749769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FLEXIBILITY AND PROPORTIONALITY - OVERVIEW</a:t>
            </a:r>
            <a:endParaRPr lang="sv-SE" altLang="sv-SE" sz="2850">
              <a:latin typeface="+mn-lt"/>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5</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graphicFrame>
        <p:nvGraphicFramePr>
          <p:cNvPr id="6" name="Table 5">
            <a:extLst>
              <a:ext uri="{FF2B5EF4-FFF2-40B4-BE49-F238E27FC236}">
                <a16:creationId xmlns:a16="http://schemas.microsoft.com/office/drawing/2014/main" xmlns="" id="{F8843BEF-7991-4746-98E5-AF54B521E75A}"/>
              </a:ext>
            </a:extLst>
          </p:cNvPr>
          <p:cNvGraphicFramePr>
            <a:graphicFrameLocks noGrp="1"/>
          </p:cNvGraphicFramePr>
          <p:nvPr>
            <p:extLst>
              <p:ext uri="{D42A27DB-BD31-4B8C-83A1-F6EECF244321}">
                <p14:modId xmlns:p14="http://schemas.microsoft.com/office/powerpoint/2010/main" val="3302400230"/>
              </p:ext>
            </p:extLst>
          </p:nvPr>
        </p:nvGraphicFramePr>
        <p:xfrm>
          <a:off x="397976" y="2290061"/>
          <a:ext cx="8110536" cy="2834640"/>
        </p:xfrm>
        <a:graphic>
          <a:graphicData uri="http://schemas.openxmlformats.org/drawingml/2006/table">
            <a:tbl>
              <a:tblPr firstRow="1" bandRow="1">
                <a:tableStyleId>{5C22544A-7EE6-4342-B048-85BDC9FD1C3A}</a:tableStyleId>
              </a:tblPr>
              <a:tblGrid>
                <a:gridCol w="2027634">
                  <a:extLst>
                    <a:ext uri="{9D8B030D-6E8A-4147-A177-3AD203B41FA5}">
                      <a16:colId xmlns:a16="http://schemas.microsoft.com/office/drawing/2014/main" xmlns="" val="877230171"/>
                    </a:ext>
                  </a:extLst>
                </a:gridCol>
                <a:gridCol w="2027634">
                  <a:extLst>
                    <a:ext uri="{9D8B030D-6E8A-4147-A177-3AD203B41FA5}">
                      <a16:colId xmlns:a16="http://schemas.microsoft.com/office/drawing/2014/main" xmlns="" val="2273916500"/>
                    </a:ext>
                  </a:extLst>
                </a:gridCol>
                <a:gridCol w="2027634">
                  <a:extLst>
                    <a:ext uri="{9D8B030D-6E8A-4147-A177-3AD203B41FA5}">
                      <a16:colId xmlns:a16="http://schemas.microsoft.com/office/drawing/2014/main" xmlns="" val="3063433096"/>
                    </a:ext>
                  </a:extLst>
                </a:gridCol>
                <a:gridCol w="2027634">
                  <a:extLst>
                    <a:ext uri="{9D8B030D-6E8A-4147-A177-3AD203B41FA5}">
                      <a16:colId xmlns:a16="http://schemas.microsoft.com/office/drawing/2014/main" xmlns="" val="1586415977"/>
                    </a:ext>
                  </a:extLst>
                </a:gridCol>
              </a:tblGrid>
              <a:tr h="434340">
                <a:tc>
                  <a:txBody>
                    <a:bodyPr/>
                    <a:lstStyle/>
                    <a:p>
                      <a:endParaRPr lang="sv-SE" sz="1200" b="0"/>
                    </a:p>
                  </a:txBody>
                  <a:tcPr marL="68580" marR="68580" marT="34290" marB="34290">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bg1"/>
                    </a:solidFill>
                  </a:tcPr>
                </a:tc>
                <a:tc>
                  <a:txBody>
                    <a:bodyPr/>
                    <a:lstStyle/>
                    <a:p>
                      <a:pPr algn="ctr"/>
                      <a:r>
                        <a:rPr lang="sv-SE" sz="1200" b="1">
                          <a:solidFill>
                            <a:schemeClr val="accent1">
                              <a:lumMod val="50000"/>
                            </a:schemeClr>
                          </a:solidFill>
                        </a:rPr>
                        <a:t>LISTED COMPANIES - REGULATED MARKET</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sv-SE" sz="1200" b="1">
                          <a:solidFill>
                            <a:schemeClr val="accent1">
                              <a:lumMod val="50000"/>
                            </a:schemeClr>
                          </a:solidFill>
                        </a:rPr>
                        <a:t>LISTED COMPANIES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sv-SE" sz="1200" b="1">
                          <a:solidFill>
                            <a:schemeClr val="accent1">
                              <a:lumMod val="50000"/>
                            </a:schemeClr>
                          </a:solidFill>
                        </a:rPr>
                        <a:t>PRIVATE COMPANIES</a:t>
                      </a:r>
                    </a:p>
                  </a:txBody>
                  <a:tcPr marL="68580" marR="68580" marT="34290" marB="3429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xmlns="" val="2428430277"/>
                  </a:ext>
                </a:extLst>
              </a:tr>
              <a:tr h="800100">
                <a:tc>
                  <a:txBody>
                    <a:bodyPr/>
                    <a:lstStyle/>
                    <a:p>
                      <a:pPr algn="ctr"/>
                      <a:endParaRPr lang="sv-SE" sz="1200" b="1">
                        <a:solidFill>
                          <a:schemeClr val="accent1">
                            <a:lumMod val="50000"/>
                          </a:schemeClr>
                        </a:solidFill>
                      </a:endParaRPr>
                    </a:p>
                    <a:p>
                      <a:pPr algn="ctr"/>
                      <a:r>
                        <a:rPr lang="sv-SE" sz="1200" b="1">
                          <a:solidFill>
                            <a:schemeClr val="accent1">
                              <a:lumMod val="50000"/>
                            </a:schemeClr>
                          </a:solidFill>
                        </a:rPr>
                        <a:t>REMUNERATION TO THE DIRECTORS OF THE BOARD</a:t>
                      </a:r>
                    </a:p>
                    <a:p>
                      <a:pPr algn="ctr"/>
                      <a:endParaRPr lang="sv-SE" sz="1200" b="1">
                        <a:solidFill>
                          <a:schemeClr val="accent1">
                            <a:lumMod val="50000"/>
                          </a:schemeClr>
                        </a:solidFill>
                      </a:endParaRPr>
                    </a:p>
                  </a:txBody>
                  <a:tcPr marL="68580" marR="68580" marT="34290" marB="34290" anchor="ctr">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xmlns="" val="16370240"/>
                  </a:ext>
                </a:extLst>
              </a:tr>
              <a:tr h="800100">
                <a:tc>
                  <a:txBody>
                    <a:bodyPr/>
                    <a:lstStyle/>
                    <a:p>
                      <a:pPr algn="ctr"/>
                      <a:endParaRPr lang="sv-SE" sz="1200" b="1">
                        <a:solidFill>
                          <a:schemeClr val="accent1">
                            <a:lumMod val="50000"/>
                          </a:schemeClr>
                        </a:solidFill>
                      </a:endParaRPr>
                    </a:p>
                    <a:p>
                      <a:pPr algn="ctr"/>
                      <a:r>
                        <a:rPr lang="sv-SE" sz="1200" b="1">
                          <a:solidFill>
                            <a:schemeClr val="accent1">
                              <a:lumMod val="50000"/>
                            </a:schemeClr>
                          </a:solidFill>
                        </a:rPr>
                        <a:t>EQUITY BASED INCENTIVES (DIRECTED SHARES ISSUES)</a:t>
                      </a:r>
                    </a:p>
                    <a:p>
                      <a:pPr algn="ctr"/>
                      <a:endParaRPr lang="sv-SE" sz="1200" b="1">
                        <a:solidFill>
                          <a:schemeClr val="accent1">
                            <a:lumMod val="50000"/>
                          </a:schemeClr>
                        </a:solidFill>
                      </a:endParaRPr>
                    </a:p>
                  </a:txBody>
                  <a:tcPr marL="68580" marR="68580" marT="34290" marB="3429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xmlns="" val="3718445335"/>
                  </a:ext>
                </a:extLst>
              </a:tr>
              <a:tr h="800100">
                <a:tc>
                  <a:txBody>
                    <a:bodyPr/>
                    <a:lstStyle/>
                    <a:p>
                      <a:pPr algn="ctr"/>
                      <a:endParaRPr lang="sv-SE" sz="1200" b="1">
                        <a:solidFill>
                          <a:schemeClr val="accent1">
                            <a:lumMod val="50000"/>
                          </a:schemeClr>
                        </a:solidFill>
                      </a:endParaRPr>
                    </a:p>
                    <a:p>
                      <a:pPr algn="ctr"/>
                      <a:r>
                        <a:rPr lang="sv-SE" sz="1200" b="1">
                          <a:solidFill>
                            <a:schemeClr val="accent1">
                              <a:lumMod val="50000"/>
                            </a:schemeClr>
                          </a:solidFill>
                        </a:rPr>
                        <a:t>CASH REMUNERATION TO SENIOR EXECUTIVES</a:t>
                      </a:r>
                    </a:p>
                    <a:p>
                      <a:pPr algn="ctr"/>
                      <a:endParaRPr lang="sv-SE" sz="1200" b="1">
                        <a:solidFill>
                          <a:schemeClr val="accent1">
                            <a:lumMod val="50000"/>
                          </a:schemeClr>
                        </a:solidFill>
                      </a:endParaRPr>
                    </a:p>
                  </a:txBody>
                  <a:tcPr marL="68580" marR="68580" marT="34290" marB="3429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endParaRPr lang="sv-SE" sz="1200" b="0"/>
                    </a:p>
                  </a:txBody>
                  <a:tcPr marL="68580" marR="68580" marT="34290" marB="3429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xmlns="" val="4216770683"/>
                  </a:ext>
                </a:extLst>
              </a:tr>
            </a:tbl>
          </a:graphicData>
        </a:graphic>
      </p:graphicFrame>
      <p:sp>
        <p:nvSpPr>
          <p:cNvPr id="7" name="Rectangle: Rounded Corners 6">
            <a:extLst>
              <a:ext uri="{FF2B5EF4-FFF2-40B4-BE49-F238E27FC236}">
                <a16:creationId xmlns:a16="http://schemas.microsoft.com/office/drawing/2014/main" xmlns="" id="{B227C9C7-F6CE-4BB7-BAEB-6F43B058F2B6}"/>
              </a:ext>
            </a:extLst>
          </p:cNvPr>
          <p:cNvSpPr/>
          <p:nvPr/>
        </p:nvSpPr>
        <p:spPr>
          <a:xfrm>
            <a:off x="2475253" y="2761832"/>
            <a:ext cx="5936324" cy="685800"/>
          </a:xfrm>
          <a:prstGeom prst="roundRect">
            <a:avLst/>
          </a:prstGeom>
          <a:solidFill>
            <a:schemeClr val="accent1">
              <a:lumMod val="50000"/>
            </a:schemeClr>
          </a:solidFill>
          <a:ln w="12700" cap="flat" algn="ctr">
            <a:solidFill>
              <a:schemeClr val="accent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a:t>DECISION OF THE SHAREHOLDERS’ MEETING</a:t>
            </a:r>
          </a:p>
        </p:txBody>
      </p:sp>
      <p:sp>
        <p:nvSpPr>
          <p:cNvPr id="8" name="Rectangle: Rounded Corners 7">
            <a:extLst>
              <a:ext uri="{FF2B5EF4-FFF2-40B4-BE49-F238E27FC236}">
                <a16:creationId xmlns:a16="http://schemas.microsoft.com/office/drawing/2014/main" xmlns="" id="{2D39A532-F8F2-4CA8-A934-83273476204F}"/>
              </a:ext>
            </a:extLst>
          </p:cNvPr>
          <p:cNvSpPr/>
          <p:nvPr/>
        </p:nvSpPr>
        <p:spPr>
          <a:xfrm>
            <a:off x="2480530" y="3576502"/>
            <a:ext cx="3945425" cy="685800"/>
          </a:xfrm>
          <a:prstGeom prst="roundRect">
            <a:avLst/>
          </a:prstGeom>
          <a:solidFill>
            <a:schemeClr val="accent1">
              <a:lumMod val="50000"/>
            </a:schemeClr>
          </a:solidFill>
          <a:ln w="12700" cap="flat" algn="ctr">
            <a:solidFill>
              <a:schemeClr val="accent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a:t>DECISION OF THE SHAREHOLDERS’ MEETING </a:t>
            </a:r>
            <a:br>
              <a:rPr lang="sv-SE" sz="1200" b="1"/>
            </a:br>
            <a:r>
              <a:rPr lang="sv-SE" sz="1200" b="1"/>
              <a:t>WITH 9/10 MAJORITY</a:t>
            </a:r>
          </a:p>
        </p:txBody>
      </p:sp>
      <p:sp>
        <p:nvSpPr>
          <p:cNvPr id="9" name="Rectangle: Rounded Corners 8">
            <a:extLst>
              <a:ext uri="{FF2B5EF4-FFF2-40B4-BE49-F238E27FC236}">
                <a16:creationId xmlns:a16="http://schemas.microsoft.com/office/drawing/2014/main" xmlns="" id="{BFEC4178-53C6-4411-A4DE-014A8CC9491A}"/>
              </a:ext>
            </a:extLst>
          </p:cNvPr>
          <p:cNvSpPr/>
          <p:nvPr/>
        </p:nvSpPr>
        <p:spPr>
          <a:xfrm>
            <a:off x="2480530" y="4391172"/>
            <a:ext cx="1905611" cy="685800"/>
          </a:xfrm>
          <a:prstGeom prst="roundRect">
            <a:avLst/>
          </a:prstGeom>
          <a:solidFill>
            <a:schemeClr val="accent1">
              <a:lumMod val="50000"/>
            </a:schemeClr>
          </a:solidFill>
          <a:ln w="38100" cap="flat" algn="ctr">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a:solidFill>
                  <a:schemeClr val="bg1"/>
                </a:solidFill>
              </a:rPr>
              <a:t>BOARD DECISION WITHIN SHAREHOLDER GUIDELINE</a:t>
            </a:r>
          </a:p>
        </p:txBody>
      </p:sp>
    </p:spTree>
    <p:extLst>
      <p:ext uri="{BB962C8B-B14F-4D97-AF65-F5344CB8AC3E}">
        <p14:creationId xmlns:p14="http://schemas.microsoft.com/office/powerpoint/2010/main" val="1991318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REMUNERATION GUIDELINES </a:t>
            </a:r>
            <a:r>
              <a:rPr lang="en-US" altLang="sv-SE" sz="1800" b="1">
                <a:solidFill>
                  <a:schemeClr val="accent1">
                    <a:lumMod val="50000"/>
                  </a:schemeClr>
                </a:solidFill>
                <a:latin typeface="+mn-lt"/>
              </a:rPr>
              <a:t>(for companies listed on a regulated market)</a:t>
            </a:r>
            <a:endParaRPr lang="sv-SE" altLang="sv-SE" sz="2850">
              <a:latin typeface="+mn-lt"/>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6</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graphicFrame>
        <p:nvGraphicFramePr>
          <p:cNvPr id="6" name="Table 5">
            <a:extLst>
              <a:ext uri="{FF2B5EF4-FFF2-40B4-BE49-F238E27FC236}">
                <a16:creationId xmlns:a16="http://schemas.microsoft.com/office/drawing/2014/main" xmlns="" id="{01350182-F5CB-4569-AB73-E3426F369439}"/>
              </a:ext>
            </a:extLst>
          </p:cNvPr>
          <p:cNvGraphicFramePr>
            <a:graphicFrameLocks noGrp="1"/>
          </p:cNvGraphicFramePr>
          <p:nvPr>
            <p:extLst>
              <p:ext uri="{D42A27DB-BD31-4B8C-83A1-F6EECF244321}">
                <p14:modId xmlns:p14="http://schemas.microsoft.com/office/powerpoint/2010/main" val="3681108155"/>
              </p:ext>
            </p:extLst>
          </p:nvPr>
        </p:nvGraphicFramePr>
        <p:xfrm>
          <a:off x="404811" y="2177839"/>
          <a:ext cx="8110538" cy="2678430"/>
        </p:xfrm>
        <a:graphic>
          <a:graphicData uri="http://schemas.openxmlformats.org/drawingml/2006/table">
            <a:tbl>
              <a:tblPr firstRow="1" bandRow="1">
                <a:tableStyleId>{5C22544A-7EE6-4342-B048-85BDC9FD1C3A}</a:tableStyleId>
              </a:tblPr>
              <a:tblGrid>
                <a:gridCol w="4055269">
                  <a:extLst>
                    <a:ext uri="{9D8B030D-6E8A-4147-A177-3AD203B41FA5}">
                      <a16:colId xmlns:a16="http://schemas.microsoft.com/office/drawing/2014/main" xmlns="" val="234515101"/>
                    </a:ext>
                  </a:extLst>
                </a:gridCol>
                <a:gridCol w="4055269">
                  <a:extLst>
                    <a:ext uri="{9D8B030D-6E8A-4147-A177-3AD203B41FA5}">
                      <a16:colId xmlns:a16="http://schemas.microsoft.com/office/drawing/2014/main" xmlns="" val="1121226666"/>
                    </a:ext>
                  </a:extLst>
                </a:gridCol>
              </a:tblGrid>
              <a:tr h="278130">
                <a:tc>
                  <a:txBody>
                    <a:bodyPr/>
                    <a:lstStyle/>
                    <a:p>
                      <a:r>
                        <a:rPr lang="sv-SE" sz="1200"/>
                        <a:t>Scope and implication</a:t>
                      </a:r>
                    </a:p>
                  </a:txBody>
                  <a:tcPr marL="68580" marR="68580" marT="34290" marB="34290">
                    <a:solidFill>
                      <a:schemeClr val="accent1">
                        <a:lumMod val="50000"/>
                      </a:schemeClr>
                    </a:solidFill>
                  </a:tcPr>
                </a:tc>
                <a:tc>
                  <a:txBody>
                    <a:bodyPr/>
                    <a:lstStyle/>
                    <a:p>
                      <a:r>
                        <a:rPr lang="sv-SE" sz="1200"/>
                        <a:t>Control mechanisms and disclosure requirements</a:t>
                      </a:r>
                    </a:p>
                  </a:txBody>
                  <a:tcPr marL="68580" marR="68580" marT="34290" marB="34290">
                    <a:solidFill>
                      <a:schemeClr val="accent1">
                        <a:lumMod val="50000"/>
                      </a:schemeClr>
                    </a:solidFill>
                  </a:tcPr>
                </a:tc>
                <a:extLst>
                  <a:ext uri="{0D108BD9-81ED-4DB2-BD59-A6C34878D82A}">
                    <a16:rowId xmlns:a16="http://schemas.microsoft.com/office/drawing/2014/main" xmlns="" val="3123349749"/>
                  </a:ext>
                </a:extLst>
              </a:tr>
              <a:tr h="982980">
                <a:tc>
                  <a: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sv-SE" sz="1200" kern="1200">
                          <a:solidFill>
                            <a:schemeClr val="accent1">
                              <a:lumMod val="50000"/>
                            </a:schemeClr>
                          </a:solidFill>
                          <a:latin typeface="+mn-lt"/>
                          <a:ea typeface="+mn-ea"/>
                          <a:cs typeface="+mn-cs"/>
                        </a:rPr>
                        <a:t>The guidelines shall cover </a:t>
                      </a:r>
                      <a:r>
                        <a:rPr lang="sv-SE" sz="1200" b="1" kern="1200">
                          <a:solidFill>
                            <a:schemeClr val="accent1">
                              <a:lumMod val="50000"/>
                            </a:schemeClr>
                          </a:solidFill>
                          <a:latin typeface="+mn-lt"/>
                          <a:ea typeface="+mn-ea"/>
                          <a:cs typeface="+mn-cs"/>
                        </a:rPr>
                        <a:t>all forms of remuneration </a:t>
                      </a:r>
                      <a:r>
                        <a:rPr lang="sv-SE" sz="1200" kern="1200">
                          <a:solidFill>
                            <a:schemeClr val="accent1">
                              <a:lumMod val="50000"/>
                            </a:schemeClr>
                          </a:solidFill>
                          <a:latin typeface="+mn-lt"/>
                          <a:ea typeface="+mn-ea"/>
                          <a:cs typeface="+mn-cs"/>
                        </a:rPr>
                        <a:t>(salary, bonuses, pensions, benefits etc) and must specify: </a:t>
                      </a:r>
                    </a:p>
                    <a:p>
                      <a:pPr marL="285750" indent="-285750" algn="l" defTabSz="914400" rtl="0" eaLnBrk="1" latinLnBrk="0" hangingPunct="1">
                        <a:buFont typeface="Arial" panose="020B0604020202020204" pitchFamily="34" charset="0"/>
                        <a:buChar char="•"/>
                      </a:pPr>
                      <a:r>
                        <a:rPr lang="sv-SE" sz="1200" kern="1200">
                          <a:solidFill>
                            <a:schemeClr val="accent1">
                              <a:lumMod val="50000"/>
                            </a:schemeClr>
                          </a:solidFill>
                          <a:latin typeface="+mn-lt"/>
                          <a:ea typeface="+mn-ea"/>
                          <a:cs typeface="+mn-cs"/>
                        </a:rPr>
                        <a:t>the nature of the remuneration; </a:t>
                      </a:r>
                    </a:p>
                    <a:p>
                      <a:pPr marL="285750" indent="-285750" algn="l" defTabSz="914400" rtl="0" eaLnBrk="1" latinLnBrk="0" hangingPunct="1">
                        <a:buFont typeface="Arial" panose="020B0604020202020204" pitchFamily="34" charset="0"/>
                        <a:buChar char="•"/>
                      </a:pPr>
                      <a:r>
                        <a:rPr lang="sv-SE" sz="1200" kern="1200">
                          <a:solidFill>
                            <a:schemeClr val="accent1">
                              <a:lumMod val="50000"/>
                            </a:schemeClr>
                          </a:solidFill>
                          <a:latin typeface="+mn-lt"/>
                          <a:ea typeface="+mn-ea"/>
                          <a:cs typeface="+mn-cs"/>
                        </a:rPr>
                        <a:t>the conditions under which it is payable; and</a:t>
                      </a:r>
                    </a:p>
                    <a:p>
                      <a:pPr marL="285750" indent="-285750" algn="l" defTabSz="914400" rtl="0" eaLnBrk="1" latinLnBrk="0" hangingPunct="1">
                        <a:buFont typeface="Arial" panose="020B0604020202020204" pitchFamily="34" charset="0"/>
                        <a:buChar char="•"/>
                      </a:pPr>
                      <a:r>
                        <a:rPr lang="sv-SE" sz="1200" kern="1200">
                          <a:solidFill>
                            <a:schemeClr val="accent1">
                              <a:lumMod val="50000"/>
                            </a:schemeClr>
                          </a:solidFill>
                          <a:latin typeface="+mn-lt"/>
                          <a:ea typeface="+mn-ea"/>
                          <a:cs typeface="+mn-cs"/>
                        </a:rPr>
                        <a:t>an estimated total cost for the company.</a:t>
                      </a:r>
                    </a:p>
                  </a:txBody>
                  <a:tcPr marL="68580" marR="68580" marT="34290" marB="34290">
                    <a:solidFill>
                      <a:schemeClr val="accent1">
                        <a:lumMod val="20000"/>
                        <a:lumOff val="80000"/>
                      </a:schemeClr>
                    </a:solidFill>
                  </a:tcPr>
                </a:tc>
                <a:tc>
                  <a:txBody>
                    <a:bodyPr/>
                    <a:lstStyle/>
                    <a:p>
                      <a:pPr marL="0" indent="0">
                        <a:buFont typeface="Arial" panose="020B0604020202020204" pitchFamily="34" charset="0"/>
                        <a:buNone/>
                      </a:pPr>
                      <a:r>
                        <a:rPr lang="sv-SE" sz="1200">
                          <a:solidFill>
                            <a:schemeClr val="accent1">
                              <a:lumMod val="50000"/>
                            </a:schemeClr>
                          </a:solidFill>
                        </a:rPr>
                        <a:t>The annual accounts shall include:</a:t>
                      </a:r>
                    </a:p>
                    <a:p>
                      <a:pPr marL="285750" indent="-285750" algn="l" defTabSz="914400" rtl="0" eaLnBrk="1" latinLnBrk="0" hangingPunct="1">
                        <a:buFont typeface="Arial" panose="020B0604020202020204" pitchFamily="34" charset="0"/>
                        <a:buChar char="•"/>
                      </a:pPr>
                      <a:r>
                        <a:rPr lang="sv-SE" sz="1200" kern="1200">
                          <a:solidFill>
                            <a:schemeClr val="accent1">
                              <a:lumMod val="50000"/>
                            </a:schemeClr>
                          </a:solidFill>
                          <a:latin typeface="+mn-lt"/>
                          <a:ea typeface="+mn-ea"/>
                          <a:cs typeface="+mn-cs"/>
                        </a:rPr>
                        <a:t>the remuneration guidelines, including the board’s proposal for the coming year; and</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sv-SE" sz="1200" kern="1200">
                          <a:solidFill>
                            <a:schemeClr val="accent1">
                              <a:lumMod val="50000"/>
                            </a:schemeClr>
                          </a:solidFill>
                          <a:latin typeface="+mn-lt"/>
                          <a:ea typeface="+mn-ea"/>
                          <a:cs typeface="+mn-cs"/>
                        </a:rPr>
                        <a:t>the actual remuneration paid to the CEO (on an individual basis) and other senior executives (on a group basis). </a:t>
                      </a:r>
                    </a:p>
                  </a:txBody>
                  <a:tcPr marL="68580" marR="68580" marT="34290" marB="34290">
                    <a:solidFill>
                      <a:schemeClr val="accent1">
                        <a:lumMod val="20000"/>
                        <a:lumOff val="80000"/>
                      </a:schemeClr>
                    </a:solidFill>
                  </a:tcPr>
                </a:tc>
                <a:extLst>
                  <a:ext uri="{0D108BD9-81ED-4DB2-BD59-A6C34878D82A}">
                    <a16:rowId xmlns:a16="http://schemas.microsoft.com/office/drawing/2014/main" xmlns="" val="944359244"/>
                  </a:ext>
                </a:extLst>
              </a:tr>
              <a:tr h="800100">
                <a:tc>
                  <a: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sv-SE" sz="1200" kern="1200">
                          <a:solidFill>
                            <a:schemeClr val="accent1">
                              <a:lumMod val="50000"/>
                            </a:schemeClr>
                          </a:solidFill>
                          <a:latin typeface="+mn-lt"/>
                          <a:ea typeface="+mn-ea"/>
                          <a:cs typeface="+mn-cs"/>
                        </a:rPr>
                        <a:t>The board decides on the remuneration of individual managers within the limits set by the guidelines. </a:t>
                      </a:r>
                    </a:p>
                  </a:txBody>
                  <a:tcPr marL="68580" marR="68580" marT="34290" marB="34290">
                    <a:solidFill>
                      <a:schemeClr val="accent1">
                        <a:lumMod val="20000"/>
                        <a:lumOff val="80000"/>
                      </a:schemeClr>
                    </a:solidFill>
                  </a:tcPr>
                </a:tc>
                <a:tc>
                  <a:txBody>
                    <a:bodyPr/>
                    <a:lstStyle/>
                    <a:p>
                      <a:pPr marL="0" indent="0">
                        <a:buFont typeface="Arial" panose="020B0604020202020204" pitchFamily="34" charset="0"/>
                        <a:buNone/>
                      </a:pPr>
                      <a:r>
                        <a:rPr lang="sv-SE" sz="1200">
                          <a:solidFill>
                            <a:schemeClr val="accent1">
                              <a:lumMod val="50000"/>
                            </a:schemeClr>
                          </a:solidFill>
                        </a:rPr>
                        <a:t>Ahead of each AGM, the auditor must issue a statement on whether the guidelines have been followed. The statement shall be made available to the shareholders at least three weeks before the AGM. </a:t>
                      </a:r>
                    </a:p>
                  </a:txBody>
                  <a:tcPr marL="68580" marR="68580" marT="34290" marB="34290">
                    <a:solidFill>
                      <a:schemeClr val="accent1">
                        <a:lumMod val="20000"/>
                        <a:lumOff val="80000"/>
                      </a:schemeClr>
                    </a:solidFill>
                  </a:tcPr>
                </a:tc>
                <a:extLst>
                  <a:ext uri="{0D108BD9-81ED-4DB2-BD59-A6C34878D82A}">
                    <a16:rowId xmlns:a16="http://schemas.microsoft.com/office/drawing/2014/main" xmlns="" val="1104637573"/>
                  </a:ext>
                </a:extLst>
              </a:tr>
              <a:tr h="617220">
                <a:tc>
                  <a:txBody>
                    <a:bodyPr/>
                    <a:lstStyle/>
                    <a:p>
                      <a:r>
                        <a:rPr lang="sv-SE" sz="1200" kern="1200">
                          <a:solidFill>
                            <a:schemeClr val="accent1">
                              <a:lumMod val="50000"/>
                            </a:schemeClr>
                          </a:solidFill>
                          <a:latin typeface="+mn-lt"/>
                          <a:ea typeface="+mn-ea"/>
                          <a:cs typeface="+mn-cs"/>
                        </a:rPr>
                        <a:t>The guidelines may provide that </a:t>
                      </a:r>
                      <a:r>
                        <a:rPr lang="sv-SE" sz="1200" b="1" kern="1200">
                          <a:solidFill>
                            <a:schemeClr val="accent1">
                              <a:lumMod val="50000"/>
                            </a:schemeClr>
                          </a:solidFill>
                          <a:latin typeface="+mn-lt"/>
                          <a:ea typeface="+mn-ea"/>
                          <a:cs typeface="+mn-cs"/>
                        </a:rPr>
                        <a:t>the board of directors may deviate</a:t>
                      </a:r>
                      <a:r>
                        <a:rPr lang="sv-SE" sz="1200" kern="1200">
                          <a:solidFill>
                            <a:schemeClr val="accent1">
                              <a:lumMod val="50000"/>
                            </a:schemeClr>
                          </a:solidFill>
                          <a:latin typeface="+mn-lt"/>
                          <a:ea typeface="+mn-ea"/>
                          <a:cs typeface="+mn-cs"/>
                        </a:rPr>
                        <a:t> from the guidelines if there are particular reasons for doing so in an individual case.</a:t>
                      </a:r>
                      <a:endParaRPr lang="sv-SE" sz="1200">
                        <a:solidFill>
                          <a:schemeClr val="accent1">
                            <a:lumMod val="50000"/>
                          </a:schemeClr>
                        </a:solidFill>
                      </a:endParaRPr>
                    </a:p>
                  </a:txBody>
                  <a:tcPr marL="68580" marR="68580" marT="34290" marB="34290">
                    <a:solidFill>
                      <a:schemeClr val="accent1">
                        <a:lumMod val="20000"/>
                        <a:lumOff val="80000"/>
                      </a:schemeClr>
                    </a:solidFill>
                  </a:tcPr>
                </a:tc>
                <a:tc>
                  <a:txBody>
                    <a:bodyPr/>
                    <a:lstStyle/>
                    <a:p>
                      <a:r>
                        <a:rPr lang="sv-SE" sz="1200">
                          <a:solidFill>
                            <a:schemeClr val="accent1">
                              <a:lumMod val="50000"/>
                            </a:schemeClr>
                          </a:solidFill>
                        </a:rPr>
                        <a:t>Any such deviation </a:t>
                      </a:r>
                      <a:r>
                        <a:rPr lang="sv-SE" sz="1200" b="1">
                          <a:solidFill>
                            <a:schemeClr val="accent1">
                              <a:lumMod val="50000"/>
                            </a:schemeClr>
                          </a:solidFill>
                        </a:rPr>
                        <a:t>must be disclosed and motivated </a:t>
                      </a:r>
                      <a:r>
                        <a:rPr lang="sv-SE" sz="1200">
                          <a:solidFill>
                            <a:schemeClr val="accent1">
                              <a:lumMod val="50000"/>
                            </a:schemeClr>
                          </a:solidFill>
                        </a:rPr>
                        <a:t>in connection with the board’s proposal for remuneration guidelines for the coming year.</a:t>
                      </a:r>
                    </a:p>
                  </a:txBody>
                  <a:tcPr marL="68580" marR="68580" marT="34290" marB="34290">
                    <a:solidFill>
                      <a:schemeClr val="accent1">
                        <a:lumMod val="20000"/>
                        <a:lumOff val="80000"/>
                      </a:schemeClr>
                    </a:solidFill>
                  </a:tcPr>
                </a:tc>
                <a:extLst>
                  <a:ext uri="{0D108BD9-81ED-4DB2-BD59-A6C34878D82A}">
                    <a16:rowId xmlns:a16="http://schemas.microsoft.com/office/drawing/2014/main" xmlns="" val="1261620437"/>
                  </a:ext>
                </a:extLst>
              </a:tr>
            </a:tbl>
          </a:graphicData>
        </a:graphic>
      </p:graphicFrame>
    </p:spTree>
    <p:extLst>
      <p:ext uri="{BB962C8B-B14F-4D97-AF65-F5344CB8AC3E}">
        <p14:creationId xmlns:p14="http://schemas.microsoft.com/office/powerpoint/2010/main" val="4041158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REMUNERATION GUIDELINES – A PRACTICAL EXAMPLE</a:t>
            </a:r>
            <a:endParaRPr lang="sv-SE" altLang="sv-SE" sz="2850">
              <a:latin typeface="+mn-lt"/>
            </a:endParaRPr>
          </a:p>
        </p:txBody>
      </p:sp>
      <p:sp>
        <p:nvSpPr>
          <p:cNvPr id="5" name="Rectangle 3">
            <a:extLst>
              <a:ext uri="{FF2B5EF4-FFF2-40B4-BE49-F238E27FC236}">
                <a16:creationId xmlns:a16="http://schemas.microsoft.com/office/drawing/2014/main" xmlns="" id="{A00C6340-B250-4764-B168-2646135F473E}"/>
              </a:ext>
            </a:extLst>
          </p:cNvPr>
          <p:cNvSpPr txBox="1">
            <a:spLocks noChangeArrowheads="1"/>
          </p:cNvSpPr>
          <p:nvPr/>
        </p:nvSpPr>
        <p:spPr>
          <a:xfrm>
            <a:off x="404812" y="2177839"/>
            <a:ext cx="8110537" cy="3398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a:spcBef>
                <a:spcPts val="750"/>
              </a:spcBef>
            </a:pPr>
            <a:r>
              <a:rPr lang="en-US" altLang="sv-SE" sz="1200">
                <a:solidFill>
                  <a:schemeClr val="accent1">
                    <a:lumMod val="50000"/>
                  </a:schemeClr>
                </a:solidFill>
              </a:rPr>
              <a:t>“Recruiting and retaining the most suitable executives and employees is vital in order to achieve long-term competitive return for the shareholders. Therefore, [company] strives to offer its employees a total compensation package which is competitive and </a:t>
            </a:r>
            <a:r>
              <a:rPr lang="en-US" altLang="sv-SE" sz="1200" b="1">
                <a:solidFill>
                  <a:schemeClr val="accent1">
                    <a:lumMod val="50000"/>
                  </a:schemeClr>
                </a:solidFill>
              </a:rPr>
              <a:t>in line with market conditions</a:t>
            </a:r>
            <a:r>
              <a:rPr lang="en-US" altLang="sv-SE" sz="1200">
                <a:solidFill>
                  <a:schemeClr val="accent1">
                    <a:lumMod val="50000"/>
                  </a:schemeClr>
                </a:solidFill>
              </a:rPr>
              <a:t>.”</a:t>
            </a:r>
          </a:p>
          <a:p>
            <a:pPr marL="171450" lvl="1">
              <a:spcBef>
                <a:spcPts val="750"/>
              </a:spcBef>
            </a:pPr>
            <a:r>
              <a:rPr lang="en-US" altLang="sv-SE" sz="1200">
                <a:solidFill>
                  <a:schemeClr val="accent1">
                    <a:lumMod val="50000"/>
                  </a:schemeClr>
                </a:solidFill>
              </a:rPr>
              <a:t>“The short-term variable cash salary shall be dependent upon the individual’s achievement to meet annually set goals. [---] [T]he highest possible short-term variable cash salary shall vary due to the position held and employment agreements and shall [---] </a:t>
            </a:r>
            <a:r>
              <a:rPr lang="en-US" altLang="sv-SE" sz="1200" b="1">
                <a:solidFill>
                  <a:schemeClr val="accent1">
                    <a:lumMod val="50000"/>
                  </a:schemeClr>
                </a:solidFill>
              </a:rPr>
              <a:t>generally amount to 10-75 percent of the fixed cash salary</a:t>
            </a:r>
            <a:r>
              <a:rPr lang="en-US" altLang="sv-SE" sz="1200">
                <a:solidFill>
                  <a:schemeClr val="accent1">
                    <a:lumMod val="50000"/>
                  </a:schemeClr>
                </a:solidFill>
              </a:rPr>
              <a:t>. [---] The </a:t>
            </a:r>
            <a:r>
              <a:rPr lang="en-US" altLang="sv-SE" sz="1200" b="1">
                <a:solidFill>
                  <a:schemeClr val="accent1">
                    <a:lumMod val="50000"/>
                  </a:schemeClr>
                </a:solidFill>
              </a:rPr>
              <a:t>total</a:t>
            </a:r>
            <a:r>
              <a:rPr lang="en-US" altLang="sv-SE" sz="1200">
                <a:solidFill>
                  <a:schemeClr val="accent1">
                    <a:lumMod val="50000"/>
                  </a:schemeClr>
                </a:solidFill>
              </a:rPr>
              <a:t> short-term variable cash salary before tax for all current [senior executives] </a:t>
            </a:r>
            <a:r>
              <a:rPr lang="en-US" altLang="sv-SE" sz="1200" b="1">
                <a:solidFill>
                  <a:schemeClr val="accent1">
                    <a:lumMod val="50000"/>
                  </a:schemeClr>
                </a:solidFill>
              </a:rPr>
              <a:t>can vary between SEK [-] and SEK [-] million </a:t>
            </a:r>
            <a:r>
              <a:rPr lang="en-US" altLang="sv-SE" sz="1200">
                <a:solidFill>
                  <a:schemeClr val="accent1">
                    <a:lumMod val="50000"/>
                  </a:schemeClr>
                </a:solidFill>
              </a:rPr>
              <a:t>during 2018 [---]. The short-term variable cash salary might exceed this amount in the event that the [group of senior executives] is expanded. </a:t>
            </a:r>
          </a:p>
          <a:p>
            <a:pPr marL="171450" lvl="1">
              <a:spcBef>
                <a:spcPts val="750"/>
              </a:spcBef>
            </a:pPr>
            <a:r>
              <a:rPr lang="en-US" altLang="sv-SE" sz="1200">
                <a:solidFill>
                  <a:schemeClr val="accent1">
                    <a:lumMod val="50000"/>
                  </a:schemeClr>
                </a:solidFill>
              </a:rPr>
              <a:t>“Pension benefits shall consist of a premium based pension plan of which the ratio of pension provisions to fixed cash salary depends on the age of the executive. In respect of employees working abroad, pension benefits shall be adjustable in line with local pensions practice. The age of retirement for the [senior executives] shall be 60 years.”</a:t>
            </a:r>
          </a:p>
          <a:p>
            <a:pPr marL="171450" lvl="1">
              <a:spcBef>
                <a:spcPts val="750"/>
              </a:spcBef>
            </a:pPr>
            <a:r>
              <a:rPr lang="en-US" altLang="sv-SE" sz="1200">
                <a:solidFill>
                  <a:schemeClr val="accent1">
                    <a:lumMod val="50000"/>
                  </a:schemeClr>
                </a:solidFill>
              </a:rPr>
              <a:t>“Fixed cash salary during the notice period and </a:t>
            </a:r>
            <a:r>
              <a:rPr lang="en-US" altLang="sv-SE" sz="1200" b="1">
                <a:solidFill>
                  <a:schemeClr val="accent1">
                    <a:lumMod val="50000"/>
                  </a:schemeClr>
                </a:solidFill>
              </a:rPr>
              <a:t>severance pay </a:t>
            </a:r>
            <a:r>
              <a:rPr lang="en-US" altLang="sv-SE" sz="1200">
                <a:solidFill>
                  <a:schemeClr val="accent1">
                    <a:lumMod val="50000"/>
                  </a:schemeClr>
                </a:solidFill>
              </a:rPr>
              <a:t>shall [---] in aggregate </a:t>
            </a:r>
            <a:r>
              <a:rPr lang="en-US" altLang="sv-SE" sz="1200" b="1">
                <a:solidFill>
                  <a:schemeClr val="accent1">
                    <a:lumMod val="50000"/>
                  </a:schemeClr>
                </a:solidFill>
              </a:rPr>
              <a:t>not exceed the fixed cash salary for two years</a:t>
            </a:r>
            <a:r>
              <a:rPr lang="en-US" altLang="sv-SE" sz="1200">
                <a:solidFill>
                  <a:schemeClr val="accent1">
                    <a:lumMod val="50000"/>
                  </a:schemeClr>
                </a:solidFill>
              </a:rPr>
              <a:t>.”</a:t>
            </a:r>
          </a:p>
          <a:p>
            <a:pPr marL="171450" lvl="1">
              <a:spcBef>
                <a:spcPts val="750"/>
              </a:spcBef>
            </a:pPr>
            <a:r>
              <a:rPr lang="en-US" altLang="sv-SE" sz="1200">
                <a:solidFill>
                  <a:schemeClr val="accent1">
                    <a:lumMod val="50000"/>
                  </a:schemeClr>
                </a:solidFill>
              </a:rPr>
              <a:t>“The board of directors </a:t>
            </a:r>
            <a:r>
              <a:rPr lang="en-US" altLang="sv-SE" sz="1200" b="1">
                <a:solidFill>
                  <a:schemeClr val="accent1">
                    <a:lumMod val="50000"/>
                  </a:schemeClr>
                </a:solidFill>
              </a:rPr>
              <a:t>may deviate from the guidelines where special cause exists </a:t>
            </a:r>
            <a:r>
              <a:rPr lang="en-US" altLang="sv-SE" sz="1200">
                <a:solidFill>
                  <a:schemeClr val="accent1">
                    <a:lumMod val="50000"/>
                  </a:schemeClr>
                </a:solidFill>
              </a:rPr>
              <a:t>therefor in an individual case.” </a:t>
            </a:r>
          </a:p>
          <a:p>
            <a:pPr marL="171450" lvl="1">
              <a:spcBef>
                <a:spcPts val="750"/>
              </a:spcBef>
            </a:pPr>
            <a:r>
              <a:rPr lang="en-US" altLang="sv-SE" sz="1200">
                <a:solidFill>
                  <a:schemeClr val="accent1">
                    <a:lumMod val="50000"/>
                  </a:schemeClr>
                </a:solidFill>
              </a:rPr>
              <a:t>“The Remuneration Committee annually monitors and evaluates on-going, and during the year completed, programs concerning variable salary [---] remuneration structure and levels of remuneration [---] the application of the guidelines approved at the [AGM][---] as well as programs for long-term variable remuneration.”</a:t>
            </a:r>
          </a:p>
          <a:p>
            <a:pPr marL="171450" lvl="1">
              <a:spcBef>
                <a:spcPts val="750"/>
              </a:spcBef>
            </a:pPr>
            <a:endParaRPr lang="en-US" altLang="sv-SE" sz="1200">
              <a:solidFill>
                <a:schemeClr val="accent1">
                  <a:lumMod val="50000"/>
                </a:schemeClr>
              </a:solidFill>
            </a:endParaRPr>
          </a:p>
          <a:p>
            <a:pPr lvl="1"/>
            <a:endParaRPr lang="sv-SE" altLang="sv-SE" sz="1350">
              <a:solidFill>
                <a:schemeClr val="accent1">
                  <a:lumMod val="50000"/>
                </a:schemeClr>
              </a:solidFill>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7</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spTree>
    <p:extLst>
      <p:ext uri="{BB962C8B-B14F-4D97-AF65-F5344CB8AC3E}">
        <p14:creationId xmlns:p14="http://schemas.microsoft.com/office/powerpoint/2010/main" val="4169186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xmlns="" id="{3B397088-FDD8-4814-8C2E-9C2CBA07402B}"/>
              </a:ext>
            </a:extLst>
          </p:cNvPr>
          <p:cNvSpPr txBox="1">
            <a:spLocks noChangeArrowheads="1"/>
          </p:cNvSpPr>
          <p:nvPr/>
        </p:nvSpPr>
        <p:spPr>
          <a:xfrm>
            <a:off x="397974" y="1624515"/>
            <a:ext cx="8110538"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sv-SE" sz="2400" b="1">
                <a:solidFill>
                  <a:schemeClr val="accent1">
                    <a:lumMod val="50000"/>
                  </a:schemeClr>
                </a:solidFill>
                <a:latin typeface="+mn-lt"/>
              </a:rPr>
              <a:t>CONCLUDING REMARKS</a:t>
            </a:r>
            <a:endParaRPr lang="sv-SE" altLang="sv-SE" sz="2850">
              <a:latin typeface="+mn-lt"/>
            </a:endParaRPr>
          </a:p>
        </p:txBody>
      </p:sp>
      <p:sp>
        <p:nvSpPr>
          <p:cNvPr id="5" name="Rectangle 3">
            <a:extLst>
              <a:ext uri="{FF2B5EF4-FFF2-40B4-BE49-F238E27FC236}">
                <a16:creationId xmlns:a16="http://schemas.microsoft.com/office/drawing/2014/main" xmlns="" id="{A00C6340-B250-4764-B168-2646135F473E}"/>
              </a:ext>
            </a:extLst>
          </p:cNvPr>
          <p:cNvSpPr txBox="1">
            <a:spLocks noChangeArrowheads="1"/>
          </p:cNvSpPr>
          <p:nvPr/>
        </p:nvSpPr>
        <p:spPr>
          <a:xfrm>
            <a:off x="404812" y="2177839"/>
            <a:ext cx="8110537" cy="3398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a:spcBef>
                <a:spcPts val="750"/>
              </a:spcBef>
            </a:pPr>
            <a:r>
              <a:rPr lang="en-US" altLang="sv-SE" sz="1350">
                <a:solidFill>
                  <a:schemeClr val="accent1">
                    <a:lumMod val="50000"/>
                  </a:schemeClr>
                </a:solidFill>
              </a:rPr>
              <a:t>The say-on-pay regulation in Sweden governs the decision-making procedures regarding remuneration of directors and executives.</a:t>
            </a:r>
          </a:p>
          <a:p>
            <a:pPr marL="171450" lvl="1">
              <a:spcBef>
                <a:spcPts val="750"/>
              </a:spcBef>
            </a:pPr>
            <a:r>
              <a:rPr lang="en-US" altLang="sv-SE" sz="1350">
                <a:solidFill>
                  <a:schemeClr val="accent1">
                    <a:lumMod val="50000"/>
                  </a:schemeClr>
                </a:solidFill>
              </a:rPr>
              <a:t>Rather than putting up a substantive regulation (creating and defining quantifiable limitations), the purpose of the rules is to give the </a:t>
            </a:r>
            <a:r>
              <a:rPr lang="en-US" altLang="sv-SE" sz="1350" b="1">
                <a:solidFill>
                  <a:schemeClr val="accent1">
                    <a:lumMod val="50000"/>
                  </a:schemeClr>
                </a:solidFill>
              </a:rPr>
              <a:t>shareholders control over and transparency </a:t>
            </a:r>
            <a:r>
              <a:rPr lang="en-US" altLang="sv-SE" sz="1350">
                <a:solidFill>
                  <a:schemeClr val="accent1">
                    <a:lumMod val="50000"/>
                  </a:schemeClr>
                </a:solidFill>
              </a:rPr>
              <a:t>with regards to the </a:t>
            </a:r>
            <a:r>
              <a:rPr lang="en-US" altLang="sv-SE" sz="1350" b="1">
                <a:solidFill>
                  <a:schemeClr val="accent1">
                    <a:lumMod val="50000"/>
                  </a:schemeClr>
                </a:solidFill>
              </a:rPr>
              <a:t>remuneration</a:t>
            </a:r>
            <a:r>
              <a:rPr lang="en-US" altLang="sv-SE" sz="1350">
                <a:solidFill>
                  <a:schemeClr val="accent1">
                    <a:lumMod val="50000"/>
                  </a:schemeClr>
                </a:solidFill>
              </a:rPr>
              <a:t> </a:t>
            </a:r>
            <a:r>
              <a:rPr lang="en-US" altLang="sv-SE" sz="1350" b="1">
                <a:solidFill>
                  <a:schemeClr val="accent1">
                    <a:lumMod val="50000"/>
                  </a:schemeClr>
                </a:solidFill>
              </a:rPr>
              <a:t>levels</a:t>
            </a:r>
            <a:r>
              <a:rPr lang="en-US" altLang="sv-SE" sz="1350">
                <a:solidFill>
                  <a:schemeClr val="accent1">
                    <a:lumMod val="50000"/>
                  </a:schemeClr>
                </a:solidFill>
              </a:rPr>
              <a:t>. </a:t>
            </a:r>
          </a:p>
          <a:p>
            <a:pPr marL="171450" lvl="1">
              <a:spcBef>
                <a:spcPts val="750"/>
              </a:spcBef>
            </a:pPr>
            <a:r>
              <a:rPr lang="en-US" altLang="sv-SE" sz="1350">
                <a:solidFill>
                  <a:schemeClr val="accent1">
                    <a:lumMod val="50000"/>
                  </a:schemeClr>
                </a:solidFill>
              </a:rPr>
              <a:t>The </a:t>
            </a:r>
            <a:r>
              <a:rPr lang="en-US" altLang="sv-SE" sz="1350" b="1">
                <a:solidFill>
                  <a:schemeClr val="accent1">
                    <a:lumMod val="50000"/>
                  </a:schemeClr>
                </a:solidFill>
              </a:rPr>
              <a:t>board is responsible and accountable </a:t>
            </a:r>
            <a:r>
              <a:rPr lang="en-US" altLang="sv-SE" sz="1350">
                <a:solidFill>
                  <a:schemeClr val="accent1">
                    <a:lumMod val="50000"/>
                  </a:schemeClr>
                </a:solidFill>
              </a:rPr>
              <a:t>for the remuneration paid to individual members of the management team.</a:t>
            </a:r>
          </a:p>
          <a:p>
            <a:pPr marL="171450" lvl="1">
              <a:spcBef>
                <a:spcPts val="750"/>
              </a:spcBef>
            </a:pPr>
            <a:endParaRPr lang="en-US" altLang="sv-SE" sz="1500">
              <a:solidFill>
                <a:schemeClr val="accent1">
                  <a:lumMod val="50000"/>
                </a:schemeClr>
              </a:solidFill>
            </a:endParaRPr>
          </a:p>
          <a:p>
            <a:pPr lvl="1"/>
            <a:endParaRPr lang="sv-SE" altLang="sv-SE" sz="1350">
              <a:solidFill>
                <a:schemeClr val="accent1">
                  <a:lumMod val="50000"/>
                </a:schemeClr>
              </a:solidFill>
            </a:endParaRPr>
          </a:p>
        </p:txBody>
      </p:sp>
      <p:sp>
        <p:nvSpPr>
          <p:cNvPr id="2" name="Slide Number Placeholder 1">
            <a:extLst>
              <a:ext uri="{FF2B5EF4-FFF2-40B4-BE49-F238E27FC236}">
                <a16:creationId xmlns:a16="http://schemas.microsoft.com/office/drawing/2014/main" xmlns="" id="{1AF589F4-9D12-4944-A6B1-4FE2CE685EAA}"/>
              </a:ext>
            </a:extLst>
          </p:cNvPr>
          <p:cNvSpPr>
            <a:spLocks noGrp="1"/>
          </p:cNvSpPr>
          <p:nvPr>
            <p:ph type="sldNum" sz="quarter" idx="12"/>
          </p:nvPr>
        </p:nvSpPr>
        <p:spPr/>
        <p:txBody>
          <a:bodyPr/>
          <a:lstStyle/>
          <a:p>
            <a:fld id="{A5CA83C7-4691-4629-9029-C662989C215E}" type="slidenum">
              <a:rPr lang="sv-SE" smtClean="0"/>
              <a:t>8</a:t>
            </a:fld>
            <a:endParaRPr lang="sv-SE"/>
          </a:p>
        </p:txBody>
      </p:sp>
      <p:sp>
        <p:nvSpPr>
          <p:cNvPr id="3" name="Date Placeholder 2">
            <a:extLst>
              <a:ext uri="{FF2B5EF4-FFF2-40B4-BE49-F238E27FC236}">
                <a16:creationId xmlns:a16="http://schemas.microsoft.com/office/drawing/2014/main" xmlns="" id="{7AB84B61-F164-4BF2-8272-7CD554172A99}"/>
              </a:ext>
            </a:extLst>
          </p:cNvPr>
          <p:cNvSpPr>
            <a:spLocks noGrp="1"/>
          </p:cNvSpPr>
          <p:nvPr>
            <p:ph type="dt" sz="half" idx="2"/>
          </p:nvPr>
        </p:nvSpPr>
        <p:spPr/>
        <p:txBody>
          <a:bodyPr/>
          <a:lstStyle/>
          <a:p>
            <a:r>
              <a:rPr lang="sv-SE"/>
              <a:t>2018-12-04</a:t>
            </a:r>
            <a:endParaRPr lang="en-US"/>
          </a:p>
        </p:txBody>
      </p:sp>
    </p:spTree>
    <p:extLst>
      <p:ext uri="{BB962C8B-B14F-4D97-AF65-F5344CB8AC3E}">
        <p14:creationId xmlns:p14="http://schemas.microsoft.com/office/powerpoint/2010/main" val="31455638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Uigh" typeface="Microsoft Uighur"/>
        <a:font script="Beng" typeface="Vrinda"/>
        <a:font script="Thai" typeface="Angsana New"/>
        <a:font script="Syre" typeface="Estrangelo Edessa"/>
        <a:font script="Syrj" typeface="Estrangelo Edessa"/>
        <a:font script="Mlym" typeface="Kartika"/>
        <a:font script="Nkoo" typeface="Ebrima"/>
        <a:font script="Yiii" typeface="Microsoft Yi Baiti"/>
        <a:font script="Cher" typeface="Plantagenet Cherokee"/>
        <a:font script="Orya" typeface="Kalinga"/>
        <a:font script="Geor" typeface="Sylfaen"/>
        <a:font script="Gujr" typeface="Shruti"/>
        <a:font script="Viet" typeface="Times New Roman"/>
        <a:font script="Tale" typeface="Microsoft Tai Le"/>
        <a:font script="Arab" typeface="Times New Roman"/>
        <a:font script="Hebr" typeface="Times New Roman"/>
        <a:font script="Bopo" typeface="Microsoft JhengHei"/>
        <a:font script="Telu" typeface="Gautami"/>
        <a:font script="Ethi" typeface="Nyala"/>
        <a:font script="Lisu" typeface="Segoe UI"/>
        <a:font script="Jpan" typeface="游ゴシック Light"/>
        <a:font script="Sora" typeface="Nirmala UI"/>
        <a:font script="Talu" typeface="Microsoft New Tai Lue"/>
        <a:font script="Armn" typeface="Arial"/>
        <a:font script="Sinh" typeface="Iskoola Pota"/>
        <a:font script="Taml" typeface="Latha"/>
        <a:font script="Tfng" typeface="Ebrima"/>
        <a:font script="Syrn" typeface="Estrangelo Edessa"/>
        <a:font script="Deva" typeface="Mangal"/>
        <a:font script="Knda" typeface="Tunga"/>
        <a:font script="Tibt" typeface="Microsoft Himalaya"/>
        <a:font script="Khmr" typeface="MoolBoran"/>
        <a:font script="Mymr" typeface="Myanmar Text"/>
        <a:font script="Olck" typeface="Nirmala UI"/>
        <a:font script="Bugi" typeface="Leelawadee UI"/>
        <a:font script="Java" typeface="Javanese Text"/>
        <a:font script="Hant" typeface="新細明體"/>
        <a:font script="Laoo" typeface="DokChampa"/>
        <a:font script="Mong" typeface="Mongolian Baiti"/>
        <a:font script="Hans" typeface="等线 Light"/>
        <a:font script="Phag" typeface="Phagspa"/>
        <a:font script="Guru" typeface="Raavi"/>
        <a:font script="Osma" typeface="Ebrima"/>
        <a:font script="Thaa" typeface="MV Boli"/>
        <a:font script="Cans" typeface="Euphemia"/>
        <a:font script="Hang" typeface="맑은 고딕"/>
        <a:font script="Syrc" typeface="Estrangelo Edessa"/>
      </a:majorFont>
      <a:minorFont>
        <a:latin typeface="Calibri" panose="020F0502020204030204"/>
        <a:ea typeface=""/>
        <a:cs typeface=""/>
        <a:font script="Uigh" typeface="Microsoft Uighur"/>
        <a:font script="Beng" typeface="Vrinda"/>
        <a:font script="Thai" typeface="Cordia New"/>
        <a:font script="Syre" typeface="Estrangelo Edessa"/>
        <a:font script="Syrj" typeface="Estrangelo Edessa"/>
        <a:font script="Mlym" typeface="Kartika"/>
        <a:font script="Nkoo" typeface="Ebrima"/>
        <a:font script="Yiii" typeface="Microsoft Yi Baiti"/>
        <a:font script="Cher" typeface="Plantagenet Cherokee"/>
        <a:font script="Orya" typeface="Kalinga"/>
        <a:font script="Geor" typeface="Sylfaen"/>
        <a:font script="Gujr" typeface="Shruti"/>
        <a:font script="Viet" typeface="Arial"/>
        <a:font script="Tale" typeface="Microsoft Tai Le"/>
        <a:font script="Arab" typeface="Arial"/>
        <a:font script="Hebr" typeface="Arial"/>
        <a:font script="Bopo" typeface="Microsoft JhengHei"/>
        <a:font script="Telu" typeface="Gautami"/>
        <a:font script="Ethi" typeface="Nyala"/>
        <a:font script="Lisu" typeface="Segoe UI"/>
        <a:font script="Jpan" typeface="游ゴシック"/>
        <a:font script="Sora" typeface="Nirmala UI"/>
        <a:font script="Talu" typeface="Microsoft New Tai Lue"/>
        <a:font script="Armn" typeface="Arial"/>
        <a:font script="Sinh" typeface="Iskoola Pota"/>
        <a:font script="Taml" typeface="Latha"/>
        <a:font script="Tfng" typeface="Ebrima"/>
        <a:font script="Syrn" typeface="Estrangelo Edessa"/>
        <a:font script="Deva" typeface="Mangal"/>
        <a:font script="Knda" typeface="Tunga"/>
        <a:font script="Tibt" typeface="Microsoft Himalaya"/>
        <a:font script="Khmr" typeface="DaunPenh"/>
        <a:font script="Mymr" typeface="Myanmar Text"/>
        <a:font script="Olck" typeface="Nirmala UI"/>
        <a:font script="Bugi" typeface="Leelawadee UI"/>
        <a:font script="Java" typeface="Javanese Text"/>
        <a:font script="Hant" typeface="新細明體"/>
        <a:font script="Laoo" typeface="DokChampa"/>
        <a:font script="Mong" typeface="Mongolian Baiti"/>
        <a:font script="Hans" typeface="等线"/>
        <a:font script="Phag" typeface="Phagspa"/>
        <a:font script="Guru" typeface="Raavi"/>
        <a:font script="Osma" typeface="Ebrima"/>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Uigh" typeface="Microsoft Uighur"/>
        <a:font script="Beng" typeface="Vrinda"/>
        <a:font script="Thai" typeface="Angsana New"/>
        <a:font script="Syre" typeface="Estrangelo Edessa"/>
        <a:font script="Syrj" typeface="Estrangelo Edessa"/>
        <a:font script="Mlym" typeface="Kartika"/>
        <a:font script="Nkoo" typeface="Ebrima"/>
        <a:font script="Yiii" typeface="Microsoft Yi Baiti"/>
        <a:font script="Cher" typeface="Plantagenet Cherokee"/>
        <a:font script="Orya" typeface="Kalinga"/>
        <a:font script="Geor" typeface="Sylfaen"/>
        <a:font script="Gujr" typeface="Shruti"/>
        <a:font script="Viet" typeface="Times New Roman"/>
        <a:font script="Tale" typeface="Microsoft Tai Le"/>
        <a:font script="Arab" typeface="Times New Roman"/>
        <a:font script="Hebr" typeface="Times New Roman"/>
        <a:font script="Bopo" typeface="Microsoft JhengHei"/>
        <a:font script="Telu" typeface="Gautami"/>
        <a:font script="Ethi" typeface="Nyala"/>
        <a:font script="Lisu" typeface="Segoe UI"/>
        <a:font script="Jpan" typeface="游ゴシック Light"/>
        <a:font script="Sora" typeface="Nirmala UI"/>
        <a:font script="Talu" typeface="Microsoft New Tai Lue"/>
        <a:font script="Armn" typeface="Arial"/>
        <a:font script="Sinh" typeface="Iskoola Pota"/>
        <a:font script="Taml" typeface="Latha"/>
        <a:font script="Tfng" typeface="Ebrima"/>
        <a:font script="Syrn" typeface="Estrangelo Edessa"/>
        <a:font script="Deva" typeface="Mangal"/>
        <a:font script="Knda" typeface="Tunga"/>
        <a:font script="Tibt" typeface="Microsoft Himalaya"/>
        <a:font script="Khmr" typeface="MoolBoran"/>
        <a:font script="Mymr" typeface="Myanmar Text"/>
        <a:font script="Olck" typeface="Nirmala UI"/>
        <a:font script="Bugi" typeface="Leelawadee UI"/>
        <a:font script="Java" typeface="Javanese Text"/>
        <a:font script="Hant" typeface="新細明體"/>
        <a:font script="Laoo" typeface="DokChampa"/>
        <a:font script="Mong" typeface="Mongolian Baiti"/>
        <a:font script="Hans" typeface="等线 Light"/>
        <a:font script="Phag" typeface="Phagspa"/>
        <a:font script="Guru" typeface="Raavi"/>
        <a:font script="Osma" typeface="Ebrima"/>
        <a:font script="Thaa" typeface="MV Boli"/>
        <a:font script="Cans" typeface="Euphemia"/>
        <a:font script="Hang" typeface="맑은 고딕"/>
        <a:font script="Syrc" typeface="Estrangelo Edessa"/>
      </a:majorFont>
      <a:minorFont>
        <a:latin typeface="Calibri" panose="020F0502020204030204"/>
        <a:ea typeface=""/>
        <a:cs typeface=""/>
        <a:font script="Uigh" typeface="Microsoft Uighur"/>
        <a:font script="Beng" typeface="Vrinda"/>
        <a:font script="Thai" typeface="Cordia New"/>
        <a:font script="Syre" typeface="Estrangelo Edessa"/>
        <a:font script="Syrj" typeface="Estrangelo Edessa"/>
        <a:font script="Mlym" typeface="Kartika"/>
        <a:font script="Nkoo" typeface="Ebrima"/>
        <a:font script="Yiii" typeface="Microsoft Yi Baiti"/>
        <a:font script="Cher" typeface="Plantagenet Cherokee"/>
        <a:font script="Orya" typeface="Kalinga"/>
        <a:font script="Geor" typeface="Sylfaen"/>
        <a:font script="Gujr" typeface="Shruti"/>
        <a:font script="Viet" typeface="Arial"/>
        <a:font script="Tale" typeface="Microsoft Tai Le"/>
        <a:font script="Arab" typeface="Arial"/>
        <a:font script="Hebr" typeface="Arial"/>
        <a:font script="Bopo" typeface="Microsoft JhengHei"/>
        <a:font script="Telu" typeface="Gautami"/>
        <a:font script="Ethi" typeface="Nyala"/>
        <a:font script="Lisu" typeface="Segoe UI"/>
        <a:font script="Jpan" typeface="游ゴシック"/>
        <a:font script="Sora" typeface="Nirmala UI"/>
        <a:font script="Talu" typeface="Microsoft New Tai Lue"/>
        <a:font script="Armn" typeface="Arial"/>
        <a:font script="Sinh" typeface="Iskoola Pota"/>
        <a:font script="Taml" typeface="Latha"/>
        <a:font script="Tfng" typeface="Ebrima"/>
        <a:font script="Syrn" typeface="Estrangelo Edessa"/>
        <a:font script="Deva" typeface="Mangal"/>
        <a:font script="Knda" typeface="Tunga"/>
        <a:font script="Tibt" typeface="Microsoft Himalaya"/>
        <a:font script="Khmr" typeface="DaunPenh"/>
        <a:font script="Mymr" typeface="Myanmar Text"/>
        <a:font script="Olck" typeface="Nirmala UI"/>
        <a:font script="Bugi" typeface="Leelawadee UI"/>
        <a:font script="Java" typeface="Javanese Text"/>
        <a:font script="Hant" typeface="新細明體"/>
        <a:font script="Laoo" typeface="DokChampa"/>
        <a:font script="Mong" typeface="Mongolian Baiti"/>
        <a:font script="Hans" typeface="等线"/>
        <a:font script="Phag" typeface="Phagspa"/>
        <a:font script="Guru" typeface="Raavi"/>
        <a:font script="Osma" typeface="Ebrima"/>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1340</Words>
  <Application>Microsoft Office PowerPoint</Application>
  <PresentationFormat>Экран (4:3)</PresentationFormat>
  <Paragraphs>87</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MS PGothic</vt:lpstr>
      <vt:lpstr>Arial</vt:lpstr>
      <vt:lpstr>Calibri</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
  <cp:lastModifiedBy>Рябова Анна Сергеевна</cp:lastModifiedBy>
  <cp:revision>2</cp:revision>
  <cp:lastPrinted>2018-12-02T22:46:01Z</cp:lastPrinted>
  <dcterms:created xsi:type="dcterms:W3CDTF">2018-12-02T22:46:01Z</dcterms:created>
  <dcterms:modified xsi:type="dcterms:W3CDTF">2018-12-05T12:52:35Z</dcterms:modified>
</cp:coreProperties>
</file>