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43" r:id="rId2"/>
    <p:sldId id="344" r:id="rId3"/>
    <p:sldId id="332" r:id="rId4"/>
    <p:sldId id="350" r:id="rId5"/>
    <p:sldId id="338" r:id="rId6"/>
    <p:sldId id="339" r:id="rId7"/>
    <p:sldId id="353" r:id="rId8"/>
    <p:sldId id="354" r:id="rId9"/>
    <p:sldId id="355" r:id="rId10"/>
    <p:sldId id="330" r:id="rId11"/>
    <p:sldId id="327" r:id="rId12"/>
    <p:sldId id="334" r:id="rId13"/>
  </p:sldIdLst>
  <p:sldSz cx="9906000" cy="6858000" type="A4"/>
  <p:notesSz cx="9874250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72" userDrawn="1">
          <p15:clr>
            <a:srgbClr val="A4A3A4"/>
          </p15:clr>
        </p15:guide>
        <p15:guide id="2" orient="horz" pos="816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  <p15:guide id="4" orient="horz" pos="1680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pos="2160" userDrawn="1">
          <p15:clr>
            <a:srgbClr val="A4A3A4"/>
          </p15:clr>
        </p15:guide>
        <p15:guide id="7" pos="528" userDrawn="1">
          <p15:clr>
            <a:srgbClr val="A4A3A4"/>
          </p15:clr>
        </p15:guide>
        <p15:guide id="8" pos="5952" userDrawn="1">
          <p15:clr>
            <a:srgbClr val="A4A3A4"/>
          </p15:clr>
        </p15:guide>
        <p15:guide id="9" pos="1056" userDrawn="1">
          <p15:clr>
            <a:srgbClr val="A4A3A4"/>
          </p15:clr>
        </p15:guide>
        <p15:guide id="10" orient="horz" pos="11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0" clrIdx="0">
    <p:extLst/>
  </p:cmAuthor>
  <p:cmAuthor id="2" name="Alexey Zaburdaev" initials="AZ" lastIdx="3" clrIdx="1">
    <p:extLst>
      <p:ext uri="{19B8F6BF-5375-455C-9EA6-DF929625EA0E}">
        <p15:presenceInfo xmlns:p15="http://schemas.microsoft.com/office/powerpoint/2012/main" userId="S-1-5-21-3534739786-1526958837-2400804612-13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D684"/>
    <a:srgbClr val="FFD85B"/>
    <a:srgbClr val="B51E83"/>
    <a:srgbClr val="66FF66"/>
    <a:srgbClr val="102C6A"/>
    <a:srgbClr val="BEBED4"/>
    <a:srgbClr val="DAA600"/>
    <a:srgbClr val="619F64"/>
    <a:srgbClr val="5B5B5A"/>
    <a:srgbClr val="2323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77518" autoAdjust="0"/>
  </p:normalViewPr>
  <p:slideViewPr>
    <p:cSldViewPr snapToObjects="1">
      <p:cViewPr varScale="1">
        <p:scale>
          <a:sx n="98" d="100"/>
          <a:sy n="98" d="100"/>
        </p:scale>
        <p:origin x="660" y="78"/>
      </p:cViewPr>
      <p:guideLst>
        <p:guide orient="horz" pos="672"/>
        <p:guide orient="horz" pos="816"/>
        <p:guide orient="horz" pos="3888"/>
        <p:guide orient="horz" pos="1680"/>
        <p:guide orient="horz" pos="2160"/>
        <p:guide pos="2160"/>
        <p:guide pos="528"/>
        <p:guide pos="5952"/>
        <p:guide pos="1056"/>
        <p:guide orient="horz" pos="115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 snapToObjects="1" showGuides="1">
      <p:cViewPr varScale="1">
        <p:scale>
          <a:sx n="59" d="100"/>
          <a:sy n="59" d="100"/>
        </p:scale>
        <p:origin x="323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320" b="0" i="0" u="none" strike="noStrike" kern="1200" cap="none" spc="50" normalizeH="0" baseline="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ru-RU" sz="1320" b="0" i="0" u="none" strike="noStrike" kern="1200" cap="none" spc="50" normalizeH="0" baseline="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Выручка и EBITDA, млн руб.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320" b="0" i="0" u="none" strike="noStrike" kern="1200" cap="none" spc="50" normalizeH="0" baseline="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7063599458728001E-2"/>
          <c:y val="0.20524024843429201"/>
          <c:w val="0.95038340099233198"/>
          <c:h val="0.61160572750188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Выручка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Лист1!$B$1:$G$1</c:f>
              <c:strCache>
                <c:ptCount val="6"/>
                <c:pt idx="0">
                  <c:v>2017Ф</c:v>
                </c:pt>
                <c:pt idx="1">
                  <c:v>2018Ф</c:v>
                </c:pt>
                <c:pt idx="2">
                  <c:v>2019Ф</c:v>
                </c:pt>
                <c:pt idx="3">
                  <c:v>2020П</c:v>
                </c:pt>
                <c:pt idx="4">
                  <c:v>2021П</c:v>
                </c:pt>
                <c:pt idx="5">
                  <c:v>2022П</c:v>
                </c:pt>
              </c:strCache>
            </c:strRef>
          </c:cat>
          <c:val>
            <c:numRef>
              <c:f>Лист1!$B$2:$G$2</c:f>
              <c:numCache>
                <c:formatCode>General</c:formatCode>
                <c:ptCount val="6"/>
                <c:pt idx="0" formatCode="#,##0">
                  <c:v>244.82</c:v>
                </c:pt>
                <c:pt idx="1">
                  <c:v>501</c:v>
                </c:pt>
                <c:pt idx="2">
                  <c:v>338</c:v>
                </c:pt>
                <c:pt idx="3">
                  <c:v>712</c:v>
                </c:pt>
                <c:pt idx="4" formatCode="#,##0">
                  <c:v>744</c:v>
                </c:pt>
                <c:pt idx="5" formatCode="#,##0">
                  <c:v>1037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70-4BBC-9B8E-90ED6365BBC4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EBITDA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Лист1!$B$1:$G$1</c:f>
              <c:strCache>
                <c:ptCount val="6"/>
                <c:pt idx="0">
                  <c:v>2017Ф</c:v>
                </c:pt>
                <c:pt idx="1">
                  <c:v>2018Ф</c:v>
                </c:pt>
                <c:pt idx="2">
                  <c:v>2019Ф</c:v>
                </c:pt>
                <c:pt idx="3">
                  <c:v>2020П</c:v>
                </c:pt>
                <c:pt idx="4">
                  <c:v>2021П</c:v>
                </c:pt>
                <c:pt idx="5">
                  <c:v>2022П</c:v>
                </c:pt>
              </c:strCache>
            </c:strRef>
          </c:cat>
          <c:val>
            <c:numRef>
              <c:f>Лист1!$B$3:$G$3</c:f>
              <c:numCache>
                <c:formatCode>#,##0</c:formatCode>
                <c:ptCount val="6"/>
                <c:pt idx="0">
                  <c:v>155.45699999999999</c:v>
                </c:pt>
                <c:pt idx="1">
                  <c:v>213</c:v>
                </c:pt>
                <c:pt idx="2">
                  <c:v>202.1</c:v>
                </c:pt>
                <c:pt idx="3">
                  <c:v>411</c:v>
                </c:pt>
                <c:pt idx="4" formatCode="General">
                  <c:v>456</c:v>
                </c:pt>
                <c:pt idx="5" formatCode="General">
                  <c:v>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070-4BBC-9B8E-90ED6365BB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40"/>
        <c:axId val="455115096"/>
        <c:axId val="455115488"/>
      </c:barChart>
      <c:catAx>
        <c:axId val="455115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5115488"/>
        <c:crosses val="autoZero"/>
        <c:auto val="1"/>
        <c:lblAlgn val="ctr"/>
        <c:lblOffset val="100"/>
        <c:noMultiLvlLbl val="0"/>
      </c:catAx>
      <c:valAx>
        <c:axId val="455115488"/>
        <c:scaling>
          <c:orientation val="minMax"/>
          <c:min val="0"/>
        </c:scaling>
        <c:delete val="1"/>
        <c:axPos val="l"/>
        <c:numFmt formatCode="#,##0" sourceLinked="1"/>
        <c:majorTickMark val="out"/>
        <c:minorTickMark val="none"/>
        <c:tickLblPos val="nextTo"/>
        <c:crossAx val="455115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4822568599580827E-2"/>
          <c:y val="0.14299985929365416"/>
          <c:w val="0.63867253399820301"/>
          <c:h val="0.1639861230217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320" b="0" i="0" u="none" strike="noStrike" kern="1200" cap="none" spc="50" normalizeH="0" baseline="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ru-RU" sz="1320" b="0" i="0" u="none" strike="noStrike" kern="1200" cap="none" spc="50" normalizeH="0" baseline="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Объем производства ВТСП-ленты, км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320" b="0" i="0" u="none" strike="noStrike" kern="1200" cap="none" spc="50" normalizeH="0" baseline="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9616599007668002E-2"/>
          <c:y val="0.25929787429520312"/>
          <c:w val="0.88640939929678586"/>
          <c:h val="0.558303587530922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Выпуск ВТСП-ленты</c:v>
                </c:pt>
              </c:strCache>
            </c:strRef>
          </c:tx>
          <c:spPr>
            <a:solidFill>
              <a:srgbClr val="84D68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4D68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C38-419D-85E9-4052ED242854}"/>
              </c:ext>
            </c:extLst>
          </c:dPt>
          <c:dPt>
            <c:idx val="12"/>
            <c:invertIfNegative val="0"/>
            <c:bubble3D val="0"/>
            <c:spPr>
              <a:solidFill>
                <a:srgbClr val="84D684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C38-419D-85E9-4052ED2428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Лист1!$B$1:$F$1</c:f>
              <c:strCache>
                <c:ptCount val="5"/>
                <c:pt idx="0">
                  <c:v>2018Ф</c:v>
                </c:pt>
                <c:pt idx="1">
                  <c:v>2019Ф</c:v>
                </c:pt>
                <c:pt idx="2">
                  <c:v>2020П</c:v>
                </c:pt>
                <c:pt idx="3">
                  <c:v>2021П</c:v>
                </c:pt>
                <c:pt idx="4">
                  <c:v>2022П</c:v>
                </c:pt>
              </c:strCache>
            </c:strRef>
          </c:cat>
          <c:val>
            <c:numRef>
              <c:f>Лист1!$B$2:$F$2</c:f>
              <c:numCache>
                <c:formatCode>0</c:formatCode>
                <c:ptCount val="5"/>
                <c:pt idx="0">
                  <c:v>51</c:v>
                </c:pt>
                <c:pt idx="1">
                  <c:v>50</c:v>
                </c:pt>
                <c:pt idx="2">
                  <c:v>100</c:v>
                </c:pt>
                <c:pt idx="3">
                  <c:v>129</c:v>
                </c:pt>
                <c:pt idx="4">
                  <c:v>169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C38-419D-85E9-4052ED2428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0"/>
        <c:overlap val="-40"/>
        <c:axId val="455120584"/>
        <c:axId val="455121760"/>
      </c:barChart>
      <c:catAx>
        <c:axId val="455120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5121760"/>
        <c:crosses val="autoZero"/>
        <c:auto val="1"/>
        <c:lblAlgn val="ctr"/>
        <c:lblOffset val="100"/>
        <c:noMultiLvlLbl val="0"/>
      </c:catAx>
      <c:valAx>
        <c:axId val="455121760"/>
        <c:scaling>
          <c:orientation val="minMax"/>
          <c:min val="0"/>
        </c:scaling>
        <c:delete val="1"/>
        <c:axPos val="l"/>
        <c:numFmt formatCode="0" sourceLinked="1"/>
        <c:majorTickMark val="out"/>
        <c:minorTickMark val="none"/>
        <c:tickLblPos val="nextTo"/>
        <c:crossAx val="455120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700" baseline="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9136" cy="339515"/>
          </a:xfrm>
          <a:prstGeom prst="rect">
            <a:avLst/>
          </a:prstGeom>
        </p:spPr>
        <p:txBody>
          <a:bodyPr vert="horz" lIns="88089" tIns="44044" rIns="88089" bIns="44044" rtlCol="0"/>
          <a:lstStyle>
            <a:lvl1pPr algn="l">
              <a:defRPr kumimoji="0" sz="1200">
                <a:latin typeface="Times New Roman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909" y="1"/>
            <a:ext cx="4279136" cy="339515"/>
          </a:xfrm>
          <a:prstGeom prst="rect">
            <a:avLst/>
          </a:prstGeom>
        </p:spPr>
        <p:txBody>
          <a:bodyPr vert="horz" wrap="square" lIns="88089" tIns="44044" rIns="88089" bIns="44044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64E7C92D-E439-49FB-8C9C-971FE2977210}" type="datetimeFigureOut">
              <a:rPr lang="ru-RU"/>
              <a:pPr/>
              <a:t>10.08.2020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7106"/>
            <a:ext cx="4279136" cy="339515"/>
          </a:xfrm>
          <a:prstGeom prst="rect">
            <a:avLst/>
          </a:prstGeom>
        </p:spPr>
        <p:txBody>
          <a:bodyPr vert="horz" lIns="88089" tIns="44044" rIns="88089" bIns="44044" rtlCol="0" anchor="b"/>
          <a:lstStyle>
            <a:lvl1pPr algn="l">
              <a:defRPr kumimoji="0" sz="1200">
                <a:latin typeface="Times New Roman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909" y="6457106"/>
            <a:ext cx="4279136" cy="339515"/>
          </a:xfrm>
          <a:prstGeom prst="rect">
            <a:avLst/>
          </a:prstGeom>
        </p:spPr>
        <p:txBody>
          <a:bodyPr vert="horz" wrap="square" lIns="88089" tIns="44044" rIns="88089" bIns="44044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699F14C6-4676-4CE7-B491-B68629350B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470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79136" cy="33951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5418" tIns="47710" rIns="95418" bIns="47710" numCol="1" anchor="t" anchorCtr="0" compatLnSpc="1">
            <a:prstTxWarp prst="textNoShape">
              <a:avLst/>
            </a:prstTxWarp>
          </a:bodyPr>
          <a:lstStyle>
            <a:lvl1pPr algn="l" defTabSz="954301">
              <a:defRPr kumimoji="0" sz="1300">
                <a:latin typeface="Arial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909" y="1"/>
            <a:ext cx="4279136" cy="33951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5418" tIns="47710" rIns="95418" bIns="47710" numCol="1" anchor="t" anchorCtr="0" compatLnSpc="1">
            <a:prstTxWarp prst="textNoShape">
              <a:avLst/>
            </a:prstTxWarp>
          </a:bodyPr>
          <a:lstStyle>
            <a:lvl1pPr algn="r" defTabSz="954301">
              <a:defRPr kumimoji="0" sz="1300">
                <a:latin typeface="Arial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97213" y="511175"/>
            <a:ext cx="3679825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984" y="3228553"/>
            <a:ext cx="7900283" cy="305879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5418" tIns="47710" rIns="95418" bIns="47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106"/>
            <a:ext cx="4279136" cy="33951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5418" tIns="47710" rIns="95418" bIns="47710" numCol="1" anchor="b" anchorCtr="0" compatLnSpc="1">
            <a:prstTxWarp prst="textNoShape">
              <a:avLst/>
            </a:prstTxWarp>
          </a:bodyPr>
          <a:lstStyle>
            <a:lvl1pPr algn="l" defTabSz="954301">
              <a:defRPr kumimoji="0" sz="1300">
                <a:latin typeface="Arial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909" y="6457106"/>
            <a:ext cx="4279136" cy="33951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5418" tIns="47710" rIns="95418" bIns="47710" numCol="1" anchor="b" anchorCtr="0" compatLnSpc="1">
            <a:prstTxWarp prst="textNoShape">
              <a:avLst/>
            </a:prstTxWarp>
          </a:bodyPr>
          <a:lstStyle>
            <a:lvl1pPr algn="r" defTabSz="954301">
              <a:defRPr kumimoji="0" sz="1300">
                <a:latin typeface="Arial" pitchFamily="34" charset="0"/>
              </a:defRPr>
            </a:lvl1pPr>
          </a:lstStyle>
          <a:p>
            <a:fld id="{3A9714FB-41FA-4DBB-8243-C8188E86C97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2560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Arial" charset="0"/>
        <a:cs typeface="Arial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714FB-41FA-4DBB-8243-C8188E86C978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399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714FB-41FA-4DBB-8243-C8188E86C97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71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5ABDE5E3-06E8-4A17-8F13-1C1FAE60EF7A}" type="slidenum">
              <a:rPr lang="ru-RU"/>
              <a:pPr/>
              <a:t>3</a:t>
            </a:fld>
            <a:endParaRPr lang="ru-RU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97213" y="511175"/>
            <a:ext cx="3679825" cy="2547938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kumimoji="0" lang="ru-RU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1050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>
                <a:solidFill>
                  <a:srgbClr val="FF0000"/>
                </a:solidFill>
              </a:rPr>
              <a:t>Слайд 7 - EBITDA подсчитана без амортизации, поскольку не было предоставлено данных об амортизационных отчислениях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714FB-41FA-4DBB-8243-C8188E86C97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768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5ABDE5E3-06E8-4A17-8F13-1C1FAE60EF7A}" type="slidenum">
              <a:rPr lang="ru-RU"/>
              <a:pPr/>
              <a:t>11</a:t>
            </a:fld>
            <a:endParaRPr lang="ru-RU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97213" y="511175"/>
            <a:ext cx="3679825" cy="2547938"/>
          </a:xfrm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kumimoji="0" lang="ru-RU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2791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>
            <a:cxnSpLocks noChangeShapeType="1"/>
          </p:cNvCxnSpPr>
          <p:nvPr userDrawn="1"/>
        </p:nvCxnSpPr>
        <p:spPr bwMode="auto">
          <a:xfrm>
            <a:off x="838200" y="2133600"/>
            <a:ext cx="8610600" cy="0"/>
          </a:xfrm>
          <a:prstGeom prst="line">
            <a:avLst/>
          </a:prstGeom>
          <a:noFill/>
          <a:ln w="5715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</p:spPr>
      </p:cxn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5500" y="2130433"/>
            <a:ext cx="8337550" cy="1470025"/>
          </a:xfrm>
        </p:spPr>
        <p:txBody>
          <a:bodyPr anchor="t"/>
          <a:lstStyle>
            <a:lvl1pPr>
              <a:defRPr sz="24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ru-RU" noProof="0" dirty="0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5500" y="3733800"/>
            <a:ext cx="8318500" cy="1752600"/>
          </a:xfrm>
        </p:spPr>
        <p:txBody>
          <a:bodyPr/>
          <a:lstStyle>
            <a:lvl1pPr marL="0" indent="0">
              <a:buFont typeface="Wingdings 2" charset="0"/>
              <a:buNone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ru-RU" noProof="0" dirty="0"/>
              <a:t>Образец подзаголовка</a:t>
            </a:r>
          </a:p>
        </p:txBody>
      </p:sp>
      <p:pic>
        <p:nvPicPr>
          <p:cNvPr id="6" name="Рисунок 5" descr="russ goriz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30223" y="291082"/>
            <a:ext cx="1518577" cy="8114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lnSpc>
                <a:spcPct val="150000"/>
              </a:lnSpc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lnSpc>
                <a:spcPct val="150000"/>
              </a:lnSpc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Futuris" pitchFamily="2" charset="0"/>
              </a:defRPr>
            </a:lvl4pPr>
            <a:lvl5pPr>
              <a:defRPr>
                <a:latin typeface="Futuris" pitchFamily="2" charset="0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0F065DE-7B46-4C8C-B065-B55B1A5A16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5500" y="1219200"/>
            <a:ext cx="4235450" cy="4800600"/>
          </a:xfrm>
        </p:spPr>
        <p:txBody>
          <a:bodyPr/>
          <a:lstStyle>
            <a:lvl1pPr>
              <a:lnSpc>
                <a:spcPct val="150000"/>
              </a:lnSpc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lnSpc>
                <a:spcPct val="150000"/>
              </a:lnSpc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lnSpc>
                <a:spcPct val="150000"/>
              </a:lnSpc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lnSpc>
                <a:spcPct val="150000"/>
              </a:lnSpc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lnSpc>
                <a:spcPct val="150000"/>
              </a:lnSpc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/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/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3350" y="1219200"/>
            <a:ext cx="4235450" cy="4800600"/>
          </a:xfr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1400" dirty="0"/>
            </a:lvl1pPr>
            <a:lvl2pPr>
              <a:defRPr lang="en-US" sz="1400" dirty="0"/>
            </a:lvl2pPr>
            <a:lvl3pPr>
              <a:defRPr lang="en-US" sz="1400" dirty="0"/>
            </a:lvl3pPr>
            <a:lvl4pPr>
              <a:def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текста</a:t>
            </a:r>
            <a:endParaRPr lang="en-US" dirty="0"/>
          </a:p>
          <a:p>
            <a:pPr lvl="1"/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2"/>
            <a:r>
              <a:rPr lang="en-US" dirty="0" err="1"/>
              <a:t>Третий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3">
              <a:lnSpc>
                <a:spcPct val="150000"/>
              </a:lnSpc>
            </a:pPr>
            <a:r>
              <a:rPr lang="en-US" dirty="0" err="1"/>
              <a:t>Четвертый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en-US" dirty="0"/>
          </a:p>
          <a:p>
            <a:pPr lvl="4">
              <a:lnSpc>
                <a:spcPct val="150000"/>
              </a:lnSpc>
            </a:pPr>
            <a:r>
              <a:rPr lang="en-US" dirty="0" err="1"/>
              <a:t>Пятый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81D89EF-8BDA-4191-8CF4-1B6995F52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B1A60-EF48-4D4B-9A0E-7CE1B9FD4B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5500" y="274638"/>
            <a:ext cx="8623300" cy="86836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5500" y="1219200"/>
            <a:ext cx="8623300" cy="48006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56A38D3-DA27-43A9-BA50-9EBED1DEE8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825500" y="1143000"/>
            <a:ext cx="8623300" cy="0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endParaRPr kumimoji="0" lang="ru-RU" sz="1463">
              <a:latin typeface="Futuris" pitchFamily="2" charset="0"/>
              <a:cs typeface="+mn-cs"/>
            </a:endParaRPr>
          </a:p>
        </p:txBody>
      </p:sp>
      <p:pic>
        <p:nvPicPr>
          <p:cNvPr id="7" name="Рисунок 6" descr="russ goriz.png"/>
          <p:cNvPicPr>
            <a:picLocks noChangeAspect="1"/>
          </p:cNvPicPr>
          <p:nvPr userDrawn="1"/>
        </p:nvPicPr>
        <p:blipFill rotWithShape="1">
          <a:blip r:embed="rId6"/>
          <a:srcRect r="46566"/>
          <a:stretch/>
        </p:blipFill>
        <p:spPr>
          <a:xfrm>
            <a:off x="8960362" y="260875"/>
            <a:ext cx="502153" cy="5021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3" r:id="rId2"/>
    <p:sldLayoutId id="2147483855" r:id="rId3"/>
    <p:sldLayoutId id="2147483857" r:id="rId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400" b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kumimoji="1" sz="2275">
          <a:solidFill>
            <a:schemeClr val="tx2"/>
          </a:solidFill>
          <a:latin typeface="Cambria" charset="0"/>
          <a:ea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2275">
          <a:solidFill>
            <a:schemeClr val="tx2"/>
          </a:solidFill>
          <a:latin typeface="Cambria" charset="0"/>
          <a:ea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2275">
          <a:solidFill>
            <a:schemeClr val="tx2"/>
          </a:solidFill>
          <a:latin typeface="Cambria" charset="0"/>
          <a:ea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2275">
          <a:solidFill>
            <a:schemeClr val="tx2"/>
          </a:solidFill>
          <a:latin typeface="Cambria" charset="0"/>
          <a:ea typeface="Arial" charset="0"/>
          <a:cs typeface="Arial" charset="0"/>
        </a:defRPr>
      </a:lvl5pPr>
      <a:lvl6pPr marL="371485" algn="l" rtl="0" fontAlgn="base">
        <a:spcBef>
          <a:spcPct val="0"/>
        </a:spcBef>
        <a:spcAft>
          <a:spcPct val="0"/>
        </a:spcAft>
        <a:defRPr sz="2275">
          <a:solidFill>
            <a:schemeClr val="tx2"/>
          </a:solidFill>
          <a:latin typeface="Book Antiqua" charset="0"/>
          <a:ea typeface="Arial" charset="0"/>
        </a:defRPr>
      </a:lvl6pPr>
      <a:lvl7pPr marL="742969" algn="l" rtl="0" fontAlgn="base">
        <a:spcBef>
          <a:spcPct val="0"/>
        </a:spcBef>
        <a:spcAft>
          <a:spcPct val="0"/>
        </a:spcAft>
        <a:defRPr sz="2275">
          <a:solidFill>
            <a:schemeClr val="tx2"/>
          </a:solidFill>
          <a:latin typeface="Book Antiqua" charset="0"/>
          <a:ea typeface="Arial" charset="0"/>
        </a:defRPr>
      </a:lvl7pPr>
      <a:lvl8pPr marL="1114453" algn="l" rtl="0" fontAlgn="base">
        <a:spcBef>
          <a:spcPct val="0"/>
        </a:spcBef>
        <a:spcAft>
          <a:spcPct val="0"/>
        </a:spcAft>
        <a:defRPr sz="2275">
          <a:solidFill>
            <a:schemeClr val="tx2"/>
          </a:solidFill>
          <a:latin typeface="Book Antiqua" charset="0"/>
          <a:ea typeface="Arial" charset="0"/>
        </a:defRPr>
      </a:lvl8pPr>
      <a:lvl9pPr marL="1485937" algn="l" rtl="0" fontAlgn="base">
        <a:spcBef>
          <a:spcPct val="0"/>
        </a:spcBef>
        <a:spcAft>
          <a:spcPct val="0"/>
        </a:spcAft>
        <a:defRPr sz="2275">
          <a:solidFill>
            <a:schemeClr val="tx2"/>
          </a:solidFill>
          <a:latin typeface="Book Antiqua" charset="0"/>
          <a:ea typeface="Arial" charset="0"/>
        </a:defRPr>
      </a:lvl9pPr>
    </p:titleStyle>
    <p:bodyStyle>
      <a:lvl1pPr marL="278613" indent="-278613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SzPct val="100000"/>
        <a:buFont typeface="Wingdings 2" pitchFamily="18" charset="2"/>
        <a:buChar char="¾"/>
        <a:defRPr kumimoji="1" sz="14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53357" indent="-273454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SzPct val="85000"/>
        <a:buFont typeface="Wingdings" pitchFamily="2" charset="2"/>
        <a:buChar char="ä"/>
        <a:defRPr kumimoji="1" sz="14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834550" indent="-279904" algn="l" rtl="0" fontAlgn="base">
        <a:lnSpc>
          <a:spcPct val="150000"/>
        </a:lnSpc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Char char="–"/>
        <a:defRPr kumimoji="1" sz="14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300195" indent="-185742" algn="l" rtl="0" fontAlgn="base">
        <a:spcBef>
          <a:spcPct val="20000"/>
        </a:spcBef>
        <a:spcAft>
          <a:spcPct val="0"/>
        </a:spcAft>
        <a:buChar char="–"/>
        <a:defRPr kumimoji="1" sz="13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1671680" indent="-185742" algn="l" rtl="0" fontAlgn="base">
        <a:spcBef>
          <a:spcPct val="20000"/>
        </a:spcBef>
        <a:spcAft>
          <a:spcPct val="0"/>
        </a:spcAft>
        <a:buChar char="–"/>
        <a:defRPr kumimoji="1" sz="13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043164" indent="-185742" algn="l" rtl="0" fontAlgn="base">
        <a:spcBef>
          <a:spcPct val="20000"/>
        </a:spcBef>
        <a:spcAft>
          <a:spcPct val="0"/>
        </a:spcAft>
        <a:buChar char="–"/>
        <a:defRPr sz="1300">
          <a:solidFill>
            <a:schemeClr val="tx1"/>
          </a:solidFill>
          <a:latin typeface="+mn-lt"/>
          <a:ea typeface="+mn-ea"/>
        </a:defRPr>
      </a:lvl6pPr>
      <a:lvl7pPr marL="2414648" indent="-185742" algn="l" rtl="0" fontAlgn="base">
        <a:spcBef>
          <a:spcPct val="20000"/>
        </a:spcBef>
        <a:spcAft>
          <a:spcPct val="0"/>
        </a:spcAft>
        <a:buChar char="–"/>
        <a:defRPr sz="1300">
          <a:solidFill>
            <a:schemeClr val="tx1"/>
          </a:solidFill>
          <a:latin typeface="+mn-lt"/>
          <a:ea typeface="+mn-ea"/>
        </a:defRPr>
      </a:lvl7pPr>
      <a:lvl8pPr marL="2786132" indent="-185742" algn="l" rtl="0" fontAlgn="base">
        <a:spcBef>
          <a:spcPct val="20000"/>
        </a:spcBef>
        <a:spcAft>
          <a:spcPct val="0"/>
        </a:spcAft>
        <a:buChar char="–"/>
        <a:defRPr sz="1300">
          <a:solidFill>
            <a:schemeClr val="tx1"/>
          </a:solidFill>
          <a:latin typeface="+mn-lt"/>
          <a:ea typeface="+mn-ea"/>
        </a:defRPr>
      </a:lvl8pPr>
      <a:lvl9pPr marL="3157616" indent="-185742" algn="l" rtl="0" fontAlgn="base">
        <a:spcBef>
          <a:spcPct val="20000"/>
        </a:spcBef>
        <a:spcAft>
          <a:spcPct val="0"/>
        </a:spcAft>
        <a:buChar char="–"/>
        <a:defRPr sz="1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37148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85" algn="l" defTabSz="37148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69" algn="l" defTabSz="37148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53" algn="l" defTabSz="37148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37" algn="l" defTabSz="37148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421" algn="l" defTabSz="37148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algn="l" defTabSz="37148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90" algn="l" defTabSz="37148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74" algn="l" defTabSz="371485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septemcapita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-innovations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5500" y="2130433"/>
            <a:ext cx="8337550" cy="993767"/>
          </a:xfrm>
        </p:spPr>
        <p:txBody>
          <a:bodyPr/>
          <a:lstStyle/>
          <a:p>
            <a:r>
              <a:rPr lang="ru-RU" dirty="0"/>
              <a:t>ООО «С-Инновации»: </a:t>
            </a:r>
            <a:br>
              <a:rPr lang="ru-RU" dirty="0"/>
            </a:br>
            <a:r>
              <a:rPr lang="ru-RU" dirty="0"/>
              <a:t>дебютный выпуск биржевых облигаций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5500" y="3733800"/>
            <a:ext cx="4127500" cy="900891"/>
          </a:xfrm>
        </p:spPr>
        <p:txBody>
          <a:bodyPr/>
          <a:lstStyle/>
          <a:p>
            <a:r>
              <a:rPr lang="ru-RU" dirty="0"/>
              <a:t>Презентация на Московской бирже</a:t>
            </a:r>
          </a:p>
          <a:p>
            <a:r>
              <a:rPr lang="ru-RU" dirty="0"/>
              <a:t>Москва, </a:t>
            </a:r>
            <a:r>
              <a:rPr lang="ru-RU" dirty="0" smtClean="0"/>
              <a:t>Июнь 2020 </a:t>
            </a:r>
            <a:r>
              <a:rPr lang="ru-RU" dirty="0"/>
              <a:t>года </a:t>
            </a:r>
          </a:p>
        </p:txBody>
      </p:sp>
      <p:pic>
        <p:nvPicPr>
          <p:cNvPr id="1026" name="Picture 2" descr="Ð¡ÑÐ¿ÐµÑÐÐºÑ">
            <a:extLst>
              <a:ext uri="{FF2B5EF4-FFF2-40B4-BE49-F238E27FC236}">
                <a16:creationId xmlns="" xmlns:a16="http://schemas.microsoft.com/office/drawing/2014/main" id="{1677BBFC-F187-470E-87B1-6F348212B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88" y="321366"/>
            <a:ext cx="2906183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127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Финансовые показатели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065DE-7B46-4C8C-B065-B55B1A5A16DB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6" name="Объект 3">
            <a:extLst>
              <a:ext uri="{FF2B5EF4-FFF2-40B4-BE49-F238E27FC236}">
                <a16:creationId xmlns="" xmlns:a16="http://schemas.microsoft.com/office/drawing/2014/main" id="{FCECD7BD-95D2-4859-B32D-2FEC48C44046}"/>
              </a:ext>
            </a:extLst>
          </p:cNvPr>
          <p:cNvSpPr txBox="1">
            <a:spLocks/>
          </p:cNvSpPr>
          <p:nvPr/>
        </p:nvSpPr>
        <p:spPr bwMode="auto">
          <a:xfrm>
            <a:off x="834621" y="6154579"/>
            <a:ext cx="3127779" cy="246221"/>
          </a:xfrm>
          <a:prstGeom prst="rect">
            <a:avLst/>
          </a:prstGeom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>
            <a:defPPr>
              <a:defRPr lang="ru-RU"/>
            </a:defPPr>
            <a:lvl1pPr marL="182563" indent="-182563"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indent="0">
              <a:buNone/>
            </a:pPr>
            <a:r>
              <a:rPr lang="ru-RU" sz="1000" i="1" dirty="0"/>
              <a:t>Источник: данные Компании, отчетность по РСБУ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654572"/>
              </p:ext>
            </p:extLst>
          </p:nvPr>
        </p:nvGraphicFramePr>
        <p:xfrm>
          <a:off x="834623" y="1252537"/>
          <a:ext cx="8576077" cy="4733925"/>
        </p:xfrm>
        <a:graphic>
          <a:graphicData uri="http://schemas.openxmlformats.org/drawingml/2006/table">
            <a:tbl>
              <a:tblPr/>
              <a:tblGrid>
                <a:gridCol w="30337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43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900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85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2929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</a:rPr>
                        <a:t>тыс. руб.</a:t>
                      </a:r>
                      <a:endParaRPr lang="ru-RU" sz="1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2016 Ф</a:t>
                      </a:r>
                      <a:endParaRPr lang="ru-RU" sz="1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2017 Ф</a:t>
                      </a:r>
                      <a:endParaRPr lang="ru-RU" sz="1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2018 Ф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2019 Ф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Выручка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17 497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244 820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500 792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337 976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Себестоимость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-20 111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-100 505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-312 789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-117 086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Управленческие расходы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-51 745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-38 486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-43 735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-53 091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Операционная прибыль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-54 359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105 829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144 268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167 799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EBITDA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155 457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213 181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202 120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Маржа </a:t>
                      </a: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EBITDA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1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Проценты к получению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290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Проценты к уплате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4290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-14 878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Прочие доходы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78 562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67 596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58 885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Прочие расходы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-35 371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-23 138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-33 794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-10 097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Прибыль до налогообложения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-11 168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150 287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169 359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152 448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Чистая прибыль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-11 168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150 287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169 359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152 448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1" u="sng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Чистая маржа</a:t>
                      </a:r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_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0" i="1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Основные средства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239 977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221 023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204 155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220 428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Нематериальные активы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325 471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454 217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553 421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Результаты исследований и разработок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90 819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36 992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16 949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Отложенные налоговые активы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Запасы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38 918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128 442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169 433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179 208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Дебиторская задолженность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32 252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34 936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90 579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Денежные средства и эквиваленты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9 794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17 037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230 970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Прочие оборотные активы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Валюта баланса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318 206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808 676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918 491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1 292 709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Собственный капитал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-30 068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444 241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613 601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766 049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Чистая рентабельность капитала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600" b="0" i="1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</a:t>
                      </a:r>
                      <a:endParaRPr lang="ru-RU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Долгосрочные заемные средства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209 727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123 665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75 857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Кредиторская задолженность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13 530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102 741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74 588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sng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Доходы будущих периодов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_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125 017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138 028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154 446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321 290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279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>
            <a:extLst>
              <a:ext uri="{FF2B5EF4-FFF2-40B4-BE49-F238E27FC236}">
                <a16:creationId xmlns="" xmlns:a16="http://schemas.microsoft.com/office/drawing/2014/main" id="{ECEBD9A6-5BB9-43CF-8D39-39E76D1C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Параметры и цели размещаемых облигаций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D9607B7-D647-4607-A2F5-CE456AD7D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Биржевые облигации (БО): </a:t>
            </a:r>
          </a:p>
          <a:p>
            <a:pPr lvl="1"/>
            <a:r>
              <a:rPr lang="ru-RU" dirty="0"/>
              <a:t>биржевое и внебиржевое обращение</a:t>
            </a:r>
          </a:p>
          <a:p>
            <a:pPr lvl="1"/>
            <a:r>
              <a:rPr lang="ru-RU" dirty="0"/>
              <a:t>регистрация на Московской бирже </a:t>
            </a:r>
          </a:p>
          <a:p>
            <a:pPr lvl="1"/>
            <a:r>
              <a:rPr lang="ru-RU" dirty="0"/>
              <a:t>с представителем владельцев облигаций (ПВО)</a:t>
            </a:r>
          </a:p>
          <a:p>
            <a:r>
              <a:rPr lang="ru-RU" dirty="0"/>
              <a:t>Программа БО в объеме до 10 млрд рублей на 10 лет</a:t>
            </a:r>
          </a:p>
          <a:p>
            <a:r>
              <a:rPr lang="ru-RU" dirty="0"/>
              <a:t>Первый выпуск БО: </a:t>
            </a:r>
            <a:r>
              <a:rPr lang="ru-RU" dirty="0" smtClean="0"/>
              <a:t>2</a:t>
            </a:r>
            <a:r>
              <a:rPr lang="en-US" dirty="0" smtClean="0"/>
              <a:t>00</a:t>
            </a:r>
            <a:r>
              <a:rPr lang="ru-RU" dirty="0" smtClean="0"/>
              <a:t> </a:t>
            </a:r>
            <a:r>
              <a:rPr lang="ru-RU" dirty="0"/>
              <a:t>млн рублей </a:t>
            </a:r>
            <a:endParaRPr lang="ru-RU" dirty="0" smtClean="0"/>
          </a:p>
          <a:p>
            <a:r>
              <a:rPr lang="ru-RU" dirty="0" smtClean="0"/>
              <a:t>Ежеквартальный </a:t>
            </a:r>
            <a:r>
              <a:rPr lang="ru-RU" dirty="0"/>
              <a:t>купон, ставка купона: </a:t>
            </a:r>
            <a:r>
              <a:rPr lang="ru-RU" dirty="0" smtClean="0"/>
              <a:t>15% </a:t>
            </a:r>
            <a:r>
              <a:rPr lang="ru-RU" dirty="0"/>
              <a:t>годовых </a:t>
            </a:r>
          </a:p>
          <a:p>
            <a:r>
              <a:rPr lang="ru-RU" dirty="0" smtClean="0"/>
              <a:t>Срок </a:t>
            </a:r>
            <a:r>
              <a:rPr lang="ru-RU" dirty="0"/>
              <a:t>обращения: 2 года, предусмотрена оферта через 12 месяцев </a:t>
            </a:r>
            <a:endParaRPr lang="ru-RU" dirty="0" smtClean="0"/>
          </a:p>
          <a:p>
            <a:r>
              <a:rPr lang="ru-RU" dirty="0" smtClean="0"/>
              <a:t>Полное </a:t>
            </a:r>
            <a:r>
              <a:rPr lang="ru-RU" dirty="0"/>
              <a:t>погашение облигаций в конце срока обращения (неамортизируемые)</a:t>
            </a:r>
          </a:p>
          <a:p>
            <a:r>
              <a:rPr lang="ru-RU" dirty="0"/>
              <a:t>Обслуживание облигаций за счет денежного потока от операционной деятельности Эмитента</a:t>
            </a:r>
          </a:p>
          <a:p>
            <a:r>
              <a:rPr lang="ru-RU" dirty="0"/>
              <a:t>Цель использования привлеченных средств: закупка новой производственной линии, пополнение оборотных средств</a:t>
            </a:r>
          </a:p>
        </p:txBody>
      </p:sp>
      <p:sp>
        <p:nvSpPr>
          <p:cNvPr id="4" name="Номер слайда 2">
            <a:extLst>
              <a:ext uri="{FF2B5EF4-FFF2-40B4-BE49-F238E27FC236}">
                <a16:creationId xmlns="" xmlns:a16="http://schemas.microsoft.com/office/drawing/2014/main" id="{BB24267A-EDD2-4EB6-8665-9EF1EF1271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58AF6-ADA5-4770-81A2-7A3F803D0F19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753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B4710E1-9020-4290-8F5F-2C1B071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Контактная информация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A0FF4F3-B147-4B4F-B24C-7249087E1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Организатор: ООО ИК «Септем Капитал»</a:t>
            </a:r>
            <a:r>
              <a:rPr lang="en-US" dirty="0"/>
              <a:t> </a:t>
            </a:r>
            <a:endParaRPr lang="ru-RU" dirty="0"/>
          </a:p>
          <a:p>
            <a:pPr lvl="1"/>
            <a:r>
              <a:rPr lang="ru-RU" dirty="0"/>
              <a:t>Российская Федерация 117638, г. Москва, ул. Одесская, д. 2, помещение 6</a:t>
            </a:r>
          </a:p>
          <a:p>
            <a:pPr lvl="1"/>
            <a:r>
              <a:rPr lang="ru-RU" dirty="0"/>
              <a:t>+7 (495) 374-8947</a:t>
            </a:r>
          </a:p>
          <a:p>
            <a:pPr lvl="1"/>
            <a:r>
              <a:rPr lang="ru-RU" dirty="0"/>
              <a:t> </a:t>
            </a:r>
            <a:r>
              <a:rPr lang="en-US" dirty="0">
                <a:hlinkClick r:id="rId2"/>
              </a:rPr>
              <a:t>o</a:t>
            </a:r>
            <a:r>
              <a:rPr lang="ru-RU" dirty="0">
                <a:hlinkClick r:id="rId2"/>
              </a:rPr>
              <a:t>ffice@septemcapital.ru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E78D04D-167F-4FC8-81BF-3780E20888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065DE-7B46-4C8C-B065-B55B1A5A16DB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3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 Компании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067111"/>
              </p:ext>
            </p:extLst>
          </p:nvPr>
        </p:nvGraphicFramePr>
        <p:xfrm>
          <a:off x="825500" y="1219200"/>
          <a:ext cx="8623300" cy="4932763"/>
        </p:xfrm>
        <a:graphic>
          <a:graphicData uri="http://schemas.openxmlformats.org/drawingml/2006/table">
            <a:tbl>
              <a:tblPr bandRow="1">
                <a:tableStyleId>{72833802-FEF1-4C79-8D5D-14CF1EAF98D9}</a:tableStyleId>
              </a:tblPr>
              <a:tblGrid>
                <a:gridCol w="2730425">
                  <a:extLst>
                    <a:ext uri="{9D8B030D-6E8A-4147-A177-3AD203B41FA5}">
                      <a16:colId xmlns="" xmlns:a16="http://schemas.microsoft.com/office/drawing/2014/main" val="4092717644"/>
                    </a:ext>
                  </a:extLst>
                </a:gridCol>
                <a:gridCol w="5892875">
                  <a:extLst>
                    <a:ext uri="{9D8B030D-6E8A-4147-A177-3AD203B41FA5}">
                      <a16:colId xmlns="" xmlns:a16="http://schemas.microsoft.com/office/drawing/2014/main" val="1019176092"/>
                    </a:ext>
                  </a:extLst>
                </a:gridCol>
              </a:tblGrid>
              <a:tr h="27955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Полное наименование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Общество с ограниченной ответственностью «С-Инновации»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478316623"/>
                  </a:ext>
                </a:extLst>
              </a:tr>
              <a:tr h="47523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Место регистрации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3714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Российская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Федерация 117246, г. Москва, Научный проезд, д. 20, технопарк «Слава»</a:t>
                      </a:r>
                      <a:endParaRPr lang="ru-RU" sz="1400" dirty="0"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2604307855"/>
                  </a:ext>
                </a:extLst>
              </a:tr>
              <a:tr h="475236">
                <a:tc>
                  <a:txBody>
                    <a:bodyPr/>
                    <a:lstStyle/>
                    <a:p>
                      <a:pPr marL="0" marR="0" lvl="0" indent="0" algn="l" defTabSz="3714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Место нахождения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3714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Российская</a:t>
                      </a:r>
                      <a:r>
                        <a:rPr lang="ru-RU" sz="1400" baseline="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Федерация 117246, г. Москва, Научный проезд, д. 20, технопарк «Слава»</a:t>
                      </a:r>
                      <a:endParaRPr lang="ru-RU" sz="1400" dirty="0"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2856733170"/>
                  </a:ext>
                </a:extLst>
              </a:tr>
              <a:tr h="86660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Собственный капитал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766 </a:t>
                      </a:r>
                      <a:r>
                        <a:rPr lang="ru-RU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млн руб.: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тыс. руб. – уставный капитал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324 млн руб. – переоценка НМА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442 </a:t>
                      </a:r>
                      <a:r>
                        <a:rPr lang="ru-RU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млн руб. – нераспределенная прибыль</a:t>
                      </a:r>
                      <a:endParaRPr lang="ru-RU" sz="140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138571342"/>
                  </a:ext>
                </a:extLst>
              </a:tr>
              <a:tr h="27955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ИНН, ОГРН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5032242530, 1115032007496 присвоен 08.09.2011 г.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393720557"/>
                  </a:ext>
                </a:extLst>
              </a:tr>
              <a:tr h="27955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Численность персонала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 </a:t>
                      </a: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сотрудника</a:t>
                      </a:r>
                      <a:endParaRPr lang="ru-RU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662353449"/>
                  </a:ext>
                </a:extLst>
              </a:tr>
              <a:tr h="27955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Корпоративный сайт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hlinkClick r:id="rId3"/>
                        </a:rPr>
                        <a:t>www.s-innovations.ru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227239814"/>
                  </a:ext>
                </a:extLst>
              </a:tr>
              <a:tr h="27955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Код эмитента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algn="l" defTabSz="371485" rtl="0" eaLnBrk="1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RU000A100HW3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4013416193"/>
                  </a:ext>
                </a:extLst>
              </a:tr>
              <a:tr h="47523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Органы управления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Общее собрание участников Общества</a:t>
                      </a:r>
                      <a:r>
                        <a:rPr lang="en-US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</a:t>
                      </a:r>
                      <a:r>
                        <a:rPr lang="en-US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Генеральный директор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701185996"/>
                  </a:ext>
                </a:extLst>
              </a:tr>
              <a:tr h="27955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Генеральный</a:t>
                      </a:r>
                      <a:r>
                        <a:rPr lang="ru-RU" sz="1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директор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Молодык</a:t>
                      </a:r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Александр Александрович (ИНН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402712158627</a:t>
                      </a:r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474075671"/>
                  </a:ext>
                </a:extLst>
              </a:tr>
              <a:tr h="47523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Аудитор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2019, 2018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год аудит проводит компания ООО «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Акомит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», за 2017 год аудит не проводился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2966174231"/>
                  </a:ext>
                </a:extLst>
              </a:tr>
              <a:tr h="27955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Кредитный рейтинг</a:t>
                      </a:r>
                      <a:endParaRPr lang="ru-RU" sz="1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3714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Отсутствует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="" xmlns:a16="http://schemas.microsoft.com/office/drawing/2014/main" val="1189047671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065DE-7B46-4C8C-B065-B55B1A5A16D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79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>
            <a:extLst>
              <a:ext uri="{FF2B5EF4-FFF2-40B4-BE49-F238E27FC236}">
                <a16:creationId xmlns="" xmlns:a16="http://schemas.microsoft.com/office/drawing/2014/main" id="{ECEBD9A6-5BB9-43CF-8D39-39E76D1C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Текущая структура владения</a:t>
            </a:r>
          </a:p>
        </p:txBody>
      </p:sp>
      <p:sp>
        <p:nvSpPr>
          <p:cNvPr id="32" name="Номер слайда 2">
            <a:extLst>
              <a:ext uri="{FF2B5EF4-FFF2-40B4-BE49-F238E27FC236}">
                <a16:creationId xmlns="" xmlns:a16="http://schemas.microsoft.com/office/drawing/2014/main" id="{61CBC364-D1E7-4412-A7F2-25060FB2CB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58AF6-ADA5-4770-81A2-7A3F803D0F19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8" name="Picture 2" descr="Ð¡ÑÐ¿ÐµÑÐÐºÑ">
            <a:extLst>
              <a:ext uri="{FF2B5EF4-FFF2-40B4-BE49-F238E27FC236}">
                <a16:creationId xmlns="" xmlns:a16="http://schemas.microsoft.com/office/drawing/2014/main" id="{E6E09EDC-B066-495B-B6F1-A767221FCF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354" y="1911732"/>
            <a:ext cx="3084446" cy="76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sk.ru/themes/generic/images/sklogo_ru.png">
            <a:extLst>
              <a:ext uri="{FF2B5EF4-FFF2-40B4-BE49-F238E27FC236}">
                <a16:creationId xmlns="" xmlns:a16="http://schemas.microsoft.com/office/drawing/2014/main" id="{BBA4D65B-2998-44B3-AAAA-FD2148C4E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261" y="5395200"/>
            <a:ext cx="54944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B7851CC-08BD-4A47-992C-F9C7528D8E41}"/>
              </a:ext>
            </a:extLst>
          </p:cNvPr>
          <p:cNvSpPr/>
          <p:nvPr/>
        </p:nvSpPr>
        <p:spPr>
          <a:xfrm>
            <a:off x="757653" y="3048000"/>
            <a:ext cx="5734524" cy="138974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Вавилов Андрей Петрович 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(ИНН 773011509134)</a:t>
            </a:r>
          </a:p>
          <a:p>
            <a:pPr>
              <a:lnSpc>
                <a:spcPct val="150000"/>
              </a:lnSpc>
            </a:pPr>
            <a:r>
              <a:rPr lang="ru-RU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учредителе: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Доктор экономических наук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Научный руководитель Института финансовых исследований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Основатель благотворительного фонда «Научный потенциал»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US" sz="1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6" name="Picture 2" descr="ÐÐ°Ð²Ð¸Ð»Ð¾Ð² ÐÐ½Ð´ÑÐµÐ¹ ÐÐµÑÑÐ¾Ð²Ð¸Ñ">
            <a:extLst>
              <a:ext uri="{FF2B5EF4-FFF2-40B4-BE49-F238E27FC236}">
                <a16:creationId xmlns="" xmlns:a16="http://schemas.microsoft.com/office/drawing/2014/main" id="{2E3EA1CA-ED74-4A60-B5BA-EC323F49E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58" y="1295400"/>
            <a:ext cx="1776414" cy="177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я со стрелкой 16">
            <a:extLst>
              <a:ext uri="{FF2B5EF4-FFF2-40B4-BE49-F238E27FC236}">
                <a16:creationId xmlns="" xmlns:a16="http://schemas.microsoft.com/office/drawing/2014/main" id="{65DD4E73-07CE-4434-92CD-DFD1B551AD17}"/>
              </a:ext>
            </a:extLst>
          </p:cNvPr>
          <p:cNvCxnSpPr>
            <a:cxnSpLocks/>
          </p:cNvCxnSpPr>
          <p:nvPr/>
        </p:nvCxnSpPr>
        <p:spPr bwMode="auto">
          <a:xfrm>
            <a:off x="2844871" y="2214727"/>
            <a:ext cx="335280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7C750DB1-0399-41F9-ACFD-8635E2BAE5FE}"/>
              </a:ext>
            </a:extLst>
          </p:cNvPr>
          <p:cNvSpPr/>
          <p:nvPr/>
        </p:nvSpPr>
        <p:spPr>
          <a:xfrm>
            <a:off x="2997272" y="1668254"/>
            <a:ext cx="2971800" cy="53266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Учредитель и владелец </a:t>
            </a:r>
            <a:r>
              <a:rPr lang="ru-RU" sz="1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более 80% доли</a:t>
            </a:r>
            <a:endParaRPr lang="ru-RU" sz="1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1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0E626858-0798-4B13-822D-C1214D9AC454}"/>
              </a:ext>
            </a:extLst>
          </p:cNvPr>
          <p:cNvSpPr/>
          <p:nvPr/>
        </p:nvSpPr>
        <p:spPr>
          <a:xfrm>
            <a:off x="838200" y="5926901"/>
            <a:ext cx="5892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Удовлетворяет требованиям по включению в Сектор Роста Московской биржи</a:t>
            </a:r>
          </a:p>
        </p:txBody>
      </p:sp>
      <p:pic>
        <p:nvPicPr>
          <p:cNvPr id="20" name="Picture 2" descr="ÐÐ¾ÑÐºÐ¾Ð²ÑÐºÐ°Ñ Ð±Ð¸ÑÐ¶Ð°">
            <a:extLst>
              <a:ext uri="{FF2B5EF4-FFF2-40B4-BE49-F238E27FC236}">
                <a16:creationId xmlns="" xmlns:a16="http://schemas.microsoft.com/office/drawing/2014/main" id="{A03DE14F-B010-4F99-94C1-C67095BD1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589" y="5867400"/>
            <a:ext cx="1669411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995B8955-9215-40ED-8263-84CE60F840C4}"/>
              </a:ext>
            </a:extLst>
          </p:cNvPr>
          <p:cNvSpPr/>
          <p:nvPr/>
        </p:nvSpPr>
        <p:spPr>
          <a:xfrm>
            <a:off x="838200" y="5454701"/>
            <a:ext cx="5892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2011 года входит в число резидентов Фонда «Сколково»</a:t>
            </a:r>
          </a:p>
        </p:txBody>
      </p:sp>
    </p:spTree>
    <p:extLst>
      <p:ext uri="{BB962C8B-B14F-4D97-AF65-F5344CB8AC3E}">
        <p14:creationId xmlns:p14="http://schemas.microsoft.com/office/powerpoint/2010/main" val="2159009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История развития</a:t>
            </a:r>
          </a:p>
        </p:txBody>
      </p:sp>
      <p:sp>
        <p:nvSpPr>
          <p:cNvPr id="19" name="Стрелка: вправо 18">
            <a:extLst>
              <a:ext uri="{FF2B5EF4-FFF2-40B4-BE49-F238E27FC236}">
                <a16:creationId xmlns="" xmlns:a16="http://schemas.microsoft.com/office/drawing/2014/main" id="{8E8557BD-8ACF-425A-86AF-F99349253715}"/>
              </a:ext>
            </a:extLst>
          </p:cNvPr>
          <p:cNvSpPr/>
          <p:nvPr/>
        </p:nvSpPr>
        <p:spPr>
          <a:xfrm>
            <a:off x="795683" y="1096903"/>
            <a:ext cx="8928100" cy="1314424"/>
          </a:xfrm>
          <a:prstGeom prst="rightArrow">
            <a:avLst>
              <a:gd name="adj1" fmla="val 50000"/>
              <a:gd name="adj2" fmla="val 36513"/>
            </a:avLst>
          </a:prstGeom>
          <a:solidFill>
            <a:schemeClr val="accent6">
              <a:lumMod val="20000"/>
              <a:lumOff val="80000"/>
            </a:schemeClr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065DE-7B46-4C8C-B065-B55B1A5A16DB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4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832517" y="2131275"/>
            <a:ext cx="1616610" cy="3329249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>
            <a:lvl1pPr marL="278613" indent="-278613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Char char="¾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53357" indent="-27345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itchFamily="2" charset="2"/>
              <a:buChar char="ä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34550" indent="-27990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Char char="–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00195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4pPr>
            <a:lvl5pPr marL="1671680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5pPr>
            <a:lvl6pPr marL="2043164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6pPr>
            <a:lvl7pPr marL="2414648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7pPr>
            <a:lvl8pPr marL="2786132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8pPr>
            <a:lvl9pPr marL="3157616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ru-RU" sz="1000" kern="0" dirty="0"/>
              <a:t>ООО «С-Инновации» основана в 2011-м году. С этого же года компания является резидентом Фонда «</a:t>
            </a:r>
            <a:r>
              <a:rPr lang="ru-RU" sz="1000" kern="0" dirty="0" err="1"/>
              <a:t>Сколково</a:t>
            </a:r>
            <a:r>
              <a:rPr lang="ru-RU" sz="1000" kern="0" dirty="0"/>
              <a:t>».</a:t>
            </a:r>
          </a:p>
          <a:p>
            <a:pPr marL="0" indent="0">
              <a:buNone/>
            </a:pPr>
            <a:r>
              <a:rPr lang="ru-RU" sz="1000" kern="0" dirty="0"/>
              <a:t>У компании 9 патентов и </a:t>
            </a:r>
            <a:r>
              <a:rPr lang="ru-RU" sz="1000" kern="0" dirty="0" smtClean="0"/>
              <a:t>27 </a:t>
            </a:r>
            <a:r>
              <a:rPr lang="ru-RU" sz="1000" kern="0" dirty="0"/>
              <a:t>ноу-хау на базе НИОКР в области технологии высокотемпературных сверхпроводников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4411562" y="2157151"/>
            <a:ext cx="1399250" cy="241556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>
            <a:lvl1pPr marL="278613" indent="-278613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Char char="¾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53357" indent="-27345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itchFamily="2" charset="2"/>
              <a:buChar char="ä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34550" indent="-27990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Char char="–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00195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4pPr>
            <a:lvl5pPr marL="1671680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5pPr>
            <a:lvl6pPr marL="2043164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6pPr>
            <a:lvl7pPr marL="2414648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7pPr>
            <a:lvl8pPr marL="2786132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8pPr>
            <a:lvl9pPr marL="3157616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ru-RU" sz="1000" dirty="0"/>
              <a:t>Получен грант Фонда «Сколково» на финансирование проекта по созданию доступных IBAD - </a:t>
            </a:r>
            <a:r>
              <a:rPr lang="ru-RU" sz="1000" dirty="0" err="1"/>
              <a:t>MgO</a:t>
            </a:r>
            <a:r>
              <a:rPr lang="ru-RU" sz="1000" dirty="0"/>
              <a:t> лент для изготовления сверхпроводников и полупроводников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2631013" y="2147751"/>
            <a:ext cx="1586367" cy="2557324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>
            <a:lvl1pPr marL="278613" indent="-278613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Char char="¾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53357" indent="-27345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itchFamily="2" charset="2"/>
              <a:buChar char="ä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34550" indent="-27990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Char char="–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00195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4pPr>
            <a:lvl5pPr marL="1671680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5pPr>
            <a:lvl6pPr marL="2043164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6pPr>
            <a:lvl7pPr marL="2414648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7pPr>
            <a:lvl8pPr marL="2786132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8pPr>
            <a:lvl9pPr marL="3157616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ru-RU" sz="1000" dirty="0"/>
              <a:t>В начале 2014 года осуществлены первые коммерческие поставки сверхпроводниковых лент в рамках коммерциализации результатов научной деятельности</a:t>
            </a:r>
          </a:p>
        </p:txBody>
      </p:sp>
      <p:sp>
        <p:nvSpPr>
          <p:cNvPr id="3" name="Скругленный прямоугольник 2"/>
          <p:cNvSpPr/>
          <p:nvPr/>
        </p:nvSpPr>
        <p:spPr bwMode="auto">
          <a:xfrm>
            <a:off x="877651" y="1508268"/>
            <a:ext cx="1374303" cy="468324"/>
          </a:xfrm>
          <a:prstGeom prst="round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2011</a:t>
            </a: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2631013" y="1507700"/>
            <a:ext cx="1374303" cy="468324"/>
          </a:xfrm>
          <a:prstGeom prst="round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ru-RU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2014</a:t>
            </a: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4408986" y="1507700"/>
            <a:ext cx="1404402" cy="468324"/>
          </a:xfrm>
          <a:prstGeom prst="round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ru-RU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Декабрь 2014</a:t>
            </a:r>
          </a:p>
        </p:txBody>
      </p:sp>
      <p:sp>
        <p:nvSpPr>
          <p:cNvPr id="15" name="Скругленный прямоугольник 11">
            <a:extLst>
              <a:ext uri="{FF2B5EF4-FFF2-40B4-BE49-F238E27FC236}">
                <a16:creationId xmlns="" xmlns:a16="http://schemas.microsoft.com/office/drawing/2014/main" id="{D549E7BF-5239-4031-9632-29C17EA82E97}"/>
              </a:ext>
            </a:extLst>
          </p:cNvPr>
          <p:cNvSpPr/>
          <p:nvPr/>
        </p:nvSpPr>
        <p:spPr bwMode="auto">
          <a:xfrm>
            <a:off x="6232054" y="1512575"/>
            <a:ext cx="1295400" cy="468325"/>
          </a:xfrm>
          <a:prstGeom prst="round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ru-RU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2018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="" xmlns:a16="http://schemas.microsoft.com/office/drawing/2014/main" id="{5612CD4C-F26C-47D7-BB53-5F0FD5D0828C}"/>
              </a:ext>
            </a:extLst>
          </p:cNvPr>
          <p:cNvSpPr txBox="1">
            <a:spLocks/>
          </p:cNvSpPr>
          <p:nvPr/>
        </p:nvSpPr>
        <p:spPr bwMode="auto">
          <a:xfrm>
            <a:off x="6002113" y="2176318"/>
            <a:ext cx="1752600" cy="3938849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36000" tIns="45720" rIns="36000" bIns="45720" numCol="1" anchor="t" anchorCtr="0" compatLnSpc="1">
            <a:prstTxWarp prst="textNoShape">
              <a:avLst/>
            </a:prstTxWarp>
          </a:bodyPr>
          <a:lstStyle>
            <a:lvl1pPr marL="278613" indent="-278613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Char char="¾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53357" indent="-27345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itchFamily="2" charset="2"/>
              <a:buChar char="ä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34550" indent="-27990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Char char="–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00195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4pPr>
            <a:lvl5pPr marL="1671680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5pPr>
            <a:lvl6pPr marL="2043164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6pPr>
            <a:lvl7pPr marL="2414648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7pPr>
            <a:lvl8pPr marL="2786132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8pPr>
            <a:lvl9pPr marL="3157616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ru-RU" sz="1000" dirty="0"/>
              <a:t>Компания производит полный цикл работ по созданию металлических лент-подложек, с нанесением на них оксидных буферных слоев, включая стадии очистки поверхности, полировки и осаждения слоев. Ежегодно Компания выпускает более 50 км ВТСП-провода.</a:t>
            </a:r>
          </a:p>
          <a:p>
            <a:pPr marL="0" indent="0">
              <a:buNone/>
            </a:pPr>
            <a:r>
              <a:rPr lang="ru-RU" sz="1000" dirty="0"/>
              <a:t>Компания одобрена в рамках развития Национальной технологической инициативы (дорожная карта «</a:t>
            </a:r>
            <a:r>
              <a:rPr lang="ru-RU" sz="1000" dirty="0" err="1"/>
              <a:t>Технэт</a:t>
            </a:r>
            <a:r>
              <a:rPr lang="ru-RU" sz="1000" dirty="0"/>
              <a:t>», АСИ)</a:t>
            </a:r>
          </a:p>
        </p:txBody>
      </p:sp>
      <p:sp>
        <p:nvSpPr>
          <p:cNvPr id="13" name="Скругленный прямоугольник 11">
            <a:extLst>
              <a:ext uri="{FF2B5EF4-FFF2-40B4-BE49-F238E27FC236}">
                <a16:creationId xmlns="" xmlns:a16="http://schemas.microsoft.com/office/drawing/2014/main" id="{D549E7BF-5239-4031-9632-29C17EA82E97}"/>
              </a:ext>
            </a:extLst>
          </p:cNvPr>
          <p:cNvSpPr/>
          <p:nvPr/>
        </p:nvSpPr>
        <p:spPr bwMode="auto">
          <a:xfrm>
            <a:off x="7946120" y="1512575"/>
            <a:ext cx="1295400" cy="468325"/>
          </a:xfrm>
          <a:prstGeom prst="round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ru-RU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kumimoji="0" lang="ru-RU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15824" y="2176318"/>
            <a:ext cx="1425696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ru-RU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2019 году объем выпуска ВТСП-ленты составил 50 км</a:t>
            </a:r>
            <a:r>
              <a:rPr lang="ru-RU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ru-RU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Благодаря расширению производственных возможностей и </a:t>
            </a:r>
            <a:r>
              <a:rPr lang="ru-RU" sz="1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цифровизации</a:t>
            </a:r>
            <a:r>
              <a:rPr lang="ru-RU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элементов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ru-RU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производственного процесса планируется расширить объем производства до 170 км ленты в год к</a:t>
            </a:r>
          </a:p>
          <a:p>
            <a:pPr>
              <a:lnSpc>
                <a:spcPct val="150000"/>
              </a:lnSpc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</a:pPr>
            <a:r>
              <a:rPr lang="ru-RU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году.</a:t>
            </a:r>
          </a:p>
        </p:txBody>
      </p:sp>
    </p:spTree>
    <p:extLst>
      <p:ext uri="{BB962C8B-B14F-4D97-AF65-F5344CB8AC3E}">
        <p14:creationId xmlns:p14="http://schemas.microsoft.com/office/powerpoint/2010/main" val="277352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6D0828D-356A-45F3-BC13-FDE6129B3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 отрасли и отраслевых преимуществах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DD45A78-6FA9-448E-8725-E13F83A820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065DE-7B46-4C8C-B065-B55B1A5A16D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8BC699FC-A36B-4F6B-B5B8-00D20309BBA6}"/>
              </a:ext>
            </a:extLst>
          </p:cNvPr>
          <p:cNvSpPr/>
          <p:nvPr/>
        </p:nvSpPr>
        <p:spPr>
          <a:xfrm>
            <a:off x="808934" y="1256931"/>
            <a:ext cx="7954065" cy="270546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8613" indent="-278613">
              <a:lnSpc>
                <a:spcPct val="150000"/>
              </a:lnSpc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Char char="¾"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Согласно исследованию BCC </a:t>
            </a:r>
            <a:r>
              <a:rPr lang="ru-RU" sz="1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потребление сверхпроводниковых материалов вырастет с $651 млн в 2017 году до $1,5 млрд в 2022 году, при этом доля ВТСП-проводников должна занять до 52% всего рынка</a:t>
            </a:r>
          </a:p>
          <a:p>
            <a:pPr marL="278613" indent="-278613">
              <a:lnSpc>
                <a:spcPct val="150000"/>
              </a:lnSpc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Char char="¾"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Рынок ВТСП-продукции отличается высокой диверсификацией по назначению и по географии: около 50% Азия, по 20-25% у США и Европы</a:t>
            </a:r>
          </a:p>
          <a:p>
            <a:pPr marL="278613" indent="-278613">
              <a:lnSpc>
                <a:spcPct val="150000"/>
              </a:lnSpc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Char char="¾"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Сегодня в мире действует пять коммерческих производителей, выпускающих ВТСП-провод: два в США и по одному - в Японии, Корее и России (С-Инновации)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="" xmlns:a16="http://schemas.microsoft.com/office/drawing/2014/main" id="{65D0C034-832E-4913-B84D-6C7242B987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540017"/>
              </p:ext>
            </p:extLst>
          </p:nvPr>
        </p:nvGraphicFramePr>
        <p:xfrm>
          <a:off x="838200" y="4038599"/>
          <a:ext cx="8623300" cy="156247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556083">
                  <a:extLst>
                    <a:ext uri="{9D8B030D-6E8A-4147-A177-3AD203B41FA5}">
                      <a16:colId xmlns="" xmlns:a16="http://schemas.microsoft.com/office/drawing/2014/main" val="2041382711"/>
                    </a:ext>
                  </a:extLst>
                </a:gridCol>
                <a:gridCol w="3339098">
                  <a:extLst>
                    <a:ext uri="{9D8B030D-6E8A-4147-A177-3AD203B41FA5}">
                      <a16:colId xmlns="" xmlns:a16="http://schemas.microsoft.com/office/drawing/2014/main" val="149310831"/>
                    </a:ext>
                  </a:extLst>
                </a:gridCol>
                <a:gridCol w="3728119">
                  <a:extLst>
                    <a:ext uri="{9D8B030D-6E8A-4147-A177-3AD203B41FA5}">
                      <a16:colId xmlns="" xmlns:a16="http://schemas.microsoft.com/office/drawing/2014/main" val="565059032"/>
                    </a:ext>
                  </a:extLst>
                </a:gridCol>
              </a:tblGrid>
              <a:tr h="616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Прогноз по объему мирового рынка ВТСП-устройств, млрд USD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Потенциальный рынок для ВТСП-провода, млрд USD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="" xmlns:a16="http://schemas.microsoft.com/office/drawing/2014/main" val="2110256936"/>
                  </a:ext>
                </a:extLst>
              </a:tr>
              <a:tr h="31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="" xmlns:a16="http://schemas.microsoft.com/office/drawing/2014/main" val="2900324010"/>
                  </a:ext>
                </a:extLst>
              </a:tr>
              <a:tr h="31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="" xmlns:a16="http://schemas.microsoft.com/office/drawing/2014/main" val="2239322932"/>
                  </a:ext>
                </a:extLst>
              </a:tr>
              <a:tr h="31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="" xmlns:a16="http://schemas.microsoft.com/office/drawing/2014/main" val="1269535453"/>
                  </a:ext>
                </a:extLst>
              </a:tr>
            </a:tbl>
          </a:graphicData>
        </a:graphic>
      </p:graphicFrame>
      <p:sp>
        <p:nvSpPr>
          <p:cNvPr id="6" name="Объект 8">
            <a:extLst>
              <a:ext uri="{FF2B5EF4-FFF2-40B4-BE49-F238E27FC236}">
                <a16:creationId xmlns="" xmlns:a16="http://schemas.microsoft.com/office/drawing/2014/main" id="{1371D710-301B-4C72-9A93-A2E180139243}"/>
              </a:ext>
            </a:extLst>
          </p:cNvPr>
          <p:cNvSpPr txBox="1">
            <a:spLocks/>
          </p:cNvSpPr>
          <p:nvPr/>
        </p:nvSpPr>
        <p:spPr bwMode="auto">
          <a:xfrm>
            <a:off x="838200" y="5791200"/>
            <a:ext cx="4953000" cy="428694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8613" indent="-278613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Char char="¾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53357" indent="-27345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itchFamily="2" charset="2"/>
              <a:buChar char="ä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34550" indent="-27990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Char char="–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00195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4pPr>
            <a:lvl5pPr marL="1671680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5pPr>
            <a:lvl6pPr marL="2043164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6pPr>
            <a:lvl7pPr marL="2414648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7pPr>
            <a:lvl8pPr marL="2786132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8pPr>
            <a:lvl9pPr marL="3157616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ru-RU" sz="1200" i="1" kern="0" dirty="0"/>
              <a:t>Источник: </a:t>
            </a:r>
            <a:r>
              <a:rPr lang="en-US" sz="1200" i="1" kern="0" dirty="0"/>
              <a:t>BCC Research</a:t>
            </a:r>
            <a:endParaRPr lang="ru-RU" sz="1200" i="1" kern="0" dirty="0"/>
          </a:p>
        </p:txBody>
      </p:sp>
    </p:spTree>
    <p:extLst>
      <p:ext uri="{BB962C8B-B14F-4D97-AF65-F5344CB8AC3E}">
        <p14:creationId xmlns:p14="http://schemas.microsoft.com/office/powerpoint/2010/main" val="2579871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Стратегия и планы развития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="" xmlns:a16="http://schemas.microsoft.com/office/drawing/2014/main" id="{A305192E-F1C2-45EA-8847-AF30662A4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ru-RU" dirty="0"/>
              <a:t>Увеличение объемов производства 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Улучшение характеристик и свойств продукции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Расширение рынка сбыта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065DE-7B46-4C8C-B065-B55B1A5A16DB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AE228EA-A321-4789-894F-B4B386F4E944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785932" y="4192200"/>
            <a:ext cx="2700000" cy="1980000"/>
          </a:xfrm>
          <a:prstGeom prst="rect">
            <a:avLst/>
          </a:prstGeom>
          <a:effectLst/>
        </p:spPr>
      </p:pic>
      <p:sp>
        <p:nvSpPr>
          <p:cNvPr id="10" name="Объект 8">
            <a:extLst>
              <a:ext uri="{FF2B5EF4-FFF2-40B4-BE49-F238E27FC236}">
                <a16:creationId xmlns="" xmlns:a16="http://schemas.microsoft.com/office/drawing/2014/main" id="{1371D710-301B-4C72-9A93-A2E180139243}"/>
              </a:ext>
            </a:extLst>
          </p:cNvPr>
          <p:cNvSpPr txBox="1">
            <a:spLocks/>
          </p:cNvSpPr>
          <p:nvPr/>
        </p:nvSpPr>
        <p:spPr bwMode="auto">
          <a:xfrm>
            <a:off x="3786357" y="3657600"/>
            <a:ext cx="2700000" cy="533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278613" indent="-278613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Char char="¾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53357" indent="-27345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itchFamily="2" charset="2"/>
              <a:buChar char="ä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34550" indent="-27990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Char char="–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00195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4pPr>
            <a:lvl5pPr marL="1671680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5pPr>
            <a:lvl6pPr marL="2043164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6pPr>
            <a:lvl7pPr marL="2414648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7pPr>
            <a:lvl8pPr marL="2786132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8pPr>
            <a:lvl9pPr marL="3157616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200" b="1" kern="0" dirty="0"/>
              <a:t>ВТСП-лента</a:t>
            </a:r>
          </a:p>
        </p:txBody>
      </p:sp>
      <p:sp>
        <p:nvSpPr>
          <p:cNvPr id="11" name="Объект 8">
            <a:extLst>
              <a:ext uri="{FF2B5EF4-FFF2-40B4-BE49-F238E27FC236}">
                <a16:creationId xmlns="" xmlns:a16="http://schemas.microsoft.com/office/drawing/2014/main" id="{21BA95C8-4D09-4E92-A72B-559DD62D784C}"/>
              </a:ext>
            </a:extLst>
          </p:cNvPr>
          <p:cNvSpPr txBox="1">
            <a:spLocks/>
          </p:cNvSpPr>
          <p:nvPr/>
        </p:nvSpPr>
        <p:spPr bwMode="auto">
          <a:xfrm>
            <a:off x="823913" y="3657600"/>
            <a:ext cx="2700000" cy="533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278613" indent="-278613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Char char="¾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53357" indent="-27345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itchFamily="2" charset="2"/>
              <a:buChar char="ä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34550" indent="-27990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Char char="–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00195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4pPr>
            <a:lvl5pPr marL="1671680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5pPr>
            <a:lvl6pPr marL="2043164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6pPr>
            <a:lvl7pPr marL="2414648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7pPr>
            <a:lvl8pPr marL="2786132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8pPr>
            <a:lvl9pPr marL="3157616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200" b="1" kern="0" dirty="0"/>
              <a:t>ВТСП-двигатель для авиации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2533F785-26AE-4988-9DDE-878BCB0EA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913" y="4192200"/>
            <a:ext cx="2699151" cy="1980000"/>
          </a:xfrm>
          <a:prstGeom prst="rect">
            <a:avLst/>
          </a:prstGeom>
          <a:effectLst/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5EF19779-1240-432E-A801-34493FBD63CF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6748800" y="4192200"/>
            <a:ext cx="2700000" cy="1980000"/>
          </a:xfrm>
          <a:prstGeom prst="rect">
            <a:avLst/>
          </a:prstGeom>
          <a:effectLst/>
        </p:spPr>
      </p:pic>
      <p:sp>
        <p:nvSpPr>
          <p:cNvPr id="13" name="Объект 8">
            <a:extLst>
              <a:ext uri="{FF2B5EF4-FFF2-40B4-BE49-F238E27FC236}">
                <a16:creationId xmlns="" xmlns:a16="http://schemas.microsoft.com/office/drawing/2014/main" id="{0AFA0FAC-61E1-4D53-BF90-178693AA75A8}"/>
              </a:ext>
            </a:extLst>
          </p:cNvPr>
          <p:cNvSpPr txBox="1">
            <a:spLocks/>
          </p:cNvSpPr>
          <p:nvPr/>
        </p:nvSpPr>
        <p:spPr bwMode="auto">
          <a:xfrm>
            <a:off x="6748800" y="3657600"/>
            <a:ext cx="2700000" cy="533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278613" indent="-278613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Char char="¾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53357" indent="-27345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itchFamily="2" charset="2"/>
              <a:buChar char="ä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34550" indent="-279904" algn="l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Char char="–"/>
              <a:defRPr kumimoji="1" sz="14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00195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4pPr>
            <a:lvl5pPr marL="1671680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1300">
                <a:solidFill>
                  <a:schemeClr val="tx1"/>
                </a:solidFill>
                <a:latin typeface="Futuris" pitchFamily="2" charset="0"/>
                <a:ea typeface="+mn-ea"/>
                <a:cs typeface="Arial" pitchFamily="34" charset="0"/>
              </a:defRPr>
            </a:lvl5pPr>
            <a:lvl6pPr marL="2043164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6pPr>
            <a:lvl7pPr marL="2414648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7pPr>
            <a:lvl8pPr marL="2786132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8pPr>
            <a:lvl9pPr marL="3157616" indent="-185742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ru-RU" sz="1200" b="1" kern="0" dirty="0"/>
              <a:t>ВТСП-магнитная система термоядерного реактора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2E649127-7A09-4D03-9476-FD7D69A3A8A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01223" y="1600200"/>
            <a:ext cx="3147578" cy="1980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2E81BB7-ABD6-489F-A3F0-146CBFACB8CA}"/>
              </a:ext>
            </a:extLst>
          </p:cNvPr>
          <p:cNvSpPr txBox="1"/>
          <p:nvPr/>
        </p:nvSpPr>
        <p:spPr>
          <a:xfrm>
            <a:off x="6525012" y="1219200"/>
            <a:ext cx="2700000" cy="30389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indent="0" algn="ctr">
              <a:lnSpc>
                <a:spcPct val="150000"/>
              </a:lnSpc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 2" pitchFamily="18" charset="2"/>
              <a:buNone/>
              <a:defRPr sz="1200" b="1" kern="0">
                <a:latin typeface="Arial" panose="020B0604020202020204" pitchFamily="34" charset="0"/>
                <a:ea typeface="Tahoma" panose="020B0604030504040204" pitchFamily="34" charset="0"/>
              </a:defRPr>
            </a:lvl1pPr>
            <a:lvl2pPr marL="553357" indent="-273454">
              <a:lnSpc>
                <a:spcPct val="150000"/>
              </a:lnSpc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85000"/>
              <a:buFont typeface="Wingdings" pitchFamily="2" charset="2"/>
              <a:buChar char="ä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34550" indent="-279904">
              <a:lnSpc>
                <a:spcPct val="150000"/>
              </a:lnSpc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Char char="–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00195" indent="-185742">
              <a:spcBef>
                <a:spcPct val="20000"/>
              </a:spcBef>
              <a:buChar char="–"/>
              <a:defRPr sz="1300">
                <a:latin typeface="Futuris" pitchFamily="2" charset="0"/>
              </a:defRPr>
            </a:lvl4pPr>
            <a:lvl5pPr marL="1671680" indent="-185742">
              <a:spcBef>
                <a:spcPct val="20000"/>
              </a:spcBef>
              <a:buChar char="–"/>
              <a:defRPr sz="1300">
                <a:latin typeface="Futuris" pitchFamily="2" charset="0"/>
              </a:defRPr>
            </a:lvl5pPr>
            <a:lvl6pPr marL="2043164" indent="-185742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latin typeface="+mn-lt"/>
              </a:defRPr>
            </a:lvl6pPr>
            <a:lvl7pPr marL="2414648" indent="-185742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latin typeface="+mn-lt"/>
              </a:defRPr>
            </a:lvl7pPr>
            <a:lvl8pPr marL="2786132" indent="-185742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latin typeface="+mn-lt"/>
              </a:defRPr>
            </a:lvl8pPr>
            <a:lvl9pPr marL="3157616" indent="-185742" fontAlgn="base">
              <a:spcBef>
                <a:spcPct val="20000"/>
              </a:spcBef>
              <a:spcAft>
                <a:spcPct val="0"/>
              </a:spcAft>
              <a:buChar char="–"/>
              <a:defRPr sz="1300">
                <a:latin typeface="+mn-lt"/>
              </a:defRPr>
            </a:lvl9pPr>
          </a:lstStyle>
          <a:p>
            <a:r>
              <a:rPr lang="ru-RU" dirty="0">
                <a:latin typeface="Tahoma" panose="020B0604030504040204" pitchFamily="34" charset="0"/>
                <a:cs typeface="Tahoma" panose="020B0604030504040204" pitchFamily="34" charset="0"/>
              </a:rPr>
              <a:t>Визуальный</a:t>
            </a:r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 c</a:t>
            </a:r>
            <a:r>
              <a:rPr lang="ru-RU" dirty="0">
                <a:latin typeface="Tahoma" panose="020B0604030504040204" pitchFamily="34" charset="0"/>
                <a:cs typeface="Tahoma" panose="020B0604030504040204" pitchFamily="34" charset="0"/>
              </a:rPr>
              <a:t>рез ВТСП-ленты</a:t>
            </a:r>
          </a:p>
        </p:txBody>
      </p:sp>
    </p:spTree>
    <p:extLst>
      <p:ext uri="{BB962C8B-B14F-4D97-AF65-F5344CB8AC3E}">
        <p14:creationId xmlns:p14="http://schemas.microsoft.com/office/powerpoint/2010/main" val="831901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6D0828D-356A-45F3-BC13-FDE6129B3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достижения </a:t>
            </a:r>
            <a:r>
              <a:rPr lang="ru-RU" dirty="0" smtClean="0"/>
              <a:t>201</a:t>
            </a:r>
            <a:r>
              <a:rPr lang="en-US" dirty="0" smtClean="0"/>
              <a:t>9</a:t>
            </a:r>
            <a:r>
              <a:rPr lang="ru-RU" dirty="0" smtClean="0"/>
              <a:t> </a:t>
            </a:r>
            <a:r>
              <a:rPr lang="ru-RU" dirty="0"/>
              <a:t>года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Поставлена ВТСП-лента для первых в мире ВТСП-электродвигателей мощностью: 50 кВт и 500 кВт. Двигатели разрабатываются в рамках проектов Фонда перспективных исследований для целей гибридного использования в авиации, морском и наземном транспорте</a:t>
            </a:r>
          </a:p>
          <a:p>
            <a:r>
              <a:rPr lang="ru-RU" dirty="0"/>
              <a:t>Осуществлены поставки ВТСП-ленты для первого в России проекта ВТСП токоограничивающего устройства в Мневниках и создания силового кабеля для электрического самолета </a:t>
            </a:r>
            <a:r>
              <a:rPr lang="en-US" dirty="0"/>
              <a:t>Airbus</a:t>
            </a:r>
            <a:endParaRPr lang="ru-RU" dirty="0"/>
          </a:p>
          <a:p>
            <a:r>
              <a:rPr lang="ru-RU" dirty="0"/>
              <a:t>Осуществлены поставки для проекта Массачусетского технологического института </a:t>
            </a:r>
            <a:r>
              <a:rPr lang="en-US" dirty="0"/>
              <a:t>(MIT)</a:t>
            </a:r>
            <a:r>
              <a:rPr lang="ru-RU" dirty="0"/>
              <a:t>: </a:t>
            </a:r>
          </a:p>
          <a:p>
            <a:pPr lvl="1"/>
            <a:r>
              <a:rPr lang="ru-RU" dirty="0"/>
              <a:t>строительство термоядерной электростанции с использованием </a:t>
            </a:r>
            <a:r>
              <a:rPr lang="ru-RU" dirty="0" err="1" smtClean="0"/>
              <a:t>высокопольных</a:t>
            </a:r>
            <a:r>
              <a:rPr lang="ru-RU" dirty="0" smtClean="0"/>
              <a:t> магнитов на </a:t>
            </a:r>
            <a:r>
              <a:rPr lang="ru-RU" dirty="0"/>
              <a:t>основе ВТСП-провода</a:t>
            </a:r>
          </a:p>
          <a:p>
            <a:pPr lvl="1"/>
            <a:r>
              <a:rPr lang="ru-RU" dirty="0"/>
              <a:t>объем инвестиций </a:t>
            </a:r>
            <a:r>
              <a:rPr lang="ru-RU" dirty="0" smtClean="0"/>
              <a:t>– более $200 млн</a:t>
            </a:r>
            <a:r>
              <a:rPr lang="ru-RU" dirty="0"/>
              <a:t>, среди инвесторов компания </a:t>
            </a:r>
            <a:r>
              <a:rPr lang="ru-RU" dirty="0" err="1"/>
              <a:t>Eni</a:t>
            </a:r>
            <a:r>
              <a:rPr lang="ru-RU" dirty="0"/>
              <a:t> и фонд Билла Гейтса</a:t>
            </a:r>
          </a:p>
          <a:p>
            <a:pPr lvl="1"/>
            <a:r>
              <a:rPr lang="ru-RU" dirty="0"/>
              <a:t>к 2021-му году планируется строительство первого Большого Магнита</a:t>
            </a:r>
          </a:p>
          <a:p>
            <a:pPr lvl="1"/>
            <a:r>
              <a:rPr lang="ru-RU" dirty="0" smtClean="0"/>
              <a:t>планируется, что через </a:t>
            </a:r>
            <a:r>
              <a:rPr lang="ru-RU" dirty="0"/>
              <a:t>2 года проект будет потреблять более 500 км ВТСП-ленты в год</a:t>
            </a:r>
          </a:p>
          <a:p>
            <a:pPr lvl="1"/>
            <a:r>
              <a:rPr lang="ru-RU" dirty="0"/>
              <a:t>только 2-3 производителя в мире способны производить ВТСП-провод с необходимыми характеристиками, в том числе ООО «С-Инновации»</a:t>
            </a:r>
          </a:p>
          <a:p>
            <a:pPr lvl="1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DD45A78-6FA9-448E-8725-E13F83A820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065DE-7B46-4C8C-B065-B55B1A5A16DB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808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6D0828D-356A-45F3-BC13-FDE6129B3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500" y="152400"/>
            <a:ext cx="8623300" cy="868362"/>
          </a:xfrm>
        </p:spPr>
        <p:txBody>
          <a:bodyPr/>
          <a:lstStyle/>
          <a:p>
            <a:r>
              <a:rPr lang="ru-RU" dirty="0"/>
              <a:t>Факторы инвестиционной привлекательности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85800" y="1143000"/>
            <a:ext cx="8839200" cy="4800600"/>
          </a:xfrm>
        </p:spPr>
        <p:txBody>
          <a:bodyPr/>
          <a:lstStyle/>
          <a:p>
            <a:r>
              <a:rPr lang="ru-RU" dirty="0"/>
              <a:t>Сформированный спрос на продукт в России</a:t>
            </a:r>
          </a:p>
          <a:p>
            <a:pPr lvl="1"/>
            <a:r>
              <a:rPr lang="ru-RU" dirty="0"/>
              <a:t>стабильный многолетний спрос на решения для научных организаций </a:t>
            </a:r>
          </a:p>
          <a:p>
            <a:pPr lvl="1"/>
            <a:r>
              <a:rPr lang="ru-RU" dirty="0"/>
              <a:t>в 2017 заключен контракт с АО «ОЭК» на поставку </a:t>
            </a:r>
            <a:r>
              <a:rPr lang="ru-RU" dirty="0" smtClean="0"/>
              <a:t>пилотного ВТСП </a:t>
            </a:r>
            <a:r>
              <a:rPr lang="ru-RU" dirty="0"/>
              <a:t>ТОУ 220 </a:t>
            </a:r>
            <a:r>
              <a:rPr lang="ru-RU" dirty="0" err="1"/>
              <a:t>кВ</a:t>
            </a:r>
            <a:r>
              <a:rPr lang="ru-RU" dirty="0" err="1" smtClean="0"/>
              <a:t>.</a:t>
            </a:r>
            <a:r>
              <a:rPr lang="ru-RU" dirty="0" smtClean="0"/>
              <a:t>, а в конце 2019 ВТСП ТОУ был успешно введен в эксплуатацию. Потребность </a:t>
            </a:r>
            <a:r>
              <a:rPr lang="ru-RU" dirty="0"/>
              <a:t>в ВТСП </a:t>
            </a:r>
            <a:r>
              <a:rPr lang="ru-RU" dirty="0" smtClean="0"/>
              <a:t>- ленте </a:t>
            </a:r>
            <a:r>
              <a:rPr lang="ru-RU" dirty="0"/>
              <a:t>только для </a:t>
            </a:r>
            <a:r>
              <a:rPr lang="ru-RU" dirty="0" smtClean="0"/>
              <a:t>ТОУ в Москве </a:t>
            </a:r>
            <a:r>
              <a:rPr lang="ru-RU" dirty="0"/>
              <a:t>– более 400 км на ближайшие 5 лет</a:t>
            </a:r>
            <a:endParaRPr lang="en-US" dirty="0"/>
          </a:p>
          <a:p>
            <a:r>
              <a:rPr lang="ru-RU" dirty="0"/>
              <a:t>Подтвержденный спрос на продукт за рубежом</a:t>
            </a:r>
          </a:p>
          <a:p>
            <a:pPr lvl="1"/>
            <a:r>
              <a:rPr lang="ru-RU" dirty="0"/>
              <a:t>ВТСП-лента производства С-Инновации поставляется </a:t>
            </a:r>
            <a:r>
              <a:rPr lang="ru-RU" dirty="0" smtClean="0"/>
              <a:t>в более чем 20 </a:t>
            </a:r>
            <a:r>
              <a:rPr lang="ru-RU" dirty="0"/>
              <a:t>стран</a:t>
            </a:r>
          </a:p>
          <a:p>
            <a:pPr lvl="1"/>
            <a:r>
              <a:rPr lang="ru-RU" dirty="0"/>
              <a:t>среди заказчиков – MIT (термоядерный реактор), CERN (ядерный </a:t>
            </a:r>
            <a:r>
              <a:rPr lang="ru-RU" dirty="0" err="1"/>
              <a:t>коллайдер</a:t>
            </a:r>
            <a:r>
              <a:rPr lang="ru-RU" dirty="0" smtClean="0"/>
              <a:t>) и другие</a:t>
            </a:r>
            <a:endParaRPr lang="ru-RU" dirty="0"/>
          </a:p>
          <a:p>
            <a:r>
              <a:rPr lang="ru-RU" dirty="0"/>
              <a:t>Мощная база интеллектуальной собственности</a:t>
            </a:r>
          </a:p>
          <a:p>
            <a:pPr lvl="1"/>
            <a:r>
              <a:rPr lang="ru-RU" dirty="0"/>
              <a:t>среди сотрудников 9 кандидатов </a:t>
            </a:r>
            <a:r>
              <a:rPr lang="ru-RU" dirty="0" smtClean="0"/>
              <a:t>наук, средний </a:t>
            </a:r>
            <a:r>
              <a:rPr lang="ru-RU" dirty="0"/>
              <a:t>возраст сотрудников – 30 лет</a:t>
            </a:r>
          </a:p>
          <a:p>
            <a:pPr lvl="1"/>
            <a:r>
              <a:rPr lang="ru-RU" dirty="0"/>
              <a:t>в собственности Компании </a:t>
            </a:r>
            <a:r>
              <a:rPr lang="ru-RU" dirty="0" smtClean="0"/>
              <a:t>42 </a:t>
            </a:r>
            <a:r>
              <a:rPr lang="ru-RU" dirty="0"/>
              <a:t>ноу-хау и </a:t>
            </a:r>
            <a:r>
              <a:rPr lang="ru-RU" dirty="0" smtClean="0"/>
              <a:t>12 </a:t>
            </a:r>
            <a:r>
              <a:rPr lang="ru-RU" dirty="0"/>
              <a:t>патентов</a:t>
            </a:r>
            <a:endParaRPr lang="en-US" dirty="0"/>
          </a:p>
          <a:p>
            <a:r>
              <a:rPr lang="ru-RU" dirty="0"/>
              <a:t>Прогноз роста рынка к 2022 году: </a:t>
            </a:r>
          </a:p>
          <a:p>
            <a:pPr lvl="1"/>
            <a:r>
              <a:rPr lang="ru-RU" dirty="0"/>
              <a:t>рынок ВТСП-материалов может вырасти до $2,6 млрд</a:t>
            </a:r>
          </a:p>
          <a:p>
            <a:pPr lvl="1"/>
            <a:r>
              <a:rPr lang="ru-RU" dirty="0"/>
              <a:t>рынок ВТСП-устройств – до $8,8 млрд.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DD45A78-6FA9-448E-8725-E13F83A820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065DE-7B46-4C8C-B065-B55B1A5A16DB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825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6D0828D-356A-45F3-BC13-FDE6129B3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показатели деятельности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ru-RU" dirty="0" smtClean="0"/>
              <a:t>2019 </a:t>
            </a:r>
            <a:r>
              <a:rPr lang="ru-RU" dirty="0"/>
              <a:t>году объем выпуска ВТСП-ленты составил 5</a:t>
            </a:r>
            <a:r>
              <a:rPr lang="ru-RU" dirty="0" smtClean="0"/>
              <a:t>0 </a:t>
            </a:r>
            <a:r>
              <a:rPr lang="ru-RU" dirty="0"/>
              <a:t>км. Благодаря планируемому расширению производства и внедрению интеллектуального производственного процесса планируется расширить объем производства до 350-370 км ленты в год к 2021-му году</a:t>
            </a:r>
          </a:p>
          <a:p>
            <a:r>
              <a:rPr lang="ru-RU" dirty="0"/>
              <a:t>Согласно финансовой модели, выручка Компании в ближайшие годы будет расти с CAGR 32%; достигнет 2,5 млрд руб. в 2022 г., EBITDA к 2022 г. вырастет до 1,16 млрд руб.</a:t>
            </a:r>
            <a:endParaRPr lang="en-US" dirty="0"/>
          </a:p>
          <a:p>
            <a:endParaRPr lang="ru-RU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DD45A78-6FA9-448E-8725-E13F83A820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065DE-7B46-4C8C-B065-B55B1A5A16DB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6" name="Объект 3">
            <a:extLst>
              <a:ext uri="{FF2B5EF4-FFF2-40B4-BE49-F238E27FC236}">
                <a16:creationId xmlns="" xmlns:a16="http://schemas.microsoft.com/office/drawing/2014/main" id="{FCECD7BD-95D2-4859-B32D-2FEC48C44046}"/>
              </a:ext>
            </a:extLst>
          </p:cNvPr>
          <p:cNvSpPr txBox="1">
            <a:spLocks/>
          </p:cNvSpPr>
          <p:nvPr/>
        </p:nvSpPr>
        <p:spPr bwMode="auto">
          <a:xfrm>
            <a:off x="838200" y="6215390"/>
            <a:ext cx="1925527" cy="246221"/>
          </a:xfrm>
          <a:prstGeom prst="rect">
            <a:avLst/>
          </a:prstGeom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>
            <a:defPPr>
              <a:defRPr lang="ru-RU"/>
            </a:defPPr>
            <a:lvl1pPr marL="182563" indent="-182563"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marL="0" indent="0">
              <a:buNone/>
            </a:pP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данные Компании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011166233"/>
              </p:ext>
            </p:extLst>
          </p:nvPr>
        </p:nvGraphicFramePr>
        <p:xfrm>
          <a:off x="5297900" y="3200400"/>
          <a:ext cx="4150900" cy="3056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853845640"/>
              </p:ext>
            </p:extLst>
          </p:nvPr>
        </p:nvGraphicFramePr>
        <p:xfrm>
          <a:off x="1253707" y="3276600"/>
          <a:ext cx="4038600" cy="2938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6918079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Book Antiqua"/>
        <a:ea typeface="Arial"/>
        <a:cs typeface=""/>
      </a:majorFont>
      <a:minorFont>
        <a:latin typeface="Times New Roman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98553</TotalTime>
  <Words>1348</Words>
  <Application>Microsoft Office PowerPoint</Application>
  <PresentationFormat>Лист A4 (210x297 мм)</PresentationFormat>
  <Paragraphs>302</Paragraphs>
  <Slides>12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Book Antiqua</vt:lpstr>
      <vt:lpstr>Cambria</vt:lpstr>
      <vt:lpstr>Futuris</vt:lpstr>
      <vt:lpstr>Tahoma</vt:lpstr>
      <vt:lpstr>Times New Roman</vt:lpstr>
      <vt:lpstr>Verdana</vt:lpstr>
      <vt:lpstr>Wingdings</vt:lpstr>
      <vt:lpstr>Wingdings 2</vt:lpstr>
      <vt:lpstr>Оформление по умолчанию</vt:lpstr>
      <vt:lpstr>ООО «С-Инновации»:  дебютный выпуск биржевых облигаций  </vt:lpstr>
      <vt:lpstr>О Компании</vt:lpstr>
      <vt:lpstr>Текущая структура владения</vt:lpstr>
      <vt:lpstr>История развития</vt:lpstr>
      <vt:lpstr>Об отрасли и отраслевых преимуществах</vt:lpstr>
      <vt:lpstr>Стратегия и планы развития</vt:lpstr>
      <vt:lpstr>Ключевые достижения 2019 года</vt:lpstr>
      <vt:lpstr>Факторы инвестиционной привлекательности</vt:lpstr>
      <vt:lpstr>Ключевые показатели деятельности</vt:lpstr>
      <vt:lpstr>Финансовые показатели</vt:lpstr>
      <vt:lpstr>Параметры и цели размещаемых облигаций</vt:lpstr>
      <vt:lpstr>Контактная информация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Presentation</dc:title>
  <dc:creator>dk</dc:creator>
  <cp:lastModifiedBy>Irina Silanteva</cp:lastModifiedBy>
  <cp:revision>1574</cp:revision>
  <cp:lastPrinted>2019-03-11T15:22:43Z</cp:lastPrinted>
  <dcterms:created xsi:type="dcterms:W3CDTF">2007-02-08T14:02:57Z</dcterms:created>
  <dcterms:modified xsi:type="dcterms:W3CDTF">2020-08-10T14:55:15Z</dcterms:modified>
</cp:coreProperties>
</file>