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22"/>
  </p:notesMasterIdLst>
  <p:handoutMasterIdLst>
    <p:handoutMasterId r:id="rId23"/>
  </p:handoutMasterIdLst>
  <p:sldIdLst>
    <p:sldId id="462" r:id="rId2"/>
    <p:sldId id="464" r:id="rId3"/>
    <p:sldId id="461" r:id="rId4"/>
    <p:sldId id="467" r:id="rId5"/>
    <p:sldId id="438" r:id="rId6"/>
    <p:sldId id="433" r:id="rId7"/>
    <p:sldId id="439" r:id="rId8"/>
    <p:sldId id="453" r:id="rId9"/>
    <p:sldId id="451" r:id="rId10"/>
    <p:sldId id="442" r:id="rId11"/>
    <p:sldId id="454" r:id="rId12"/>
    <p:sldId id="468" r:id="rId13"/>
    <p:sldId id="469" r:id="rId14"/>
    <p:sldId id="470" r:id="rId15"/>
    <p:sldId id="471" r:id="rId16"/>
    <p:sldId id="472" r:id="rId17"/>
    <p:sldId id="473" r:id="rId18"/>
    <p:sldId id="474" r:id="rId19"/>
    <p:sldId id="476" r:id="rId20"/>
    <p:sldId id="475" r:id="rId21"/>
  </p:sldIdLst>
  <p:sldSz cx="9144000" cy="6858000" type="screen4x3"/>
  <p:notesSz cx="6794500" cy="9906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Katrina, DAF/CG" initials="BKD" lastIdx="5" clrIdx="0">
    <p:extLst>
      <p:ext uri="{19B8F6BF-5375-455C-9EA6-DF929625EA0E}">
        <p15:presenceInfo xmlns:p15="http://schemas.microsoft.com/office/powerpoint/2012/main" userId="S-1-5-21-2146598497-832928401-1254845835-55459" providerId="AD"/>
      </p:ext>
    </p:extLst>
  </p:cmAuthor>
  <p:cmAuthor id="2" name="DE LA CRUZ Adriana, DAF/CG" initials="DLCAD" lastIdx="1" clrIdx="1">
    <p:extLst>
      <p:ext uri="{19B8F6BF-5375-455C-9EA6-DF929625EA0E}">
        <p15:presenceInfo xmlns:p15="http://schemas.microsoft.com/office/powerpoint/2012/main" userId="S-1-5-21-2146598497-832928401-1254845835-194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CC"/>
    <a:srgbClr val="B2B2B2"/>
    <a:srgbClr val="00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6" autoAdjust="0"/>
    <p:restoredTop sz="89343" autoAdjust="0"/>
  </p:normalViewPr>
  <p:slideViewPr>
    <p:cSldViewPr>
      <p:cViewPr varScale="1">
        <p:scale>
          <a:sx n="99" d="100"/>
          <a:sy n="99" d="100"/>
        </p:scale>
        <p:origin x="165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3597" cy="495063"/>
          </a:xfrm>
          <a:prstGeom prst="rect">
            <a:avLst/>
          </a:prstGeom>
        </p:spPr>
        <p:txBody>
          <a:bodyPr vert="horz" lIns="91108" tIns="45554" rIns="91108" bIns="45554" rtlCol="0"/>
          <a:lstStyle>
            <a:lvl1pPr algn="l">
              <a:defRPr sz="1200"/>
            </a:lvl1pPr>
          </a:lstStyle>
          <a:p>
            <a:endParaRPr lang="en-US"/>
          </a:p>
        </p:txBody>
      </p:sp>
      <p:sp>
        <p:nvSpPr>
          <p:cNvPr id="3" name="Date Placeholder 2"/>
          <p:cNvSpPr>
            <a:spLocks noGrp="1"/>
          </p:cNvSpPr>
          <p:nvPr>
            <p:ph type="dt" sz="quarter" idx="1"/>
          </p:nvPr>
        </p:nvSpPr>
        <p:spPr>
          <a:xfrm>
            <a:off x="3849323" y="4"/>
            <a:ext cx="2943596" cy="495063"/>
          </a:xfrm>
          <a:prstGeom prst="rect">
            <a:avLst/>
          </a:prstGeom>
        </p:spPr>
        <p:txBody>
          <a:bodyPr vert="horz" lIns="91108" tIns="45554" rIns="91108" bIns="45554" rtlCol="0"/>
          <a:lstStyle>
            <a:lvl1pPr algn="r">
              <a:defRPr sz="1200"/>
            </a:lvl1pPr>
          </a:lstStyle>
          <a:p>
            <a:fld id="{6597BA5F-0F06-40E3-A305-0EB14F5885FF}" type="datetimeFigureOut">
              <a:rPr lang="en-US" smtClean="0"/>
              <a:pPr/>
              <a:t>11-Nov-2019</a:t>
            </a:fld>
            <a:endParaRPr lang="en-US"/>
          </a:p>
        </p:txBody>
      </p:sp>
      <p:sp>
        <p:nvSpPr>
          <p:cNvPr id="4" name="Footer Placeholder 3"/>
          <p:cNvSpPr>
            <a:spLocks noGrp="1"/>
          </p:cNvSpPr>
          <p:nvPr>
            <p:ph type="ftr" sz="quarter" idx="2"/>
          </p:nvPr>
        </p:nvSpPr>
        <p:spPr>
          <a:xfrm>
            <a:off x="1" y="9409357"/>
            <a:ext cx="2943597" cy="495062"/>
          </a:xfrm>
          <a:prstGeom prst="rect">
            <a:avLst/>
          </a:prstGeom>
        </p:spPr>
        <p:txBody>
          <a:bodyPr vert="horz" lIns="91108" tIns="45554" rIns="91108" bIns="45554" rtlCol="0" anchor="b"/>
          <a:lstStyle>
            <a:lvl1pPr algn="l">
              <a:defRPr sz="1200"/>
            </a:lvl1pPr>
          </a:lstStyle>
          <a:p>
            <a:endParaRPr lang="en-US"/>
          </a:p>
        </p:txBody>
      </p:sp>
      <p:sp>
        <p:nvSpPr>
          <p:cNvPr id="5" name="Slide Number Placeholder 4"/>
          <p:cNvSpPr>
            <a:spLocks noGrp="1"/>
          </p:cNvSpPr>
          <p:nvPr>
            <p:ph type="sldNum" sz="quarter" idx="3"/>
          </p:nvPr>
        </p:nvSpPr>
        <p:spPr>
          <a:xfrm>
            <a:off x="3849323" y="9409357"/>
            <a:ext cx="2943596" cy="495062"/>
          </a:xfrm>
          <a:prstGeom prst="rect">
            <a:avLst/>
          </a:prstGeom>
        </p:spPr>
        <p:txBody>
          <a:bodyPr vert="horz" lIns="91108" tIns="45554" rIns="91108" bIns="45554" rtlCol="0" anchor="b"/>
          <a:lstStyle>
            <a:lvl1pPr algn="r">
              <a:defRPr sz="1200"/>
            </a:lvl1pPr>
          </a:lstStyle>
          <a:p>
            <a:fld id="{D3A5BEC1-4010-4FF7-85B5-7B06372F254C}" type="slidenum">
              <a:rPr lang="en-US" smtClean="0"/>
              <a:pPr/>
              <a:t>‹#›</a:t>
            </a:fld>
            <a:endParaRPr lang="en-US"/>
          </a:p>
        </p:txBody>
      </p:sp>
    </p:spTree>
    <p:extLst>
      <p:ext uri="{BB962C8B-B14F-4D97-AF65-F5344CB8AC3E}">
        <p14:creationId xmlns:p14="http://schemas.microsoft.com/office/powerpoint/2010/main" val="598293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180" cy="495063"/>
          </a:xfrm>
          <a:prstGeom prst="rect">
            <a:avLst/>
          </a:prstGeom>
        </p:spPr>
        <p:txBody>
          <a:bodyPr vert="horz" wrap="square" lIns="91454" tIns="45728" rIns="91454" bIns="45728" numCol="1" anchor="t" anchorCtr="0" compatLnSpc="1">
            <a:prstTxWarp prst="textNoShape">
              <a:avLst/>
            </a:prstTxWarp>
          </a:bodyPr>
          <a:lstStyle>
            <a:lvl1pPr eaLnBrk="0" hangingPunct="0">
              <a:defRPr sz="1200"/>
            </a:lvl1pPr>
          </a:lstStyle>
          <a:p>
            <a:pPr>
              <a:defRPr/>
            </a:pPr>
            <a:endParaRPr lang="en-US"/>
          </a:p>
        </p:txBody>
      </p:sp>
      <p:sp>
        <p:nvSpPr>
          <p:cNvPr id="3" name="Date Placeholder 2"/>
          <p:cNvSpPr>
            <a:spLocks noGrp="1"/>
          </p:cNvSpPr>
          <p:nvPr>
            <p:ph type="dt" idx="1"/>
          </p:nvPr>
        </p:nvSpPr>
        <p:spPr>
          <a:xfrm>
            <a:off x="3847736" y="4"/>
            <a:ext cx="2945180" cy="495063"/>
          </a:xfrm>
          <a:prstGeom prst="rect">
            <a:avLst/>
          </a:prstGeom>
        </p:spPr>
        <p:txBody>
          <a:bodyPr vert="horz" wrap="square" lIns="91454" tIns="45728" rIns="91454" bIns="45728" numCol="1" anchor="t" anchorCtr="0" compatLnSpc="1">
            <a:prstTxWarp prst="textNoShape">
              <a:avLst/>
            </a:prstTxWarp>
          </a:bodyPr>
          <a:lstStyle>
            <a:lvl1pPr algn="r" eaLnBrk="0" hangingPunct="0">
              <a:defRPr sz="1200"/>
            </a:lvl1pPr>
          </a:lstStyle>
          <a:p>
            <a:pPr>
              <a:defRPr/>
            </a:pPr>
            <a:fld id="{8A5DFF63-6572-4951-9458-1CB0C06C65E8}" type="datetimeFigureOut">
              <a:rPr lang="en-US"/>
              <a:pPr>
                <a:defRPr/>
              </a:pPr>
              <a:t>11-Nov-2019</a:t>
            </a:fld>
            <a:endParaRPr lang="en-US"/>
          </a:p>
        </p:txBody>
      </p:sp>
      <p:sp>
        <p:nvSpPr>
          <p:cNvPr id="4" name="Slide Image Placeholder 3"/>
          <p:cNvSpPr>
            <a:spLocks noGrp="1" noRot="1" noChangeAspect="1"/>
          </p:cNvSpPr>
          <p:nvPr>
            <p:ph type="sldImg" idx="2"/>
          </p:nvPr>
        </p:nvSpPr>
        <p:spPr>
          <a:xfrm>
            <a:off x="919163" y="741363"/>
            <a:ext cx="4956175" cy="3716337"/>
          </a:xfrm>
          <a:prstGeom prst="rect">
            <a:avLst/>
          </a:prstGeom>
          <a:noFill/>
          <a:ln w="12700">
            <a:solidFill>
              <a:prstClr val="black"/>
            </a:solidFill>
          </a:ln>
        </p:spPr>
        <p:txBody>
          <a:bodyPr vert="horz" lIns="91454" tIns="45728" rIns="91454" bIns="45728" rtlCol="0" anchor="ctr"/>
          <a:lstStyle/>
          <a:p>
            <a:pPr lvl="0"/>
            <a:endParaRPr lang="en-US" noProof="0" smtClean="0"/>
          </a:p>
        </p:txBody>
      </p:sp>
      <p:sp>
        <p:nvSpPr>
          <p:cNvPr id="5" name="Notes Placeholder 4"/>
          <p:cNvSpPr>
            <a:spLocks noGrp="1"/>
          </p:cNvSpPr>
          <p:nvPr>
            <p:ph type="body" sz="quarter" idx="3"/>
          </p:nvPr>
        </p:nvSpPr>
        <p:spPr>
          <a:xfrm>
            <a:off x="679292" y="4703889"/>
            <a:ext cx="5435916" cy="4460310"/>
          </a:xfrm>
          <a:prstGeom prst="rect">
            <a:avLst/>
          </a:prstGeom>
        </p:spPr>
        <p:txBody>
          <a:bodyPr vert="horz" lIns="91454" tIns="45728" rIns="91454" bIns="457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09357"/>
            <a:ext cx="2945180" cy="495062"/>
          </a:xfrm>
          <a:prstGeom prst="rect">
            <a:avLst/>
          </a:prstGeom>
        </p:spPr>
        <p:txBody>
          <a:bodyPr vert="horz" wrap="square" lIns="91454" tIns="45728" rIns="91454" bIns="45728" numCol="1" anchor="b" anchorCtr="0" compatLnSpc="1">
            <a:prstTxWarp prst="textNoShape">
              <a:avLst/>
            </a:prstTxWarp>
          </a:bodyPr>
          <a:lstStyle>
            <a:lvl1pPr eaLnBrk="0" hangingPunct="0">
              <a:defRPr sz="1200"/>
            </a:lvl1pPr>
          </a:lstStyle>
          <a:p>
            <a:pPr>
              <a:defRPr/>
            </a:pPr>
            <a:endParaRPr lang="en-US"/>
          </a:p>
        </p:txBody>
      </p:sp>
      <p:sp>
        <p:nvSpPr>
          <p:cNvPr id="7" name="Slide Number Placeholder 6"/>
          <p:cNvSpPr>
            <a:spLocks noGrp="1"/>
          </p:cNvSpPr>
          <p:nvPr>
            <p:ph type="sldNum" sz="quarter" idx="5"/>
          </p:nvPr>
        </p:nvSpPr>
        <p:spPr>
          <a:xfrm>
            <a:off x="3847736" y="9409357"/>
            <a:ext cx="2945180" cy="495062"/>
          </a:xfrm>
          <a:prstGeom prst="rect">
            <a:avLst/>
          </a:prstGeom>
        </p:spPr>
        <p:txBody>
          <a:bodyPr vert="horz" wrap="square" lIns="91454" tIns="45728" rIns="91454" bIns="45728" numCol="1" anchor="b" anchorCtr="0" compatLnSpc="1">
            <a:prstTxWarp prst="textNoShape">
              <a:avLst/>
            </a:prstTxWarp>
          </a:bodyPr>
          <a:lstStyle>
            <a:lvl1pPr algn="r" eaLnBrk="0" hangingPunct="0">
              <a:defRPr sz="1200"/>
            </a:lvl1pPr>
          </a:lstStyle>
          <a:p>
            <a:pPr>
              <a:defRPr/>
            </a:pPr>
            <a:fld id="{9C448DD0-F889-4A9B-923B-3AA12799A146}" type="slidenum">
              <a:rPr lang="en-US"/>
              <a:pPr>
                <a:defRPr/>
              </a:pPr>
              <a:t>‹#›</a:t>
            </a:fld>
            <a:endParaRPr lang="en-US"/>
          </a:p>
        </p:txBody>
      </p:sp>
    </p:spTree>
    <p:extLst>
      <p:ext uri="{BB962C8B-B14F-4D97-AF65-F5344CB8AC3E}">
        <p14:creationId xmlns:p14="http://schemas.microsoft.com/office/powerpoint/2010/main" val="223903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448DD0-F889-4A9B-923B-3AA12799A146}" type="slidenum">
              <a:rPr lang="en-US" smtClean="0"/>
              <a:pPr>
                <a:defRPr/>
              </a:pPr>
              <a:t>1</a:t>
            </a:fld>
            <a:endParaRPr lang="en-US"/>
          </a:p>
        </p:txBody>
      </p:sp>
    </p:spTree>
    <p:extLst>
      <p:ext uri="{BB962C8B-B14F-4D97-AF65-F5344CB8AC3E}">
        <p14:creationId xmlns:p14="http://schemas.microsoft.com/office/powerpoint/2010/main" val="231446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0499B-1F7C-47B6-85B8-5D398D75FB33}" type="slidenum">
              <a:rPr lang="en-GB" smtClean="0"/>
              <a:t>15</a:t>
            </a:fld>
            <a:endParaRPr lang="en-GB"/>
          </a:p>
        </p:txBody>
      </p:sp>
    </p:spTree>
    <p:extLst>
      <p:ext uri="{BB962C8B-B14F-4D97-AF65-F5344CB8AC3E}">
        <p14:creationId xmlns:p14="http://schemas.microsoft.com/office/powerpoint/2010/main" val="18897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0499B-1F7C-47B6-85B8-5D398D75FB33}" type="slidenum">
              <a:rPr lang="en-GB" smtClean="0"/>
              <a:t>16</a:t>
            </a:fld>
            <a:endParaRPr lang="en-GB"/>
          </a:p>
        </p:txBody>
      </p:sp>
    </p:spTree>
    <p:extLst>
      <p:ext uri="{BB962C8B-B14F-4D97-AF65-F5344CB8AC3E}">
        <p14:creationId xmlns:p14="http://schemas.microsoft.com/office/powerpoint/2010/main" val="224783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F0499B-1F7C-47B6-85B8-5D398D75FB33}" type="slidenum">
              <a:rPr lang="en-GB" smtClean="0"/>
              <a:t>17</a:t>
            </a:fld>
            <a:endParaRPr lang="en-GB"/>
          </a:p>
        </p:txBody>
      </p:sp>
    </p:spTree>
    <p:extLst>
      <p:ext uri="{BB962C8B-B14F-4D97-AF65-F5344CB8AC3E}">
        <p14:creationId xmlns:p14="http://schemas.microsoft.com/office/powerpoint/2010/main" val="414793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0499B-1F7C-47B6-85B8-5D398D75FB33}" type="slidenum">
              <a:rPr lang="en-GB" smtClean="0"/>
              <a:t>18</a:t>
            </a:fld>
            <a:endParaRPr lang="en-GB"/>
          </a:p>
        </p:txBody>
      </p:sp>
    </p:spTree>
    <p:extLst>
      <p:ext uri="{BB962C8B-B14F-4D97-AF65-F5344CB8AC3E}">
        <p14:creationId xmlns:p14="http://schemas.microsoft.com/office/powerpoint/2010/main" val="312505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F0499B-1F7C-47B6-85B8-5D398D75FB33}" type="slidenum">
              <a:rPr lang="en-GB" smtClean="0"/>
              <a:t>19</a:t>
            </a:fld>
            <a:endParaRPr lang="en-GB"/>
          </a:p>
        </p:txBody>
      </p:sp>
    </p:spTree>
    <p:extLst>
      <p:ext uri="{BB962C8B-B14F-4D97-AF65-F5344CB8AC3E}">
        <p14:creationId xmlns:p14="http://schemas.microsoft.com/office/powerpoint/2010/main" val="189144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F0499B-1F7C-47B6-85B8-5D398D75FB33}" type="slidenum">
              <a:rPr lang="en-GB" smtClean="0"/>
              <a:t>20</a:t>
            </a:fld>
            <a:endParaRPr lang="en-GB"/>
          </a:p>
        </p:txBody>
      </p:sp>
    </p:spTree>
    <p:extLst>
      <p:ext uri="{BB962C8B-B14F-4D97-AF65-F5344CB8AC3E}">
        <p14:creationId xmlns:p14="http://schemas.microsoft.com/office/powerpoint/2010/main" val="140105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448DD0-F889-4A9B-923B-3AA12799A146}" type="slidenum">
              <a:rPr lang="en-US" smtClean="0"/>
              <a:pPr>
                <a:defRPr/>
              </a:pPr>
              <a:t>4</a:t>
            </a:fld>
            <a:endParaRPr lang="en-US"/>
          </a:p>
        </p:txBody>
      </p:sp>
    </p:spTree>
    <p:extLst>
      <p:ext uri="{BB962C8B-B14F-4D97-AF65-F5344CB8AC3E}">
        <p14:creationId xmlns:p14="http://schemas.microsoft.com/office/powerpoint/2010/main" val="163053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448DD0-F889-4A9B-923B-3AA12799A146}" type="slidenum">
              <a:rPr lang="en-US" smtClean="0"/>
              <a:pPr>
                <a:defRPr/>
              </a:pPr>
              <a:t>5</a:t>
            </a:fld>
            <a:endParaRPr lang="en-US"/>
          </a:p>
        </p:txBody>
      </p:sp>
    </p:spTree>
    <p:extLst>
      <p:ext uri="{BB962C8B-B14F-4D97-AF65-F5344CB8AC3E}">
        <p14:creationId xmlns:p14="http://schemas.microsoft.com/office/powerpoint/2010/main" val="40348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448DD0-F889-4A9B-923B-3AA12799A146}" type="slidenum">
              <a:rPr lang="en-US" smtClean="0"/>
              <a:pPr>
                <a:defRPr/>
              </a:pPr>
              <a:t>8</a:t>
            </a:fld>
            <a:endParaRPr lang="en-US"/>
          </a:p>
        </p:txBody>
      </p:sp>
    </p:spTree>
    <p:extLst>
      <p:ext uri="{BB962C8B-B14F-4D97-AF65-F5344CB8AC3E}">
        <p14:creationId xmlns:p14="http://schemas.microsoft.com/office/powerpoint/2010/main" val="416259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448DD0-F889-4A9B-923B-3AA12799A146}" type="slidenum">
              <a:rPr lang="en-US" smtClean="0"/>
              <a:pPr>
                <a:defRPr/>
              </a:pPr>
              <a:t>9</a:t>
            </a:fld>
            <a:endParaRPr lang="en-US"/>
          </a:p>
        </p:txBody>
      </p:sp>
    </p:spTree>
    <p:extLst>
      <p:ext uri="{BB962C8B-B14F-4D97-AF65-F5344CB8AC3E}">
        <p14:creationId xmlns:p14="http://schemas.microsoft.com/office/powerpoint/2010/main" val="218736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448DD0-F889-4A9B-923B-3AA12799A146}" type="slidenum">
              <a:rPr lang="en-US" smtClean="0"/>
              <a:pPr>
                <a:defRPr/>
              </a:pPr>
              <a:t>10</a:t>
            </a:fld>
            <a:endParaRPr lang="en-US"/>
          </a:p>
        </p:txBody>
      </p:sp>
    </p:spTree>
    <p:extLst>
      <p:ext uri="{BB962C8B-B14F-4D97-AF65-F5344CB8AC3E}">
        <p14:creationId xmlns:p14="http://schemas.microsoft.com/office/powerpoint/2010/main" val="422005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0499B-1F7C-47B6-85B8-5D398D75FB33}" type="slidenum">
              <a:rPr lang="en-GB" smtClean="0"/>
              <a:t>12</a:t>
            </a:fld>
            <a:endParaRPr lang="en-GB"/>
          </a:p>
        </p:txBody>
      </p:sp>
    </p:spTree>
    <p:extLst>
      <p:ext uri="{BB962C8B-B14F-4D97-AF65-F5344CB8AC3E}">
        <p14:creationId xmlns:p14="http://schemas.microsoft.com/office/powerpoint/2010/main" val="101773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0499B-1F7C-47B6-85B8-5D398D75FB33}" type="slidenum">
              <a:rPr lang="en-GB" smtClean="0"/>
              <a:t>13</a:t>
            </a:fld>
            <a:endParaRPr lang="en-GB"/>
          </a:p>
        </p:txBody>
      </p:sp>
    </p:spTree>
    <p:extLst>
      <p:ext uri="{BB962C8B-B14F-4D97-AF65-F5344CB8AC3E}">
        <p14:creationId xmlns:p14="http://schemas.microsoft.com/office/powerpoint/2010/main" val="401239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0499B-1F7C-47B6-85B8-5D398D75FB33}" type="slidenum">
              <a:rPr lang="en-GB" smtClean="0"/>
              <a:t>14</a:t>
            </a:fld>
            <a:endParaRPr lang="en-GB"/>
          </a:p>
        </p:txBody>
      </p:sp>
    </p:spTree>
    <p:extLst>
      <p:ext uri="{BB962C8B-B14F-4D97-AF65-F5344CB8AC3E}">
        <p14:creationId xmlns:p14="http://schemas.microsoft.com/office/powerpoint/2010/main" val="2464549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0" descr="Logo_ENG.png"/>
          <p:cNvPicPr>
            <a:picLocks noChangeAspect="1"/>
          </p:cNvPicPr>
          <p:nvPr/>
        </p:nvPicPr>
        <p:blipFill>
          <a:blip r:embed="rId3" cstate="print"/>
          <a:srcRect/>
          <a:stretch>
            <a:fillRect/>
          </a:stretch>
        </p:blipFill>
        <p:spPr bwMode="auto">
          <a:xfrm>
            <a:off x="0" y="0"/>
            <a:ext cx="3762375" cy="1103313"/>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27272"/>
                </a:solidFill>
              </a:defRPr>
            </a:lvl1pPr>
          </a:lstStyle>
          <a:p>
            <a:pPr>
              <a:defRPr/>
            </a:pPr>
            <a:r>
              <a:rPr lang="en-GB"/>
              <a:t>Name </a:t>
            </a: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13CE59B-33D4-461C-9C95-D3CD6D99B53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AE4E7B2-0D4B-42F6-B1AE-83761B2FC27D}" type="datetime1">
              <a:rPr lang="en-GB"/>
              <a:pPr>
                <a:defRPr/>
              </a:pPr>
              <a:t>11/11/2019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271077-D9F5-428C-BE7E-AB481F331DD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3709514-720A-41F5-A869-CB397521DC31}" type="datetime1">
              <a:rPr lang="en-GB"/>
              <a:pPr>
                <a:defRPr/>
              </a:pPr>
              <a:t>11/11/2019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E2C05F-3DE9-4942-A613-A0F901A02B5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GB"/>
              <a:t>Name</a:t>
            </a:r>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BE3078-DC11-43A4-BEC7-AF6C1DE330A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3CE5E27-0ECF-41E5-8DDD-743347D70816}" type="datetime1">
              <a:rPr lang="en-GB"/>
              <a:pPr>
                <a:defRPr/>
              </a:pPr>
              <a:t>11/11/2019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CEDB1E-86B5-4471-BD87-BC482B73EA0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C5FAD5D-FF1A-44AC-A5D0-BD44AF0C6A29}" type="datetime1">
              <a:rPr lang="en-GB"/>
              <a:pPr>
                <a:defRPr/>
              </a:pPr>
              <a:t>11/11/2019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45FDDFA-2908-4E0F-BD03-7AAB9BD3AD3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2A24354-5574-4C10-BD4F-1210DD827107}" type="datetime1">
              <a:rPr lang="en-GB"/>
              <a:pPr>
                <a:defRPr/>
              </a:pPr>
              <a:t>11/11/2019</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8F35533-A984-445F-A55D-F43B7AA4F54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270BEC9-E2E2-4B49-8296-30D37F66F0E3}" type="datetime1">
              <a:rPr lang="en-GB"/>
              <a:pPr>
                <a:defRPr/>
              </a:pPr>
              <a:t>11/11/2019</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FFD7C18-4D7A-481E-90D6-39F4A7AB3FB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76D2543-CBE2-4EA8-8241-DF77F42CEE79}" type="datetime1">
              <a:rPr lang="en-GB"/>
              <a:pPr>
                <a:defRPr/>
              </a:pPr>
              <a:t>11/11/2019</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219B04E-E494-4A56-BA89-F6A34F5F060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C2C873-9B63-4F76-B1A6-1E416FDBE6AF}" type="datetime1">
              <a:rPr lang="en-GB"/>
              <a:pPr>
                <a:defRPr/>
              </a:pPr>
              <a:t>11/11/2019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8E5ED0-A9FB-4E7D-991D-FBADA63CD1E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A1FD308-9B7F-4872-BEF9-E2FF0AD3BBF8}" type="datetime1">
              <a:rPr lang="en-GB"/>
              <a:pPr>
                <a:defRPr/>
              </a:pPr>
              <a:t>11/11/2019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957EBD-1772-4FD7-985D-86BD4CA519D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PPT_fondslide.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588"/>
            <a:ext cx="8218487" cy="64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A9E9FED7-7B90-4CA1-89D4-44BFBBDB77FD}" type="datetime1">
              <a:rPr lang="en-GB"/>
              <a:pPr>
                <a:defRPr/>
              </a:pPr>
              <a:t>11/11/2019</a:t>
            </a:fld>
            <a:endParaRPr lang="en-GB"/>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GB"/>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4A5C5462-EFC2-4713-863E-F6EF0F6EE576}" type="slidenum">
              <a:rPr lang="en-GB"/>
              <a:pPr>
                <a:defRPr/>
              </a:pPr>
              <a:t>‹#›</a:t>
            </a:fld>
            <a:endParaRPr lang="en-GB"/>
          </a:p>
        </p:txBody>
      </p:sp>
      <p:pic>
        <p:nvPicPr>
          <p:cNvPr id="1032" name="Picture 11" descr="OECD_10cm.png"/>
          <p:cNvPicPr>
            <a:picLocks noChangeAspect="1"/>
          </p:cNvPicPr>
          <p:nvPr/>
        </p:nvPicPr>
        <p:blipFill>
          <a:blip r:embed="rId14" cstate="print"/>
          <a:srcRect/>
          <a:stretch>
            <a:fillRect/>
          </a:stretch>
        </p:blipFill>
        <p:spPr bwMode="auto">
          <a:xfrm>
            <a:off x="468313" y="6172200"/>
            <a:ext cx="582612" cy="560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8868"/>
          <a:stretch/>
        </p:blipFill>
        <p:spPr>
          <a:xfrm>
            <a:off x="0" y="-21021"/>
            <a:ext cx="9169427" cy="6955221"/>
          </a:xfrm>
          <a:prstGeom prst="rect">
            <a:avLst/>
          </a:prstGeom>
        </p:spPr>
      </p:pic>
      <p:sp>
        <p:nvSpPr>
          <p:cNvPr id="3" name="Rectangle 2"/>
          <p:cNvSpPr/>
          <p:nvPr/>
        </p:nvSpPr>
        <p:spPr>
          <a:xfrm>
            <a:off x="533400" y="1002727"/>
            <a:ext cx="7924800" cy="3354765"/>
          </a:xfrm>
          <a:prstGeom prst="rect">
            <a:avLst/>
          </a:prstGeom>
        </p:spPr>
        <p:txBody>
          <a:bodyPr wrap="square">
            <a:spAutoFit/>
          </a:bodyPr>
          <a:lstStyle/>
          <a:p>
            <a:pPr algn="ctr"/>
            <a:endParaRPr lang="en-GB" sz="1200" dirty="0">
              <a:solidFill>
                <a:schemeClr val="accent5">
                  <a:lumMod val="25000"/>
                </a:schemeClr>
              </a:solidFill>
              <a:latin typeface="Calibri" panose="020F0502020204030204" pitchFamily="34" charset="0"/>
              <a:cs typeface="Calibri" panose="020F0502020204030204" pitchFamily="34" charset="0"/>
            </a:endParaRPr>
          </a:p>
          <a:p>
            <a:pPr algn="ctr"/>
            <a:r>
              <a:rPr lang="en-GB" sz="4000" b="1" dirty="0">
                <a:solidFill>
                  <a:schemeClr val="accent5">
                    <a:lumMod val="25000"/>
                  </a:schemeClr>
                </a:solidFill>
                <a:latin typeface="Calibri" panose="020F0502020204030204" pitchFamily="34" charset="0"/>
                <a:cs typeface="Calibri" panose="020F0502020204030204" pitchFamily="34" charset="0"/>
              </a:rPr>
              <a:t> </a:t>
            </a:r>
            <a:r>
              <a:rPr lang="en-GB" sz="4000" b="1" dirty="0" smtClean="0">
                <a:solidFill>
                  <a:schemeClr val="accent5">
                    <a:lumMod val="25000"/>
                  </a:schemeClr>
                </a:solidFill>
                <a:latin typeface="Calibri" panose="020F0502020204030204" pitchFamily="34" charset="0"/>
                <a:cs typeface="Calibri" panose="020F0502020204030204" pitchFamily="34" charset="0"/>
              </a:rPr>
              <a:t>Developments in Global Capital Markets </a:t>
            </a:r>
          </a:p>
          <a:p>
            <a:pPr algn="ctr"/>
            <a:endParaRPr lang="en-GB" sz="4000" b="1" dirty="0" smtClean="0">
              <a:solidFill>
                <a:schemeClr val="accent5">
                  <a:lumMod val="25000"/>
                </a:schemeClr>
              </a:solidFill>
              <a:latin typeface="Calibri" panose="020F0502020204030204" pitchFamily="34" charset="0"/>
              <a:cs typeface="Calibri" panose="020F0502020204030204" pitchFamily="34" charset="0"/>
            </a:endParaRPr>
          </a:p>
          <a:p>
            <a:pPr algn="ctr"/>
            <a:r>
              <a:rPr lang="en-GB" sz="4000" b="1" dirty="0" smtClean="0">
                <a:solidFill>
                  <a:schemeClr val="accent5">
                    <a:lumMod val="25000"/>
                  </a:schemeClr>
                </a:solidFill>
                <a:latin typeface="Calibri" panose="020F0502020204030204" pitchFamily="34" charset="0"/>
                <a:cs typeface="Calibri" panose="020F0502020204030204" pitchFamily="34" charset="0"/>
              </a:rPr>
              <a:t>Equity Ownership </a:t>
            </a:r>
          </a:p>
          <a:p>
            <a:pPr algn="ctr"/>
            <a:r>
              <a:rPr lang="en-GB" sz="4000" b="1" dirty="0" smtClean="0">
                <a:solidFill>
                  <a:schemeClr val="accent5">
                    <a:lumMod val="25000"/>
                  </a:schemeClr>
                </a:solidFill>
                <a:latin typeface="Calibri" panose="020F0502020204030204" pitchFamily="34" charset="0"/>
                <a:cs typeface="Calibri" panose="020F0502020204030204" pitchFamily="34" charset="0"/>
              </a:rPr>
              <a:t>and Corporate Bonds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12853"/>
            <a:ext cx="2449440" cy="756000"/>
          </a:xfrm>
          <a:prstGeom prst="rect">
            <a:avLst/>
          </a:prstGeom>
        </p:spPr>
      </p:pic>
      <p:sp>
        <p:nvSpPr>
          <p:cNvPr id="6" name="Rectangle 5"/>
          <p:cNvSpPr/>
          <p:nvPr/>
        </p:nvSpPr>
        <p:spPr>
          <a:xfrm>
            <a:off x="660413" y="4491366"/>
            <a:ext cx="7848600" cy="1723549"/>
          </a:xfrm>
          <a:prstGeom prst="rect">
            <a:avLst/>
          </a:prstGeom>
        </p:spPr>
        <p:txBody>
          <a:bodyPr wrap="square">
            <a:spAutoFit/>
          </a:bodyPr>
          <a:lstStyle/>
          <a:p>
            <a:pPr algn="ctr"/>
            <a:r>
              <a:rPr lang="en-GB" sz="2800" dirty="0" smtClean="0">
                <a:solidFill>
                  <a:schemeClr val="accent5">
                    <a:lumMod val="25000"/>
                  </a:schemeClr>
                </a:solidFill>
                <a:latin typeface="Calibri" panose="020F0502020204030204" pitchFamily="34" charset="0"/>
                <a:cs typeface="Calibri" panose="020F0502020204030204" pitchFamily="34" charset="0"/>
              </a:rPr>
              <a:t>Mats Isaksson, OECD</a:t>
            </a:r>
          </a:p>
          <a:p>
            <a:pPr algn="ctr"/>
            <a:endParaRPr lang="en-GB" sz="3000" dirty="0" smtClean="0">
              <a:solidFill>
                <a:schemeClr val="accent5">
                  <a:lumMod val="25000"/>
                </a:schemeClr>
              </a:solidFill>
              <a:latin typeface="Calibri" panose="020F0502020204030204" pitchFamily="34" charset="0"/>
              <a:cs typeface="Calibri" panose="020F0502020204030204" pitchFamily="34" charset="0"/>
            </a:endParaRPr>
          </a:p>
          <a:p>
            <a:pPr algn="ctr"/>
            <a:r>
              <a:rPr lang="en-GB" dirty="0" smtClean="0">
                <a:solidFill>
                  <a:schemeClr val="accent5">
                    <a:lumMod val="25000"/>
                  </a:schemeClr>
                </a:solidFill>
                <a:latin typeface="Calibri" panose="020F0502020204030204" pitchFamily="34" charset="0"/>
                <a:cs typeface="Calibri" panose="020F0502020204030204" pitchFamily="34" charset="0"/>
              </a:rPr>
              <a:t>MOSCOW</a:t>
            </a:r>
          </a:p>
          <a:p>
            <a:pPr algn="ctr"/>
            <a:r>
              <a:rPr lang="en-GB" dirty="0" smtClean="0">
                <a:solidFill>
                  <a:schemeClr val="accent5">
                    <a:lumMod val="25000"/>
                  </a:schemeClr>
                </a:solidFill>
                <a:latin typeface="Calibri" panose="020F0502020204030204" pitchFamily="34" charset="0"/>
                <a:cs typeface="Calibri" panose="020F0502020204030204" pitchFamily="34" charset="0"/>
              </a:rPr>
              <a:t>13 November 2019</a:t>
            </a:r>
          </a:p>
        </p:txBody>
      </p:sp>
    </p:spTree>
    <p:extLst>
      <p:ext uri="{BB962C8B-B14F-4D97-AF65-F5344CB8AC3E}">
        <p14:creationId xmlns:p14="http://schemas.microsoft.com/office/powerpoint/2010/main" val="207337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198" y="1274820"/>
            <a:ext cx="7031845" cy="3168000"/>
          </a:xfrm>
          <a:prstGeom prst="rect">
            <a:avLst/>
          </a:prstGeom>
        </p:spPr>
      </p:pic>
      <p:pic>
        <p:nvPicPr>
          <p:cNvPr id="7" name="Picture 6"/>
          <p:cNvPicPr>
            <a:picLocks noChangeAspect="1"/>
          </p:cNvPicPr>
          <p:nvPr/>
        </p:nvPicPr>
        <p:blipFill rotWithShape="1">
          <a:blip r:embed="rId4"/>
          <a:srcRect r="1265" b="53293"/>
          <a:stretch/>
        </p:blipFill>
        <p:spPr>
          <a:xfrm>
            <a:off x="-7234" y="6416"/>
            <a:ext cx="9151234" cy="907984"/>
          </a:xfrm>
          <a:prstGeom prst="rect">
            <a:avLst/>
          </a:prstGeom>
        </p:spPr>
      </p:pic>
      <p:sp>
        <p:nvSpPr>
          <p:cNvPr id="3" name="Title 2"/>
          <p:cNvSpPr>
            <a:spLocks noGrp="1"/>
          </p:cNvSpPr>
          <p:nvPr>
            <p:ph type="title"/>
          </p:nvPr>
        </p:nvSpPr>
        <p:spPr>
          <a:xfrm>
            <a:off x="0" y="152400"/>
            <a:ext cx="9144000" cy="676954"/>
          </a:xfrm>
        </p:spPr>
        <p:txBody>
          <a:bodyPr/>
          <a:lstStyle/>
          <a:p>
            <a:r>
              <a:rPr lang="en-GB" sz="2700" dirty="0" smtClean="0">
                <a:solidFill>
                  <a:schemeClr val="accent5">
                    <a:lumMod val="25000"/>
                  </a:schemeClr>
                </a:solidFill>
                <a:latin typeface="Calibri" panose="020F0502020204030204" pitchFamily="34" charset="0"/>
                <a:cs typeface="Calibri" panose="020F0502020204030204" pitchFamily="34" charset="0"/>
              </a:rPr>
              <a:t>Almost 25% of stock market investments are cross-border </a:t>
            </a:r>
            <a:endParaRPr lang="en-GB" sz="2700" dirty="0">
              <a:solidFill>
                <a:schemeClr val="accent5">
                  <a:lumMod val="25000"/>
                </a:schemeClr>
              </a:solidFill>
              <a:latin typeface="Calibri" panose="020F0502020204030204" pitchFamily="34" charset="0"/>
              <a:cs typeface="Calibri" panose="020F0502020204030204" pitchFamily="34" charset="0"/>
            </a:endParaRPr>
          </a:p>
        </p:txBody>
      </p:sp>
      <p:sp>
        <p:nvSpPr>
          <p:cNvPr id="8" name="Rectangle 7"/>
          <p:cNvSpPr/>
          <p:nvPr/>
        </p:nvSpPr>
        <p:spPr>
          <a:xfrm>
            <a:off x="208783" y="4542777"/>
            <a:ext cx="8719200" cy="2086623"/>
          </a:xfrm>
          <a:prstGeom prst="rect">
            <a:avLst/>
          </a:prstGeom>
        </p:spPr>
        <p:txBody>
          <a:bodyPr wrap="square">
            <a:noAutofit/>
          </a:bodyPr>
          <a:lstStyle/>
          <a:p>
            <a:pPr marL="288000" indent="-288000" algn="just" eaLnBrk="0" hangingPunct="0">
              <a:spcBef>
                <a:spcPts val="200"/>
              </a:spcBef>
              <a:spcAft>
                <a:spcPts val="2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Non-domestic investors are important owners in the Netherlands, the United Kingdom and Brazil.</a:t>
            </a:r>
          </a:p>
          <a:p>
            <a:pPr marL="288000" indent="-288000" algn="just" eaLnBrk="0" hangingPunct="0">
              <a:spcBef>
                <a:spcPts val="200"/>
              </a:spcBef>
              <a:spcAft>
                <a:spcPts val="2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The </a:t>
            </a:r>
            <a:r>
              <a:rPr lang="en-US" sz="1800" dirty="0">
                <a:solidFill>
                  <a:schemeClr val="accent5">
                    <a:lumMod val="25000"/>
                  </a:schemeClr>
                </a:solidFill>
                <a:latin typeface="Calibri" panose="020F0502020204030204" pitchFamily="34" charset="0"/>
                <a:cs typeface="Calibri" panose="020F0502020204030204" pitchFamily="34" charset="0"/>
              </a:rPr>
              <a:t>largest category of </a:t>
            </a:r>
            <a:r>
              <a:rPr lang="en-US" sz="1800" dirty="0" smtClean="0">
                <a:solidFill>
                  <a:schemeClr val="accent5">
                    <a:lumMod val="25000"/>
                  </a:schemeClr>
                </a:solidFill>
                <a:latin typeface="Calibri" panose="020F0502020204030204" pitchFamily="34" charset="0"/>
                <a:cs typeface="Calibri" panose="020F0502020204030204" pitchFamily="34" charset="0"/>
              </a:rPr>
              <a:t>foreign investors is </a:t>
            </a:r>
            <a:r>
              <a:rPr lang="en-US" sz="1800" dirty="0">
                <a:solidFill>
                  <a:schemeClr val="accent5">
                    <a:lumMod val="25000"/>
                  </a:schemeClr>
                </a:solidFill>
                <a:latin typeface="Calibri" panose="020F0502020204030204" pitchFamily="34" charset="0"/>
                <a:cs typeface="Calibri" panose="020F0502020204030204" pitchFamily="34" charset="0"/>
              </a:rPr>
              <a:t>institutional </a:t>
            </a:r>
            <a:r>
              <a:rPr lang="en-US" sz="1800" dirty="0" smtClean="0">
                <a:solidFill>
                  <a:schemeClr val="accent5">
                    <a:lumMod val="25000"/>
                  </a:schemeClr>
                </a:solidFill>
                <a:latin typeface="Calibri" panose="020F0502020204030204" pitchFamily="34" charset="0"/>
                <a:cs typeface="Calibri" panose="020F0502020204030204" pitchFamily="34" charset="0"/>
              </a:rPr>
              <a:t>investors: in </a:t>
            </a:r>
            <a:r>
              <a:rPr lang="en-US" sz="1800" dirty="0">
                <a:solidFill>
                  <a:schemeClr val="accent5">
                    <a:lumMod val="25000"/>
                  </a:schemeClr>
                </a:solidFill>
                <a:latin typeface="Calibri" panose="020F0502020204030204" pitchFamily="34" charset="0"/>
                <a:cs typeface="Calibri" panose="020F0502020204030204" pitchFamily="34" charset="0"/>
              </a:rPr>
              <a:t>half of the markets they account for more than 50% of all non-domestic </a:t>
            </a:r>
            <a:r>
              <a:rPr lang="en-US" sz="1800" dirty="0" smtClean="0">
                <a:solidFill>
                  <a:schemeClr val="accent5">
                    <a:lumMod val="25000"/>
                  </a:schemeClr>
                </a:solidFill>
                <a:latin typeface="Calibri" panose="020F0502020204030204" pitchFamily="34" charset="0"/>
                <a:cs typeface="Calibri" panose="020F0502020204030204" pitchFamily="34" charset="0"/>
              </a:rPr>
              <a:t>ownership. </a:t>
            </a:r>
          </a:p>
          <a:p>
            <a:pPr marL="288000" indent="-288000" algn="just" eaLnBrk="0" hangingPunct="0">
              <a:spcBef>
                <a:spcPts val="200"/>
              </a:spcBef>
              <a:spcAft>
                <a:spcPts val="200"/>
              </a:spcAft>
              <a:buFont typeface="Wingdings" panose="05000000000000000000" pitchFamily="2" charset="2"/>
              <a:buChar char="§"/>
            </a:pPr>
            <a:r>
              <a:rPr lang="en-US" sz="1800" dirty="0">
                <a:solidFill>
                  <a:schemeClr val="accent5">
                    <a:lumMod val="25000"/>
                  </a:schemeClr>
                </a:solidFill>
                <a:latin typeface="Calibri" panose="020F0502020204030204" pitchFamily="34" charset="0"/>
                <a:cs typeface="Calibri" panose="020F0502020204030204" pitchFamily="34" charset="0"/>
              </a:rPr>
              <a:t>Almost 75% of the cross-border investments in public equity markets are held by investors domiciled in the United States and Europe. </a:t>
            </a:r>
          </a:p>
        </p:txBody>
      </p:sp>
      <p:sp>
        <p:nvSpPr>
          <p:cNvPr id="2" name="Rectangle 1"/>
          <p:cNvSpPr/>
          <p:nvPr/>
        </p:nvSpPr>
        <p:spPr>
          <a:xfrm>
            <a:off x="2209800" y="1008703"/>
            <a:ext cx="4572000" cy="307777"/>
          </a:xfrm>
          <a:prstGeom prst="rect">
            <a:avLst/>
          </a:prstGeom>
        </p:spPr>
        <p:txBody>
          <a:bodyPr>
            <a:spAutoFit/>
          </a:bodyPr>
          <a:lstStyle/>
          <a:p>
            <a:pPr algn="ctr"/>
            <a:r>
              <a:rPr lang="en-GB" sz="1400" b="1" dirty="0">
                <a:solidFill>
                  <a:schemeClr val="accent5">
                    <a:lumMod val="25000"/>
                  </a:schemeClr>
                </a:solidFill>
                <a:latin typeface="Arial" panose="020B0604020202020204" pitchFamily="34" charset="0"/>
                <a:cs typeface="Arial" panose="020B0604020202020204" pitchFamily="34" charset="0"/>
              </a:rPr>
              <a:t>Non-domestic ownership </a:t>
            </a:r>
            <a:r>
              <a:rPr lang="en-GB" sz="1400" b="1" dirty="0" smtClean="0">
                <a:solidFill>
                  <a:schemeClr val="accent5">
                    <a:lumMod val="25000"/>
                  </a:schemeClr>
                </a:solidFill>
                <a:latin typeface="Arial" panose="020B0604020202020204" pitchFamily="34" charset="0"/>
                <a:cs typeface="Arial" panose="020B0604020202020204" pitchFamily="34" charset="0"/>
              </a:rPr>
              <a:t>in selected markets </a:t>
            </a:r>
            <a:endParaRPr lang="en-GB" sz="1400" b="1" dirty="0">
              <a:solidFill>
                <a:schemeClr val="accent5">
                  <a:lumMod val="2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76200" y="1056444"/>
            <a:ext cx="2799080" cy="276999"/>
          </a:xfrm>
          <a:prstGeom prst="rect">
            <a:avLst/>
          </a:prstGeom>
          <a:noFill/>
        </p:spPr>
        <p:txBody>
          <a:bodyPr wrap="square" rtlCol="0">
            <a:spAutoFit/>
          </a:bodyPr>
          <a:lstStyle/>
          <a:p>
            <a:r>
              <a:rPr lang="en-GB" sz="1200" b="1" dirty="0" smtClean="0">
                <a:solidFill>
                  <a:schemeClr val="accent5">
                    <a:lumMod val="25000"/>
                  </a:schemeClr>
                </a:solidFill>
                <a:latin typeface="Calibri" panose="020F0502020204030204" pitchFamily="34" charset="0"/>
                <a:cs typeface="Calibri" panose="020F0502020204030204" pitchFamily="34" charset="0"/>
              </a:rPr>
              <a:t>Market cap. weighted average</a:t>
            </a:r>
            <a:endParaRPr lang="en-GB" sz="1200" b="1" dirty="0">
              <a:solidFill>
                <a:schemeClr val="accent5">
                  <a:lumMod val="25000"/>
                </a:schemeClr>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
        <p:nvSpPr>
          <p:cNvPr id="10" name="TextBox 9"/>
          <p:cNvSpPr txBox="1"/>
          <p:nvPr/>
        </p:nvSpPr>
        <p:spPr>
          <a:xfrm>
            <a:off x="762000" y="4343400"/>
            <a:ext cx="8016745" cy="246221"/>
          </a:xfrm>
          <a:prstGeom prst="rect">
            <a:avLst/>
          </a:prstGeom>
          <a:noFill/>
        </p:spPr>
        <p:txBody>
          <a:bodyPr wrap="square" rtlCol="0">
            <a:spAutoFit/>
          </a:bodyPr>
          <a:lstStyle/>
          <a:p>
            <a:r>
              <a:rPr lang="en-GB" sz="1000" i="1" dirty="0">
                <a:solidFill>
                  <a:schemeClr val="accent5">
                    <a:lumMod val="25000"/>
                  </a:schemeClr>
                </a:solidFill>
                <a:latin typeface="Calibri" panose="020F0502020204030204" pitchFamily="34" charset="0"/>
                <a:cs typeface="Calibri" panose="020F0502020204030204" pitchFamily="34" charset="0"/>
              </a:rPr>
              <a:t>Source: </a:t>
            </a:r>
            <a:r>
              <a:rPr lang="en-GB" sz="1000" dirty="0">
                <a:solidFill>
                  <a:schemeClr val="accent5">
                    <a:lumMod val="25000"/>
                  </a:schemeClr>
                </a:solidFill>
                <a:latin typeface="Calibri" panose="020F0502020204030204" pitchFamily="34" charset="0"/>
                <a:cs typeface="Calibri" panose="020F0502020204030204" pitchFamily="34" charset="0"/>
              </a:rPr>
              <a:t>OECD (2019), Owners of the World’s Listed Companies, FactSet, Thomson </a:t>
            </a:r>
            <a:r>
              <a:rPr lang="en-GB" sz="1000" dirty="0" smtClean="0">
                <a:solidFill>
                  <a:schemeClr val="accent5">
                    <a:lumMod val="25000"/>
                  </a:schemeClr>
                </a:solidFill>
                <a:latin typeface="Calibri" panose="020F0502020204030204" pitchFamily="34" charset="0"/>
                <a:cs typeface="Calibri" panose="020F0502020204030204" pitchFamily="34" charset="0"/>
              </a:rPr>
              <a:t>Reuters Eikon, </a:t>
            </a:r>
            <a:r>
              <a:rPr lang="en-GB" sz="1000" dirty="0">
                <a:solidFill>
                  <a:schemeClr val="accent5">
                    <a:lumMod val="25000"/>
                  </a:schemeClr>
                </a:solidFill>
                <a:latin typeface="Calibri" panose="020F0502020204030204" pitchFamily="34" charset="0"/>
                <a:cs typeface="Calibri" panose="020F0502020204030204" pitchFamily="34" charset="0"/>
              </a:rPr>
              <a:t>Bloomberg.  </a:t>
            </a:r>
          </a:p>
        </p:txBody>
      </p:sp>
    </p:spTree>
    <p:extLst>
      <p:ext uri="{BB962C8B-B14F-4D97-AF65-F5344CB8AC3E}">
        <p14:creationId xmlns:p14="http://schemas.microsoft.com/office/powerpoint/2010/main" val="711146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65" b="53293"/>
          <a:stretch/>
        </p:blipFill>
        <p:spPr>
          <a:xfrm>
            <a:off x="-7234" y="6416"/>
            <a:ext cx="9151234" cy="907984"/>
          </a:xfrm>
          <a:prstGeom prst="rect">
            <a:avLst/>
          </a:prstGeom>
        </p:spPr>
      </p:pic>
      <p:sp>
        <p:nvSpPr>
          <p:cNvPr id="3" name="Title 2"/>
          <p:cNvSpPr>
            <a:spLocks noGrp="1"/>
          </p:cNvSpPr>
          <p:nvPr>
            <p:ph type="title"/>
          </p:nvPr>
        </p:nvSpPr>
        <p:spPr>
          <a:xfrm>
            <a:off x="0" y="152400"/>
            <a:ext cx="9144000" cy="821459"/>
          </a:xfrm>
        </p:spPr>
        <p:txBody>
          <a:bodyPr/>
          <a:lstStyle/>
          <a:p>
            <a:pPr marL="72000"/>
            <a:r>
              <a:rPr lang="en-GB" sz="2800" dirty="0" smtClean="0">
                <a:solidFill>
                  <a:schemeClr val="accent5">
                    <a:lumMod val="25000"/>
                  </a:schemeClr>
                </a:solidFill>
                <a:latin typeface="Calibri" panose="020F0502020204030204" pitchFamily="34" charset="0"/>
                <a:cs typeface="Calibri" panose="020F0502020204030204" pitchFamily="34" charset="0"/>
              </a:rPr>
              <a:t>Corporate governance implications </a:t>
            </a:r>
            <a:endParaRPr lang="en-GB" sz="2800" dirty="0">
              <a:solidFill>
                <a:schemeClr val="accent5">
                  <a:lumMod val="25000"/>
                </a:schemeClr>
              </a:solidFill>
              <a:latin typeface="Calibri" panose="020F0502020204030204" pitchFamily="34" charset="0"/>
              <a:cs typeface="Calibri" panose="020F0502020204030204" pitchFamily="34" charset="0"/>
            </a:endParaRPr>
          </a:p>
        </p:txBody>
      </p:sp>
      <p:sp>
        <p:nvSpPr>
          <p:cNvPr id="8" name="Rectangle 7"/>
          <p:cNvSpPr/>
          <p:nvPr/>
        </p:nvSpPr>
        <p:spPr>
          <a:xfrm>
            <a:off x="377383" y="1130270"/>
            <a:ext cx="8382000" cy="5731741"/>
          </a:xfrm>
          <a:prstGeom prst="rect">
            <a:avLst/>
          </a:prstGeom>
        </p:spPr>
        <p:txBody>
          <a:bodyPr wrap="square">
            <a:noAutofit/>
          </a:bodyPr>
          <a:lstStyle/>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As capital markets evolve, the owners of public equity and their incentives also change.  </a:t>
            </a:r>
            <a:endParaRPr lang="en-GB" sz="175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Worldwide, a range of different ownership structures co-exist, creating new challenges for policy makers to ensure sound market incentives for capital formation and effective capital allocation. </a:t>
            </a:r>
            <a:endParaRPr lang="en-GB" sz="175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New important categories of owners such as the public sector and other </a:t>
            </a:r>
            <a:r>
              <a:rPr lang="en-US" sz="1750" dirty="0" smtClean="0">
                <a:solidFill>
                  <a:schemeClr val="accent5">
                    <a:lumMod val="25000"/>
                  </a:schemeClr>
                </a:solidFill>
                <a:latin typeface="Calibri" panose="020F0502020204030204" pitchFamily="34" charset="0"/>
                <a:cs typeface="Calibri" panose="020F0502020204030204" pitchFamily="34" charset="0"/>
              </a:rPr>
              <a:t>companies </a:t>
            </a:r>
            <a:r>
              <a:rPr lang="en-US" sz="1750" dirty="0">
                <a:solidFill>
                  <a:schemeClr val="accent5">
                    <a:lumMod val="25000"/>
                  </a:schemeClr>
                </a:solidFill>
                <a:latin typeface="Calibri" panose="020F0502020204030204" pitchFamily="34" charset="0"/>
                <a:cs typeface="Calibri" panose="020F0502020204030204" pitchFamily="34" charset="0"/>
              </a:rPr>
              <a:t>today own around </a:t>
            </a:r>
            <a:r>
              <a:rPr lang="en-US" sz="1750" dirty="0" smtClean="0">
                <a:solidFill>
                  <a:schemeClr val="accent5">
                    <a:lumMod val="25000"/>
                  </a:schemeClr>
                </a:solidFill>
                <a:latin typeface="Calibri" panose="020F0502020204030204" pitchFamily="34" charset="0"/>
                <a:cs typeface="Calibri" panose="020F0502020204030204" pitchFamily="34" charset="0"/>
              </a:rPr>
              <a:t>25% </a:t>
            </a:r>
            <a:r>
              <a:rPr lang="en-US" sz="1750" dirty="0">
                <a:solidFill>
                  <a:schemeClr val="accent5">
                    <a:lumMod val="25000"/>
                  </a:schemeClr>
                </a:solidFill>
                <a:latin typeface="Calibri" panose="020F0502020204030204" pitchFamily="34" charset="0"/>
                <a:cs typeface="Calibri" panose="020F0502020204030204" pitchFamily="34" charset="0"/>
              </a:rPr>
              <a:t>of </a:t>
            </a:r>
            <a:r>
              <a:rPr lang="en-US" sz="1750" dirty="0" smtClean="0">
                <a:solidFill>
                  <a:schemeClr val="accent5">
                    <a:lumMod val="25000"/>
                  </a:schemeClr>
                </a:solidFill>
                <a:latin typeface="Calibri" panose="020F0502020204030204" pitchFamily="34" charset="0"/>
                <a:cs typeface="Calibri" panose="020F0502020204030204" pitchFamily="34" charset="0"/>
              </a:rPr>
              <a:t>the capital </a:t>
            </a:r>
            <a:r>
              <a:rPr lang="en-US" sz="1750" dirty="0">
                <a:solidFill>
                  <a:schemeClr val="accent5">
                    <a:lumMod val="25000"/>
                  </a:schemeClr>
                </a:solidFill>
                <a:latin typeface="Calibri" panose="020F0502020204030204" pitchFamily="34" charset="0"/>
                <a:cs typeface="Calibri" panose="020F0502020204030204" pitchFamily="34" charset="0"/>
              </a:rPr>
              <a:t>in the world’s listed firms. </a:t>
            </a:r>
            <a:endParaRPr lang="en-GB" sz="175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Particularly in advanced markets, there is a concentration of ownership in the hands of a limited number of institutional investors. </a:t>
            </a:r>
            <a:endParaRPr lang="en-GB" sz="175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Today, also cross-border investments account for almost one-quarter of the investments in public equity markets in the world.</a:t>
            </a:r>
            <a:endParaRPr lang="en-GB" sz="175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To reap the full benefits of increased global integration it will be important that the core standards of the </a:t>
            </a:r>
            <a:r>
              <a:rPr lang="en-US" sz="1750" i="1" dirty="0">
                <a:solidFill>
                  <a:schemeClr val="accent5">
                    <a:lumMod val="25000"/>
                  </a:schemeClr>
                </a:solidFill>
                <a:latin typeface="Calibri" panose="020F0502020204030204" pitchFamily="34" charset="0"/>
                <a:cs typeface="Calibri" panose="020F0502020204030204" pitchFamily="34" charset="0"/>
              </a:rPr>
              <a:t>G20/OECD Principles of Corporate Governance </a:t>
            </a:r>
            <a:r>
              <a:rPr lang="en-US" sz="1750" dirty="0">
                <a:solidFill>
                  <a:schemeClr val="accent5">
                    <a:lumMod val="25000"/>
                  </a:schemeClr>
                </a:solidFill>
                <a:latin typeface="Calibri" panose="020F0502020204030204" pitchFamily="34" charset="0"/>
                <a:cs typeface="Calibri" panose="020F0502020204030204" pitchFamily="34" charset="0"/>
              </a:rPr>
              <a:t>with respect to equitable treatment, stakeholder rights, transparency and the rule of law are met and implemented in national contexts.</a:t>
            </a:r>
            <a:endParaRPr lang="en-GB" sz="175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ts val="1200"/>
              </a:spcBef>
              <a:spcAft>
                <a:spcPts val="1200"/>
              </a:spcAft>
              <a:buFont typeface="Wingdings" panose="05000000000000000000" pitchFamily="2" charset="2"/>
              <a:buChar char="§"/>
            </a:pPr>
            <a:endParaRPr lang="en-US" sz="1800" dirty="0">
              <a:solidFill>
                <a:schemeClr val="accent5">
                  <a:lumMod val="25000"/>
                </a:schemeClr>
              </a:solidFill>
              <a:latin typeface="Calibri" panose="020F0502020204030204" pitchFamily="34" charset="0"/>
              <a:cs typeface="Calibri" panose="020F0502020204030204" pitchFamily="34" charset="0"/>
            </a:endParaRPr>
          </a:p>
          <a:p>
            <a:pPr algn="just" eaLnBrk="0" hangingPunct="0">
              <a:spcBef>
                <a:spcPts val="200"/>
              </a:spcBef>
              <a:spcAft>
                <a:spcPts val="200"/>
              </a:spcAft>
            </a:pPr>
            <a:endParaRPr lang="en-US" sz="1800" dirty="0">
              <a:solidFill>
                <a:schemeClr val="accent5">
                  <a:lumMod val="2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2603204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1265" b="53293"/>
          <a:stretch/>
        </p:blipFill>
        <p:spPr>
          <a:xfrm>
            <a:off x="-7234" y="6416"/>
            <a:ext cx="9151234" cy="819085"/>
          </a:xfrm>
          <a:prstGeom prst="rect">
            <a:avLst/>
          </a:prstGeom>
        </p:spPr>
      </p:pic>
      <p:sp>
        <p:nvSpPr>
          <p:cNvPr id="4" name="Title 3"/>
          <p:cNvSpPr>
            <a:spLocks noGrp="1"/>
          </p:cNvSpPr>
          <p:nvPr>
            <p:ph type="title"/>
          </p:nvPr>
        </p:nvSpPr>
        <p:spPr>
          <a:xfrm>
            <a:off x="797242" y="129600"/>
            <a:ext cx="7737158" cy="556200"/>
          </a:xfrm>
        </p:spPr>
        <p:txBody>
          <a:bodyPr>
            <a:noAutofit/>
          </a:bodyPr>
          <a:lstStyle/>
          <a:p>
            <a:pPr marL="72000"/>
            <a:r>
              <a:rPr lang="en-US" sz="2800" dirty="0">
                <a:solidFill>
                  <a:schemeClr val="accent5">
                    <a:lumMod val="25000"/>
                  </a:schemeClr>
                </a:solidFill>
                <a:latin typeface="Calibri" panose="020F0502020204030204" pitchFamily="34" charset="0"/>
                <a:cs typeface="Calibri" panose="020F0502020204030204" pitchFamily="34" charset="0"/>
              </a:rPr>
              <a:t>Global trends in corporate bond issuance</a:t>
            </a:r>
            <a:endParaRPr lang="en-US" sz="2800" dirty="0">
              <a:solidFill>
                <a:schemeClr val="accent5">
                  <a:lumMod val="2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466663" y="4693384"/>
            <a:ext cx="8496944" cy="1631216"/>
          </a:xfrm>
          <a:prstGeom prst="rect">
            <a:avLst/>
          </a:prstGeom>
          <a:noFill/>
        </p:spPr>
        <p:txBody>
          <a:bodyPr wrap="square" rtlCol="0">
            <a:spAutoFit/>
          </a:bodyPr>
          <a:lstStyle/>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Significant increase in the use of corporate bonds since the 2008 financial crisis. </a:t>
            </a:r>
          </a:p>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Both in terms of volume raised and the number of issuing </a:t>
            </a:r>
            <a:r>
              <a:rPr lang="en-GB" sz="1750" dirty="0" smtClean="0">
                <a:solidFill>
                  <a:schemeClr val="accent5">
                    <a:lumMod val="25000"/>
                  </a:schemeClr>
                </a:solidFill>
                <a:latin typeface="Calibri" panose="020F0502020204030204" pitchFamily="34" charset="0"/>
                <a:cs typeface="Calibri" panose="020F0502020204030204" pitchFamily="34" charset="0"/>
              </a:rPr>
              <a:t>companies.</a:t>
            </a:r>
            <a:endParaRPr lang="en-GB" sz="175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2000-2007: 864 billion/year. 2008-2018</a:t>
            </a:r>
            <a:r>
              <a:rPr lang="en-GB" sz="1750" dirty="0">
                <a:solidFill>
                  <a:schemeClr val="accent5">
                    <a:lumMod val="25000"/>
                  </a:schemeClr>
                </a:solidFill>
                <a:latin typeface="Calibri" panose="020F0502020204030204" pitchFamily="34" charset="0"/>
                <a:cs typeface="Calibri" panose="020F0502020204030204" pitchFamily="34" charset="0"/>
              </a:rPr>
              <a:t>: USD 1.7 </a:t>
            </a:r>
            <a:r>
              <a:rPr lang="en-GB" sz="1750" dirty="0">
                <a:solidFill>
                  <a:schemeClr val="accent5">
                    <a:lumMod val="25000"/>
                  </a:schemeClr>
                </a:solidFill>
                <a:latin typeface="Calibri" panose="020F0502020204030204" pitchFamily="34" charset="0"/>
                <a:cs typeface="Calibri" panose="020F0502020204030204" pitchFamily="34" charset="0"/>
              </a:rPr>
              <a:t>trillion/year</a:t>
            </a:r>
          </a:p>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Greatest growth rate from low levels in emerging </a:t>
            </a:r>
            <a:r>
              <a:rPr lang="en-GB" sz="1750" dirty="0" smtClean="0">
                <a:solidFill>
                  <a:schemeClr val="accent5">
                    <a:lumMod val="25000"/>
                  </a:schemeClr>
                </a:solidFill>
                <a:latin typeface="Calibri" panose="020F0502020204030204" pitchFamily="34" charset="0"/>
                <a:cs typeface="Calibri" panose="020F0502020204030204" pitchFamily="34" charset="0"/>
              </a:rPr>
              <a:t>markets. </a:t>
            </a:r>
            <a:endParaRPr lang="en-GB" sz="1750" dirty="0">
              <a:solidFill>
                <a:schemeClr val="accent5">
                  <a:lumMod val="2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87518" y="1757424"/>
            <a:ext cx="8189687" cy="2564152"/>
          </a:xfrm>
          <a:prstGeom prst="rect">
            <a:avLst/>
          </a:prstGeom>
        </p:spPr>
      </p:pic>
      <p:sp>
        <p:nvSpPr>
          <p:cNvPr id="7" name="Rectangle 6"/>
          <p:cNvSpPr/>
          <p:nvPr/>
        </p:nvSpPr>
        <p:spPr>
          <a:xfrm>
            <a:off x="652376" y="1078748"/>
            <a:ext cx="7736048" cy="584775"/>
          </a:xfrm>
          <a:prstGeom prst="rect">
            <a:avLst/>
          </a:prstGeom>
        </p:spPr>
        <p:txBody>
          <a:bodyPr wrap="square">
            <a:spAutoFit/>
          </a:bodyPr>
          <a:lstStyle/>
          <a:p>
            <a:r>
              <a:rPr lang="en-US" sz="1600" b="1" dirty="0" smtClean="0">
                <a:solidFill>
                  <a:srgbClr val="996600"/>
                </a:solidFill>
              </a:rPr>
              <a:t>Corporate bond issuance by non-financial companies (in </a:t>
            </a:r>
            <a:r>
              <a:rPr lang="en-US" sz="1600" b="1" dirty="0">
                <a:solidFill>
                  <a:srgbClr val="996600"/>
                </a:solidFill>
              </a:rPr>
              <a:t>real terms, 2018 USD, billion</a:t>
            </a:r>
            <a:r>
              <a:rPr lang="en-US" sz="1600" b="1" dirty="0" smtClean="0">
                <a:solidFill>
                  <a:srgbClr val="996600"/>
                </a:solidFill>
              </a:rPr>
              <a:t>), and number of issuers </a:t>
            </a:r>
            <a:endParaRPr lang="en-US" sz="1600" b="1" dirty="0">
              <a:solidFill>
                <a:srgbClr val="996600"/>
              </a:solidFill>
            </a:endParaRPr>
          </a:p>
        </p:txBody>
      </p:sp>
      <p:sp>
        <p:nvSpPr>
          <p:cNvPr id="8" name="TextBox 7"/>
          <p:cNvSpPr txBox="1"/>
          <p:nvPr/>
        </p:nvSpPr>
        <p:spPr>
          <a:xfrm>
            <a:off x="797242" y="4311503"/>
            <a:ext cx="6581040" cy="246221"/>
          </a:xfrm>
          <a:prstGeom prst="rect">
            <a:avLst/>
          </a:prstGeom>
          <a:noFill/>
        </p:spPr>
        <p:txBody>
          <a:bodyPr wrap="square" rtlCol="0">
            <a:spAutoFit/>
          </a:bodyPr>
          <a:lstStyle/>
          <a:p>
            <a:r>
              <a:rPr lang="en-GB" sz="1000" i="1" dirty="0"/>
              <a:t>Source: </a:t>
            </a:r>
            <a:r>
              <a:rPr lang="en-GB" sz="1000" dirty="0"/>
              <a:t>OECD (2019), </a:t>
            </a:r>
            <a:r>
              <a:rPr lang="en" sz="1000" dirty="0"/>
              <a:t>Corporate Bond Markets in a Time of Unconventional Monetary Policy</a:t>
            </a:r>
            <a:r>
              <a:rPr lang="en-GB" sz="1000" dirty="0"/>
              <a:t>, Thomson Reuters Eikon. </a:t>
            </a:r>
          </a:p>
        </p:txBody>
      </p:sp>
      <p:pic>
        <p:nvPicPr>
          <p:cNvPr id="11" name="Picture 10"/>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159156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r="1265" b="53293"/>
          <a:stretch/>
        </p:blipFill>
        <p:spPr>
          <a:xfrm>
            <a:off x="-7234" y="6416"/>
            <a:ext cx="9151234" cy="907984"/>
          </a:xfrm>
          <a:prstGeom prst="rect">
            <a:avLst/>
          </a:prstGeom>
        </p:spPr>
      </p:pic>
      <p:sp>
        <p:nvSpPr>
          <p:cNvPr id="4" name="Title 3"/>
          <p:cNvSpPr>
            <a:spLocks noGrp="1"/>
          </p:cNvSpPr>
          <p:nvPr>
            <p:ph type="title"/>
          </p:nvPr>
        </p:nvSpPr>
        <p:spPr>
          <a:xfrm>
            <a:off x="-36000" y="228600"/>
            <a:ext cx="9179496" cy="722246"/>
          </a:xfrm>
        </p:spPr>
        <p:txBody>
          <a:bodyPr>
            <a:noAutofit/>
          </a:bodyPr>
          <a:lstStyle/>
          <a:p>
            <a:pPr marL="72000"/>
            <a:r>
              <a:rPr lang="en-US" sz="2800" dirty="0">
                <a:solidFill>
                  <a:schemeClr val="accent5">
                    <a:lumMod val="25000"/>
                  </a:schemeClr>
                </a:solidFill>
                <a:latin typeface="Calibri" panose="020F0502020204030204" pitchFamily="34" charset="0"/>
                <a:cs typeface="Calibri" panose="020F0502020204030204" pitchFamily="34" charset="0"/>
              </a:rPr>
              <a:t>Trends in Europe &amp; US</a:t>
            </a:r>
            <a:endParaRPr lang="en-US" sz="2800" dirty="0">
              <a:solidFill>
                <a:schemeClr val="accent5">
                  <a:lumMod val="2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446027" y="4522688"/>
            <a:ext cx="8496944" cy="1746632"/>
          </a:xfrm>
          <a:prstGeom prst="rect">
            <a:avLst/>
          </a:prstGeom>
          <a:noFill/>
        </p:spPr>
        <p:txBody>
          <a:bodyPr wrap="square" rtlCol="0">
            <a:spAutoFit/>
          </a:bodyPr>
          <a:lstStyle/>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US pre-2008 annual average USD 401 bn. Post 2008 annual average USD 668 bn. (66% increase.</a:t>
            </a: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Europe pre-2008 annual average USD </a:t>
            </a:r>
            <a:r>
              <a:rPr lang="en-US" sz="1750" dirty="0">
                <a:solidFill>
                  <a:schemeClr val="accent5">
                    <a:lumMod val="25000"/>
                  </a:schemeClr>
                </a:solidFill>
                <a:latin typeface="Calibri" panose="020F0502020204030204" pitchFamily="34" charset="0"/>
                <a:cs typeface="Calibri" panose="020F0502020204030204" pitchFamily="34" charset="0"/>
              </a:rPr>
              <a:t>250 </a:t>
            </a:r>
            <a:r>
              <a:rPr lang="en-US" sz="1750" dirty="0">
                <a:solidFill>
                  <a:schemeClr val="accent5">
                    <a:lumMod val="25000"/>
                  </a:schemeClr>
                </a:solidFill>
                <a:latin typeface="Calibri" panose="020F0502020204030204" pitchFamily="34" charset="0"/>
                <a:cs typeface="Calibri" panose="020F0502020204030204" pitchFamily="34" charset="0"/>
              </a:rPr>
              <a:t>bn. Post 2008 annual average USD 385 bn. </a:t>
            </a:r>
            <a:r>
              <a:rPr lang="en-US" sz="1750" dirty="0">
                <a:solidFill>
                  <a:schemeClr val="accent5">
                    <a:lumMod val="25000"/>
                  </a:schemeClr>
                </a:solidFill>
                <a:latin typeface="Calibri" panose="020F0502020204030204" pitchFamily="34" charset="0"/>
                <a:cs typeface="Calibri" panose="020F0502020204030204" pitchFamily="34" charset="0"/>
              </a:rPr>
              <a:t>(</a:t>
            </a:r>
            <a:r>
              <a:rPr lang="en-US" sz="1750" dirty="0">
                <a:solidFill>
                  <a:schemeClr val="accent5">
                    <a:lumMod val="25000"/>
                  </a:schemeClr>
                </a:solidFill>
                <a:latin typeface="Calibri" panose="020F0502020204030204" pitchFamily="34" charset="0"/>
                <a:cs typeface="Calibri" panose="020F0502020204030204" pitchFamily="34" charset="0"/>
              </a:rPr>
              <a:t>54 % increase) </a:t>
            </a: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Europe has seen a larger increase than US in the number of unique </a:t>
            </a:r>
            <a:r>
              <a:rPr lang="en-US" sz="1750" dirty="0" smtClean="0">
                <a:solidFill>
                  <a:schemeClr val="accent5">
                    <a:lumMod val="25000"/>
                  </a:schemeClr>
                </a:solidFill>
                <a:latin typeface="Calibri" panose="020F0502020204030204" pitchFamily="34" charset="0"/>
                <a:cs typeface="Calibri" panose="020F0502020204030204" pitchFamily="34" charset="0"/>
              </a:rPr>
              <a:t>issuers.</a:t>
            </a:r>
            <a:endParaRPr lang="en-GB" dirty="0"/>
          </a:p>
        </p:txBody>
      </p:sp>
      <p:sp>
        <p:nvSpPr>
          <p:cNvPr id="7" name="Rectangle 6"/>
          <p:cNvSpPr/>
          <p:nvPr/>
        </p:nvSpPr>
        <p:spPr>
          <a:xfrm>
            <a:off x="467995" y="1165566"/>
            <a:ext cx="7736048" cy="338554"/>
          </a:xfrm>
          <a:prstGeom prst="rect">
            <a:avLst/>
          </a:prstGeom>
        </p:spPr>
        <p:txBody>
          <a:bodyPr wrap="square">
            <a:spAutoFit/>
          </a:bodyPr>
          <a:lstStyle/>
          <a:p>
            <a:r>
              <a:rPr lang="en-US" sz="1600" b="1" dirty="0">
                <a:solidFill>
                  <a:srgbClr val="996600"/>
                </a:solidFill>
              </a:rPr>
              <a:t>Corporate bond issuance by US and European </a:t>
            </a:r>
            <a:r>
              <a:rPr lang="en-US" sz="1600" b="1" dirty="0" smtClean="0">
                <a:solidFill>
                  <a:srgbClr val="996600"/>
                </a:solidFill>
              </a:rPr>
              <a:t>non-financial companies</a:t>
            </a:r>
            <a:endParaRPr lang="en-US" sz="1600" b="1" dirty="0">
              <a:solidFill>
                <a:srgbClr val="996600"/>
              </a:solidFill>
            </a:endParaRPr>
          </a:p>
        </p:txBody>
      </p:sp>
      <p:pic>
        <p:nvPicPr>
          <p:cNvPr id="3" name="Picture 2"/>
          <p:cNvPicPr>
            <a:picLocks noChangeAspect="1"/>
          </p:cNvPicPr>
          <p:nvPr/>
        </p:nvPicPr>
        <p:blipFill>
          <a:blip r:embed="rId4"/>
          <a:stretch>
            <a:fillRect/>
          </a:stretch>
        </p:blipFill>
        <p:spPr>
          <a:xfrm>
            <a:off x="446027" y="1600220"/>
            <a:ext cx="8215442" cy="2521660"/>
          </a:xfrm>
          <a:prstGeom prst="rect">
            <a:avLst/>
          </a:prstGeom>
        </p:spPr>
      </p:pic>
      <p:sp>
        <p:nvSpPr>
          <p:cNvPr id="10" name="TextBox 9"/>
          <p:cNvSpPr txBox="1"/>
          <p:nvPr/>
        </p:nvSpPr>
        <p:spPr>
          <a:xfrm>
            <a:off x="764366" y="4217980"/>
            <a:ext cx="6581040" cy="246221"/>
          </a:xfrm>
          <a:prstGeom prst="rect">
            <a:avLst/>
          </a:prstGeom>
          <a:noFill/>
        </p:spPr>
        <p:txBody>
          <a:bodyPr wrap="square" rtlCol="0">
            <a:spAutoFit/>
          </a:bodyPr>
          <a:lstStyle/>
          <a:p>
            <a:r>
              <a:rPr lang="en-GB" sz="1000" i="1" dirty="0"/>
              <a:t>Source: </a:t>
            </a:r>
            <a:r>
              <a:rPr lang="en-GB" sz="1000" dirty="0"/>
              <a:t>OECD (2019), </a:t>
            </a:r>
            <a:r>
              <a:rPr lang="en" sz="1000" dirty="0"/>
              <a:t>Corporate Bond Markets in a Time of Unconventional Monetary Policy</a:t>
            </a:r>
            <a:r>
              <a:rPr lang="en-GB" sz="1000" dirty="0"/>
              <a:t>, Thomson Reuters Eikon. </a:t>
            </a:r>
          </a:p>
        </p:txBody>
      </p:sp>
      <p:pic>
        <p:nvPicPr>
          <p:cNvPr id="13" name="Picture 12"/>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1225307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r="1265" b="53293"/>
          <a:stretch/>
        </p:blipFill>
        <p:spPr>
          <a:xfrm>
            <a:off x="0" y="802"/>
            <a:ext cx="9151234" cy="907984"/>
          </a:xfrm>
          <a:prstGeom prst="rect">
            <a:avLst/>
          </a:prstGeom>
        </p:spPr>
      </p:pic>
      <p:sp>
        <p:nvSpPr>
          <p:cNvPr id="9" name="TextBox 8"/>
          <p:cNvSpPr txBox="1"/>
          <p:nvPr/>
        </p:nvSpPr>
        <p:spPr>
          <a:xfrm>
            <a:off x="652376" y="4237624"/>
            <a:ext cx="7808056" cy="2015936"/>
          </a:xfrm>
          <a:prstGeom prst="rect">
            <a:avLst/>
          </a:prstGeom>
          <a:noFill/>
        </p:spPr>
        <p:txBody>
          <a:bodyPr wrap="square" rtlCol="0">
            <a:spAutoFit/>
          </a:bodyPr>
          <a:lstStyle/>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The outstanding amount of corporate </a:t>
            </a:r>
            <a:r>
              <a:rPr lang="en-GB" sz="1750" dirty="0">
                <a:solidFill>
                  <a:schemeClr val="accent5">
                    <a:lumMod val="25000"/>
                  </a:schemeClr>
                </a:solidFill>
                <a:latin typeface="Calibri" panose="020F0502020204030204" pitchFamily="34" charset="0"/>
                <a:cs typeface="Calibri" panose="020F0502020204030204" pitchFamily="34" charset="0"/>
              </a:rPr>
              <a:t>bonds issued by non-financial companies reached almost USD 13 trillion at the end of </a:t>
            </a:r>
            <a:r>
              <a:rPr lang="en-GB" sz="1750" dirty="0">
                <a:solidFill>
                  <a:schemeClr val="accent5">
                    <a:lumMod val="25000"/>
                  </a:schemeClr>
                </a:solidFill>
                <a:latin typeface="Calibri" panose="020F0502020204030204" pitchFamily="34" charset="0"/>
                <a:cs typeface="Calibri" panose="020F0502020204030204" pitchFamily="34" charset="0"/>
              </a:rPr>
              <a:t>2018. This twice </a:t>
            </a:r>
            <a:r>
              <a:rPr lang="en-GB" sz="1750" dirty="0">
                <a:solidFill>
                  <a:schemeClr val="accent5">
                    <a:lumMod val="25000"/>
                  </a:schemeClr>
                </a:solidFill>
                <a:latin typeface="Calibri" panose="020F0502020204030204" pitchFamily="34" charset="0"/>
                <a:cs typeface="Calibri" panose="020F0502020204030204" pitchFamily="34" charset="0"/>
              </a:rPr>
              <a:t>the amount in real terms that was outstanding in 2008.</a:t>
            </a: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European issuers account for approximately 20% of the outstanding amount. And US issuers for about 45%.</a:t>
            </a: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Total repayments/refinancing needs in 3 years - about USD 4 trillion.</a:t>
            </a:r>
          </a:p>
        </p:txBody>
      </p:sp>
      <p:sp>
        <p:nvSpPr>
          <p:cNvPr id="5" name="Rectangle 4"/>
          <p:cNvSpPr/>
          <p:nvPr/>
        </p:nvSpPr>
        <p:spPr>
          <a:xfrm>
            <a:off x="652376" y="1078748"/>
            <a:ext cx="6811434" cy="615553"/>
          </a:xfrm>
          <a:prstGeom prst="rect">
            <a:avLst/>
          </a:prstGeom>
        </p:spPr>
        <p:txBody>
          <a:bodyPr wrap="square">
            <a:spAutoFit/>
          </a:bodyPr>
          <a:lstStyle/>
          <a:p>
            <a:r>
              <a:rPr lang="en-US" sz="1600" b="1" dirty="0">
                <a:solidFill>
                  <a:srgbClr val="996600"/>
                </a:solidFill>
              </a:rPr>
              <a:t>Total outstanding amount of corporate bonds issued by non-financial companies </a:t>
            </a:r>
            <a:r>
              <a:rPr lang="en-US" sz="1600" b="1" dirty="0" smtClean="0">
                <a:solidFill>
                  <a:srgbClr val="996600"/>
                </a:solidFill>
              </a:rPr>
              <a:t>(2018 USD, trillion</a:t>
            </a:r>
            <a:r>
              <a:rPr lang="en-US" sz="1600" b="1" dirty="0">
                <a:solidFill>
                  <a:srgbClr val="996600"/>
                </a:solidFill>
              </a:rPr>
              <a:t>)</a:t>
            </a:r>
            <a:r>
              <a:rPr lang="en-US" b="1" dirty="0">
                <a:solidFill>
                  <a:srgbClr val="996600"/>
                </a:solidFill>
              </a:rPr>
              <a:t> </a:t>
            </a:r>
          </a:p>
        </p:txBody>
      </p:sp>
      <p:sp>
        <p:nvSpPr>
          <p:cNvPr id="8" name="TextBox 7"/>
          <p:cNvSpPr txBox="1"/>
          <p:nvPr/>
        </p:nvSpPr>
        <p:spPr>
          <a:xfrm>
            <a:off x="1136650" y="3883962"/>
            <a:ext cx="6581040" cy="246221"/>
          </a:xfrm>
          <a:prstGeom prst="rect">
            <a:avLst/>
          </a:prstGeom>
          <a:noFill/>
        </p:spPr>
        <p:txBody>
          <a:bodyPr wrap="square" rtlCol="0">
            <a:spAutoFit/>
          </a:bodyPr>
          <a:lstStyle/>
          <a:p>
            <a:r>
              <a:rPr lang="en-GB" sz="1000" i="1" dirty="0"/>
              <a:t>Source: </a:t>
            </a:r>
            <a:r>
              <a:rPr lang="en-GB" sz="1000" dirty="0"/>
              <a:t>OECD (2019), </a:t>
            </a:r>
            <a:r>
              <a:rPr lang="en" sz="1000" dirty="0"/>
              <a:t>Corporate Bond Markets in a Time of Unconventional Monetary Policy</a:t>
            </a:r>
            <a:r>
              <a:rPr lang="en-GB" sz="1000" dirty="0"/>
              <a:t>, Thomson Reuters Eikon. </a:t>
            </a:r>
          </a:p>
        </p:txBody>
      </p:sp>
      <p:sp>
        <p:nvSpPr>
          <p:cNvPr id="12" name="Title 3">
            <a:extLst>
              <a:ext uri="{FF2B5EF4-FFF2-40B4-BE49-F238E27FC236}">
                <a16:creationId xmlns:a16="http://schemas.microsoft.com/office/drawing/2014/main" id="{15E487BC-A74A-B74C-9865-17C47365CC5A}"/>
              </a:ext>
            </a:extLst>
          </p:cNvPr>
          <p:cNvSpPr txBox="1">
            <a:spLocks/>
          </p:cNvSpPr>
          <p:nvPr/>
        </p:nvSpPr>
        <p:spPr>
          <a:xfrm>
            <a:off x="1136650" y="165981"/>
            <a:ext cx="6248400" cy="5676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 eaLnBrk="0" hangingPunct="0"/>
            <a:r>
              <a:rPr lang="en-US" sz="2800" dirty="0">
                <a:solidFill>
                  <a:schemeClr val="accent5">
                    <a:lumMod val="25000"/>
                  </a:schemeClr>
                </a:solidFill>
                <a:latin typeface="Calibri" panose="020F0502020204030204" pitchFamily="34" charset="0"/>
                <a:cs typeface="Calibri" panose="020F0502020204030204" pitchFamily="34" charset="0"/>
              </a:rPr>
              <a:t>Rapid increase in </a:t>
            </a:r>
            <a:r>
              <a:rPr lang="en-US" sz="2800" dirty="0">
                <a:solidFill>
                  <a:schemeClr val="accent5">
                    <a:lumMod val="25000"/>
                  </a:schemeClr>
                </a:solidFill>
                <a:latin typeface="Calibri" panose="020F0502020204030204" pitchFamily="34" charset="0"/>
                <a:cs typeface="Calibri" panose="020F0502020204030204" pitchFamily="34" charset="0"/>
              </a:rPr>
              <a:t>outstanding amount</a:t>
            </a:r>
            <a:endParaRPr lang="en-US" sz="2800" dirty="0">
              <a:solidFill>
                <a:schemeClr val="accent5">
                  <a:lumMod val="25000"/>
                </a:schemeClr>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77A3EDDF-53C1-8844-B6D1-708DBFD1A412}"/>
              </a:ext>
            </a:extLst>
          </p:cNvPr>
          <p:cNvPicPr>
            <a:picLocks noChangeAspect="1"/>
          </p:cNvPicPr>
          <p:nvPr/>
        </p:nvPicPr>
        <p:blipFill>
          <a:blip r:embed="rId4"/>
          <a:stretch>
            <a:fillRect/>
          </a:stretch>
        </p:blipFill>
        <p:spPr>
          <a:xfrm>
            <a:off x="1136650" y="1747946"/>
            <a:ext cx="6870700" cy="2108200"/>
          </a:xfrm>
          <a:prstGeom prst="rect">
            <a:avLst/>
          </a:prstGeom>
        </p:spPr>
      </p:pic>
      <p:pic>
        <p:nvPicPr>
          <p:cNvPr id="14" name="Picture 13"/>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2458253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1265" b="53293"/>
          <a:stretch/>
        </p:blipFill>
        <p:spPr>
          <a:xfrm>
            <a:off x="-7234" y="-3661"/>
            <a:ext cx="9151234" cy="907984"/>
          </a:xfrm>
          <a:prstGeom prst="rect">
            <a:avLst/>
          </a:prstGeom>
        </p:spPr>
      </p:pic>
      <p:sp>
        <p:nvSpPr>
          <p:cNvPr id="9" name="TextBox 8"/>
          <p:cNvSpPr txBox="1"/>
          <p:nvPr/>
        </p:nvSpPr>
        <p:spPr>
          <a:xfrm>
            <a:off x="667972" y="4252261"/>
            <a:ext cx="7945129" cy="1323439"/>
          </a:xfrm>
          <a:prstGeom prst="rect">
            <a:avLst/>
          </a:prstGeom>
          <a:noFill/>
        </p:spPr>
        <p:txBody>
          <a:bodyPr wrap="square" rtlCol="0">
            <a:spAutoFit/>
          </a:bodyPr>
          <a:lstStyle/>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Continuous and significant increase in BBB rated bonds within the investment grade segment. Reached almost 54% at year end 2018. </a:t>
            </a: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This </a:t>
            </a:r>
            <a:r>
              <a:rPr lang="en-US" sz="1750" dirty="0">
                <a:solidFill>
                  <a:schemeClr val="accent5">
                    <a:lumMod val="25000"/>
                  </a:schemeClr>
                </a:solidFill>
                <a:latin typeface="Calibri" panose="020F0502020204030204" pitchFamily="34" charset="0"/>
                <a:cs typeface="Calibri" panose="020F0502020204030204" pitchFamily="34" charset="0"/>
              </a:rPr>
              <a:t>is the highest share that BBB </a:t>
            </a:r>
            <a:r>
              <a:rPr lang="en-US" sz="1750" dirty="0">
                <a:solidFill>
                  <a:schemeClr val="accent5">
                    <a:lumMod val="25000"/>
                  </a:schemeClr>
                </a:solidFill>
                <a:latin typeface="Calibri" panose="020F0502020204030204" pitchFamily="34" charset="0"/>
                <a:cs typeface="Calibri" panose="020F0502020204030204" pitchFamily="34" charset="0"/>
              </a:rPr>
              <a:t>issuance reached </a:t>
            </a:r>
            <a:r>
              <a:rPr lang="en-US" sz="1750" dirty="0">
                <a:solidFill>
                  <a:schemeClr val="accent5">
                    <a:lumMod val="25000"/>
                  </a:schemeClr>
                </a:solidFill>
                <a:latin typeface="Calibri" panose="020F0502020204030204" pitchFamily="34" charset="0"/>
                <a:cs typeface="Calibri" panose="020F0502020204030204" pitchFamily="34" charset="0"/>
              </a:rPr>
              <a:t>in our </a:t>
            </a:r>
            <a:r>
              <a:rPr lang="en-US" sz="1750" dirty="0">
                <a:solidFill>
                  <a:schemeClr val="accent5">
                    <a:lumMod val="25000"/>
                  </a:schemeClr>
                </a:solidFill>
                <a:latin typeface="Calibri" panose="020F0502020204030204" pitchFamily="34" charset="0"/>
                <a:cs typeface="Calibri" panose="020F0502020204030204" pitchFamily="34" charset="0"/>
              </a:rPr>
              <a:t>dataset, </a:t>
            </a:r>
            <a:r>
              <a:rPr lang="en-US" sz="1750" dirty="0">
                <a:solidFill>
                  <a:schemeClr val="accent5">
                    <a:lumMod val="25000"/>
                  </a:schemeClr>
                </a:solidFill>
                <a:latin typeface="Calibri" panose="020F0502020204030204" pitchFamily="34" charset="0"/>
                <a:cs typeface="Calibri" panose="020F0502020204030204" pitchFamily="34" charset="0"/>
              </a:rPr>
              <a:t>which goes back to 1980. </a:t>
            </a:r>
            <a:endParaRPr lang="en-GB" sz="1750" dirty="0">
              <a:solidFill>
                <a:schemeClr val="accent5">
                  <a:lumMod val="25000"/>
                </a:schemeClr>
              </a:solidFill>
              <a:latin typeface="Calibri" panose="020F0502020204030204" pitchFamily="34" charset="0"/>
              <a:cs typeface="Calibri" panose="020F0502020204030204" pitchFamily="34" charset="0"/>
            </a:endParaRPr>
          </a:p>
        </p:txBody>
      </p:sp>
      <p:sp>
        <p:nvSpPr>
          <p:cNvPr id="5" name="Rectangle 4"/>
          <p:cNvSpPr/>
          <p:nvPr/>
        </p:nvSpPr>
        <p:spPr>
          <a:xfrm>
            <a:off x="5148064" y="1287851"/>
            <a:ext cx="2885372" cy="307777"/>
          </a:xfrm>
          <a:prstGeom prst="rect">
            <a:avLst/>
          </a:prstGeom>
        </p:spPr>
        <p:txBody>
          <a:bodyPr wrap="square">
            <a:spAutoFit/>
          </a:bodyPr>
          <a:lstStyle/>
          <a:p>
            <a:pPr algn="ctr"/>
            <a:r>
              <a:rPr lang="en-US" sz="1400" b="1" dirty="0" smtClean="0">
                <a:solidFill>
                  <a:srgbClr val="996600"/>
                </a:solidFill>
              </a:rPr>
              <a:t>Non-investment grade bond</a:t>
            </a:r>
            <a:endParaRPr lang="en-US" sz="1400" b="1" dirty="0">
              <a:solidFill>
                <a:srgbClr val="996600"/>
              </a:solidFill>
            </a:endParaRPr>
          </a:p>
        </p:txBody>
      </p:sp>
      <p:sp>
        <p:nvSpPr>
          <p:cNvPr id="8" name="TextBox 7"/>
          <p:cNvSpPr txBox="1"/>
          <p:nvPr/>
        </p:nvSpPr>
        <p:spPr>
          <a:xfrm>
            <a:off x="894690" y="3711792"/>
            <a:ext cx="6581040" cy="246221"/>
          </a:xfrm>
          <a:prstGeom prst="rect">
            <a:avLst/>
          </a:prstGeom>
          <a:noFill/>
        </p:spPr>
        <p:txBody>
          <a:bodyPr wrap="square" rtlCol="0">
            <a:spAutoFit/>
          </a:bodyPr>
          <a:lstStyle/>
          <a:p>
            <a:r>
              <a:rPr lang="en-GB" sz="1000" i="1" dirty="0"/>
              <a:t>Source: </a:t>
            </a:r>
            <a:r>
              <a:rPr lang="en-GB" sz="1000" dirty="0"/>
              <a:t>OECD (2019), </a:t>
            </a:r>
            <a:r>
              <a:rPr lang="en" sz="1000" dirty="0"/>
              <a:t>Corporate Bond Markets in a Time of Unconventional Monetary Policy</a:t>
            </a:r>
            <a:r>
              <a:rPr lang="en-GB" sz="1000" dirty="0"/>
              <a:t>, Thomson Reuters Eikon. </a:t>
            </a:r>
          </a:p>
        </p:txBody>
      </p:sp>
      <p:sp>
        <p:nvSpPr>
          <p:cNvPr id="6" name="Rectangle 5"/>
          <p:cNvSpPr/>
          <p:nvPr/>
        </p:nvSpPr>
        <p:spPr>
          <a:xfrm>
            <a:off x="1907704" y="1244022"/>
            <a:ext cx="2017860" cy="307777"/>
          </a:xfrm>
          <a:prstGeom prst="rect">
            <a:avLst/>
          </a:prstGeom>
        </p:spPr>
        <p:txBody>
          <a:bodyPr wrap="none">
            <a:spAutoFit/>
          </a:bodyPr>
          <a:lstStyle/>
          <a:p>
            <a:pPr algn="ctr"/>
            <a:r>
              <a:rPr lang="en-GB" sz="1400" b="1" dirty="0" smtClean="0">
                <a:solidFill>
                  <a:srgbClr val="996600"/>
                </a:solidFill>
              </a:rPr>
              <a:t>Investment </a:t>
            </a:r>
            <a:r>
              <a:rPr lang="en-GB" sz="1400" b="1" dirty="0">
                <a:solidFill>
                  <a:srgbClr val="996600"/>
                </a:solidFill>
              </a:rPr>
              <a:t>grade bonds </a:t>
            </a:r>
          </a:p>
        </p:txBody>
      </p:sp>
      <p:sp>
        <p:nvSpPr>
          <p:cNvPr id="13" name="Title 3">
            <a:extLst>
              <a:ext uri="{FF2B5EF4-FFF2-40B4-BE49-F238E27FC236}">
                <a16:creationId xmlns:a16="http://schemas.microsoft.com/office/drawing/2014/main" id="{2B847909-B882-7F41-BCEF-5A5A472BF922}"/>
              </a:ext>
            </a:extLst>
          </p:cNvPr>
          <p:cNvSpPr txBox="1">
            <a:spLocks/>
          </p:cNvSpPr>
          <p:nvPr/>
        </p:nvSpPr>
        <p:spPr>
          <a:xfrm>
            <a:off x="464072" y="66342"/>
            <a:ext cx="8352928" cy="821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 eaLnBrk="0" hangingPunct="0"/>
            <a:r>
              <a:rPr lang="en-US" sz="2800" dirty="0">
                <a:solidFill>
                  <a:schemeClr val="accent5">
                    <a:lumMod val="25000"/>
                  </a:schemeClr>
                </a:solidFill>
                <a:latin typeface="Calibri" panose="020F0502020204030204" pitchFamily="34" charset="0"/>
                <a:cs typeface="Calibri" panose="020F0502020204030204" pitchFamily="34" charset="0"/>
              </a:rPr>
              <a:t>Composition of the investment and non-investment grade categories</a:t>
            </a:r>
          </a:p>
        </p:txBody>
      </p:sp>
      <p:pic>
        <p:nvPicPr>
          <p:cNvPr id="3" name="Picture 2"/>
          <p:cNvPicPr>
            <a:picLocks noChangeAspect="1"/>
          </p:cNvPicPr>
          <p:nvPr/>
        </p:nvPicPr>
        <p:blipFill rotWithShape="1">
          <a:blip r:embed="rId4"/>
          <a:srcRect t="10434"/>
          <a:stretch/>
        </p:blipFill>
        <p:spPr>
          <a:xfrm>
            <a:off x="894690" y="1653223"/>
            <a:ext cx="7718411" cy="2124369"/>
          </a:xfrm>
          <a:prstGeom prst="rect">
            <a:avLst/>
          </a:prstGeom>
        </p:spPr>
      </p:pic>
      <p:pic>
        <p:nvPicPr>
          <p:cNvPr id="14" name="Picture 13"/>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501181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1265" b="53293"/>
          <a:stretch/>
        </p:blipFill>
        <p:spPr>
          <a:xfrm>
            <a:off x="0" y="0"/>
            <a:ext cx="9151234" cy="907984"/>
          </a:xfrm>
          <a:prstGeom prst="rect">
            <a:avLst/>
          </a:prstGeom>
        </p:spPr>
      </p:pic>
      <p:sp>
        <p:nvSpPr>
          <p:cNvPr id="9" name="TextBox 8"/>
          <p:cNvSpPr txBox="1"/>
          <p:nvPr/>
        </p:nvSpPr>
        <p:spPr>
          <a:xfrm>
            <a:off x="316929" y="4491582"/>
            <a:ext cx="8517375" cy="1746632"/>
          </a:xfrm>
          <a:prstGeom prst="rect">
            <a:avLst/>
          </a:prstGeom>
          <a:noFill/>
        </p:spPr>
        <p:txBody>
          <a:bodyPr wrap="square" rtlCol="0">
            <a:spAutoFit/>
          </a:bodyPr>
          <a:lstStyle/>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Our “corporate bond rating index” looks at the combined effects of changes in the composition of the investment and non-investment grade segments.</a:t>
            </a: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The index assigns a score of 1 to a bond if it has the lowest credit quality rating and 21 if it has the highest rating. </a:t>
            </a:r>
            <a:r>
              <a:rPr lang="en-US" sz="1750" dirty="0">
                <a:solidFill>
                  <a:schemeClr val="accent5">
                    <a:lumMod val="25000"/>
                  </a:schemeClr>
                </a:solidFill>
                <a:latin typeface="Calibri" panose="020F0502020204030204" pitchFamily="34" charset="0"/>
                <a:cs typeface="Calibri" panose="020F0502020204030204" pitchFamily="34" charset="0"/>
              </a:rPr>
              <a:t>Weighted </a:t>
            </a:r>
            <a:r>
              <a:rPr lang="en-US" sz="1750" dirty="0">
                <a:solidFill>
                  <a:schemeClr val="accent5">
                    <a:lumMod val="25000"/>
                  </a:schemeClr>
                </a:solidFill>
                <a:latin typeface="Calibri" panose="020F0502020204030204" pitchFamily="34" charset="0"/>
                <a:cs typeface="Calibri" panose="020F0502020204030204" pitchFamily="34" charset="0"/>
              </a:rPr>
              <a:t>average of individual bond </a:t>
            </a:r>
            <a:r>
              <a:rPr lang="en-US" sz="1750" dirty="0">
                <a:solidFill>
                  <a:schemeClr val="accent5">
                    <a:lumMod val="25000"/>
                  </a:schemeClr>
                </a:solidFill>
                <a:latin typeface="Calibri" panose="020F0502020204030204" pitchFamily="34" charset="0"/>
                <a:cs typeface="Calibri" panose="020F0502020204030204" pitchFamily="34" charset="0"/>
              </a:rPr>
              <a:t>scores.</a:t>
            </a:r>
            <a:endParaRPr lang="en-US" sz="175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ts val="600"/>
              </a:spcBef>
              <a:spcAft>
                <a:spcPts val="600"/>
              </a:spcAft>
              <a:buFont typeface="Wingdings" panose="05000000000000000000" pitchFamily="2" charset="2"/>
              <a:buChar char="§"/>
            </a:pPr>
            <a:r>
              <a:rPr lang="en-US" sz="1750" dirty="0">
                <a:solidFill>
                  <a:schemeClr val="accent5">
                    <a:lumMod val="25000"/>
                  </a:schemeClr>
                </a:solidFill>
                <a:latin typeface="Calibri" panose="020F0502020204030204" pitchFamily="34" charset="0"/>
                <a:cs typeface="Calibri" panose="020F0502020204030204" pitchFamily="34" charset="0"/>
              </a:rPr>
              <a:t>For Europe, the continued decrease is associated with the 2011 crisis. </a:t>
            </a:r>
            <a:endParaRPr lang="en-GB" sz="1750" dirty="0">
              <a:solidFill>
                <a:schemeClr val="accent5">
                  <a:lumMod val="2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838200" y="4242369"/>
            <a:ext cx="6581040" cy="246221"/>
          </a:xfrm>
          <a:prstGeom prst="rect">
            <a:avLst/>
          </a:prstGeom>
          <a:noFill/>
        </p:spPr>
        <p:txBody>
          <a:bodyPr wrap="square" rtlCol="0">
            <a:spAutoFit/>
          </a:bodyPr>
          <a:lstStyle/>
          <a:p>
            <a:r>
              <a:rPr lang="en-GB" sz="1000" i="1" dirty="0"/>
              <a:t>Source: </a:t>
            </a:r>
            <a:r>
              <a:rPr lang="en-GB" sz="1000" dirty="0"/>
              <a:t>OECD (2019), </a:t>
            </a:r>
            <a:r>
              <a:rPr lang="en" sz="1000" dirty="0"/>
              <a:t>Corporate Bond Markets in a Time of Unconventional Monetary Policy</a:t>
            </a:r>
            <a:r>
              <a:rPr lang="en-GB" sz="1000" dirty="0"/>
              <a:t>, Thomson Reuters Eikon. </a:t>
            </a:r>
          </a:p>
        </p:txBody>
      </p:sp>
      <p:sp>
        <p:nvSpPr>
          <p:cNvPr id="6" name="Rectangle 5"/>
          <p:cNvSpPr/>
          <p:nvPr/>
        </p:nvSpPr>
        <p:spPr>
          <a:xfrm>
            <a:off x="533400" y="1067066"/>
            <a:ext cx="4870822" cy="307777"/>
          </a:xfrm>
          <a:prstGeom prst="rect">
            <a:avLst/>
          </a:prstGeom>
        </p:spPr>
        <p:txBody>
          <a:bodyPr wrap="none">
            <a:spAutoFit/>
          </a:bodyPr>
          <a:lstStyle/>
          <a:p>
            <a:pPr algn="ctr"/>
            <a:r>
              <a:rPr lang="en-US" sz="1400" b="1" dirty="0">
                <a:solidFill>
                  <a:srgbClr val="996600"/>
                </a:solidFill>
              </a:rPr>
              <a:t>Corporate bond rating index for different geographical regions </a:t>
            </a:r>
            <a:r>
              <a:rPr lang="en-GB" sz="1400" b="1" dirty="0" smtClean="0">
                <a:solidFill>
                  <a:srgbClr val="996600"/>
                </a:solidFill>
              </a:rPr>
              <a:t> </a:t>
            </a:r>
            <a:endParaRPr lang="en-GB" sz="1400" b="1" dirty="0">
              <a:solidFill>
                <a:srgbClr val="996600"/>
              </a:solidFill>
            </a:endParaRPr>
          </a:p>
        </p:txBody>
      </p:sp>
      <p:sp>
        <p:nvSpPr>
          <p:cNvPr id="13" name="Title 3">
            <a:extLst>
              <a:ext uri="{FF2B5EF4-FFF2-40B4-BE49-F238E27FC236}">
                <a16:creationId xmlns:a16="http://schemas.microsoft.com/office/drawing/2014/main" id="{2B847909-B882-7F41-BCEF-5A5A472BF922}"/>
              </a:ext>
            </a:extLst>
          </p:cNvPr>
          <p:cNvSpPr txBox="1">
            <a:spLocks/>
          </p:cNvSpPr>
          <p:nvPr/>
        </p:nvSpPr>
        <p:spPr>
          <a:xfrm>
            <a:off x="245625" y="129600"/>
            <a:ext cx="8352928" cy="5134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 eaLnBrk="0" hangingPunct="0"/>
            <a:r>
              <a:rPr lang="en-US" sz="2800" dirty="0">
                <a:solidFill>
                  <a:schemeClr val="accent5">
                    <a:lumMod val="25000"/>
                  </a:schemeClr>
                </a:solidFill>
                <a:latin typeface="Calibri" panose="020F0502020204030204" pitchFamily="34" charset="0"/>
                <a:cs typeface="Calibri" panose="020F0502020204030204" pitchFamily="34" charset="0"/>
              </a:rPr>
              <a:t>Corporate bond rating quality</a:t>
            </a:r>
            <a:endParaRPr lang="en-US" sz="2800" dirty="0">
              <a:solidFill>
                <a:schemeClr val="accent5">
                  <a:lumMod val="2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1187624" y="1565715"/>
            <a:ext cx="6468930" cy="2542126"/>
          </a:xfrm>
          <a:prstGeom prst="rect">
            <a:avLst/>
          </a:prstGeom>
        </p:spPr>
      </p:pic>
      <p:pic>
        <p:nvPicPr>
          <p:cNvPr id="14" name="Picture 13"/>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1988784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1265" b="53293"/>
          <a:stretch/>
        </p:blipFill>
        <p:spPr>
          <a:xfrm>
            <a:off x="-7234" y="6416"/>
            <a:ext cx="9151234" cy="907984"/>
          </a:xfrm>
          <a:prstGeom prst="rect">
            <a:avLst/>
          </a:prstGeom>
        </p:spPr>
      </p:pic>
      <p:sp>
        <p:nvSpPr>
          <p:cNvPr id="9" name="TextBox 8"/>
          <p:cNvSpPr txBox="1"/>
          <p:nvPr/>
        </p:nvSpPr>
        <p:spPr>
          <a:xfrm>
            <a:off x="683568" y="3989942"/>
            <a:ext cx="7920880" cy="2439129"/>
          </a:xfrm>
          <a:prstGeom prst="rect">
            <a:avLst/>
          </a:prstGeom>
          <a:noFill/>
        </p:spPr>
        <p:txBody>
          <a:bodyPr wrap="square" rtlCol="0">
            <a:spAutoFit/>
          </a:bodyPr>
          <a:lstStyle/>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Covenants </a:t>
            </a:r>
            <a:r>
              <a:rPr lang="en-GB" sz="1750" dirty="0">
                <a:solidFill>
                  <a:schemeClr val="accent5">
                    <a:lumMod val="25000"/>
                  </a:schemeClr>
                </a:solidFill>
                <a:latin typeface="Calibri" panose="020F0502020204030204" pitchFamily="34" charset="0"/>
                <a:cs typeface="Calibri" panose="020F0502020204030204" pitchFamily="34" charset="0"/>
              </a:rPr>
              <a:t>are clauses in a bond contract designed to protect bondholder rights. </a:t>
            </a:r>
          </a:p>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Our covenant </a:t>
            </a:r>
            <a:r>
              <a:rPr lang="en-GB" sz="1750" dirty="0">
                <a:solidFill>
                  <a:schemeClr val="accent5">
                    <a:lumMod val="25000"/>
                  </a:schemeClr>
                </a:solidFill>
                <a:latin typeface="Calibri" panose="020F0502020204030204" pitchFamily="34" charset="0"/>
                <a:cs typeface="Calibri" panose="020F0502020204030204" pitchFamily="34" charset="0"/>
              </a:rPr>
              <a:t>protection </a:t>
            </a:r>
            <a:r>
              <a:rPr lang="en-GB" sz="1750" dirty="0">
                <a:solidFill>
                  <a:schemeClr val="accent5">
                    <a:lumMod val="25000"/>
                  </a:schemeClr>
                </a:solidFill>
                <a:latin typeface="Calibri" panose="020F0502020204030204" pitchFamily="34" charset="0"/>
                <a:cs typeface="Calibri" panose="020F0502020204030204" pitchFamily="34" charset="0"/>
              </a:rPr>
              <a:t>index tracks </a:t>
            </a:r>
            <a:r>
              <a:rPr lang="en-GB" sz="1750" dirty="0">
                <a:solidFill>
                  <a:schemeClr val="accent5">
                    <a:lumMod val="25000"/>
                  </a:schemeClr>
                </a:solidFill>
                <a:latin typeface="Calibri" panose="020F0502020204030204" pitchFamily="34" charset="0"/>
                <a:cs typeface="Calibri" panose="020F0502020204030204" pitchFamily="34" charset="0"/>
              </a:rPr>
              <a:t>the presence/absence of 27 different types of covenants in the bond contract. </a:t>
            </a:r>
          </a:p>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Compared to the pre-2008 </a:t>
            </a:r>
            <a:r>
              <a:rPr lang="en-GB" sz="1750" dirty="0">
                <a:solidFill>
                  <a:schemeClr val="accent5">
                    <a:lumMod val="25000"/>
                  </a:schemeClr>
                </a:solidFill>
                <a:latin typeface="Calibri" panose="020F0502020204030204" pitchFamily="34" charset="0"/>
                <a:cs typeface="Calibri" panose="020F0502020204030204" pitchFamily="34" charset="0"/>
              </a:rPr>
              <a:t>period, </a:t>
            </a:r>
            <a:r>
              <a:rPr lang="en-GB" sz="1750" dirty="0">
                <a:solidFill>
                  <a:schemeClr val="accent5">
                    <a:lumMod val="25000"/>
                  </a:schemeClr>
                </a:solidFill>
                <a:latin typeface="Calibri" panose="020F0502020204030204" pitchFamily="34" charset="0"/>
                <a:cs typeface="Calibri" panose="020F0502020204030204" pitchFamily="34" charset="0"/>
              </a:rPr>
              <a:t>there has been a marked decrease in the use of key covenants for non-investment grade bonds. </a:t>
            </a:r>
          </a:p>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As a result, the gap between covenant protection for investment grade and non-investment grade bonds has narrowed.</a:t>
            </a:r>
          </a:p>
        </p:txBody>
      </p:sp>
      <p:sp>
        <p:nvSpPr>
          <p:cNvPr id="5" name="Rectangle 4"/>
          <p:cNvSpPr/>
          <p:nvPr/>
        </p:nvSpPr>
        <p:spPr>
          <a:xfrm>
            <a:off x="914400" y="999533"/>
            <a:ext cx="6811434" cy="338554"/>
          </a:xfrm>
          <a:prstGeom prst="rect">
            <a:avLst/>
          </a:prstGeom>
        </p:spPr>
        <p:txBody>
          <a:bodyPr wrap="square">
            <a:spAutoFit/>
          </a:bodyPr>
          <a:lstStyle/>
          <a:p>
            <a:r>
              <a:rPr lang="en-US" sz="1600" b="1" dirty="0">
                <a:solidFill>
                  <a:srgbClr val="996600"/>
                </a:solidFill>
              </a:rPr>
              <a:t>Covenant protection index for bonds issued </a:t>
            </a:r>
            <a:r>
              <a:rPr lang="en-US" sz="1600" b="1" dirty="0" smtClean="0">
                <a:solidFill>
                  <a:srgbClr val="996600"/>
                </a:solidFill>
              </a:rPr>
              <a:t>by </a:t>
            </a:r>
            <a:r>
              <a:rPr lang="en-US" sz="1600" b="1" dirty="0">
                <a:solidFill>
                  <a:srgbClr val="996600"/>
                </a:solidFill>
              </a:rPr>
              <a:t>non-financial companies</a:t>
            </a:r>
          </a:p>
        </p:txBody>
      </p:sp>
      <p:sp>
        <p:nvSpPr>
          <p:cNvPr id="8" name="TextBox 7"/>
          <p:cNvSpPr txBox="1"/>
          <p:nvPr/>
        </p:nvSpPr>
        <p:spPr>
          <a:xfrm>
            <a:off x="1489823" y="3710359"/>
            <a:ext cx="6157120" cy="246221"/>
          </a:xfrm>
          <a:prstGeom prst="rect">
            <a:avLst/>
          </a:prstGeom>
          <a:noFill/>
        </p:spPr>
        <p:txBody>
          <a:bodyPr wrap="square" rtlCol="0">
            <a:spAutoFit/>
          </a:bodyPr>
          <a:lstStyle/>
          <a:p>
            <a:r>
              <a:rPr lang="en-GB" sz="1000" i="1" dirty="0"/>
              <a:t>Source: </a:t>
            </a:r>
            <a:r>
              <a:rPr lang="en-GB" sz="1000" dirty="0"/>
              <a:t>OECD (2019), </a:t>
            </a:r>
            <a:r>
              <a:rPr lang="en" sz="1000" dirty="0"/>
              <a:t>Corporate Bond Markets in a Time of Unconventional Monetary Policy</a:t>
            </a:r>
            <a:r>
              <a:rPr lang="en-GB" sz="1000" dirty="0"/>
              <a:t>, Mergent FISD.</a:t>
            </a:r>
          </a:p>
        </p:txBody>
      </p:sp>
      <p:sp>
        <p:nvSpPr>
          <p:cNvPr id="13" name="Title 3">
            <a:extLst>
              <a:ext uri="{FF2B5EF4-FFF2-40B4-BE49-F238E27FC236}">
                <a16:creationId xmlns:a16="http://schemas.microsoft.com/office/drawing/2014/main" id="{20342DA9-11CB-3F45-B3B5-FFB00A75642E}"/>
              </a:ext>
            </a:extLst>
          </p:cNvPr>
          <p:cNvSpPr txBox="1">
            <a:spLocks/>
          </p:cNvSpPr>
          <p:nvPr/>
        </p:nvSpPr>
        <p:spPr>
          <a:xfrm>
            <a:off x="-43329" y="91549"/>
            <a:ext cx="9179496" cy="6460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 eaLnBrk="0" hangingPunct="0"/>
            <a:r>
              <a:rPr lang="en-US" sz="2800" dirty="0">
                <a:solidFill>
                  <a:schemeClr val="accent5">
                    <a:lumMod val="25000"/>
                  </a:schemeClr>
                </a:solidFill>
                <a:latin typeface="Calibri" panose="020F0502020204030204" pitchFamily="34" charset="0"/>
                <a:cs typeface="Calibri" panose="020F0502020204030204" pitchFamily="34" charset="0"/>
              </a:rPr>
              <a:t>Decrease in bondholder </a:t>
            </a:r>
            <a:r>
              <a:rPr lang="en-US" sz="2800" dirty="0">
                <a:solidFill>
                  <a:schemeClr val="accent5">
                    <a:lumMod val="25000"/>
                  </a:schemeClr>
                </a:solidFill>
                <a:latin typeface="Calibri" panose="020F0502020204030204" pitchFamily="34" charset="0"/>
                <a:cs typeface="Calibri" panose="020F0502020204030204" pitchFamily="34" charset="0"/>
              </a:rPr>
              <a:t>rights</a:t>
            </a:r>
            <a:endParaRPr lang="en-US" sz="2800" dirty="0">
              <a:solidFill>
                <a:schemeClr val="accent5">
                  <a:lumMod val="2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1594485" y="1392057"/>
            <a:ext cx="5575350" cy="2389436"/>
          </a:xfrm>
          <a:prstGeom prst="rect">
            <a:avLst/>
          </a:prstGeom>
        </p:spPr>
      </p:pic>
      <p:pic>
        <p:nvPicPr>
          <p:cNvPr id="14" name="Picture 13"/>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3645764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r="1265" b="53293"/>
          <a:stretch/>
        </p:blipFill>
        <p:spPr>
          <a:xfrm>
            <a:off x="-7234" y="6416"/>
            <a:ext cx="9151234" cy="907984"/>
          </a:xfrm>
          <a:prstGeom prst="rect">
            <a:avLst/>
          </a:prstGeom>
        </p:spPr>
      </p:pic>
      <p:sp>
        <p:nvSpPr>
          <p:cNvPr id="9" name="TextBox 8"/>
          <p:cNvSpPr txBox="1"/>
          <p:nvPr/>
        </p:nvSpPr>
        <p:spPr>
          <a:xfrm>
            <a:off x="466143" y="4682511"/>
            <a:ext cx="8426337" cy="1592744"/>
          </a:xfrm>
          <a:prstGeom prst="rect">
            <a:avLst/>
          </a:prstGeom>
          <a:noFill/>
        </p:spPr>
        <p:txBody>
          <a:bodyPr wrap="square" rtlCol="0">
            <a:spAutoFit/>
          </a:bodyPr>
          <a:lstStyle/>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While the </a:t>
            </a:r>
            <a:r>
              <a:rPr lang="en-GB" sz="1750" dirty="0">
                <a:solidFill>
                  <a:schemeClr val="accent5">
                    <a:lumMod val="25000"/>
                  </a:schemeClr>
                </a:solidFill>
                <a:latin typeface="Calibri" panose="020F0502020204030204" pitchFamily="34" charset="0"/>
                <a:cs typeface="Calibri" panose="020F0502020204030204" pitchFamily="34" charset="0"/>
              </a:rPr>
              <a:t>total issuance amount decreased to EUR 1.5 (USD 1.7) in 2018, the </a:t>
            </a:r>
            <a:r>
              <a:rPr lang="en-GB" sz="1750" dirty="0">
                <a:solidFill>
                  <a:schemeClr val="accent5">
                    <a:lumMod val="25000"/>
                  </a:schemeClr>
                </a:solidFill>
                <a:latin typeface="Calibri" panose="020F0502020204030204" pitchFamily="34" charset="0"/>
                <a:cs typeface="Calibri" panose="020F0502020204030204" pitchFamily="34" charset="0"/>
              </a:rPr>
              <a:t>long-term trend </a:t>
            </a:r>
            <a:r>
              <a:rPr lang="en-GB" sz="1750" dirty="0">
                <a:solidFill>
                  <a:schemeClr val="accent5">
                    <a:lumMod val="25000"/>
                  </a:schemeClr>
                </a:solidFill>
                <a:latin typeface="Calibri" panose="020F0502020204030204" pitchFamily="34" charset="0"/>
                <a:cs typeface="Calibri" panose="020F0502020204030204" pitchFamily="34" charset="0"/>
              </a:rPr>
              <a:t>has been upward in all regions. </a:t>
            </a:r>
          </a:p>
          <a:p>
            <a:pPr marL="342900" indent="-342900" algn="just" eaLnBrk="0" hangingPunct="0">
              <a:spcBef>
                <a:spcPts val="600"/>
              </a:spcBef>
              <a:spcAft>
                <a:spcPts val="600"/>
              </a:spcAft>
              <a:buFont typeface="Wingdings" panose="05000000000000000000" pitchFamily="2" charset="2"/>
              <a:buChar char="§"/>
            </a:pPr>
            <a:r>
              <a:rPr lang="en-GB" sz="1750" dirty="0">
                <a:solidFill>
                  <a:schemeClr val="accent5">
                    <a:lumMod val="25000"/>
                  </a:schemeClr>
                </a:solidFill>
                <a:latin typeface="Calibri" panose="020F0502020204030204" pitchFamily="34" charset="0"/>
                <a:cs typeface="Calibri" panose="020F0502020204030204" pitchFamily="34" charset="0"/>
              </a:rPr>
              <a:t>Since the increase in some other markets, particularly China, has been higher compared to Europe, the share of European companies in global corporate bond proceeds dropped from 29% in 2008 to 20% in 2018. </a:t>
            </a:r>
          </a:p>
        </p:txBody>
      </p:sp>
      <p:sp>
        <p:nvSpPr>
          <p:cNvPr id="8" name="TextBox 7"/>
          <p:cNvSpPr txBox="1"/>
          <p:nvPr/>
        </p:nvSpPr>
        <p:spPr>
          <a:xfrm>
            <a:off x="838200" y="4288507"/>
            <a:ext cx="6581040" cy="246221"/>
          </a:xfrm>
          <a:prstGeom prst="rect">
            <a:avLst/>
          </a:prstGeom>
          <a:noFill/>
        </p:spPr>
        <p:txBody>
          <a:bodyPr wrap="square" rtlCol="0">
            <a:spAutoFit/>
          </a:bodyPr>
          <a:lstStyle/>
          <a:p>
            <a:r>
              <a:rPr lang="en-GB" sz="1000" i="1" dirty="0"/>
              <a:t>Source: </a:t>
            </a:r>
            <a:r>
              <a:rPr lang="en-GB" sz="1000" dirty="0"/>
              <a:t>OECD </a:t>
            </a:r>
            <a:r>
              <a:rPr lang="en-GB" sz="1000" dirty="0" smtClean="0"/>
              <a:t>(Forthcoming), Capital Market Review of Italy. </a:t>
            </a:r>
            <a:endParaRPr lang="en-GB" sz="1000" dirty="0"/>
          </a:p>
        </p:txBody>
      </p:sp>
      <p:sp>
        <p:nvSpPr>
          <p:cNvPr id="6" name="Rectangle 5"/>
          <p:cNvSpPr/>
          <p:nvPr/>
        </p:nvSpPr>
        <p:spPr>
          <a:xfrm>
            <a:off x="609600" y="1029389"/>
            <a:ext cx="4614405" cy="307777"/>
          </a:xfrm>
          <a:prstGeom prst="rect">
            <a:avLst/>
          </a:prstGeom>
        </p:spPr>
        <p:txBody>
          <a:bodyPr wrap="none">
            <a:spAutoFit/>
          </a:bodyPr>
          <a:lstStyle/>
          <a:p>
            <a:pPr algn="ctr"/>
            <a:r>
              <a:rPr lang="en-US" sz="1400" b="1" dirty="0">
                <a:solidFill>
                  <a:srgbClr val="996600"/>
                </a:solidFill>
              </a:rPr>
              <a:t>Global corporate bond issuance by non-financial companies</a:t>
            </a:r>
            <a:endParaRPr lang="en-GB" sz="1400" b="1" dirty="0">
              <a:solidFill>
                <a:srgbClr val="996600"/>
              </a:solidFill>
            </a:endParaRPr>
          </a:p>
        </p:txBody>
      </p:sp>
      <p:sp>
        <p:nvSpPr>
          <p:cNvPr id="13" name="Title 3">
            <a:extLst>
              <a:ext uri="{FF2B5EF4-FFF2-40B4-BE49-F238E27FC236}">
                <a16:creationId xmlns:a16="http://schemas.microsoft.com/office/drawing/2014/main" id="{2B847909-B882-7F41-BCEF-5A5A472BF922}"/>
              </a:ext>
            </a:extLst>
          </p:cNvPr>
          <p:cNvSpPr txBox="1">
            <a:spLocks/>
          </p:cNvSpPr>
          <p:nvPr/>
        </p:nvSpPr>
        <p:spPr>
          <a:xfrm>
            <a:off x="391919" y="84685"/>
            <a:ext cx="8352928" cy="722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 eaLnBrk="0" hangingPunct="0"/>
            <a:r>
              <a:rPr lang="en-US" sz="2800" dirty="0">
                <a:solidFill>
                  <a:schemeClr val="accent5">
                    <a:lumMod val="25000"/>
                  </a:schemeClr>
                </a:solidFill>
                <a:latin typeface="Calibri" panose="020F0502020204030204" pitchFamily="34" charset="0"/>
                <a:cs typeface="Calibri" panose="020F0502020204030204" pitchFamily="34" charset="0"/>
              </a:rPr>
              <a:t>Share of European non-financial companies</a:t>
            </a:r>
            <a:endParaRPr lang="en-US" sz="2800" dirty="0">
              <a:solidFill>
                <a:schemeClr val="accent5">
                  <a:lumMod val="2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710863" y="1473082"/>
            <a:ext cx="7715039" cy="2742598"/>
          </a:xfrm>
          <a:prstGeom prst="rect">
            <a:avLst/>
          </a:prstGeom>
        </p:spPr>
      </p:pic>
      <p:pic>
        <p:nvPicPr>
          <p:cNvPr id="15" name="Picture 14"/>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1615296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r="1265" b="53293"/>
          <a:stretch/>
        </p:blipFill>
        <p:spPr>
          <a:xfrm>
            <a:off x="-7234" y="6416"/>
            <a:ext cx="9151234" cy="907984"/>
          </a:xfrm>
          <a:prstGeom prst="rect">
            <a:avLst/>
          </a:prstGeom>
        </p:spPr>
      </p:pic>
      <p:sp>
        <p:nvSpPr>
          <p:cNvPr id="11" name="TextBox 10"/>
          <p:cNvSpPr txBox="1"/>
          <p:nvPr/>
        </p:nvSpPr>
        <p:spPr>
          <a:xfrm>
            <a:off x="762000" y="205629"/>
            <a:ext cx="7848872" cy="523220"/>
          </a:xfrm>
          <a:prstGeom prst="rect">
            <a:avLst/>
          </a:prstGeom>
          <a:noFill/>
        </p:spPr>
        <p:txBody>
          <a:bodyPr wrap="square" rtlCol="0">
            <a:spAutoFit/>
          </a:bodyPr>
          <a:lstStyle/>
          <a:p>
            <a:pPr marL="72000" lvl="0" algn="ctr" eaLnBrk="0" hangingPunct="0"/>
            <a:r>
              <a:rPr lang="en-US" sz="2800" dirty="0" smtClean="0">
                <a:solidFill>
                  <a:schemeClr val="accent5">
                    <a:lumMod val="25000"/>
                  </a:schemeClr>
                </a:solidFill>
                <a:latin typeface="Calibri" panose="020F0502020204030204" pitchFamily="34" charset="0"/>
                <a:ea typeface="+mj-ea"/>
                <a:cs typeface="Calibri" panose="020F0502020204030204" pitchFamily="34" charset="0"/>
              </a:rPr>
              <a:t>OECD Capital Market Series</a:t>
            </a:r>
            <a:endParaRPr lang="en-US" sz="2800" dirty="0">
              <a:solidFill>
                <a:schemeClr val="accent5">
                  <a:lumMod val="25000"/>
                </a:schemeClr>
              </a:solidFill>
              <a:latin typeface="Calibri" panose="020F0502020204030204" pitchFamily="34" charset="0"/>
              <a:ea typeface="+mj-ea"/>
              <a:cs typeface="Calibri" panose="020F0502020204030204" pitchFamily="34" charset="0"/>
            </a:endParaRPr>
          </a:p>
        </p:txBody>
      </p:sp>
      <p:sp>
        <p:nvSpPr>
          <p:cNvPr id="8" name="Title 3">
            <a:extLst>
              <a:ext uri="{FF2B5EF4-FFF2-40B4-BE49-F238E27FC236}">
                <a16:creationId xmlns:a16="http://schemas.microsoft.com/office/drawing/2014/main" id="{CAC204E1-07B2-C042-B49F-6E62BDEA5EE2}"/>
              </a:ext>
            </a:extLst>
          </p:cNvPr>
          <p:cNvSpPr txBox="1">
            <a:spLocks/>
          </p:cNvSpPr>
          <p:nvPr/>
        </p:nvSpPr>
        <p:spPr>
          <a:xfrm>
            <a:off x="-36000" y="129600"/>
            <a:ext cx="9179496" cy="821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900" dirty="0">
              <a:solidFill>
                <a:srgbClr val="002060"/>
              </a:solidFill>
            </a:endParaRPr>
          </a:p>
        </p:txBody>
      </p:sp>
      <p:pic>
        <p:nvPicPr>
          <p:cNvPr id="10" name="Picture 9"/>
          <p:cNvPicPr>
            <a:picLocks noChangeAspect="1"/>
          </p:cNvPicPr>
          <p:nvPr/>
        </p:nvPicPr>
        <p:blipFill rotWithShape="1">
          <a:blip r:embed="rId4"/>
          <a:srcRect l="1945" r="49251" b="22018"/>
          <a:stretch/>
        </p:blipFill>
        <p:spPr>
          <a:xfrm>
            <a:off x="0" y="6324600"/>
            <a:ext cx="1912234" cy="533400"/>
          </a:xfrm>
          <a:prstGeom prst="rect">
            <a:avLst/>
          </a:prstGeom>
          <a:effectLst>
            <a:reflection stA="45000" endPos="13000" dist="50800" dir="5400000" sy="-100000" algn="bl" rotWithShape="0"/>
          </a:effectLst>
        </p:spPr>
      </p:pic>
      <p:pic>
        <p:nvPicPr>
          <p:cNvPr id="3" name="Picture 2"/>
          <p:cNvPicPr>
            <a:picLocks noChangeAspect="1"/>
          </p:cNvPicPr>
          <p:nvPr/>
        </p:nvPicPr>
        <p:blipFill>
          <a:blip r:embed="rId5"/>
          <a:stretch>
            <a:fillRect/>
          </a:stretch>
        </p:blipFill>
        <p:spPr>
          <a:xfrm>
            <a:off x="4889668" y="1234441"/>
            <a:ext cx="3239663" cy="4642066"/>
          </a:xfrm>
          <a:prstGeom prst="rect">
            <a:avLst/>
          </a:prstGeom>
        </p:spPr>
      </p:pic>
      <p:pic>
        <p:nvPicPr>
          <p:cNvPr id="4" name="Picture 3"/>
          <p:cNvPicPr>
            <a:picLocks noChangeAspect="1"/>
          </p:cNvPicPr>
          <p:nvPr/>
        </p:nvPicPr>
        <p:blipFill>
          <a:blip r:embed="rId6"/>
          <a:stretch>
            <a:fillRect/>
          </a:stretch>
        </p:blipFill>
        <p:spPr>
          <a:xfrm>
            <a:off x="838200" y="1219200"/>
            <a:ext cx="3276600" cy="4657306"/>
          </a:xfrm>
          <a:prstGeom prst="rect">
            <a:avLst/>
          </a:prstGeom>
          <a:ln>
            <a:solidFill>
              <a:schemeClr val="accent1">
                <a:lumMod val="50000"/>
              </a:schemeClr>
            </a:solidFill>
          </a:ln>
        </p:spPr>
      </p:pic>
    </p:spTree>
    <p:extLst>
      <p:ext uri="{BB962C8B-B14F-4D97-AF65-F5344CB8AC3E}">
        <p14:creationId xmlns:p14="http://schemas.microsoft.com/office/powerpoint/2010/main" val="200914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945" r="49251" b="22018"/>
          <a:stretch/>
        </p:blipFill>
        <p:spPr>
          <a:xfrm>
            <a:off x="0" y="6324600"/>
            <a:ext cx="1912234" cy="533400"/>
          </a:xfrm>
          <a:prstGeom prst="rect">
            <a:avLst/>
          </a:prstGeom>
          <a:effectLst>
            <a:reflection stA="45000" endPos="13000" dist="50800" dir="5400000" sy="-100000" algn="bl" rotWithShape="0"/>
          </a:effectLst>
        </p:spPr>
      </p:pic>
      <p:pic>
        <p:nvPicPr>
          <p:cNvPr id="4" name="Picture 3"/>
          <p:cNvPicPr>
            <a:picLocks noChangeAspect="1"/>
          </p:cNvPicPr>
          <p:nvPr/>
        </p:nvPicPr>
        <p:blipFill rotWithShape="1">
          <a:blip r:embed="rId3"/>
          <a:srcRect r="1265" b="53293"/>
          <a:stretch/>
        </p:blipFill>
        <p:spPr>
          <a:xfrm>
            <a:off x="0" y="0"/>
            <a:ext cx="9151234" cy="907984"/>
          </a:xfrm>
          <a:prstGeom prst="rect">
            <a:avLst/>
          </a:prstGeom>
        </p:spPr>
      </p:pic>
      <p:sp>
        <p:nvSpPr>
          <p:cNvPr id="2" name="Title 1"/>
          <p:cNvSpPr>
            <a:spLocks noGrp="1"/>
          </p:cNvSpPr>
          <p:nvPr>
            <p:ph type="title"/>
          </p:nvPr>
        </p:nvSpPr>
        <p:spPr>
          <a:xfrm>
            <a:off x="304800" y="152400"/>
            <a:ext cx="8218487" cy="647701"/>
          </a:xfrm>
        </p:spPr>
        <p:txBody>
          <a:bodyPr/>
          <a:lstStyle/>
          <a:p>
            <a:pPr eaLnBrk="1" hangingPunct="1"/>
            <a:r>
              <a:rPr lang="en-GB" sz="2800" dirty="0">
                <a:solidFill>
                  <a:schemeClr val="accent5">
                    <a:lumMod val="25000"/>
                  </a:schemeClr>
                </a:solidFill>
                <a:latin typeface="Calibri" panose="020F0502020204030204" pitchFamily="34" charset="0"/>
                <a:cs typeface="Calibri" panose="020F0502020204030204" pitchFamily="34" charset="0"/>
              </a:rPr>
              <a:t>Owners of the World’s Listed Companies </a:t>
            </a:r>
            <a:endParaRPr lang="en-GB" sz="2800" kern="1200" dirty="0">
              <a:solidFill>
                <a:schemeClr val="accent5">
                  <a:lumMod val="2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04800" y="1447800"/>
            <a:ext cx="8153400" cy="4768917"/>
          </a:xfrm>
        </p:spPr>
        <p:txBody>
          <a:bodyPr/>
          <a:lstStyle/>
          <a:p>
            <a:pPr algn="just">
              <a:spcBef>
                <a:spcPts val="0"/>
              </a:spcBef>
              <a:buFont typeface="Wingdings" panose="05000000000000000000" pitchFamily="2" charset="2"/>
              <a:buChar char="§"/>
            </a:pPr>
            <a:r>
              <a:rPr lang="en-US" sz="2000" dirty="0" smtClean="0">
                <a:solidFill>
                  <a:schemeClr val="accent5">
                    <a:lumMod val="25000"/>
                  </a:schemeClr>
                </a:solidFill>
                <a:latin typeface="Calibri" panose="020F0502020204030204" pitchFamily="34" charset="0"/>
                <a:cs typeface="Calibri" panose="020F0502020204030204" pitchFamily="34" charset="0"/>
              </a:rPr>
              <a:t>The</a:t>
            </a:r>
            <a:r>
              <a:rPr lang="tr-TR" sz="2000" dirty="0" smtClean="0">
                <a:solidFill>
                  <a:schemeClr val="accent5">
                    <a:lumMod val="25000"/>
                  </a:schemeClr>
                </a:solidFill>
                <a:latin typeface="Calibri" panose="020F0502020204030204" pitchFamily="34" charset="0"/>
                <a:cs typeface="Calibri" panose="020F0502020204030204" pitchFamily="34" charset="0"/>
              </a:rPr>
              <a:t> </a:t>
            </a:r>
            <a:r>
              <a:rPr lang="en-US" sz="2000" dirty="0" smtClean="0">
                <a:solidFill>
                  <a:schemeClr val="accent5">
                    <a:lumMod val="25000"/>
                  </a:schemeClr>
                </a:solidFill>
                <a:latin typeface="Calibri" panose="020F0502020204030204" pitchFamily="34" charset="0"/>
                <a:cs typeface="Calibri" panose="020F0502020204030204" pitchFamily="34" charset="0"/>
              </a:rPr>
              <a:t>combined </a:t>
            </a:r>
            <a:r>
              <a:rPr lang="en-US" sz="2000" dirty="0">
                <a:solidFill>
                  <a:schemeClr val="accent5">
                    <a:lumMod val="25000"/>
                  </a:schemeClr>
                </a:solidFill>
                <a:latin typeface="Calibri" panose="020F0502020204030204" pitchFamily="34" charset="0"/>
                <a:cs typeface="Calibri" panose="020F0502020204030204" pitchFamily="34" charset="0"/>
              </a:rPr>
              <a:t>market value </a:t>
            </a:r>
            <a:r>
              <a:rPr lang="en-US" sz="2000" dirty="0" smtClean="0">
                <a:solidFill>
                  <a:schemeClr val="accent5">
                    <a:lumMod val="25000"/>
                  </a:schemeClr>
                </a:solidFill>
                <a:latin typeface="Calibri" panose="020F0502020204030204" pitchFamily="34" charset="0"/>
                <a:cs typeface="Calibri" panose="020F0502020204030204" pitchFamily="34" charset="0"/>
              </a:rPr>
              <a:t>of</a:t>
            </a:r>
            <a:r>
              <a:rPr lang="tr-TR" sz="2000" dirty="0" smtClean="0">
                <a:solidFill>
                  <a:schemeClr val="accent5">
                    <a:lumMod val="25000"/>
                  </a:schemeClr>
                </a:solidFill>
                <a:latin typeface="Calibri" panose="020F0502020204030204" pitchFamily="34" charset="0"/>
                <a:cs typeface="Calibri" panose="020F0502020204030204" pitchFamily="34" charset="0"/>
              </a:rPr>
              <a:t> </a:t>
            </a:r>
            <a:r>
              <a:rPr lang="en-GB" sz="2000" dirty="0" smtClean="0">
                <a:solidFill>
                  <a:schemeClr val="accent5">
                    <a:lumMod val="25000"/>
                  </a:schemeClr>
                </a:solidFill>
                <a:latin typeface="Calibri" panose="020F0502020204030204" pitchFamily="34" charset="0"/>
                <a:cs typeface="Calibri" panose="020F0502020204030204" pitchFamily="34" charset="0"/>
              </a:rPr>
              <a:t>the</a:t>
            </a:r>
            <a:r>
              <a:rPr lang="tr-TR" sz="2000" dirty="0" smtClean="0">
                <a:solidFill>
                  <a:schemeClr val="accent5">
                    <a:lumMod val="25000"/>
                  </a:schemeClr>
                </a:solidFill>
                <a:latin typeface="Calibri" panose="020F0502020204030204" pitchFamily="34" charset="0"/>
                <a:cs typeface="Calibri" panose="020F0502020204030204" pitchFamily="34" charset="0"/>
              </a:rPr>
              <a:t> </a:t>
            </a:r>
            <a:r>
              <a:rPr lang="en-GB" sz="2000" dirty="0" smtClean="0">
                <a:solidFill>
                  <a:schemeClr val="accent5">
                    <a:lumMod val="25000"/>
                  </a:schemeClr>
                </a:solidFill>
                <a:latin typeface="Calibri" panose="020F0502020204030204" pitchFamily="34" charset="0"/>
                <a:cs typeface="Calibri" panose="020F0502020204030204" pitchFamily="34" charset="0"/>
              </a:rPr>
              <a:t>world’s listed companies is about USD 80 trillion</a:t>
            </a:r>
            <a:r>
              <a:rPr lang="en-US" sz="2000" dirty="0" smtClean="0">
                <a:solidFill>
                  <a:schemeClr val="accent5">
                    <a:lumMod val="25000"/>
                  </a:schemeClr>
                </a:solidFill>
                <a:latin typeface="Calibri" panose="020F0502020204030204" pitchFamily="34" charset="0"/>
                <a:cs typeface="Calibri" panose="020F0502020204030204" pitchFamily="34" charset="0"/>
              </a:rPr>
              <a:t>. </a:t>
            </a:r>
            <a:r>
              <a:rPr lang="en-US" sz="2000" dirty="0">
                <a:solidFill>
                  <a:schemeClr val="accent5">
                    <a:lumMod val="25000"/>
                  </a:schemeClr>
                </a:solidFill>
                <a:latin typeface="Calibri" panose="020F0502020204030204" pitchFamily="34" charset="0"/>
                <a:cs typeface="Calibri" panose="020F0502020204030204" pitchFamily="34" charset="0"/>
              </a:rPr>
              <a:t>This is equivalent to the global GDP.</a:t>
            </a:r>
          </a:p>
          <a:p>
            <a:pPr>
              <a:spcBef>
                <a:spcPts val="0"/>
              </a:spcBef>
            </a:pPr>
            <a:endParaRPr lang="en-GB" sz="2000" dirty="0" smtClean="0">
              <a:solidFill>
                <a:schemeClr val="accent5">
                  <a:lumMod val="25000"/>
                </a:schemeClr>
              </a:solidFill>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
            </a:pPr>
            <a:r>
              <a:rPr lang="en-GB" sz="2000" dirty="0" smtClean="0">
                <a:solidFill>
                  <a:schemeClr val="accent5">
                    <a:lumMod val="25000"/>
                  </a:schemeClr>
                </a:solidFill>
                <a:latin typeface="Calibri" panose="020F0502020204030204" pitchFamily="34" charset="0"/>
                <a:cs typeface="Calibri" panose="020F0502020204030204" pitchFamily="34" charset="0"/>
              </a:rPr>
              <a:t>Considering </a:t>
            </a:r>
            <a:r>
              <a:rPr lang="en-GB" sz="2000" dirty="0">
                <a:solidFill>
                  <a:schemeClr val="accent5">
                    <a:lumMod val="25000"/>
                  </a:schemeClr>
                </a:solidFill>
                <a:latin typeface="Calibri" panose="020F0502020204030204" pitchFamily="34" charset="0"/>
                <a:cs typeface="Calibri" panose="020F0502020204030204" pitchFamily="34" charset="0"/>
              </a:rPr>
              <a:t>the significance of the world’s listed companies, who owns them and how these owners perform their role as shareholders is of economy-wide importance. </a:t>
            </a:r>
            <a:endParaRPr lang="en-GB" sz="2000" dirty="0" smtClean="0">
              <a:solidFill>
                <a:schemeClr val="accent5">
                  <a:lumMod val="25000"/>
                </a:schemeClr>
              </a:solidFill>
              <a:latin typeface="Calibri" panose="020F0502020204030204" pitchFamily="34" charset="0"/>
              <a:cs typeface="Calibri" panose="020F0502020204030204" pitchFamily="34" charset="0"/>
            </a:endParaRPr>
          </a:p>
          <a:p>
            <a:pPr>
              <a:spcBef>
                <a:spcPts val="0"/>
              </a:spcBef>
            </a:pPr>
            <a:endParaRPr lang="en-GB" sz="2000" dirty="0" smtClean="0">
              <a:solidFill>
                <a:schemeClr val="accent5">
                  <a:lumMod val="25000"/>
                </a:schemeClr>
              </a:solidFill>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
            </a:pPr>
            <a:r>
              <a:rPr lang="en-GB" sz="2000" dirty="0" smtClean="0">
                <a:solidFill>
                  <a:schemeClr val="accent5">
                    <a:lumMod val="25000"/>
                  </a:schemeClr>
                </a:solidFill>
                <a:latin typeface="Calibri" panose="020F0502020204030204" pitchFamily="34" charset="0"/>
                <a:cs typeface="Calibri" panose="020F0502020204030204" pitchFamily="34" charset="0"/>
              </a:rPr>
              <a:t>This not only affects the </a:t>
            </a:r>
            <a:r>
              <a:rPr lang="en-GB" sz="2000" dirty="0">
                <a:solidFill>
                  <a:schemeClr val="accent5">
                    <a:lumMod val="25000"/>
                  </a:schemeClr>
                </a:solidFill>
                <a:latin typeface="Calibri" panose="020F0502020204030204" pitchFamily="34" charset="0"/>
                <a:cs typeface="Calibri" panose="020F0502020204030204" pitchFamily="34" charset="0"/>
              </a:rPr>
              <a:t>amount of risk capital that is made available to independent entrepreneurs who can challenge the status quo by developing new technologies and products. It also affects how </a:t>
            </a:r>
            <a:r>
              <a:rPr lang="en-GB" sz="2000" dirty="0" smtClean="0">
                <a:solidFill>
                  <a:schemeClr val="accent5">
                    <a:lumMod val="25000"/>
                  </a:schemeClr>
                </a:solidFill>
                <a:latin typeface="Calibri" panose="020F0502020204030204" pitchFamily="34" charset="0"/>
                <a:cs typeface="Calibri" panose="020F0502020204030204" pitchFamily="34" charset="0"/>
              </a:rPr>
              <a:t>well the </a:t>
            </a:r>
            <a:r>
              <a:rPr lang="en-GB" sz="2000" dirty="0">
                <a:solidFill>
                  <a:schemeClr val="accent5">
                    <a:lumMod val="25000"/>
                  </a:schemeClr>
                </a:solidFill>
                <a:latin typeface="Calibri" panose="020F0502020204030204" pitchFamily="34" charset="0"/>
                <a:cs typeface="Calibri" panose="020F0502020204030204" pitchFamily="34" charset="0"/>
              </a:rPr>
              <a:t>performance of existing corporations is scrutinised and how strategic decisions about their future direction are made.</a:t>
            </a:r>
          </a:p>
          <a:p>
            <a:pPr algn="just">
              <a:buFont typeface="+mj-lt"/>
              <a:buAutoNum type="arabicPeriod"/>
            </a:pPr>
            <a:endParaRPr lang="en-GB" sz="1800" dirty="0">
              <a:solidFill>
                <a:schemeClr val="accent5">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3132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r="1265" b="53293"/>
          <a:stretch/>
        </p:blipFill>
        <p:spPr>
          <a:xfrm>
            <a:off x="-7234" y="6416"/>
            <a:ext cx="9151234" cy="907984"/>
          </a:xfrm>
          <a:prstGeom prst="rect">
            <a:avLst/>
          </a:prstGeom>
        </p:spPr>
      </p:pic>
      <p:sp>
        <p:nvSpPr>
          <p:cNvPr id="11" name="TextBox 10"/>
          <p:cNvSpPr txBox="1"/>
          <p:nvPr/>
        </p:nvSpPr>
        <p:spPr>
          <a:xfrm>
            <a:off x="643947" y="198798"/>
            <a:ext cx="7848872" cy="523220"/>
          </a:xfrm>
          <a:prstGeom prst="rect">
            <a:avLst/>
          </a:prstGeom>
          <a:noFill/>
        </p:spPr>
        <p:txBody>
          <a:bodyPr wrap="square" rtlCol="0">
            <a:spAutoFit/>
          </a:bodyPr>
          <a:lstStyle/>
          <a:p>
            <a:pPr marL="72000" lvl="0" algn="ctr" eaLnBrk="0" hangingPunct="0"/>
            <a:r>
              <a:rPr lang="en-US" sz="2800" dirty="0">
                <a:solidFill>
                  <a:schemeClr val="accent5">
                    <a:lumMod val="25000"/>
                  </a:schemeClr>
                </a:solidFill>
                <a:latin typeface="Calibri" panose="020F0502020204030204" pitchFamily="34" charset="0"/>
                <a:ea typeface="+mj-ea"/>
                <a:cs typeface="Calibri" panose="020F0502020204030204" pitchFamily="34" charset="0"/>
              </a:rPr>
              <a:t>Want to know more ? </a:t>
            </a:r>
            <a:endParaRPr lang="en-US" sz="2800" dirty="0">
              <a:solidFill>
                <a:schemeClr val="accent5">
                  <a:lumMod val="25000"/>
                </a:schemeClr>
              </a:solidFill>
              <a:latin typeface="Calibri" panose="020F0502020204030204" pitchFamily="34" charset="0"/>
              <a:ea typeface="+mj-ea"/>
              <a:cs typeface="Calibri" panose="020F0502020204030204" pitchFamily="34" charset="0"/>
            </a:endParaRPr>
          </a:p>
        </p:txBody>
      </p:sp>
      <p:sp>
        <p:nvSpPr>
          <p:cNvPr id="8" name="Title 3">
            <a:extLst>
              <a:ext uri="{FF2B5EF4-FFF2-40B4-BE49-F238E27FC236}">
                <a16:creationId xmlns:a16="http://schemas.microsoft.com/office/drawing/2014/main" id="{CAC204E1-07B2-C042-B49F-6E62BDEA5EE2}"/>
              </a:ext>
            </a:extLst>
          </p:cNvPr>
          <p:cNvSpPr txBox="1">
            <a:spLocks/>
          </p:cNvSpPr>
          <p:nvPr/>
        </p:nvSpPr>
        <p:spPr>
          <a:xfrm>
            <a:off x="-36000" y="129600"/>
            <a:ext cx="9179496" cy="821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900" dirty="0">
              <a:solidFill>
                <a:srgbClr val="002060"/>
              </a:solidFill>
            </a:endParaRPr>
          </a:p>
        </p:txBody>
      </p:sp>
      <p:sp>
        <p:nvSpPr>
          <p:cNvPr id="9" name="Rectangle 8"/>
          <p:cNvSpPr/>
          <p:nvPr/>
        </p:nvSpPr>
        <p:spPr>
          <a:xfrm>
            <a:off x="631310" y="1752600"/>
            <a:ext cx="7826889" cy="1877437"/>
          </a:xfrm>
          <a:prstGeom prst="rect">
            <a:avLst/>
          </a:prstGeom>
        </p:spPr>
        <p:txBody>
          <a:bodyPr wrap="square">
            <a:spAutoFit/>
          </a:bodyPr>
          <a:lstStyle/>
          <a:p>
            <a:pPr algn="ctr" eaLnBrk="0" hangingPunct="0">
              <a:spcBef>
                <a:spcPts val="600"/>
              </a:spcBef>
              <a:spcAft>
                <a:spcPts val="600"/>
              </a:spcAft>
            </a:pPr>
            <a:endParaRPr lang="en-US" dirty="0">
              <a:solidFill>
                <a:srgbClr val="002060"/>
              </a:solidFill>
              <a:latin typeface="+mj-lt"/>
              <a:ea typeface="+mj-ea"/>
              <a:cs typeface="+mj-cs"/>
            </a:endParaRPr>
          </a:p>
          <a:p>
            <a:pPr algn="ctr" eaLnBrk="0" hangingPunct="0">
              <a:spcBef>
                <a:spcPts val="600"/>
              </a:spcBef>
              <a:spcAft>
                <a:spcPts val="600"/>
              </a:spcAft>
            </a:pPr>
            <a:r>
              <a:rPr lang="en-US" sz="3600" b="1" dirty="0">
                <a:solidFill>
                  <a:srgbClr val="002060"/>
                </a:solidFill>
                <a:latin typeface="+mj-lt"/>
                <a:ea typeface="+mj-ea"/>
                <a:cs typeface="+mj-cs"/>
              </a:rPr>
              <a:t>J</a:t>
            </a:r>
            <a:r>
              <a:rPr lang="en-US" sz="3600" b="1" dirty="0" smtClean="0">
                <a:solidFill>
                  <a:srgbClr val="002060"/>
                </a:solidFill>
                <a:latin typeface="+mj-lt"/>
                <a:ea typeface="+mj-ea"/>
                <a:cs typeface="+mj-cs"/>
              </a:rPr>
              <a:t>ust Google:</a:t>
            </a:r>
          </a:p>
          <a:p>
            <a:pPr algn="ctr" eaLnBrk="0" hangingPunct="0">
              <a:spcBef>
                <a:spcPts val="600"/>
              </a:spcBef>
              <a:spcAft>
                <a:spcPts val="600"/>
              </a:spcAft>
            </a:pPr>
            <a:r>
              <a:rPr lang="en-US" sz="3600" b="1" i="1" dirty="0" smtClean="0">
                <a:solidFill>
                  <a:srgbClr val="002060"/>
                </a:solidFill>
                <a:latin typeface="+mj-lt"/>
                <a:ea typeface="+mj-ea"/>
                <a:cs typeface="+mj-cs"/>
              </a:rPr>
              <a:t>OECD Capital Markets</a:t>
            </a:r>
            <a:endParaRPr lang="en-GB" sz="3600" b="1" i="1" dirty="0">
              <a:solidFill>
                <a:srgbClr val="002060"/>
              </a:solidFill>
              <a:latin typeface="+mj-lt"/>
              <a:ea typeface="+mj-ea"/>
              <a:cs typeface="+mj-cs"/>
            </a:endParaRPr>
          </a:p>
        </p:txBody>
      </p:sp>
      <p:pic>
        <p:nvPicPr>
          <p:cNvPr id="10" name="Picture 9"/>
          <p:cNvPicPr>
            <a:picLocks noChangeAspect="1"/>
          </p:cNvPicPr>
          <p:nvPr/>
        </p:nvPicPr>
        <p:blipFill rotWithShape="1">
          <a:blip r:embed="rId4"/>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2925075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65" b="53293"/>
          <a:stretch/>
        </p:blipFill>
        <p:spPr>
          <a:xfrm>
            <a:off x="13138" y="-12633"/>
            <a:ext cx="9151234" cy="907984"/>
          </a:xfrm>
          <a:prstGeom prst="rect">
            <a:avLst/>
          </a:prstGeom>
        </p:spPr>
      </p:pic>
      <p:sp>
        <p:nvSpPr>
          <p:cNvPr id="2" name="Title 1"/>
          <p:cNvSpPr>
            <a:spLocks noGrp="1"/>
          </p:cNvSpPr>
          <p:nvPr>
            <p:ph type="title"/>
          </p:nvPr>
        </p:nvSpPr>
        <p:spPr>
          <a:xfrm>
            <a:off x="304800" y="152400"/>
            <a:ext cx="8218487" cy="647701"/>
          </a:xfrm>
        </p:spPr>
        <p:txBody>
          <a:bodyPr/>
          <a:lstStyle/>
          <a:p>
            <a:r>
              <a:rPr lang="en-GB" sz="2800" kern="1200" dirty="0">
                <a:solidFill>
                  <a:schemeClr val="accent5">
                    <a:lumMod val="25000"/>
                  </a:schemeClr>
                </a:solidFill>
                <a:latin typeface="Calibri" panose="020F0502020204030204" pitchFamily="34" charset="0"/>
                <a:cs typeface="Calibri" panose="020F0502020204030204" pitchFamily="34" charset="0"/>
              </a:rPr>
              <a:t>Why should we care? </a:t>
            </a:r>
          </a:p>
        </p:txBody>
      </p:sp>
      <p:sp>
        <p:nvSpPr>
          <p:cNvPr id="3" name="Content Placeholder 2"/>
          <p:cNvSpPr>
            <a:spLocks noGrp="1"/>
          </p:cNvSpPr>
          <p:nvPr>
            <p:ph idx="1"/>
          </p:nvPr>
        </p:nvSpPr>
        <p:spPr>
          <a:xfrm>
            <a:off x="272716" y="1295400"/>
            <a:ext cx="8534400" cy="5715000"/>
          </a:xfrm>
        </p:spPr>
        <p:txBody>
          <a:bodyPr/>
          <a:lstStyle/>
          <a:p>
            <a:pPr lvl="0" algn="just">
              <a:spcBef>
                <a:spcPts val="600"/>
              </a:spcBef>
              <a:spcAft>
                <a:spcPts val="600"/>
              </a:spcAft>
              <a:buFont typeface="Wingdings" panose="05000000000000000000" pitchFamily="2" charset="2"/>
              <a:buChar char="§"/>
            </a:pPr>
            <a:r>
              <a:rPr lang="en-GB" sz="1700" b="1" dirty="0">
                <a:solidFill>
                  <a:schemeClr val="accent5">
                    <a:lumMod val="25000"/>
                  </a:schemeClr>
                </a:solidFill>
                <a:latin typeface="Calibri" panose="020F0502020204030204" pitchFamily="34" charset="0"/>
                <a:cs typeface="Calibri" panose="020F0502020204030204" pitchFamily="34" charset="0"/>
              </a:rPr>
              <a:t>The effect of an increase in passive indexed investing on shareholder scrutiny and small growth company listings. </a:t>
            </a:r>
            <a:r>
              <a:rPr lang="en-GB" sz="1700" dirty="0">
                <a:solidFill>
                  <a:schemeClr val="accent5">
                    <a:lumMod val="25000"/>
                  </a:schemeClr>
                </a:solidFill>
                <a:latin typeface="Calibri" panose="020F0502020204030204" pitchFamily="34" charset="0"/>
                <a:cs typeface="Calibri" panose="020F0502020204030204" pitchFamily="34" charset="0"/>
              </a:rPr>
              <a:t>Today, institutional investors </a:t>
            </a:r>
            <a:r>
              <a:rPr lang="en-GB" sz="1700" dirty="0" smtClean="0">
                <a:solidFill>
                  <a:schemeClr val="accent5">
                    <a:lumMod val="25000"/>
                  </a:schemeClr>
                </a:solidFill>
                <a:latin typeface="Calibri" panose="020F0502020204030204" pitchFamily="34" charset="0"/>
                <a:cs typeface="Calibri" panose="020F0502020204030204" pitchFamily="34" charset="0"/>
              </a:rPr>
              <a:t>holdings represent 41</a:t>
            </a:r>
            <a:r>
              <a:rPr lang="en-GB" sz="1700" dirty="0">
                <a:solidFill>
                  <a:schemeClr val="accent5">
                    <a:lumMod val="25000"/>
                  </a:schemeClr>
                </a:solidFill>
                <a:latin typeface="Calibri" panose="020F0502020204030204" pitchFamily="34" charset="0"/>
                <a:cs typeface="Calibri" panose="020F0502020204030204" pitchFamily="34" charset="0"/>
              </a:rPr>
              <a:t>% of </a:t>
            </a:r>
            <a:r>
              <a:rPr lang="en-GB" sz="1700" dirty="0" smtClean="0">
                <a:solidFill>
                  <a:schemeClr val="accent5">
                    <a:lumMod val="25000"/>
                  </a:schemeClr>
                </a:solidFill>
                <a:latin typeface="Calibri" panose="020F0502020204030204" pitchFamily="34" charset="0"/>
                <a:cs typeface="Calibri" panose="020F0502020204030204" pitchFamily="34" charset="0"/>
              </a:rPr>
              <a:t>the global </a:t>
            </a:r>
            <a:r>
              <a:rPr lang="en-GB" sz="1700" dirty="0">
                <a:solidFill>
                  <a:schemeClr val="accent5">
                    <a:lumMod val="25000"/>
                  </a:schemeClr>
                </a:solidFill>
                <a:latin typeface="Calibri" panose="020F0502020204030204" pitchFamily="34" charset="0"/>
                <a:cs typeface="Calibri" panose="020F0502020204030204" pitchFamily="34" charset="0"/>
              </a:rPr>
              <a:t>market capitalisation, much of which is in the form of passive indexing. When passive indexing is used </a:t>
            </a:r>
            <a:r>
              <a:rPr lang="en-GB" sz="1700" dirty="0" smtClean="0">
                <a:solidFill>
                  <a:schemeClr val="accent5">
                    <a:lumMod val="25000"/>
                  </a:schemeClr>
                </a:solidFill>
                <a:latin typeface="Calibri" panose="020F0502020204030204" pitchFamily="34" charset="0"/>
                <a:cs typeface="Calibri" panose="020F0502020204030204" pitchFamily="34" charset="0"/>
              </a:rPr>
              <a:t>as an investment </a:t>
            </a:r>
            <a:r>
              <a:rPr lang="en-GB" sz="1700" dirty="0">
                <a:solidFill>
                  <a:schemeClr val="accent5">
                    <a:lumMod val="25000"/>
                  </a:schemeClr>
                </a:solidFill>
                <a:latin typeface="Calibri" panose="020F0502020204030204" pitchFamily="34" charset="0"/>
                <a:cs typeface="Calibri" panose="020F0502020204030204" pitchFamily="34" charset="0"/>
              </a:rPr>
              <a:t>strategy, the scrutiny of risks and opportunities in individual companies could be neglected. </a:t>
            </a:r>
          </a:p>
          <a:p>
            <a:pPr lvl="0" algn="just">
              <a:spcBef>
                <a:spcPts val="600"/>
              </a:spcBef>
              <a:spcAft>
                <a:spcPts val="600"/>
              </a:spcAft>
              <a:buFont typeface="Wingdings" panose="05000000000000000000" pitchFamily="2" charset="2"/>
              <a:buChar char="§"/>
            </a:pPr>
            <a:r>
              <a:rPr lang="en-GB" sz="1700" b="1" dirty="0">
                <a:solidFill>
                  <a:schemeClr val="accent5">
                    <a:lumMod val="25000"/>
                  </a:schemeClr>
                </a:solidFill>
                <a:latin typeface="Calibri" panose="020F0502020204030204" pitchFamily="34" charset="0"/>
                <a:cs typeface="Calibri" panose="020F0502020204030204" pitchFamily="34" charset="0"/>
              </a:rPr>
              <a:t>The political influence on listed companies </a:t>
            </a:r>
            <a:r>
              <a:rPr lang="en-GB" sz="1700" b="1" dirty="0" smtClean="0">
                <a:solidFill>
                  <a:schemeClr val="accent5">
                    <a:lumMod val="25000"/>
                  </a:schemeClr>
                </a:solidFill>
                <a:latin typeface="Calibri" panose="020F0502020204030204" pitchFamily="34" charset="0"/>
                <a:cs typeface="Calibri" panose="020F0502020204030204" pitchFamily="34" charset="0"/>
              </a:rPr>
              <a:t>resulting from significant public </a:t>
            </a:r>
            <a:r>
              <a:rPr lang="en-GB" sz="1700" b="1" dirty="0">
                <a:solidFill>
                  <a:schemeClr val="accent5">
                    <a:lumMod val="25000"/>
                  </a:schemeClr>
                </a:solidFill>
                <a:latin typeface="Calibri" panose="020F0502020204030204" pitchFamily="34" charset="0"/>
                <a:cs typeface="Calibri" panose="020F0502020204030204" pitchFamily="34" charset="0"/>
              </a:rPr>
              <a:t>sector ownership. </a:t>
            </a:r>
            <a:r>
              <a:rPr lang="en-GB" sz="1700" dirty="0">
                <a:solidFill>
                  <a:schemeClr val="accent5">
                    <a:lumMod val="25000"/>
                  </a:schemeClr>
                </a:solidFill>
                <a:latin typeface="Calibri" panose="020F0502020204030204" pitchFamily="34" charset="0"/>
                <a:cs typeface="Calibri" panose="020F0502020204030204" pitchFamily="34" charset="0"/>
              </a:rPr>
              <a:t>The public sector owns 14% of global market capitalisation and in almost 10% of the world’s largest listed companies the public sector holds over 50% of </a:t>
            </a:r>
            <a:r>
              <a:rPr lang="en-GB" sz="1700" dirty="0" smtClean="0">
                <a:solidFill>
                  <a:schemeClr val="accent5">
                    <a:lumMod val="25000"/>
                  </a:schemeClr>
                </a:solidFill>
                <a:latin typeface="Calibri" panose="020F0502020204030204" pitchFamily="34" charset="0"/>
                <a:cs typeface="Calibri" panose="020F0502020204030204" pitchFamily="34" charset="0"/>
              </a:rPr>
              <a:t>equity </a:t>
            </a:r>
            <a:r>
              <a:rPr lang="en-GB" sz="1700" dirty="0">
                <a:solidFill>
                  <a:schemeClr val="accent5">
                    <a:lumMod val="25000"/>
                  </a:schemeClr>
                </a:solidFill>
                <a:latin typeface="Calibri" panose="020F0502020204030204" pitchFamily="34" charset="0"/>
                <a:cs typeface="Calibri" panose="020F0502020204030204" pitchFamily="34" charset="0"/>
              </a:rPr>
              <a:t>capital. Public sector ownership at this level gives rise to questions about how political priorities may influence decisions in listed companies and </a:t>
            </a:r>
            <a:r>
              <a:rPr lang="en-GB" sz="1700" dirty="0" smtClean="0">
                <a:solidFill>
                  <a:schemeClr val="accent5">
                    <a:lumMod val="25000"/>
                  </a:schemeClr>
                </a:solidFill>
                <a:latin typeface="Calibri" panose="020F0502020204030204" pitchFamily="34" charset="0"/>
                <a:cs typeface="Calibri" panose="020F0502020204030204" pitchFamily="34" charset="0"/>
              </a:rPr>
              <a:t>the </a:t>
            </a:r>
            <a:r>
              <a:rPr lang="en-GB" sz="1700" dirty="0">
                <a:solidFill>
                  <a:schemeClr val="accent5">
                    <a:lumMod val="25000"/>
                  </a:schemeClr>
                </a:solidFill>
                <a:latin typeface="Calibri" panose="020F0502020204030204" pitchFamily="34" charset="0"/>
                <a:cs typeface="Calibri" panose="020F0502020204030204" pitchFamily="34" charset="0"/>
              </a:rPr>
              <a:t>economic effects on ultimate beneficiaries such as tax-payers and pensioners. </a:t>
            </a:r>
          </a:p>
          <a:p>
            <a:pPr lvl="0" algn="just">
              <a:spcBef>
                <a:spcPts val="600"/>
              </a:spcBef>
              <a:spcAft>
                <a:spcPts val="600"/>
              </a:spcAft>
              <a:buFont typeface="Wingdings" panose="05000000000000000000" pitchFamily="2" charset="2"/>
              <a:buChar char="§"/>
            </a:pPr>
            <a:r>
              <a:rPr lang="en-GB" sz="1700" b="1" dirty="0">
                <a:solidFill>
                  <a:schemeClr val="accent5">
                    <a:lumMod val="25000"/>
                  </a:schemeClr>
                </a:solidFill>
                <a:latin typeface="Calibri" panose="020F0502020204030204" pitchFamily="34" charset="0"/>
                <a:cs typeface="Calibri" panose="020F0502020204030204" pitchFamily="34" charset="0"/>
              </a:rPr>
              <a:t>The widespread concentration of ownership in individual companies.</a:t>
            </a:r>
            <a:r>
              <a:rPr lang="en-GB" sz="1700" dirty="0">
                <a:solidFill>
                  <a:schemeClr val="accent5">
                    <a:lumMod val="25000"/>
                  </a:schemeClr>
                </a:solidFill>
                <a:latin typeface="Calibri" panose="020F0502020204030204" pitchFamily="34" charset="0"/>
                <a:cs typeface="Calibri" panose="020F0502020204030204" pitchFamily="34" charset="0"/>
              </a:rPr>
              <a:t> In half of the world’s listed companies, the three largest shareholders hold more than 50% of the capital. This may indeed help overcoming the so-called agency problem in companies with widely dispersed ownership. But it may also increase the scope for abusing the rights of other shareholders and, if not properly regulated, jeopardise market confidence.</a:t>
            </a:r>
          </a:p>
        </p:txBody>
      </p:sp>
      <p:pic>
        <p:nvPicPr>
          <p:cNvPr id="6" name="Picture 5"/>
          <p:cNvPicPr>
            <a:picLocks noChangeAspect="1"/>
          </p:cNvPicPr>
          <p:nvPr/>
        </p:nvPicPr>
        <p:blipFill rotWithShape="1">
          <a:blip r:embed="rId3"/>
          <a:srcRect l="1945" r="49251" b="22018"/>
          <a:stretch/>
        </p:blipFill>
        <p:spPr>
          <a:xfrm>
            <a:off x="0" y="6324600"/>
            <a:ext cx="1912234" cy="533400"/>
          </a:xfrm>
          <a:prstGeom prst="rect">
            <a:avLst/>
          </a:prstGeom>
          <a:effectLst>
            <a:reflection stA="45000" endPos="13000" dist="50800" dir="5400000" sy="-100000" algn="bl" rotWithShape="0"/>
          </a:effectLst>
        </p:spPr>
      </p:pic>
    </p:spTree>
    <p:extLst>
      <p:ext uri="{BB962C8B-B14F-4D97-AF65-F5344CB8AC3E}">
        <p14:creationId xmlns:p14="http://schemas.microsoft.com/office/powerpoint/2010/main" val="264773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1265" b="53293"/>
          <a:stretch/>
        </p:blipFill>
        <p:spPr>
          <a:xfrm>
            <a:off x="-7234" y="6416"/>
            <a:ext cx="9151234" cy="907984"/>
          </a:xfrm>
          <a:prstGeom prst="rect">
            <a:avLst/>
          </a:prstGeom>
        </p:spPr>
      </p:pic>
      <p:sp>
        <p:nvSpPr>
          <p:cNvPr id="3" name="Title 2"/>
          <p:cNvSpPr>
            <a:spLocks noGrp="1"/>
          </p:cNvSpPr>
          <p:nvPr>
            <p:ph type="title"/>
          </p:nvPr>
        </p:nvSpPr>
        <p:spPr>
          <a:xfrm>
            <a:off x="-51048" y="152400"/>
            <a:ext cx="9220200" cy="721337"/>
          </a:xfrm>
        </p:spPr>
        <p:txBody>
          <a:bodyPr/>
          <a:lstStyle/>
          <a:p>
            <a:r>
              <a:rPr lang="en-GB" sz="2700" kern="1200" dirty="0">
                <a:solidFill>
                  <a:schemeClr val="accent5">
                    <a:lumMod val="25000"/>
                  </a:schemeClr>
                </a:solidFill>
                <a:latin typeface="Calibri" panose="020F0502020204030204" pitchFamily="34" charset="0"/>
                <a:cs typeface="Calibri" panose="020F0502020204030204" pitchFamily="34" charset="0"/>
              </a:rPr>
              <a:t>Owners of listed companies and </a:t>
            </a:r>
            <a:r>
              <a:rPr lang="en-GB" sz="2700" kern="1200" dirty="0" smtClean="0">
                <a:solidFill>
                  <a:schemeClr val="accent5">
                    <a:lumMod val="25000"/>
                  </a:schemeClr>
                </a:solidFill>
                <a:latin typeface="Calibri" panose="020F0502020204030204" pitchFamily="34" charset="0"/>
                <a:cs typeface="Calibri" panose="020F0502020204030204" pitchFamily="34" charset="0"/>
              </a:rPr>
              <a:t>the size of markets</a:t>
            </a:r>
            <a:endParaRPr lang="en-GB" sz="2700" kern="1200" dirty="0">
              <a:solidFill>
                <a:schemeClr val="accent5">
                  <a:lumMod val="25000"/>
                </a:schemeClr>
              </a:solidFill>
              <a:latin typeface="Calibri" panose="020F0502020204030204" pitchFamily="34" charset="0"/>
              <a:cs typeface="Calibri" panose="020F0502020204030204" pitchFamily="34" charset="0"/>
            </a:endParaRPr>
          </a:p>
        </p:txBody>
      </p:sp>
      <p:sp>
        <p:nvSpPr>
          <p:cNvPr id="8" name="Rectangle 7"/>
          <p:cNvSpPr/>
          <p:nvPr/>
        </p:nvSpPr>
        <p:spPr>
          <a:xfrm>
            <a:off x="208783" y="4236676"/>
            <a:ext cx="8719200" cy="2428357"/>
          </a:xfrm>
          <a:prstGeom prst="rect">
            <a:avLst/>
          </a:prstGeom>
        </p:spPr>
        <p:txBody>
          <a:bodyPr wrap="square">
            <a:spAutoFit/>
          </a:bodyPr>
          <a:lstStyle/>
          <a:p>
            <a:pPr marL="342900" indent="-342900" algn="just" eaLnBrk="0" hangingPunct="0">
              <a:spcBef>
                <a:spcPct val="20000"/>
              </a:spcBef>
              <a:spcAft>
                <a:spcPts val="6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Institutional investors is the largest category of investors in public equity markets holding 41% -</a:t>
            </a:r>
            <a:r>
              <a:rPr lang="en-GB" sz="1800" dirty="0" smtClean="0">
                <a:solidFill>
                  <a:schemeClr val="accent5">
                    <a:lumMod val="25000"/>
                  </a:schemeClr>
                </a:solidFill>
                <a:latin typeface="Calibri" panose="020F0502020204030204" pitchFamily="34" charset="0"/>
                <a:cs typeface="Calibri" panose="020F0502020204030204" pitchFamily="34" charset="0"/>
              </a:rPr>
              <a:t>USD 31 trillion- </a:t>
            </a:r>
            <a:r>
              <a:rPr lang="en-US" sz="1800" dirty="0" smtClean="0">
                <a:solidFill>
                  <a:schemeClr val="accent5">
                    <a:lumMod val="25000"/>
                  </a:schemeClr>
                </a:solidFill>
                <a:latin typeface="Calibri" panose="020F0502020204030204" pitchFamily="34" charset="0"/>
                <a:cs typeface="Calibri" panose="020F0502020204030204" pitchFamily="34" charset="0"/>
              </a:rPr>
              <a:t>of the global market </a:t>
            </a:r>
            <a:r>
              <a:rPr lang="en-GB" sz="1800" dirty="0" smtClean="0">
                <a:solidFill>
                  <a:schemeClr val="accent5">
                    <a:lumMod val="25000"/>
                  </a:schemeClr>
                </a:solidFill>
                <a:latin typeface="Calibri" panose="020F0502020204030204" pitchFamily="34" charset="0"/>
                <a:cs typeface="Calibri" panose="020F0502020204030204" pitchFamily="34" charset="0"/>
              </a:rPr>
              <a:t>capitalisation</a:t>
            </a:r>
            <a:r>
              <a:rPr lang="en-US" sz="1800" dirty="0" smtClean="0">
                <a:solidFill>
                  <a:schemeClr val="accent5">
                    <a:lumMod val="25000"/>
                  </a:schemeClr>
                </a:solidFill>
                <a:latin typeface="Calibri" panose="020F0502020204030204" pitchFamily="34" charset="0"/>
                <a:cs typeface="Calibri" panose="020F0502020204030204" pitchFamily="34" charset="0"/>
              </a:rPr>
              <a:t>.</a:t>
            </a:r>
          </a:p>
          <a:p>
            <a:pPr marL="342900" indent="-342900" algn="just" eaLnBrk="0" hangingPunct="0">
              <a:spcBef>
                <a:spcPct val="20000"/>
              </a:spcBef>
              <a:spcAft>
                <a:spcPts val="6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The public sector holds 14% of the global market </a:t>
            </a:r>
            <a:r>
              <a:rPr lang="en-GB" sz="1800" dirty="0" smtClean="0">
                <a:solidFill>
                  <a:schemeClr val="accent5">
                    <a:lumMod val="25000"/>
                  </a:schemeClr>
                </a:solidFill>
                <a:latin typeface="Calibri" panose="020F0502020204030204" pitchFamily="34" charset="0"/>
                <a:cs typeface="Calibri" panose="020F0502020204030204" pitchFamily="34" charset="0"/>
              </a:rPr>
              <a:t>capitalisation</a:t>
            </a:r>
            <a:r>
              <a:rPr lang="en-US" sz="1800" dirty="0" smtClean="0">
                <a:solidFill>
                  <a:schemeClr val="accent5">
                    <a:lumMod val="25000"/>
                  </a:schemeClr>
                </a:solidFill>
                <a:latin typeface="Calibri" panose="020F0502020204030204" pitchFamily="34" charset="0"/>
                <a:cs typeface="Calibri" panose="020F0502020204030204" pitchFamily="34" charset="0"/>
              </a:rPr>
              <a:t> followed by private corporations (11%) and strategic individuals (7%).</a:t>
            </a:r>
          </a:p>
          <a:p>
            <a:pPr marL="342900" indent="-342900" algn="just" eaLnBrk="0" hangingPunct="0">
              <a:spcBef>
                <a:spcPct val="20000"/>
              </a:spcBef>
              <a:spcAft>
                <a:spcPts val="6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The Asian region and the United States are the largest markets in the world accounting for 38% and 34% of the global </a:t>
            </a:r>
            <a:r>
              <a:rPr lang="en-GB" sz="1800" dirty="0" smtClean="0">
                <a:solidFill>
                  <a:schemeClr val="accent5">
                    <a:lumMod val="25000"/>
                  </a:schemeClr>
                </a:solidFill>
                <a:latin typeface="Calibri" panose="020F0502020204030204" pitchFamily="34" charset="0"/>
                <a:cs typeface="Calibri" panose="020F0502020204030204" pitchFamily="34" charset="0"/>
              </a:rPr>
              <a:t>market</a:t>
            </a:r>
            <a:r>
              <a:rPr lang="en-US" sz="1800" dirty="0" smtClean="0">
                <a:solidFill>
                  <a:schemeClr val="accent5">
                    <a:lumMod val="25000"/>
                  </a:schemeClr>
                </a:solidFill>
                <a:latin typeface="Calibri" panose="020F0502020204030204" pitchFamily="34" charset="0"/>
                <a:cs typeface="Calibri" panose="020F0502020204030204" pitchFamily="34" charset="0"/>
              </a:rPr>
              <a:t> </a:t>
            </a:r>
            <a:r>
              <a:rPr lang="en-GB" sz="1800" dirty="0" smtClean="0">
                <a:solidFill>
                  <a:schemeClr val="accent5">
                    <a:lumMod val="25000"/>
                  </a:schemeClr>
                </a:solidFill>
                <a:latin typeface="Calibri" panose="020F0502020204030204" pitchFamily="34" charset="0"/>
                <a:cs typeface="Calibri" panose="020F0502020204030204" pitchFamily="34" charset="0"/>
              </a:rPr>
              <a:t>capitalisation</a:t>
            </a:r>
            <a:r>
              <a:rPr lang="en-US" sz="1800" dirty="0" smtClean="0">
                <a:solidFill>
                  <a:schemeClr val="accent5">
                    <a:lumMod val="25000"/>
                  </a:schemeClr>
                </a:solidFill>
                <a:latin typeface="Calibri" panose="020F0502020204030204" pitchFamily="34" charset="0"/>
                <a:cs typeface="Calibri" panose="020F0502020204030204" pitchFamily="34" charset="0"/>
              </a:rPr>
              <a:t> respectively. </a:t>
            </a:r>
            <a:endParaRPr lang="en-US" sz="1800" dirty="0">
              <a:solidFill>
                <a:schemeClr val="accent5">
                  <a:lumMod val="25000"/>
                </a:schemeClr>
              </a:solidFill>
              <a:latin typeface="Calibri" panose="020F0502020204030204" pitchFamily="34" charset="0"/>
              <a:cs typeface="Calibri" panose="020F0502020204030204" pitchFamily="34" charset="0"/>
            </a:endParaRPr>
          </a:p>
          <a:p>
            <a:pPr marL="342900" indent="-342900" algn="just" eaLnBrk="0" hangingPunct="0">
              <a:spcBef>
                <a:spcPct val="20000"/>
              </a:spcBef>
              <a:spcAft>
                <a:spcPts val="600"/>
              </a:spcAft>
              <a:buFont typeface="Wingdings" panose="05000000000000000000" pitchFamily="2" charset="2"/>
              <a:buChar char="§"/>
            </a:pPr>
            <a:endParaRPr lang="en-GB" sz="1800" dirty="0">
              <a:solidFill>
                <a:schemeClr val="accent5">
                  <a:lumMod val="2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901389" y="870856"/>
            <a:ext cx="2971800" cy="307777"/>
          </a:xfrm>
          <a:prstGeom prst="rect">
            <a:avLst/>
          </a:prstGeom>
          <a:noFill/>
        </p:spPr>
        <p:txBody>
          <a:bodyPr wrap="square" rtlCol="0">
            <a:spAutoFit/>
          </a:bodyPr>
          <a:lstStyle/>
          <a:p>
            <a:pPr algn="ctr"/>
            <a:r>
              <a:rPr lang="en-GB" sz="1400" b="1" dirty="0">
                <a:solidFill>
                  <a:schemeClr val="accent5">
                    <a:lumMod val="25000"/>
                  </a:schemeClr>
                </a:solidFill>
                <a:latin typeface="Calibri" panose="020F0502020204030204" pitchFamily="34" charset="0"/>
                <a:cs typeface="Calibri" panose="020F0502020204030204" pitchFamily="34" charset="0"/>
              </a:rPr>
              <a:t>Investor’s holdings</a:t>
            </a:r>
            <a:endParaRPr lang="en-GB" sz="1400" dirty="0">
              <a:solidFill>
                <a:schemeClr val="accent5">
                  <a:lumMod val="2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5076525" y="870856"/>
            <a:ext cx="4111020" cy="307777"/>
          </a:xfrm>
          <a:prstGeom prst="rect">
            <a:avLst/>
          </a:prstGeom>
          <a:noFill/>
        </p:spPr>
        <p:txBody>
          <a:bodyPr wrap="square" rtlCol="0">
            <a:spAutoFit/>
          </a:bodyPr>
          <a:lstStyle/>
          <a:p>
            <a:pPr algn="ctr"/>
            <a:r>
              <a:rPr lang="en-GB" sz="1400" b="1" dirty="0" smtClean="0">
                <a:solidFill>
                  <a:schemeClr val="accent5">
                    <a:lumMod val="25000"/>
                  </a:schemeClr>
                </a:solidFill>
                <a:latin typeface="Calibri" panose="020F0502020204030204" pitchFamily="34" charset="0"/>
                <a:cs typeface="Calibri" panose="020F0502020204030204" pitchFamily="34" charset="0"/>
              </a:rPr>
              <a:t>Global market capitalisation by region</a:t>
            </a:r>
            <a:endParaRPr lang="en-GB" sz="1400" dirty="0">
              <a:solidFill>
                <a:schemeClr val="accent5">
                  <a:lumMod val="2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rotWithShape="1">
          <a:blip r:embed="rId4"/>
          <a:srcRect l="1945" r="49251" b="22018"/>
          <a:stretch/>
        </p:blipFill>
        <p:spPr>
          <a:xfrm>
            <a:off x="0" y="6324600"/>
            <a:ext cx="1912234" cy="533400"/>
          </a:xfrm>
          <a:prstGeom prst="rect">
            <a:avLst/>
          </a:prstGeom>
          <a:effectLst>
            <a:reflection stA="45000" endPos="13000" dist="50800" dir="5400000" sy="-100000" algn="bl" rotWithShape="0"/>
          </a:effectLst>
        </p:spPr>
      </p:pic>
      <p:pic>
        <p:nvPicPr>
          <p:cNvPr id="5" name="Picture 4"/>
          <p:cNvPicPr>
            <a:picLocks noChangeAspect="1"/>
          </p:cNvPicPr>
          <p:nvPr/>
        </p:nvPicPr>
        <p:blipFill>
          <a:blip r:embed="rId5"/>
          <a:stretch>
            <a:fillRect/>
          </a:stretch>
        </p:blipFill>
        <p:spPr>
          <a:xfrm>
            <a:off x="621994" y="1203000"/>
            <a:ext cx="3445518" cy="2916000"/>
          </a:xfrm>
          <a:prstGeom prst="rect">
            <a:avLst/>
          </a:prstGeom>
        </p:spPr>
      </p:pic>
      <p:cxnSp>
        <p:nvCxnSpPr>
          <p:cNvPr id="14" name="Straight Connector 13"/>
          <p:cNvCxnSpPr/>
          <p:nvPr/>
        </p:nvCxnSpPr>
        <p:spPr bwMode="auto">
          <a:xfrm>
            <a:off x="457200" y="3886200"/>
            <a:ext cx="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4" name="Picture 3"/>
          <p:cNvPicPr>
            <a:picLocks noChangeAspect="1"/>
          </p:cNvPicPr>
          <p:nvPr/>
        </p:nvPicPr>
        <p:blipFill>
          <a:blip r:embed="rId6"/>
          <a:stretch>
            <a:fillRect/>
          </a:stretch>
        </p:blipFill>
        <p:spPr>
          <a:xfrm>
            <a:off x="4648201" y="1234800"/>
            <a:ext cx="3952987" cy="2808000"/>
          </a:xfrm>
          <a:prstGeom prst="rect">
            <a:avLst/>
          </a:prstGeom>
        </p:spPr>
      </p:pic>
      <p:sp>
        <p:nvSpPr>
          <p:cNvPr id="6" name="TextBox 5"/>
          <p:cNvSpPr txBox="1"/>
          <p:nvPr/>
        </p:nvSpPr>
        <p:spPr>
          <a:xfrm>
            <a:off x="560010" y="4052462"/>
            <a:ext cx="8016745" cy="246221"/>
          </a:xfrm>
          <a:prstGeom prst="rect">
            <a:avLst/>
          </a:prstGeom>
          <a:noFill/>
        </p:spPr>
        <p:txBody>
          <a:bodyPr wrap="square" rtlCol="0">
            <a:spAutoFit/>
          </a:bodyPr>
          <a:lstStyle/>
          <a:p>
            <a:r>
              <a:rPr lang="en-GB" sz="1000" i="1" dirty="0" smtClean="0">
                <a:solidFill>
                  <a:schemeClr val="accent5">
                    <a:lumMod val="25000"/>
                  </a:schemeClr>
                </a:solidFill>
                <a:latin typeface="Calibri" panose="020F0502020204030204" pitchFamily="34" charset="0"/>
                <a:cs typeface="Calibri" panose="020F0502020204030204" pitchFamily="34" charset="0"/>
              </a:rPr>
              <a:t>Source: </a:t>
            </a:r>
            <a:r>
              <a:rPr lang="en-GB" sz="1000" dirty="0" smtClean="0">
                <a:solidFill>
                  <a:schemeClr val="accent5">
                    <a:lumMod val="25000"/>
                  </a:schemeClr>
                </a:solidFill>
                <a:latin typeface="Calibri" panose="020F0502020204030204" pitchFamily="34" charset="0"/>
                <a:cs typeface="Calibri" panose="020F0502020204030204" pitchFamily="34" charset="0"/>
              </a:rPr>
              <a:t>OECD (2019</a:t>
            </a:r>
            <a:r>
              <a:rPr lang="en-GB" sz="1000" dirty="0">
                <a:solidFill>
                  <a:schemeClr val="accent5">
                    <a:lumMod val="25000"/>
                  </a:schemeClr>
                </a:solidFill>
                <a:latin typeface="Calibri" panose="020F0502020204030204" pitchFamily="34" charset="0"/>
                <a:cs typeface="Calibri" panose="020F0502020204030204" pitchFamily="34" charset="0"/>
              </a:rPr>
              <a:t>), </a:t>
            </a:r>
            <a:r>
              <a:rPr lang="en-GB" sz="1000" dirty="0" smtClean="0">
                <a:solidFill>
                  <a:schemeClr val="accent5">
                    <a:lumMod val="25000"/>
                  </a:schemeClr>
                </a:solidFill>
                <a:latin typeface="Calibri" panose="020F0502020204030204" pitchFamily="34" charset="0"/>
                <a:cs typeface="Calibri" panose="020F0502020204030204" pitchFamily="34" charset="0"/>
              </a:rPr>
              <a:t>Owners </a:t>
            </a:r>
            <a:r>
              <a:rPr lang="en-GB" sz="1000" dirty="0">
                <a:solidFill>
                  <a:schemeClr val="accent5">
                    <a:lumMod val="25000"/>
                  </a:schemeClr>
                </a:solidFill>
                <a:latin typeface="Calibri" panose="020F0502020204030204" pitchFamily="34" charset="0"/>
                <a:cs typeface="Calibri" panose="020F0502020204030204" pitchFamily="34" charset="0"/>
              </a:rPr>
              <a:t>of the World’s Listed Companies, FactSet, Thomson </a:t>
            </a:r>
            <a:r>
              <a:rPr lang="en-GB" sz="1000" dirty="0" smtClean="0">
                <a:solidFill>
                  <a:schemeClr val="accent5">
                    <a:lumMod val="25000"/>
                  </a:schemeClr>
                </a:solidFill>
                <a:latin typeface="Calibri" panose="020F0502020204030204" pitchFamily="34" charset="0"/>
                <a:cs typeface="Calibri" panose="020F0502020204030204" pitchFamily="34" charset="0"/>
              </a:rPr>
              <a:t>Reuters Eikon, </a:t>
            </a:r>
            <a:r>
              <a:rPr lang="en-GB" sz="1000" dirty="0" smtClean="0">
                <a:solidFill>
                  <a:schemeClr val="accent5">
                    <a:lumMod val="25000"/>
                  </a:schemeClr>
                </a:solidFill>
                <a:latin typeface="Calibri" panose="020F0502020204030204" pitchFamily="34" charset="0"/>
                <a:cs typeface="Calibri" panose="020F0502020204030204" pitchFamily="34" charset="0"/>
              </a:rPr>
              <a:t>Bloomberg. </a:t>
            </a:r>
            <a:endParaRPr lang="en-GB" sz="1000" dirty="0">
              <a:solidFill>
                <a:schemeClr val="accent5">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440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p:cNvPicPr>
          <p:nvPr/>
        </p:nvPicPr>
        <p:blipFill rotWithShape="1">
          <a:blip r:embed="rId3"/>
          <a:srcRect r="1265" b="53293"/>
          <a:stretch/>
        </p:blipFill>
        <p:spPr>
          <a:xfrm>
            <a:off x="-7234" y="6416"/>
            <a:ext cx="9151234" cy="907984"/>
          </a:xfrm>
          <a:prstGeom prst="rect">
            <a:avLst/>
          </a:prstGeom>
        </p:spPr>
      </p:pic>
      <p:sp>
        <p:nvSpPr>
          <p:cNvPr id="3" name="Title 2"/>
          <p:cNvSpPr>
            <a:spLocks noGrp="1"/>
          </p:cNvSpPr>
          <p:nvPr>
            <p:ph type="title"/>
          </p:nvPr>
        </p:nvSpPr>
        <p:spPr>
          <a:xfrm>
            <a:off x="76200" y="0"/>
            <a:ext cx="8991600" cy="879997"/>
          </a:xfrm>
        </p:spPr>
        <p:txBody>
          <a:bodyPr/>
          <a:lstStyle/>
          <a:p>
            <a:r>
              <a:rPr lang="en-US" sz="2700" dirty="0">
                <a:solidFill>
                  <a:schemeClr val="accent5">
                    <a:lumMod val="25000"/>
                  </a:schemeClr>
                </a:solidFill>
                <a:latin typeface="Calibri" panose="020F0502020204030204" pitchFamily="34" charset="0"/>
                <a:cs typeface="Calibri" panose="020F0502020204030204" pitchFamily="34" charset="0"/>
              </a:rPr>
              <a:t>Largest institutional investors’ ownership </a:t>
            </a:r>
            <a:r>
              <a:rPr lang="en-US" sz="2700" dirty="0" smtClean="0">
                <a:solidFill>
                  <a:schemeClr val="accent5">
                    <a:lumMod val="25000"/>
                  </a:schemeClr>
                </a:solidFill>
                <a:latin typeface="Calibri" panose="020F0502020204030204" pitchFamily="34" charset="0"/>
                <a:cs typeface="Calibri" panose="020F0502020204030204" pitchFamily="34" charset="0"/>
              </a:rPr>
              <a:t>at</a:t>
            </a:r>
            <a:r>
              <a:rPr lang="en-US" sz="2700" dirty="0">
                <a:solidFill>
                  <a:schemeClr val="accent5">
                    <a:lumMod val="25000"/>
                  </a:schemeClr>
                </a:solidFill>
                <a:latin typeface="Calibri" panose="020F0502020204030204" pitchFamily="34" charset="0"/>
                <a:cs typeface="Calibri" panose="020F0502020204030204" pitchFamily="34" charset="0"/>
              </a:rPr>
              <a:t/>
            </a:r>
            <a:br>
              <a:rPr lang="en-US" sz="2700" dirty="0">
                <a:solidFill>
                  <a:schemeClr val="accent5">
                    <a:lumMod val="25000"/>
                  </a:schemeClr>
                </a:solidFill>
                <a:latin typeface="Calibri" panose="020F0502020204030204" pitchFamily="34" charset="0"/>
                <a:cs typeface="Calibri" panose="020F0502020204030204" pitchFamily="34" charset="0"/>
              </a:rPr>
            </a:br>
            <a:r>
              <a:rPr lang="en-US" sz="2700" dirty="0" smtClean="0">
                <a:solidFill>
                  <a:schemeClr val="accent5">
                    <a:lumMod val="25000"/>
                  </a:schemeClr>
                </a:solidFill>
                <a:latin typeface="Calibri" panose="020F0502020204030204" pitchFamily="34" charset="0"/>
                <a:cs typeface="Calibri" panose="020F0502020204030204" pitchFamily="34" charset="0"/>
              </a:rPr>
              <a:t>the company </a:t>
            </a:r>
            <a:r>
              <a:rPr lang="en-US" sz="2700" dirty="0">
                <a:solidFill>
                  <a:schemeClr val="accent5">
                    <a:lumMod val="25000"/>
                  </a:schemeClr>
                </a:solidFill>
                <a:latin typeface="Calibri" panose="020F0502020204030204" pitchFamily="34" charset="0"/>
                <a:cs typeface="Calibri" panose="020F0502020204030204" pitchFamily="34" charset="0"/>
              </a:rPr>
              <a:t>level </a:t>
            </a:r>
            <a:endParaRPr lang="en-GB" sz="2700" dirty="0">
              <a:solidFill>
                <a:schemeClr val="accent5">
                  <a:lumMod val="25000"/>
                </a:schemeClr>
              </a:solidFill>
              <a:latin typeface="Calibri" panose="020F0502020204030204" pitchFamily="34" charset="0"/>
              <a:cs typeface="Calibri" panose="020F0502020204030204" pitchFamily="34" charset="0"/>
            </a:endParaRPr>
          </a:p>
        </p:txBody>
      </p:sp>
      <p:sp>
        <p:nvSpPr>
          <p:cNvPr id="8" name="Rectangle 7"/>
          <p:cNvSpPr/>
          <p:nvPr/>
        </p:nvSpPr>
        <p:spPr>
          <a:xfrm>
            <a:off x="260455" y="4132745"/>
            <a:ext cx="8502545" cy="2296013"/>
          </a:xfrm>
          <a:prstGeom prst="rect">
            <a:avLst/>
          </a:prstGeom>
        </p:spPr>
        <p:txBody>
          <a:bodyPr wrap="square">
            <a:spAutoFit/>
          </a:bodyPr>
          <a:lstStyle/>
          <a:p>
            <a:pPr marL="288000" indent="-288000" algn="just" eaLnBrk="0" hangingPunct="0">
              <a:spcBef>
                <a:spcPts val="432"/>
              </a:spcBef>
              <a:spcAft>
                <a:spcPts val="4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Institutional </a:t>
            </a:r>
            <a:r>
              <a:rPr lang="en-US" sz="1800" dirty="0">
                <a:solidFill>
                  <a:schemeClr val="accent5">
                    <a:lumMod val="25000"/>
                  </a:schemeClr>
                </a:solidFill>
                <a:latin typeface="Calibri" panose="020F0502020204030204" pitchFamily="34" charset="0"/>
                <a:cs typeface="Calibri" panose="020F0502020204030204" pitchFamily="34" charset="0"/>
              </a:rPr>
              <a:t>investors </a:t>
            </a:r>
            <a:r>
              <a:rPr lang="en-US" sz="1800" dirty="0" smtClean="0">
                <a:solidFill>
                  <a:schemeClr val="accent5">
                    <a:lumMod val="25000"/>
                  </a:schemeClr>
                </a:solidFill>
                <a:latin typeface="Calibri" panose="020F0502020204030204" pitchFamily="34" charset="0"/>
                <a:cs typeface="Calibri" panose="020F0502020204030204" pitchFamily="34" charset="0"/>
              </a:rPr>
              <a:t>are dominant owners in </a:t>
            </a:r>
            <a:r>
              <a:rPr lang="en-US" sz="1800" dirty="0">
                <a:solidFill>
                  <a:schemeClr val="accent5">
                    <a:lumMod val="25000"/>
                  </a:schemeClr>
                </a:solidFill>
                <a:latin typeface="Calibri" panose="020F0502020204030204" pitchFamily="34" charset="0"/>
                <a:cs typeface="Calibri" panose="020F0502020204030204" pitchFamily="34" charset="0"/>
              </a:rPr>
              <a:t>the United States, the United Kingdom and </a:t>
            </a:r>
            <a:r>
              <a:rPr lang="en-US" sz="1800" dirty="0" smtClean="0">
                <a:solidFill>
                  <a:schemeClr val="accent5">
                    <a:lumMod val="25000"/>
                  </a:schemeClr>
                </a:solidFill>
                <a:latin typeface="Calibri" panose="020F0502020204030204" pitchFamily="34" charset="0"/>
                <a:cs typeface="Calibri" panose="020F0502020204030204" pitchFamily="34" charset="0"/>
              </a:rPr>
              <a:t>Canada. In these markets, on average the combined holdings of the 10 </a:t>
            </a:r>
            <a:r>
              <a:rPr lang="en-US" sz="1800" dirty="0">
                <a:solidFill>
                  <a:schemeClr val="accent5">
                    <a:lumMod val="25000"/>
                  </a:schemeClr>
                </a:solidFill>
                <a:latin typeface="Calibri" panose="020F0502020204030204" pitchFamily="34" charset="0"/>
                <a:cs typeface="Calibri" panose="020F0502020204030204" pitchFamily="34" charset="0"/>
              </a:rPr>
              <a:t>largest institutional </a:t>
            </a:r>
            <a:r>
              <a:rPr lang="en-US" sz="1800" dirty="0" smtClean="0">
                <a:solidFill>
                  <a:schemeClr val="accent5">
                    <a:lumMod val="25000"/>
                  </a:schemeClr>
                </a:solidFill>
                <a:latin typeface="Calibri" panose="020F0502020204030204" pitchFamily="34" charset="0"/>
                <a:cs typeface="Calibri" panose="020F0502020204030204" pitchFamily="34" charset="0"/>
              </a:rPr>
              <a:t>investors represent more </a:t>
            </a:r>
            <a:r>
              <a:rPr lang="en-US" sz="1800" dirty="0">
                <a:solidFill>
                  <a:schemeClr val="accent5">
                    <a:lumMod val="25000"/>
                  </a:schemeClr>
                </a:solidFill>
                <a:latin typeface="Calibri" panose="020F0502020204030204" pitchFamily="34" charset="0"/>
                <a:cs typeface="Calibri" panose="020F0502020204030204" pitchFamily="34" charset="0"/>
              </a:rPr>
              <a:t>than 29% of a</a:t>
            </a:r>
            <a:r>
              <a:rPr lang="en-US" sz="1800" dirty="0" smtClean="0">
                <a:solidFill>
                  <a:schemeClr val="accent5">
                    <a:lumMod val="25000"/>
                  </a:schemeClr>
                </a:solidFill>
                <a:latin typeface="Calibri" panose="020F0502020204030204" pitchFamily="34" charset="0"/>
                <a:cs typeface="Calibri" panose="020F0502020204030204" pitchFamily="34" charset="0"/>
              </a:rPr>
              <a:t> </a:t>
            </a:r>
            <a:r>
              <a:rPr lang="en-US" sz="1800" dirty="0">
                <a:solidFill>
                  <a:schemeClr val="accent5">
                    <a:lumMod val="25000"/>
                  </a:schemeClr>
                </a:solidFill>
                <a:latin typeface="Calibri" panose="020F0502020204030204" pitchFamily="34" charset="0"/>
                <a:cs typeface="Calibri" panose="020F0502020204030204" pitchFamily="34" charset="0"/>
              </a:rPr>
              <a:t>company’s equity capital. </a:t>
            </a:r>
            <a:endParaRPr lang="en-US" sz="1800" dirty="0" smtClean="0">
              <a:solidFill>
                <a:schemeClr val="accent5">
                  <a:lumMod val="25000"/>
                </a:schemeClr>
              </a:solidFill>
              <a:latin typeface="Calibri" panose="020F0502020204030204" pitchFamily="34" charset="0"/>
              <a:cs typeface="Calibri" panose="020F0502020204030204" pitchFamily="34" charset="0"/>
            </a:endParaRPr>
          </a:p>
          <a:p>
            <a:pPr marL="288000" indent="-288000" algn="just" eaLnBrk="0" hangingPunct="0">
              <a:spcBef>
                <a:spcPts val="432"/>
              </a:spcBef>
              <a:spcAft>
                <a:spcPts val="400"/>
              </a:spcAft>
              <a:buFont typeface="Wingdings" panose="05000000000000000000" pitchFamily="2" charset="2"/>
              <a:buChar char="§"/>
            </a:pPr>
            <a:r>
              <a:rPr lang="en-GB" sz="1800" dirty="0" smtClean="0">
                <a:solidFill>
                  <a:schemeClr val="accent5">
                    <a:lumMod val="25000"/>
                  </a:schemeClr>
                </a:solidFill>
                <a:latin typeface="Calibri" panose="020F0502020204030204" pitchFamily="34" charset="0"/>
                <a:cs typeface="Calibri" panose="020F0502020204030204" pitchFamily="34" charset="0"/>
              </a:rPr>
              <a:t>In 10 of the world’s 35 largest markets, the largest 3 institutional investors own more than 15% of the equity capital.</a:t>
            </a:r>
          </a:p>
          <a:p>
            <a:pPr marL="288000" indent="-288000" algn="just" eaLnBrk="0" hangingPunct="0">
              <a:spcBef>
                <a:spcPts val="432"/>
              </a:spcBef>
              <a:spcAft>
                <a:spcPts val="400"/>
              </a:spcAft>
              <a:buFont typeface="Wingdings" panose="05000000000000000000" pitchFamily="2" charset="2"/>
              <a:buChar char="§"/>
            </a:pPr>
            <a:r>
              <a:rPr lang="en-GB" sz="1800" dirty="0" smtClean="0">
                <a:solidFill>
                  <a:schemeClr val="accent5">
                    <a:lumMod val="25000"/>
                  </a:schemeClr>
                </a:solidFill>
                <a:latin typeface="Calibri" panose="020F0502020204030204" pitchFamily="34" charset="0"/>
                <a:cs typeface="Calibri" panose="020F0502020204030204" pitchFamily="34" charset="0"/>
              </a:rPr>
              <a:t>In </a:t>
            </a:r>
            <a:r>
              <a:rPr lang="en-GB" sz="1800" dirty="0">
                <a:solidFill>
                  <a:schemeClr val="accent5">
                    <a:lumMod val="25000"/>
                  </a:schemeClr>
                </a:solidFill>
                <a:latin typeface="Calibri" panose="020F0502020204030204" pitchFamily="34" charset="0"/>
                <a:cs typeface="Calibri" panose="020F0502020204030204" pitchFamily="34" charset="0"/>
              </a:rPr>
              <a:t>the United </a:t>
            </a:r>
            <a:r>
              <a:rPr lang="en-GB" sz="1800" dirty="0" smtClean="0">
                <a:solidFill>
                  <a:schemeClr val="accent5">
                    <a:lumMod val="25000"/>
                  </a:schemeClr>
                </a:solidFill>
                <a:latin typeface="Calibri" panose="020F0502020204030204" pitchFamily="34" charset="0"/>
                <a:cs typeface="Calibri" panose="020F0502020204030204" pitchFamily="34" charset="0"/>
              </a:rPr>
              <a:t>States the largest 20 institutional investors own almost 54% </a:t>
            </a:r>
            <a:r>
              <a:rPr lang="en-GB" sz="1800" dirty="0">
                <a:solidFill>
                  <a:schemeClr val="accent5">
                    <a:lumMod val="25000"/>
                  </a:schemeClr>
                </a:solidFill>
                <a:latin typeface="Calibri" panose="020F0502020204030204" pitchFamily="34" charset="0"/>
                <a:cs typeface="Calibri" panose="020F0502020204030204" pitchFamily="34" charset="0"/>
              </a:rPr>
              <a:t>of the </a:t>
            </a:r>
            <a:r>
              <a:rPr lang="en-GB" sz="1800" dirty="0" smtClean="0">
                <a:solidFill>
                  <a:schemeClr val="accent5">
                    <a:lumMod val="25000"/>
                  </a:schemeClr>
                </a:solidFill>
                <a:latin typeface="Calibri" panose="020F0502020204030204" pitchFamily="34" charset="0"/>
                <a:cs typeface="Calibri" panose="020F0502020204030204" pitchFamily="34" charset="0"/>
              </a:rPr>
              <a:t>public equity capital. </a:t>
            </a:r>
            <a:endParaRPr lang="en-GB" sz="1800" dirty="0">
              <a:solidFill>
                <a:schemeClr val="accent5">
                  <a:lumMod val="25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836645" y="1059452"/>
            <a:ext cx="7089919" cy="2988000"/>
          </a:xfrm>
          <a:prstGeom prst="rect">
            <a:avLst/>
          </a:prstGeom>
        </p:spPr>
      </p:pic>
      <p:sp>
        <p:nvSpPr>
          <p:cNvPr id="10" name="TextBox 9"/>
          <p:cNvSpPr txBox="1"/>
          <p:nvPr/>
        </p:nvSpPr>
        <p:spPr>
          <a:xfrm>
            <a:off x="836645" y="886413"/>
            <a:ext cx="2799080" cy="276999"/>
          </a:xfrm>
          <a:prstGeom prst="rect">
            <a:avLst/>
          </a:prstGeom>
          <a:noFill/>
        </p:spPr>
        <p:txBody>
          <a:bodyPr wrap="square" rtlCol="0">
            <a:spAutoFit/>
          </a:bodyPr>
          <a:lstStyle/>
          <a:p>
            <a:r>
              <a:rPr lang="en-GB" sz="1200" b="1" dirty="0" smtClean="0">
                <a:solidFill>
                  <a:schemeClr val="accent5">
                    <a:lumMod val="25000"/>
                  </a:schemeClr>
                </a:solidFill>
                <a:latin typeface="Calibri" panose="020F0502020204030204" pitchFamily="34" charset="0"/>
                <a:cs typeface="Calibri" panose="020F0502020204030204" pitchFamily="34" charset="0"/>
              </a:rPr>
              <a:t>Equity owned</a:t>
            </a:r>
            <a:endParaRPr lang="en-GB" sz="1200" b="1" dirty="0">
              <a:solidFill>
                <a:schemeClr val="accent5">
                  <a:lumMod val="2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rotWithShape="1">
          <a:blip r:embed="rId5"/>
          <a:srcRect l="1945" r="49251" b="22018"/>
          <a:stretch/>
        </p:blipFill>
        <p:spPr>
          <a:xfrm>
            <a:off x="0" y="6324600"/>
            <a:ext cx="1912234" cy="533400"/>
          </a:xfrm>
          <a:prstGeom prst="rect">
            <a:avLst/>
          </a:prstGeom>
          <a:effectLst>
            <a:reflection stA="45000" endPos="13000" dist="50800" dir="5400000" sy="-100000" algn="bl" rotWithShape="0"/>
          </a:effectLst>
        </p:spPr>
      </p:pic>
      <p:sp>
        <p:nvSpPr>
          <p:cNvPr id="9" name="TextBox 8"/>
          <p:cNvSpPr txBox="1"/>
          <p:nvPr/>
        </p:nvSpPr>
        <p:spPr>
          <a:xfrm>
            <a:off x="956117" y="3946283"/>
            <a:ext cx="8016745" cy="246221"/>
          </a:xfrm>
          <a:prstGeom prst="rect">
            <a:avLst/>
          </a:prstGeom>
          <a:noFill/>
        </p:spPr>
        <p:txBody>
          <a:bodyPr wrap="square" rtlCol="0">
            <a:spAutoFit/>
          </a:bodyPr>
          <a:lstStyle/>
          <a:p>
            <a:r>
              <a:rPr lang="en-GB" sz="1000" i="1" dirty="0">
                <a:solidFill>
                  <a:schemeClr val="accent5">
                    <a:lumMod val="25000"/>
                  </a:schemeClr>
                </a:solidFill>
                <a:latin typeface="Calibri" panose="020F0502020204030204" pitchFamily="34" charset="0"/>
                <a:cs typeface="Calibri" panose="020F0502020204030204" pitchFamily="34" charset="0"/>
              </a:rPr>
              <a:t>Source: </a:t>
            </a:r>
            <a:r>
              <a:rPr lang="en-GB" sz="1000" dirty="0">
                <a:solidFill>
                  <a:schemeClr val="accent5">
                    <a:lumMod val="25000"/>
                  </a:schemeClr>
                </a:solidFill>
                <a:latin typeface="Calibri" panose="020F0502020204030204" pitchFamily="34" charset="0"/>
                <a:cs typeface="Calibri" panose="020F0502020204030204" pitchFamily="34" charset="0"/>
              </a:rPr>
              <a:t>OECD (2019), Owners of the World’s Listed Companies, FactSet, Thomson </a:t>
            </a:r>
            <a:r>
              <a:rPr lang="en-GB" sz="1000" dirty="0" smtClean="0">
                <a:solidFill>
                  <a:schemeClr val="accent5">
                    <a:lumMod val="25000"/>
                  </a:schemeClr>
                </a:solidFill>
                <a:latin typeface="Calibri" panose="020F0502020204030204" pitchFamily="34" charset="0"/>
                <a:cs typeface="Calibri" panose="020F0502020204030204" pitchFamily="34" charset="0"/>
              </a:rPr>
              <a:t>Reuters Eikon, </a:t>
            </a:r>
            <a:r>
              <a:rPr lang="en-GB" sz="1000" dirty="0">
                <a:solidFill>
                  <a:schemeClr val="accent5">
                    <a:lumMod val="25000"/>
                  </a:schemeClr>
                </a:solidFill>
                <a:latin typeface="Calibri" panose="020F0502020204030204" pitchFamily="34" charset="0"/>
                <a:cs typeface="Calibri" panose="020F0502020204030204" pitchFamily="34" charset="0"/>
              </a:rPr>
              <a:t>Bloomberg. </a:t>
            </a:r>
          </a:p>
        </p:txBody>
      </p:sp>
    </p:spTree>
    <p:extLst>
      <p:ext uri="{BB962C8B-B14F-4D97-AF65-F5344CB8AC3E}">
        <p14:creationId xmlns:p14="http://schemas.microsoft.com/office/powerpoint/2010/main" val="3562830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4928" y="1162502"/>
            <a:ext cx="7606910" cy="3240000"/>
          </a:xfrm>
          <a:prstGeom prst="rect">
            <a:avLst/>
          </a:prstGeom>
        </p:spPr>
      </p:pic>
      <p:pic>
        <p:nvPicPr>
          <p:cNvPr id="6" name="Picture 5"/>
          <p:cNvPicPr>
            <a:picLocks noChangeAspect="1"/>
          </p:cNvPicPr>
          <p:nvPr/>
        </p:nvPicPr>
        <p:blipFill rotWithShape="1">
          <a:blip r:embed="rId3"/>
          <a:srcRect r="1265" b="53293"/>
          <a:stretch/>
        </p:blipFill>
        <p:spPr>
          <a:xfrm>
            <a:off x="-7234" y="6416"/>
            <a:ext cx="9151234" cy="907984"/>
          </a:xfrm>
          <a:prstGeom prst="rect">
            <a:avLst/>
          </a:prstGeom>
        </p:spPr>
      </p:pic>
      <p:sp>
        <p:nvSpPr>
          <p:cNvPr id="3" name="Title 2"/>
          <p:cNvSpPr>
            <a:spLocks noGrp="1"/>
          </p:cNvSpPr>
          <p:nvPr>
            <p:ph type="title"/>
          </p:nvPr>
        </p:nvSpPr>
        <p:spPr>
          <a:xfrm>
            <a:off x="52662" y="0"/>
            <a:ext cx="8940799" cy="880955"/>
          </a:xfrm>
        </p:spPr>
        <p:txBody>
          <a:bodyPr/>
          <a:lstStyle/>
          <a:p>
            <a:r>
              <a:rPr lang="en-GB" sz="2700" dirty="0">
                <a:solidFill>
                  <a:schemeClr val="accent5">
                    <a:lumMod val="25000"/>
                  </a:schemeClr>
                </a:solidFill>
                <a:latin typeface="Calibri" panose="020F0502020204030204" pitchFamily="34" charset="0"/>
                <a:cs typeface="Calibri" panose="020F0502020204030204" pitchFamily="34" charset="0"/>
              </a:rPr>
              <a:t>The public sector is the </a:t>
            </a:r>
            <a:r>
              <a:rPr lang="en-GB" sz="2700" dirty="0" smtClean="0">
                <a:solidFill>
                  <a:schemeClr val="accent5">
                    <a:lumMod val="25000"/>
                  </a:schemeClr>
                </a:solidFill>
                <a:latin typeface="Calibri" panose="020F0502020204030204" pitchFamily="34" charset="0"/>
                <a:cs typeface="Calibri" panose="020F0502020204030204" pitchFamily="34" charset="0"/>
              </a:rPr>
              <a:t>second largest category of owners holding 14% of global equity capital</a:t>
            </a:r>
            <a:endParaRPr lang="en-GB" sz="2700" dirty="0">
              <a:solidFill>
                <a:schemeClr val="accent5">
                  <a:lumMod val="25000"/>
                </a:schemeClr>
              </a:solidFill>
              <a:latin typeface="Calibri" panose="020F0502020204030204" pitchFamily="34" charset="0"/>
              <a:cs typeface="Calibri" panose="020F0502020204030204" pitchFamily="34" charset="0"/>
            </a:endParaRPr>
          </a:p>
        </p:txBody>
      </p:sp>
      <p:sp>
        <p:nvSpPr>
          <p:cNvPr id="8" name="Rectangle 7"/>
          <p:cNvSpPr/>
          <p:nvPr/>
        </p:nvSpPr>
        <p:spPr>
          <a:xfrm>
            <a:off x="208783" y="4525987"/>
            <a:ext cx="8719200" cy="2185214"/>
          </a:xfrm>
          <a:prstGeom prst="rect">
            <a:avLst/>
          </a:prstGeom>
        </p:spPr>
        <p:txBody>
          <a:bodyPr wrap="square">
            <a:spAutoFit/>
          </a:bodyPr>
          <a:lstStyle/>
          <a:p>
            <a:pPr marL="288000" indent="-288000" algn="just" eaLnBrk="0" hangingPunct="0">
              <a:spcBef>
                <a:spcPts val="200"/>
              </a:spcBef>
              <a:spcAft>
                <a:spcPts val="200"/>
              </a:spcAft>
              <a:buFont typeface="Wingdings" panose="05000000000000000000" pitchFamily="2" charset="2"/>
              <a:buChar char="§"/>
            </a:pPr>
            <a:r>
              <a:rPr lang="en-GB" sz="1800" dirty="0">
                <a:solidFill>
                  <a:schemeClr val="accent5">
                    <a:lumMod val="25000"/>
                  </a:schemeClr>
                </a:solidFill>
                <a:latin typeface="Calibri" panose="020F0502020204030204" pitchFamily="34" charset="0"/>
                <a:cs typeface="Calibri" panose="020F0502020204030204" pitchFamily="34" charset="0"/>
              </a:rPr>
              <a:t>The public sector holds </a:t>
            </a:r>
            <a:r>
              <a:rPr lang="en-GB" sz="1800" dirty="0" smtClean="0">
                <a:solidFill>
                  <a:schemeClr val="accent5">
                    <a:lumMod val="25000"/>
                  </a:schemeClr>
                </a:solidFill>
                <a:latin typeface="Calibri" panose="020F0502020204030204" pitchFamily="34" charset="0"/>
                <a:cs typeface="Calibri" panose="020F0502020204030204" pitchFamily="34" charset="0"/>
              </a:rPr>
              <a:t>14% </a:t>
            </a:r>
            <a:r>
              <a:rPr lang="en-GB" sz="1800" dirty="0">
                <a:solidFill>
                  <a:schemeClr val="accent5">
                    <a:lumMod val="25000"/>
                  </a:schemeClr>
                </a:solidFill>
                <a:latin typeface="Calibri" panose="020F0502020204030204" pitchFamily="34" charset="0"/>
                <a:cs typeface="Calibri" panose="020F0502020204030204" pitchFamily="34" charset="0"/>
              </a:rPr>
              <a:t>of the global market capitalisation at a total value of </a:t>
            </a:r>
            <a:r>
              <a:rPr lang="en-GB" sz="1800" dirty="0" smtClean="0">
                <a:solidFill>
                  <a:schemeClr val="accent5">
                    <a:lumMod val="25000"/>
                  </a:schemeClr>
                </a:solidFill>
                <a:latin typeface="Calibri" panose="020F0502020204030204" pitchFamily="34" charset="0"/>
                <a:cs typeface="Calibri" panose="020F0502020204030204" pitchFamily="34" charset="0"/>
              </a:rPr>
              <a:t>USD 10 trillion</a:t>
            </a:r>
            <a:r>
              <a:rPr lang="en-GB" sz="1800" dirty="0">
                <a:solidFill>
                  <a:schemeClr val="accent5">
                    <a:lumMod val="25000"/>
                  </a:schemeClr>
                </a:solidFill>
                <a:latin typeface="Calibri" panose="020F0502020204030204" pitchFamily="34" charset="0"/>
                <a:cs typeface="Calibri" panose="020F0502020204030204" pitchFamily="34" charset="0"/>
              </a:rPr>
              <a:t>. </a:t>
            </a:r>
            <a:endParaRPr lang="en-GB" sz="1800" dirty="0" smtClean="0">
              <a:solidFill>
                <a:schemeClr val="accent5">
                  <a:lumMod val="25000"/>
                </a:schemeClr>
              </a:solidFill>
              <a:latin typeface="Calibri" panose="020F0502020204030204" pitchFamily="34" charset="0"/>
              <a:cs typeface="Calibri" panose="020F0502020204030204" pitchFamily="34" charset="0"/>
            </a:endParaRPr>
          </a:p>
          <a:p>
            <a:pPr marL="288000" indent="-288000" algn="just" eaLnBrk="0" hangingPunct="0">
              <a:spcBef>
                <a:spcPts val="200"/>
              </a:spcBef>
              <a:spcAft>
                <a:spcPts val="200"/>
              </a:spcAft>
              <a:buFont typeface="Wingdings" panose="05000000000000000000" pitchFamily="2" charset="2"/>
              <a:buChar char="§"/>
            </a:pPr>
            <a:r>
              <a:rPr lang="en-US" sz="1800" dirty="0">
                <a:solidFill>
                  <a:schemeClr val="accent5">
                    <a:lumMod val="25000"/>
                  </a:schemeClr>
                </a:solidFill>
                <a:latin typeface="Calibri" panose="020F0502020204030204" pitchFamily="34" charset="0"/>
                <a:cs typeface="Calibri" panose="020F0502020204030204" pitchFamily="34" charset="0"/>
              </a:rPr>
              <a:t>Central and local governments are the largest public sector owners accounting for 56% of public sector ownership of listed </a:t>
            </a:r>
            <a:r>
              <a:rPr lang="en-US" sz="1800" dirty="0" smtClean="0">
                <a:solidFill>
                  <a:schemeClr val="accent5">
                    <a:lumMod val="25000"/>
                  </a:schemeClr>
                </a:solidFill>
                <a:latin typeface="Calibri" panose="020F0502020204030204" pitchFamily="34" charset="0"/>
                <a:cs typeface="Calibri" panose="020F0502020204030204" pitchFamily="34" charset="0"/>
              </a:rPr>
              <a:t>companies.</a:t>
            </a:r>
          </a:p>
          <a:p>
            <a:pPr marL="288000" indent="-288000" algn="just" eaLnBrk="0" hangingPunct="0">
              <a:spcBef>
                <a:spcPts val="200"/>
              </a:spcBef>
              <a:spcAft>
                <a:spcPts val="2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In about 8% </a:t>
            </a:r>
            <a:r>
              <a:rPr lang="en-US" sz="1800" dirty="0">
                <a:solidFill>
                  <a:schemeClr val="accent5">
                    <a:lumMod val="25000"/>
                  </a:schemeClr>
                </a:solidFill>
                <a:latin typeface="Calibri" panose="020F0502020204030204" pitchFamily="34" charset="0"/>
                <a:cs typeface="Calibri" panose="020F0502020204030204" pitchFamily="34" charset="0"/>
              </a:rPr>
              <a:t>of the world’s listed </a:t>
            </a:r>
            <a:r>
              <a:rPr lang="en-US" sz="1800" dirty="0" smtClean="0">
                <a:solidFill>
                  <a:schemeClr val="accent5">
                    <a:lumMod val="25000"/>
                  </a:schemeClr>
                </a:solidFill>
                <a:latin typeface="Calibri" panose="020F0502020204030204" pitchFamily="34" charset="0"/>
                <a:cs typeface="Calibri" panose="020F0502020204030204" pitchFamily="34" charset="0"/>
              </a:rPr>
              <a:t>companies, the </a:t>
            </a:r>
            <a:r>
              <a:rPr lang="en-US" sz="1800" dirty="0">
                <a:solidFill>
                  <a:schemeClr val="accent5">
                    <a:lumMod val="25000"/>
                  </a:schemeClr>
                </a:solidFill>
                <a:latin typeface="Calibri" panose="020F0502020204030204" pitchFamily="34" charset="0"/>
                <a:cs typeface="Calibri" panose="020F0502020204030204" pitchFamily="34" charset="0"/>
              </a:rPr>
              <a:t>public sector </a:t>
            </a:r>
            <a:r>
              <a:rPr lang="en-US" sz="1800" dirty="0" smtClean="0">
                <a:solidFill>
                  <a:schemeClr val="accent5">
                    <a:lumMod val="25000"/>
                  </a:schemeClr>
                </a:solidFill>
                <a:latin typeface="Calibri" panose="020F0502020204030204" pitchFamily="34" charset="0"/>
                <a:cs typeface="Calibri" panose="020F0502020204030204" pitchFamily="34" charset="0"/>
              </a:rPr>
              <a:t>owns </a:t>
            </a:r>
            <a:r>
              <a:rPr lang="en-US" sz="1800" dirty="0">
                <a:solidFill>
                  <a:schemeClr val="accent5">
                    <a:lumMod val="25000"/>
                  </a:schemeClr>
                </a:solidFill>
                <a:latin typeface="Calibri" panose="020F0502020204030204" pitchFamily="34" charset="0"/>
                <a:cs typeface="Calibri" panose="020F0502020204030204" pitchFamily="34" charset="0"/>
              </a:rPr>
              <a:t>over 50% of </a:t>
            </a:r>
            <a:r>
              <a:rPr lang="en-US" sz="1800" dirty="0" smtClean="0">
                <a:solidFill>
                  <a:schemeClr val="accent5">
                    <a:lumMod val="25000"/>
                  </a:schemeClr>
                </a:solidFill>
                <a:latin typeface="Calibri" panose="020F0502020204030204" pitchFamily="34" charset="0"/>
                <a:cs typeface="Calibri" panose="020F0502020204030204" pitchFamily="34" charset="0"/>
              </a:rPr>
              <a:t>equity </a:t>
            </a:r>
            <a:r>
              <a:rPr lang="en-US" sz="1800" dirty="0">
                <a:solidFill>
                  <a:schemeClr val="accent5">
                    <a:lumMod val="25000"/>
                  </a:schemeClr>
                </a:solidFill>
                <a:latin typeface="Calibri" panose="020F0502020204030204" pitchFamily="34" charset="0"/>
                <a:cs typeface="Calibri" panose="020F0502020204030204" pitchFamily="34" charset="0"/>
              </a:rPr>
              <a:t>capital. </a:t>
            </a:r>
            <a:endParaRPr lang="en-US" sz="1800" dirty="0" smtClean="0">
              <a:solidFill>
                <a:schemeClr val="accent5">
                  <a:lumMod val="25000"/>
                </a:schemeClr>
              </a:solidFill>
              <a:latin typeface="Calibri" panose="020F0502020204030204" pitchFamily="34" charset="0"/>
              <a:cs typeface="Calibri" panose="020F0502020204030204" pitchFamily="34" charset="0"/>
            </a:endParaRPr>
          </a:p>
          <a:p>
            <a:pPr algn="just" eaLnBrk="0" hangingPunct="0">
              <a:spcBef>
                <a:spcPts val="200"/>
              </a:spcBef>
              <a:spcAft>
                <a:spcPts val="200"/>
              </a:spcAft>
            </a:pPr>
            <a:endParaRPr lang="en-US" sz="1800" dirty="0">
              <a:latin typeface="Arial" panose="020B0604020202020204" pitchFamily="34" charset="0"/>
              <a:cs typeface="Arial" panose="020B0604020202020204" pitchFamily="34" charset="0"/>
            </a:endParaRPr>
          </a:p>
        </p:txBody>
      </p:sp>
      <p:sp>
        <p:nvSpPr>
          <p:cNvPr id="5" name="TextBox 4"/>
          <p:cNvSpPr txBox="1"/>
          <p:nvPr/>
        </p:nvSpPr>
        <p:spPr>
          <a:xfrm>
            <a:off x="609600" y="1024002"/>
            <a:ext cx="2799080" cy="276999"/>
          </a:xfrm>
          <a:prstGeom prst="rect">
            <a:avLst/>
          </a:prstGeom>
          <a:noFill/>
        </p:spPr>
        <p:txBody>
          <a:bodyPr wrap="square" rtlCol="0">
            <a:spAutoFit/>
          </a:bodyPr>
          <a:lstStyle/>
          <a:p>
            <a:r>
              <a:rPr lang="en-GB" sz="1200" b="1" dirty="0" smtClean="0">
                <a:solidFill>
                  <a:schemeClr val="accent5">
                    <a:lumMod val="25000"/>
                  </a:schemeClr>
                </a:solidFill>
                <a:latin typeface="Calibri" panose="020F0502020204030204" pitchFamily="34" charset="0"/>
                <a:cs typeface="Calibri" panose="020F0502020204030204" pitchFamily="34" charset="0"/>
              </a:rPr>
              <a:t>Market cap. weighted average</a:t>
            </a:r>
            <a:endParaRPr lang="en-GB" sz="1200" b="1" dirty="0">
              <a:solidFill>
                <a:schemeClr val="accent5">
                  <a:lumMod val="25000"/>
                </a:schemeClr>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4"/>
          <a:srcRect l="1945" r="49251" b="22018"/>
          <a:stretch/>
        </p:blipFill>
        <p:spPr>
          <a:xfrm>
            <a:off x="0" y="6324600"/>
            <a:ext cx="1912234" cy="533400"/>
          </a:xfrm>
          <a:prstGeom prst="rect">
            <a:avLst/>
          </a:prstGeom>
          <a:effectLst>
            <a:reflection stA="45000" endPos="13000" dist="50800" dir="5400000" sy="-100000" algn="bl" rotWithShape="0"/>
          </a:effectLst>
        </p:spPr>
      </p:pic>
      <p:sp>
        <p:nvSpPr>
          <p:cNvPr id="10" name="TextBox 9"/>
          <p:cNvSpPr txBox="1"/>
          <p:nvPr/>
        </p:nvSpPr>
        <p:spPr>
          <a:xfrm>
            <a:off x="609600" y="4322169"/>
            <a:ext cx="8016745" cy="246221"/>
          </a:xfrm>
          <a:prstGeom prst="rect">
            <a:avLst/>
          </a:prstGeom>
          <a:noFill/>
        </p:spPr>
        <p:txBody>
          <a:bodyPr wrap="square" rtlCol="0">
            <a:spAutoFit/>
          </a:bodyPr>
          <a:lstStyle/>
          <a:p>
            <a:r>
              <a:rPr lang="en-GB" sz="1000" i="1" dirty="0">
                <a:solidFill>
                  <a:schemeClr val="accent5">
                    <a:lumMod val="25000"/>
                  </a:schemeClr>
                </a:solidFill>
                <a:latin typeface="Calibri" panose="020F0502020204030204" pitchFamily="34" charset="0"/>
                <a:cs typeface="Calibri" panose="020F0502020204030204" pitchFamily="34" charset="0"/>
              </a:rPr>
              <a:t>Source: </a:t>
            </a:r>
            <a:r>
              <a:rPr lang="en-GB" sz="1000" dirty="0">
                <a:solidFill>
                  <a:schemeClr val="accent5">
                    <a:lumMod val="25000"/>
                  </a:schemeClr>
                </a:solidFill>
                <a:latin typeface="Calibri" panose="020F0502020204030204" pitchFamily="34" charset="0"/>
                <a:cs typeface="Calibri" panose="020F0502020204030204" pitchFamily="34" charset="0"/>
              </a:rPr>
              <a:t>OECD (2019), Owners of the World’s Listed Companies, FactSet, Thomson </a:t>
            </a:r>
            <a:r>
              <a:rPr lang="en-GB" sz="1000" dirty="0" smtClean="0">
                <a:solidFill>
                  <a:schemeClr val="accent5">
                    <a:lumMod val="25000"/>
                  </a:schemeClr>
                </a:solidFill>
                <a:latin typeface="Calibri" panose="020F0502020204030204" pitchFamily="34" charset="0"/>
                <a:cs typeface="Calibri" panose="020F0502020204030204" pitchFamily="34" charset="0"/>
              </a:rPr>
              <a:t>Reuters Eikon, </a:t>
            </a:r>
            <a:r>
              <a:rPr lang="en-GB" sz="1000" dirty="0">
                <a:solidFill>
                  <a:schemeClr val="accent5">
                    <a:lumMod val="25000"/>
                  </a:schemeClr>
                </a:solidFill>
                <a:latin typeface="Calibri" panose="020F0502020204030204" pitchFamily="34" charset="0"/>
                <a:cs typeface="Calibri" panose="020F0502020204030204" pitchFamily="34" charset="0"/>
              </a:rPr>
              <a:t>Bloomberg. </a:t>
            </a:r>
          </a:p>
        </p:txBody>
      </p:sp>
    </p:spTree>
    <p:extLst>
      <p:ext uri="{BB962C8B-B14F-4D97-AF65-F5344CB8AC3E}">
        <p14:creationId xmlns:p14="http://schemas.microsoft.com/office/powerpoint/2010/main" val="222257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1265" b="53293"/>
          <a:stretch/>
        </p:blipFill>
        <p:spPr>
          <a:xfrm>
            <a:off x="-7234" y="6416"/>
            <a:ext cx="9151234" cy="907984"/>
          </a:xfrm>
          <a:prstGeom prst="rect">
            <a:avLst/>
          </a:prstGeom>
        </p:spPr>
      </p:pic>
      <p:sp>
        <p:nvSpPr>
          <p:cNvPr id="3" name="Title 2"/>
          <p:cNvSpPr>
            <a:spLocks noGrp="1"/>
          </p:cNvSpPr>
          <p:nvPr>
            <p:ph type="title"/>
          </p:nvPr>
        </p:nvSpPr>
        <p:spPr>
          <a:xfrm>
            <a:off x="20320" y="0"/>
            <a:ext cx="9047480" cy="762000"/>
          </a:xfrm>
        </p:spPr>
        <p:txBody>
          <a:bodyPr/>
          <a:lstStyle/>
          <a:p>
            <a:r>
              <a:rPr lang="en-GB" sz="2700" dirty="0" smtClean="0">
                <a:solidFill>
                  <a:schemeClr val="accent5">
                    <a:lumMod val="25000"/>
                  </a:schemeClr>
                </a:solidFill>
                <a:latin typeface="Calibri" panose="020F0502020204030204" pitchFamily="34" charset="0"/>
                <a:cs typeface="Calibri" panose="020F0502020204030204" pitchFamily="34" charset="0"/>
              </a:rPr>
              <a:t>Private corporations and strategic individuals are important investors in Emerging Asia and Latin America</a:t>
            </a:r>
            <a:endParaRPr lang="en-GB" sz="2700" dirty="0">
              <a:solidFill>
                <a:schemeClr val="accent5">
                  <a:lumMod val="25000"/>
                </a:schemeClr>
              </a:solidFill>
              <a:latin typeface="Calibri" panose="020F0502020204030204" pitchFamily="34" charset="0"/>
              <a:cs typeface="Calibri" panose="020F0502020204030204" pitchFamily="34" charset="0"/>
            </a:endParaRPr>
          </a:p>
        </p:txBody>
      </p:sp>
      <p:sp>
        <p:nvSpPr>
          <p:cNvPr id="8" name="Rectangle 7"/>
          <p:cNvSpPr/>
          <p:nvPr/>
        </p:nvSpPr>
        <p:spPr>
          <a:xfrm>
            <a:off x="209217" y="4295354"/>
            <a:ext cx="8858583" cy="1769715"/>
          </a:xfrm>
          <a:prstGeom prst="rect">
            <a:avLst/>
          </a:prstGeom>
        </p:spPr>
        <p:txBody>
          <a:bodyPr wrap="square">
            <a:spAutoFit/>
          </a:bodyPr>
          <a:lstStyle/>
          <a:p>
            <a:pPr marL="342900" indent="-342900" algn="just" eaLnBrk="0" hangingPunct="0">
              <a:spcBef>
                <a:spcPts val="200"/>
              </a:spcBef>
              <a:spcAft>
                <a:spcPts val="200"/>
              </a:spcAft>
              <a:buFont typeface="Wingdings" panose="05000000000000000000" pitchFamily="2" charset="2"/>
              <a:buChar char="§"/>
            </a:pPr>
            <a:r>
              <a:rPr lang="en-GB" sz="1650" dirty="0">
                <a:solidFill>
                  <a:schemeClr val="accent5">
                    <a:lumMod val="25000"/>
                  </a:schemeClr>
                </a:solidFill>
                <a:latin typeface="Calibri" panose="020F0502020204030204" pitchFamily="34" charset="0"/>
                <a:cs typeface="Calibri" panose="020F0502020204030204" pitchFamily="34" charset="0"/>
              </a:rPr>
              <a:t>Private corporations and strategic </a:t>
            </a:r>
            <a:r>
              <a:rPr lang="en-GB" sz="1650" dirty="0" smtClean="0">
                <a:solidFill>
                  <a:schemeClr val="accent5">
                    <a:lumMod val="25000"/>
                  </a:schemeClr>
                </a:solidFill>
                <a:latin typeface="Calibri" panose="020F0502020204030204" pitchFamily="34" charset="0"/>
                <a:cs typeface="Calibri" panose="020F0502020204030204" pitchFamily="34" charset="0"/>
              </a:rPr>
              <a:t>individual investors hold an 11% and 7% share of </a:t>
            </a:r>
            <a:r>
              <a:rPr lang="en-GB" sz="1650" dirty="0">
                <a:solidFill>
                  <a:schemeClr val="accent5">
                    <a:lumMod val="25000"/>
                  </a:schemeClr>
                </a:solidFill>
                <a:latin typeface="Calibri" panose="020F0502020204030204" pitchFamily="34" charset="0"/>
                <a:cs typeface="Calibri" panose="020F0502020204030204" pitchFamily="34" charset="0"/>
              </a:rPr>
              <a:t>the global equity </a:t>
            </a:r>
            <a:r>
              <a:rPr lang="en-GB" sz="1650" dirty="0" smtClean="0">
                <a:solidFill>
                  <a:schemeClr val="accent5">
                    <a:lumMod val="25000"/>
                  </a:schemeClr>
                </a:solidFill>
                <a:latin typeface="Calibri" panose="020F0502020204030204" pitchFamily="34" charset="0"/>
                <a:cs typeface="Calibri" panose="020F0502020204030204" pitchFamily="34" charset="0"/>
              </a:rPr>
              <a:t>market respectively.</a:t>
            </a:r>
          </a:p>
          <a:p>
            <a:pPr marL="342900" indent="-342900" algn="just" eaLnBrk="0" hangingPunct="0">
              <a:spcBef>
                <a:spcPts val="200"/>
              </a:spcBef>
              <a:spcAft>
                <a:spcPts val="200"/>
              </a:spcAft>
              <a:buFont typeface="Wingdings" panose="05000000000000000000" pitchFamily="2" charset="2"/>
              <a:buChar char="§"/>
            </a:pPr>
            <a:r>
              <a:rPr lang="en-GB" sz="1650" dirty="0" smtClean="0">
                <a:solidFill>
                  <a:schemeClr val="accent5">
                    <a:lumMod val="25000"/>
                  </a:schemeClr>
                </a:solidFill>
                <a:latin typeface="Calibri" panose="020F0502020204030204" pitchFamily="34" charset="0"/>
                <a:cs typeface="Calibri" panose="020F0502020204030204" pitchFamily="34" charset="0"/>
              </a:rPr>
              <a:t>In </a:t>
            </a:r>
            <a:r>
              <a:rPr lang="en-GB" sz="1650" dirty="0">
                <a:solidFill>
                  <a:schemeClr val="accent5">
                    <a:lumMod val="25000"/>
                  </a:schemeClr>
                </a:solidFill>
                <a:latin typeface="Calibri" panose="020F0502020204030204" pitchFamily="34" charset="0"/>
                <a:cs typeface="Calibri" panose="020F0502020204030204" pitchFamily="34" charset="0"/>
              </a:rPr>
              <a:t>20 </a:t>
            </a:r>
            <a:r>
              <a:rPr lang="en-GB" sz="1650" dirty="0" smtClean="0">
                <a:solidFill>
                  <a:schemeClr val="accent5">
                    <a:lumMod val="25000"/>
                  </a:schemeClr>
                </a:solidFill>
                <a:latin typeface="Calibri" panose="020F0502020204030204" pitchFamily="34" charset="0"/>
                <a:cs typeface="Calibri" panose="020F0502020204030204" pitchFamily="34" charset="0"/>
              </a:rPr>
              <a:t>markets, </a:t>
            </a:r>
            <a:r>
              <a:rPr lang="en-GB" sz="1650" dirty="0">
                <a:solidFill>
                  <a:schemeClr val="accent5">
                    <a:lumMod val="25000"/>
                  </a:schemeClr>
                </a:solidFill>
                <a:latin typeface="Calibri" panose="020F0502020204030204" pitchFamily="34" charset="0"/>
                <a:cs typeface="Calibri" panose="020F0502020204030204" pitchFamily="34" charset="0"/>
              </a:rPr>
              <a:t>private corporations and holding companies hold at least 20% of </a:t>
            </a:r>
            <a:r>
              <a:rPr lang="en-GB" sz="1650" dirty="0" smtClean="0">
                <a:solidFill>
                  <a:schemeClr val="accent5">
                    <a:lumMod val="25000"/>
                  </a:schemeClr>
                </a:solidFill>
                <a:latin typeface="Calibri" panose="020F0502020204030204" pitchFamily="34" charset="0"/>
                <a:cs typeface="Calibri" panose="020F0502020204030204" pitchFamily="34" charset="0"/>
              </a:rPr>
              <a:t>equity </a:t>
            </a:r>
            <a:r>
              <a:rPr lang="en-GB" sz="1650" dirty="0">
                <a:solidFill>
                  <a:schemeClr val="accent5">
                    <a:lumMod val="25000"/>
                  </a:schemeClr>
                </a:solidFill>
                <a:latin typeface="Calibri" panose="020F0502020204030204" pitchFamily="34" charset="0"/>
                <a:cs typeface="Calibri" panose="020F0502020204030204" pitchFamily="34" charset="0"/>
              </a:rPr>
              <a:t>capital.</a:t>
            </a:r>
          </a:p>
          <a:p>
            <a:pPr marL="342900" indent="-342900" algn="just" eaLnBrk="0" hangingPunct="0">
              <a:spcBef>
                <a:spcPts val="200"/>
              </a:spcBef>
              <a:spcAft>
                <a:spcPts val="200"/>
              </a:spcAft>
              <a:buFont typeface="Wingdings" panose="05000000000000000000" pitchFamily="2" charset="2"/>
              <a:buChar char="§"/>
            </a:pPr>
            <a:r>
              <a:rPr lang="en-US" sz="1650" dirty="0" smtClean="0">
                <a:solidFill>
                  <a:schemeClr val="accent5">
                    <a:lumMod val="25000"/>
                  </a:schemeClr>
                </a:solidFill>
                <a:latin typeface="Calibri" panose="020F0502020204030204" pitchFamily="34" charset="0"/>
                <a:cs typeface="Calibri" panose="020F0502020204030204" pitchFamily="34" charset="0"/>
              </a:rPr>
              <a:t>Markets where private </a:t>
            </a:r>
            <a:r>
              <a:rPr lang="en-US" sz="1650" dirty="0">
                <a:solidFill>
                  <a:schemeClr val="accent5">
                    <a:lumMod val="25000"/>
                  </a:schemeClr>
                </a:solidFill>
                <a:latin typeface="Calibri" panose="020F0502020204030204" pitchFamily="34" charset="0"/>
                <a:cs typeface="Calibri" panose="020F0502020204030204" pitchFamily="34" charset="0"/>
              </a:rPr>
              <a:t>corporations and holding companies </a:t>
            </a:r>
            <a:r>
              <a:rPr lang="en-US" sz="1650" dirty="0" smtClean="0">
                <a:solidFill>
                  <a:schemeClr val="accent5">
                    <a:lumMod val="25000"/>
                  </a:schemeClr>
                </a:solidFill>
                <a:latin typeface="Calibri" panose="020F0502020204030204" pitchFamily="34" charset="0"/>
                <a:cs typeface="Calibri" panose="020F0502020204030204" pitchFamily="34" charset="0"/>
              </a:rPr>
              <a:t>are prominent owners include Chile  </a:t>
            </a:r>
            <a:r>
              <a:rPr lang="en-US" sz="1650" dirty="0">
                <a:solidFill>
                  <a:schemeClr val="accent5">
                    <a:lumMod val="25000"/>
                  </a:schemeClr>
                </a:solidFill>
                <a:latin typeface="Calibri" panose="020F0502020204030204" pitchFamily="34" charset="0"/>
                <a:cs typeface="Calibri" panose="020F0502020204030204" pitchFamily="34" charset="0"/>
              </a:rPr>
              <a:t>(</a:t>
            </a:r>
            <a:r>
              <a:rPr lang="en-US" sz="1650" dirty="0" smtClean="0">
                <a:solidFill>
                  <a:schemeClr val="accent5">
                    <a:lumMod val="25000"/>
                  </a:schemeClr>
                </a:solidFill>
                <a:latin typeface="Calibri" panose="020F0502020204030204" pitchFamily="34" charset="0"/>
                <a:cs typeface="Calibri" panose="020F0502020204030204" pitchFamily="34" charset="0"/>
              </a:rPr>
              <a:t>55%), </a:t>
            </a:r>
            <a:r>
              <a:rPr lang="en-US" sz="1650" dirty="0">
                <a:solidFill>
                  <a:schemeClr val="accent5">
                    <a:lumMod val="25000"/>
                  </a:schemeClr>
                </a:solidFill>
                <a:latin typeface="Calibri" panose="020F0502020204030204" pitchFamily="34" charset="0"/>
                <a:cs typeface="Calibri" panose="020F0502020204030204" pitchFamily="34" charset="0"/>
              </a:rPr>
              <a:t>Philippines (</a:t>
            </a:r>
            <a:r>
              <a:rPr lang="en-US" sz="1650" dirty="0" smtClean="0">
                <a:solidFill>
                  <a:schemeClr val="accent5">
                    <a:lumMod val="25000"/>
                  </a:schemeClr>
                </a:solidFill>
                <a:latin typeface="Calibri" panose="020F0502020204030204" pitchFamily="34" charset="0"/>
                <a:cs typeface="Calibri" panose="020F0502020204030204" pitchFamily="34" charset="0"/>
              </a:rPr>
              <a:t>48%) </a:t>
            </a:r>
            <a:r>
              <a:rPr lang="en-US" sz="1650" dirty="0">
                <a:solidFill>
                  <a:schemeClr val="accent5">
                    <a:lumMod val="25000"/>
                  </a:schemeClr>
                </a:solidFill>
                <a:latin typeface="Calibri" panose="020F0502020204030204" pitchFamily="34" charset="0"/>
                <a:cs typeface="Calibri" panose="020F0502020204030204" pitchFamily="34" charset="0"/>
              </a:rPr>
              <a:t>and Turkey (40%). </a:t>
            </a:r>
          </a:p>
          <a:p>
            <a:pPr marL="342900" indent="-342900" algn="just" eaLnBrk="0" hangingPunct="0">
              <a:spcBef>
                <a:spcPts val="200"/>
              </a:spcBef>
              <a:spcAft>
                <a:spcPts val="200"/>
              </a:spcAft>
              <a:buFont typeface="Wingdings" panose="05000000000000000000" pitchFamily="2" charset="2"/>
              <a:buChar char="§"/>
            </a:pPr>
            <a:r>
              <a:rPr lang="en-US" sz="1650" dirty="0" smtClean="0">
                <a:solidFill>
                  <a:schemeClr val="accent5">
                    <a:lumMod val="25000"/>
                  </a:schemeClr>
                </a:solidFill>
                <a:latin typeface="Calibri" panose="020F0502020204030204" pitchFamily="34" charset="0"/>
                <a:cs typeface="Calibri" panose="020F0502020204030204" pitchFamily="34" charset="0"/>
              </a:rPr>
              <a:t>In Mexico, strategic individuals and families are important investors holding 34% of listed equity.</a:t>
            </a:r>
            <a:endParaRPr lang="en-US" sz="1650" dirty="0">
              <a:solidFill>
                <a:schemeClr val="accent5">
                  <a:lumMod val="25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762000" y="914400"/>
            <a:ext cx="2799080" cy="276999"/>
          </a:xfrm>
          <a:prstGeom prst="rect">
            <a:avLst/>
          </a:prstGeom>
          <a:noFill/>
        </p:spPr>
        <p:txBody>
          <a:bodyPr wrap="square" rtlCol="0">
            <a:spAutoFit/>
          </a:bodyPr>
          <a:lstStyle/>
          <a:p>
            <a:r>
              <a:rPr lang="en-GB" sz="1200" b="1" dirty="0" smtClean="0">
                <a:solidFill>
                  <a:schemeClr val="accent5">
                    <a:lumMod val="25000"/>
                  </a:schemeClr>
                </a:solidFill>
                <a:latin typeface="Calibri" panose="020F0502020204030204" pitchFamily="34" charset="0"/>
                <a:cs typeface="Calibri" panose="020F0502020204030204" pitchFamily="34" charset="0"/>
              </a:rPr>
              <a:t>Market cap. weighted average</a:t>
            </a:r>
            <a:endParaRPr lang="en-GB" sz="1200" b="1" dirty="0">
              <a:solidFill>
                <a:schemeClr val="accent5">
                  <a:lumMod val="25000"/>
                </a:schemeClr>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3"/>
          <a:srcRect l="1945" r="49251" b="22018"/>
          <a:stretch/>
        </p:blipFill>
        <p:spPr>
          <a:xfrm>
            <a:off x="0" y="6324600"/>
            <a:ext cx="1912234" cy="533400"/>
          </a:xfrm>
          <a:prstGeom prst="rect">
            <a:avLst/>
          </a:prstGeom>
          <a:effectLst>
            <a:reflection stA="45000" endPos="13000" dist="50800" dir="5400000" sy="-100000" algn="bl" rotWithShape="0"/>
          </a:effectLst>
        </p:spPr>
      </p:pic>
      <p:sp>
        <p:nvSpPr>
          <p:cNvPr id="10" name="TextBox 9"/>
          <p:cNvSpPr txBox="1"/>
          <p:nvPr/>
        </p:nvSpPr>
        <p:spPr>
          <a:xfrm>
            <a:off x="762000" y="4114800"/>
            <a:ext cx="8016745" cy="246221"/>
          </a:xfrm>
          <a:prstGeom prst="rect">
            <a:avLst/>
          </a:prstGeom>
          <a:noFill/>
        </p:spPr>
        <p:txBody>
          <a:bodyPr wrap="square" rtlCol="0">
            <a:spAutoFit/>
          </a:bodyPr>
          <a:lstStyle/>
          <a:p>
            <a:r>
              <a:rPr lang="en-GB" sz="1000" i="1" dirty="0">
                <a:solidFill>
                  <a:schemeClr val="accent5">
                    <a:lumMod val="25000"/>
                  </a:schemeClr>
                </a:solidFill>
                <a:latin typeface="Calibri" panose="020F0502020204030204" pitchFamily="34" charset="0"/>
                <a:cs typeface="Calibri" panose="020F0502020204030204" pitchFamily="34" charset="0"/>
              </a:rPr>
              <a:t>Source: </a:t>
            </a:r>
            <a:r>
              <a:rPr lang="en-GB" sz="1000" dirty="0">
                <a:solidFill>
                  <a:schemeClr val="accent5">
                    <a:lumMod val="25000"/>
                  </a:schemeClr>
                </a:solidFill>
                <a:latin typeface="Calibri" panose="020F0502020204030204" pitchFamily="34" charset="0"/>
                <a:cs typeface="Calibri" panose="020F0502020204030204" pitchFamily="34" charset="0"/>
              </a:rPr>
              <a:t>OECD (2019), Owners of the World’s Listed Companies, FactSet, Thomson </a:t>
            </a:r>
            <a:r>
              <a:rPr lang="en-GB" sz="1000" dirty="0" smtClean="0">
                <a:solidFill>
                  <a:schemeClr val="accent5">
                    <a:lumMod val="25000"/>
                  </a:schemeClr>
                </a:solidFill>
                <a:latin typeface="Calibri" panose="020F0502020204030204" pitchFamily="34" charset="0"/>
                <a:cs typeface="Calibri" panose="020F0502020204030204" pitchFamily="34" charset="0"/>
              </a:rPr>
              <a:t>Reuters Eikon, </a:t>
            </a:r>
            <a:r>
              <a:rPr lang="en-GB" sz="1000" dirty="0">
                <a:solidFill>
                  <a:schemeClr val="accent5">
                    <a:lumMod val="25000"/>
                  </a:schemeClr>
                </a:solidFill>
                <a:latin typeface="Calibri" panose="020F0502020204030204" pitchFamily="34" charset="0"/>
                <a:cs typeface="Calibri" panose="020F0502020204030204" pitchFamily="34" charset="0"/>
              </a:rPr>
              <a:t>Bloomberg. </a:t>
            </a:r>
          </a:p>
        </p:txBody>
      </p:sp>
      <p:pic>
        <p:nvPicPr>
          <p:cNvPr id="14" name="Picture 13"/>
          <p:cNvPicPr>
            <a:picLocks noChangeAspect="1"/>
          </p:cNvPicPr>
          <p:nvPr/>
        </p:nvPicPr>
        <p:blipFill>
          <a:blip r:embed="rId4"/>
          <a:stretch>
            <a:fillRect/>
          </a:stretch>
        </p:blipFill>
        <p:spPr>
          <a:xfrm>
            <a:off x="877108" y="1219391"/>
            <a:ext cx="7382549" cy="2895409"/>
          </a:xfrm>
          <a:prstGeom prst="rect">
            <a:avLst/>
          </a:prstGeom>
        </p:spPr>
      </p:pic>
    </p:spTree>
    <p:extLst>
      <p:ext uri="{BB962C8B-B14F-4D97-AF65-F5344CB8AC3E}">
        <p14:creationId xmlns:p14="http://schemas.microsoft.com/office/powerpoint/2010/main" val="395220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1265" b="53293"/>
          <a:stretch/>
        </p:blipFill>
        <p:spPr>
          <a:xfrm>
            <a:off x="-7234" y="6416"/>
            <a:ext cx="9151234" cy="907984"/>
          </a:xfrm>
          <a:prstGeom prst="rect">
            <a:avLst/>
          </a:prstGeom>
        </p:spPr>
      </p:pic>
      <p:sp>
        <p:nvSpPr>
          <p:cNvPr id="3" name="Title 2"/>
          <p:cNvSpPr>
            <a:spLocks noGrp="1"/>
          </p:cNvSpPr>
          <p:nvPr>
            <p:ph type="title"/>
          </p:nvPr>
        </p:nvSpPr>
        <p:spPr>
          <a:xfrm>
            <a:off x="152400" y="5080"/>
            <a:ext cx="8991600" cy="714055"/>
          </a:xfrm>
        </p:spPr>
        <p:txBody>
          <a:bodyPr/>
          <a:lstStyle/>
          <a:p>
            <a:r>
              <a:rPr lang="en-GB" sz="2800" dirty="0" smtClean="0">
                <a:solidFill>
                  <a:schemeClr val="accent5">
                    <a:lumMod val="25000"/>
                  </a:schemeClr>
                </a:solidFill>
                <a:latin typeface="Calibri" panose="020F0502020204030204" pitchFamily="34" charset="0"/>
                <a:cs typeface="Calibri" panose="020F0502020204030204" pitchFamily="34" charset="0"/>
              </a:rPr>
              <a:t>Ownership concentration is common in listed companies around the world</a:t>
            </a:r>
            <a:endParaRPr lang="en-GB" sz="2800" dirty="0">
              <a:solidFill>
                <a:schemeClr val="accent5">
                  <a:lumMod val="25000"/>
                </a:schemeClr>
              </a:solidFill>
              <a:latin typeface="Calibri" panose="020F0502020204030204" pitchFamily="34" charset="0"/>
              <a:cs typeface="Calibri" panose="020F0502020204030204" pitchFamily="34" charset="0"/>
            </a:endParaRPr>
          </a:p>
        </p:txBody>
      </p:sp>
      <p:sp>
        <p:nvSpPr>
          <p:cNvPr id="10" name="Rectangle 9"/>
          <p:cNvSpPr/>
          <p:nvPr/>
        </p:nvSpPr>
        <p:spPr>
          <a:xfrm>
            <a:off x="288600" y="4750492"/>
            <a:ext cx="8719200" cy="1447800"/>
          </a:xfrm>
          <a:prstGeom prst="rect">
            <a:avLst/>
          </a:prstGeom>
        </p:spPr>
        <p:txBody>
          <a:bodyPr wrap="square">
            <a:noAutofit/>
          </a:bodyPr>
          <a:lstStyle/>
          <a:p>
            <a:pPr marL="288000" indent="-288000" eaLnBrk="0" hangingPunct="0">
              <a:spcBef>
                <a:spcPct val="20000"/>
              </a:spcBef>
              <a:spcAft>
                <a:spcPts val="6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The 3 largest owners hold more than 50% of equity </a:t>
            </a:r>
            <a:r>
              <a:rPr lang="en-US" sz="1800" dirty="0">
                <a:solidFill>
                  <a:schemeClr val="accent5">
                    <a:lumMod val="25000"/>
                  </a:schemeClr>
                </a:solidFill>
                <a:latin typeface="Calibri" panose="020F0502020204030204" pitchFamily="34" charset="0"/>
                <a:cs typeface="Calibri" panose="020F0502020204030204" pitchFamily="34" charset="0"/>
              </a:rPr>
              <a:t>capital in </a:t>
            </a:r>
            <a:r>
              <a:rPr lang="en-US" sz="1800" dirty="0" smtClean="0">
                <a:solidFill>
                  <a:schemeClr val="accent5">
                    <a:lumMod val="25000"/>
                  </a:schemeClr>
                </a:solidFill>
                <a:latin typeface="Calibri" panose="020F0502020204030204" pitchFamily="34" charset="0"/>
                <a:cs typeface="Calibri" panose="020F0502020204030204" pitchFamily="34" charset="0"/>
              </a:rPr>
              <a:t>half of the world’s largest listed companies.</a:t>
            </a:r>
          </a:p>
          <a:p>
            <a:pPr marL="288000" indent="-288000" eaLnBrk="0" hangingPunct="0">
              <a:spcBef>
                <a:spcPct val="20000"/>
              </a:spcBef>
              <a:spcAft>
                <a:spcPts val="6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In 3 out of 4 companies the 3 largest owners hold more than 30% of equity capital. </a:t>
            </a:r>
            <a:endParaRPr lang="en-US" sz="1800" dirty="0">
              <a:solidFill>
                <a:schemeClr val="accent5">
                  <a:lumMod val="25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152400" y="966836"/>
            <a:ext cx="8829575" cy="338554"/>
          </a:xfrm>
          <a:prstGeom prst="rect">
            <a:avLst/>
          </a:prstGeom>
          <a:noFill/>
        </p:spPr>
        <p:txBody>
          <a:bodyPr wrap="square" rtlCol="0">
            <a:spAutoFit/>
          </a:bodyPr>
          <a:lstStyle/>
          <a:p>
            <a:pPr algn="ctr"/>
            <a:r>
              <a:rPr lang="en-GB" sz="1600" b="1" dirty="0" smtClean="0">
                <a:solidFill>
                  <a:schemeClr val="accent5">
                    <a:lumMod val="25000"/>
                  </a:schemeClr>
                </a:solidFill>
                <a:latin typeface="Arial" panose="020B0604020202020204" pitchFamily="34" charset="0"/>
                <a:cs typeface="Arial" panose="020B0604020202020204" pitchFamily="34" charset="0"/>
              </a:rPr>
              <a:t>Ownership distribution by concentration level</a:t>
            </a:r>
            <a:endParaRPr lang="en-GB" sz="1600" b="1" dirty="0">
              <a:solidFill>
                <a:schemeClr val="accent5">
                  <a:lumMod val="25000"/>
                </a:schemeClr>
              </a:solidFill>
              <a:latin typeface="Arial" panose="020B0604020202020204" pitchFamily="34" charset="0"/>
              <a:cs typeface="Arial" panose="020B0604020202020204" pitchFamily="34" charset="0"/>
            </a:endParaRPr>
          </a:p>
        </p:txBody>
      </p:sp>
      <p:sp>
        <p:nvSpPr>
          <p:cNvPr id="6" name="TextBox 5"/>
          <p:cNvSpPr txBox="1"/>
          <p:nvPr/>
        </p:nvSpPr>
        <p:spPr>
          <a:xfrm>
            <a:off x="409127" y="1703269"/>
            <a:ext cx="2057400" cy="276999"/>
          </a:xfrm>
          <a:prstGeom prst="rect">
            <a:avLst/>
          </a:prstGeom>
          <a:noFill/>
        </p:spPr>
        <p:txBody>
          <a:bodyPr wrap="square" rtlCol="0">
            <a:spAutoFit/>
          </a:bodyPr>
          <a:lstStyle/>
          <a:p>
            <a:r>
              <a:rPr lang="en-GB" sz="1200" b="1" dirty="0" smtClean="0">
                <a:solidFill>
                  <a:schemeClr val="accent5">
                    <a:lumMod val="25000"/>
                  </a:schemeClr>
                </a:solidFill>
                <a:latin typeface="Calibri" panose="020F0502020204030204" pitchFamily="34" charset="0"/>
                <a:cs typeface="Calibri" panose="020F0502020204030204" pitchFamily="34" charset="0"/>
              </a:rPr>
              <a:t>Per cent of listed companies</a:t>
            </a:r>
            <a:endParaRPr lang="en-GB" sz="1200" b="1" dirty="0">
              <a:solidFill>
                <a:schemeClr val="accent5">
                  <a:lumMod val="25000"/>
                </a:schemeClr>
              </a:solidFill>
              <a:latin typeface="Calibri" panose="020F0502020204030204" pitchFamily="34" charset="0"/>
              <a:cs typeface="Calibri" panose="020F0502020204030204" pitchFamily="34" charset="0"/>
            </a:endParaRPr>
          </a:p>
        </p:txBody>
      </p:sp>
      <p:grpSp>
        <p:nvGrpSpPr>
          <p:cNvPr id="14" name="Group 13"/>
          <p:cNvGrpSpPr/>
          <p:nvPr/>
        </p:nvGrpSpPr>
        <p:grpSpPr>
          <a:xfrm>
            <a:off x="150845" y="1457790"/>
            <a:ext cx="8828357" cy="2996606"/>
            <a:chOff x="190500" y="1536860"/>
            <a:chExt cx="8828357" cy="2996606"/>
          </a:xfrm>
        </p:grpSpPr>
        <p:grpSp>
          <p:nvGrpSpPr>
            <p:cNvPr id="12" name="Group 11"/>
            <p:cNvGrpSpPr/>
            <p:nvPr/>
          </p:nvGrpSpPr>
          <p:grpSpPr>
            <a:xfrm>
              <a:off x="190500" y="1536861"/>
              <a:ext cx="4396135" cy="2996605"/>
              <a:chOff x="190500" y="1536861"/>
              <a:chExt cx="4396135" cy="2996605"/>
            </a:xfrm>
          </p:grpSpPr>
          <p:pic>
            <p:nvPicPr>
              <p:cNvPr id="2" name="Picture 1"/>
              <p:cNvPicPr>
                <a:picLocks noChangeAspect="1"/>
              </p:cNvPicPr>
              <p:nvPr/>
            </p:nvPicPr>
            <p:blipFill>
              <a:blip r:embed="rId4"/>
              <a:stretch>
                <a:fillRect/>
              </a:stretch>
            </p:blipFill>
            <p:spPr>
              <a:xfrm>
                <a:off x="190500" y="2013466"/>
                <a:ext cx="4396135" cy="2520000"/>
              </a:xfrm>
              <a:prstGeom prst="rect">
                <a:avLst/>
              </a:prstGeom>
            </p:spPr>
          </p:pic>
          <p:sp>
            <p:nvSpPr>
              <p:cNvPr id="9" name="TextBox 8"/>
              <p:cNvSpPr txBox="1"/>
              <p:nvPr/>
            </p:nvSpPr>
            <p:spPr>
              <a:xfrm>
                <a:off x="1600199" y="1536861"/>
                <a:ext cx="2298027" cy="307777"/>
              </a:xfrm>
              <a:prstGeom prst="rect">
                <a:avLst/>
              </a:prstGeom>
              <a:noFill/>
            </p:spPr>
            <p:txBody>
              <a:bodyPr wrap="square" rtlCol="0">
                <a:spAutoFit/>
              </a:bodyPr>
              <a:lstStyle/>
              <a:p>
                <a:r>
                  <a:rPr lang="en-GB" sz="1400" b="1" dirty="0" smtClean="0">
                    <a:solidFill>
                      <a:schemeClr val="accent5">
                        <a:lumMod val="25000"/>
                      </a:schemeClr>
                    </a:solidFill>
                    <a:latin typeface="Arial" panose="020B0604020202020204" pitchFamily="34" charset="0"/>
                    <a:cs typeface="Arial" panose="020B0604020202020204" pitchFamily="34" charset="0"/>
                  </a:rPr>
                  <a:t>Largest shareholder</a:t>
                </a:r>
                <a:endParaRPr lang="en-GB" sz="1400" b="1" dirty="0">
                  <a:solidFill>
                    <a:schemeClr val="accent5">
                      <a:lumMod val="25000"/>
                    </a:schemeClr>
                  </a:solidFill>
                  <a:latin typeface="Arial" panose="020B0604020202020204" pitchFamily="34" charset="0"/>
                  <a:cs typeface="Arial" panose="020B0604020202020204" pitchFamily="34" charset="0"/>
                </a:endParaRPr>
              </a:p>
            </p:txBody>
          </p:sp>
        </p:grpSp>
        <p:grpSp>
          <p:nvGrpSpPr>
            <p:cNvPr id="13" name="Group 12"/>
            <p:cNvGrpSpPr/>
            <p:nvPr/>
          </p:nvGrpSpPr>
          <p:grpSpPr>
            <a:xfrm>
              <a:off x="4567190" y="1536860"/>
              <a:ext cx="4451667" cy="2996606"/>
              <a:chOff x="4567190" y="1536860"/>
              <a:chExt cx="4451667" cy="2996606"/>
            </a:xfrm>
          </p:grpSpPr>
          <p:pic>
            <p:nvPicPr>
              <p:cNvPr id="8" name="Picture 7"/>
              <p:cNvPicPr>
                <a:picLocks noChangeAspect="1"/>
              </p:cNvPicPr>
              <p:nvPr/>
            </p:nvPicPr>
            <p:blipFill>
              <a:blip r:embed="rId5"/>
              <a:stretch>
                <a:fillRect/>
              </a:stretch>
            </p:blipFill>
            <p:spPr>
              <a:xfrm>
                <a:off x="4567190" y="2013466"/>
                <a:ext cx="4451667" cy="2520000"/>
              </a:xfrm>
              <a:prstGeom prst="rect">
                <a:avLst/>
              </a:prstGeom>
            </p:spPr>
          </p:pic>
          <p:sp>
            <p:nvSpPr>
              <p:cNvPr id="11" name="TextBox 10"/>
              <p:cNvSpPr txBox="1"/>
              <p:nvPr/>
            </p:nvSpPr>
            <p:spPr>
              <a:xfrm>
                <a:off x="5955627" y="1536860"/>
                <a:ext cx="2847028" cy="307777"/>
              </a:xfrm>
              <a:prstGeom prst="rect">
                <a:avLst/>
              </a:prstGeom>
              <a:noFill/>
            </p:spPr>
            <p:txBody>
              <a:bodyPr wrap="square" rtlCol="0">
                <a:spAutoFit/>
              </a:bodyPr>
              <a:lstStyle/>
              <a:p>
                <a:r>
                  <a:rPr lang="en-GB" sz="1400" b="1" dirty="0" smtClean="0">
                    <a:solidFill>
                      <a:schemeClr val="accent5">
                        <a:lumMod val="25000"/>
                      </a:schemeClr>
                    </a:solidFill>
                    <a:latin typeface="Arial" panose="020B0604020202020204" pitchFamily="34" charset="0"/>
                    <a:cs typeface="Arial" panose="020B0604020202020204" pitchFamily="34" charset="0"/>
                  </a:rPr>
                  <a:t>Largest 3 shareholders</a:t>
                </a:r>
                <a:endParaRPr lang="en-GB" sz="1400" b="1" dirty="0">
                  <a:solidFill>
                    <a:schemeClr val="accent5">
                      <a:lumMod val="25000"/>
                    </a:schemeClr>
                  </a:solidFill>
                  <a:latin typeface="Arial" panose="020B0604020202020204" pitchFamily="34" charset="0"/>
                  <a:cs typeface="Arial" panose="020B0604020202020204" pitchFamily="34" charset="0"/>
                </a:endParaRPr>
              </a:p>
            </p:txBody>
          </p:sp>
        </p:grpSp>
      </p:grpSp>
      <p:pic>
        <p:nvPicPr>
          <p:cNvPr id="16" name="Picture 15"/>
          <p:cNvPicPr>
            <a:picLocks noChangeAspect="1"/>
          </p:cNvPicPr>
          <p:nvPr/>
        </p:nvPicPr>
        <p:blipFill rotWithShape="1">
          <a:blip r:embed="rId6"/>
          <a:srcRect l="1945" r="49251" b="22018"/>
          <a:stretch/>
        </p:blipFill>
        <p:spPr>
          <a:xfrm>
            <a:off x="0" y="6324600"/>
            <a:ext cx="1912234" cy="533400"/>
          </a:xfrm>
          <a:prstGeom prst="rect">
            <a:avLst/>
          </a:prstGeom>
          <a:effectLst>
            <a:reflection stA="45000" endPos="13000" dist="50800" dir="5400000" sy="-100000" algn="bl" rotWithShape="0"/>
          </a:effectLst>
        </p:spPr>
      </p:pic>
      <p:sp>
        <p:nvSpPr>
          <p:cNvPr id="24" name="TextBox 23"/>
          <p:cNvSpPr txBox="1"/>
          <p:nvPr/>
        </p:nvSpPr>
        <p:spPr>
          <a:xfrm>
            <a:off x="4772972" y="1711482"/>
            <a:ext cx="2057400" cy="276999"/>
          </a:xfrm>
          <a:prstGeom prst="rect">
            <a:avLst/>
          </a:prstGeom>
          <a:noFill/>
        </p:spPr>
        <p:txBody>
          <a:bodyPr wrap="square" rtlCol="0">
            <a:spAutoFit/>
          </a:bodyPr>
          <a:lstStyle/>
          <a:p>
            <a:r>
              <a:rPr lang="en-GB" sz="1200" b="1" dirty="0" smtClean="0">
                <a:solidFill>
                  <a:schemeClr val="accent5">
                    <a:lumMod val="25000"/>
                  </a:schemeClr>
                </a:solidFill>
                <a:latin typeface="Calibri" panose="020F0502020204030204" pitchFamily="34" charset="0"/>
                <a:cs typeface="Calibri" panose="020F0502020204030204" pitchFamily="34" charset="0"/>
              </a:rPr>
              <a:t>Per cent of listed companies</a:t>
            </a:r>
            <a:endParaRPr lang="en-GB" sz="1200" b="1" dirty="0">
              <a:solidFill>
                <a:schemeClr val="accent5">
                  <a:lumMod val="2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409127" y="4380588"/>
            <a:ext cx="8016745" cy="246221"/>
          </a:xfrm>
          <a:prstGeom prst="rect">
            <a:avLst/>
          </a:prstGeom>
          <a:noFill/>
        </p:spPr>
        <p:txBody>
          <a:bodyPr wrap="square" rtlCol="0">
            <a:spAutoFit/>
          </a:bodyPr>
          <a:lstStyle/>
          <a:p>
            <a:r>
              <a:rPr lang="en-GB" sz="1000" i="1" dirty="0">
                <a:solidFill>
                  <a:schemeClr val="accent5">
                    <a:lumMod val="25000"/>
                  </a:schemeClr>
                </a:solidFill>
                <a:latin typeface="Calibri" panose="020F0502020204030204" pitchFamily="34" charset="0"/>
                <a:cs typeface="Calibri" panose="020F0502020204030204" pitchFamily="34" charset="0"/>
              </a:rPr>
              <a:t>Source: </a:t>
            </a:r>
            <a:r>
              <a:rPr lang="en-GB" sz="1000" dirty="0">
                <a:solidFill>
                  <a:schemeClr val="accent5">
                    <a:lumMod val="25000"/>
                  </a:schemeClr>
                </a:solidFill>
                <a:latin typeface="Calibri" panose="020F0502020204030204" pitchFamily="34" charset="0"/>
                <a:cs typeface="Calibri" panose="020F0502020204030204" pitchFamily="34" charset="0"/>
              </a:rPr>
              <a:t>OECD (2019), Owners of the World’s Listed Companies, FactSet, Thomson </a:t>
            </a:r>
            <a:r>
              <a:rPr lang="en-GB" sz="1000" dirty="0" smtClean="0">
                <a:solidFill>
                  <a:schemeClr val="accent5">
                    <a:lumMod val="25000"/>
                  </a:schemeClr>
                </a:solidFill>
                <a:latin typeface="Calibri" panose="020F0502020204030204" pitchFamily="34" charset="0"/>
                <a:cs typeface="Calibri" panose="020F0502020204030204" pitchFamily="34" charset="0"/>
              </a:rPr>
              <a:t>Reuters Eikon, </a:t>
            </a:r>
            <a:r>
              <a:rPr lang="en-GB" sz="1000" dirty="0">
                <a:solidFill>
                  <a:schemeClr val="accent5">
                    <a:lumMod val="25000"/>
                  </a:schemeClr>
                </a:solidFill>
                <a:latin typeface="Calibri" panose="020F0502020204030204" pitchFamily="34" charset="0"/>
                <a:cs typeface="Calibri" panose="020F0502020204030204" pitchFamily="34" charset="0"/>
              </a:rPr>
              <a:t>Bloomberg. </a:t>
            </a:r>
          </a:p>
        </p:txBody>
      </p:sp>
    </p:spTree>
    <p:extLst>
      <p:ext uri="{BB962C8B-B14F-4D97-AF65-F5344CB8AC3E}">
        <p14:creationId xmlns:p14="http://schemas.microsoft.com/office/powerpoint/2010/main" val="662664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265" b="53293"/>
          <a:stretch/>
        </p:blipFill>
        <p:spPr>
          <a:xfrm>
            <a:off x="-7234" y="6416"/>
            <a:ext cx="9151234" cy="907984"/>
          </a:xfrm>
          <a:prstGeom prst="rect">
            <a:avLst/>
          </a:prstGeom>
        </p:spPr>
      </p:pic>
      <p:sp>
        <p:nvSpPr>
          <p:cNvPr id="3" name="Title 2"/>
          <p:cNvSpPr>
            <a:spLocks noGrp="1"/>
          </p:cNvSpPr>
          <p:nvPr>
            <p:ph type="title"/>
          </p:nvPr>
        </p:nvSpPr>
        <p:spPr>
          <a:xfrm>
            <a:off x="191695" y="192969"/>
            <a:ext cx="8753375" cy="910085"/>
          </a:xfrm>
        </p:spPr>
        <p:txBody>
          <a:bodyPr/>
          <a:lstStyle/>
          <a:p>
            <a:r>
              <a:rPr lang="en-GB" sz="2800" dirty="0">
                <a:solidFill>
                  <a:schemeClr val="accent5">
                    <a:lumMod val="25000"/>
                  </a:schemeClr>
                </a:solidFill>
                <a:latin typeface="Calibri" panose="020F0502020204030204" pitchFamily="34" charset="0"/>
                <a:cs typeface="Calibri" panose="020F0502020204030204" pitchFamily="34" charset="0"/>
              </a:rPr>
              <a:t>Ownership concentration </a:t>
            </a:r>
            <a:r>
              <a:rPr lang="en-GB" sz="2800" dirty="0" smtClean="0">
                <a:solidFill>
                  <a:schemeClr val="accent5">
                    <a:lumMod val="25000"/>
                  </a:schemeClr>
                </a:solidFill>
                <a:latin typeface="Calibri" panose="020F0502020204030204" pitchFamily="34" charset="0"/>
                <a:cs typeface="Calibri" panose="020F0502020204030204" pitchFamily="34" charset="0"/>
              </a:rPr>
              <a:t>at the company level</a:t>
            </a:r>
            <a:endParaRPr lang="en-GB" sz="3200" b="1" dirty="0">
              <a:solidFill>
                <a:schemeClr val="accent5">
                  <a:lumMod val="25000"/>
                </a:schemeClr>
              </a:solidFill>
              <a:latin typeface="Calibri" panose="020F0502020204030204" pitchFamily="34" charset="0"/>
              <a:cs typeface="Calibri" panose="020F0502020204030204" pitchFamily="34" charset="0"/>
            </a:endParaRPr>
          </a:p>
        </p:txBody>
      </p:sp>
      <p:sp>
        <p:nvSpPr>
          <p:cNvPr id="7" name="Rectangle 6"/>
          <p:cNvSpPr/>
          <p:nvPr/>
        </p:nvSpPr>
        <p:spPr>
          <a:xfrm>
            <a:off x="253484" y="4800600"/>
            <a:ext cx="8719200" cy="1633496"/>
          </a:xfrm>
          <a:prstGeom prst="rect">
            <a:avLst/>
          </a:prstGeom>
        </p:spPr>
        <p:txBody>
          <a:bodyPr wrap="square">
            <a:noAutofit/>
          </a:bodyPr>
          <a:lstStyle/>
          <a:p>
            <a:pPr marL="288000" indent="-288000" algn="just" eaLnBrk="0" hangingPunct="0">
              <a:spcBef>
                <a:spcPct val="20000"/>
              </a:spcBef>
              <a:spcAft>
                <a:spcPts val="600"/>
              </a:spcAft>
              <a:buFont typeface="Wingdings" panose="05000000000000000000" pitchFamily="2" charset="2"/>
              <a:buChar char="§"/>
            </a:pPr>
            <a:r>
              <a:rPr lang="en-US" sz="1800" dirty="0" smtClean="0">
                <a:solidFill>
                  <a:schemeClr val="accent5">
                    <a:lumMod val="25000"/>
                  </a:schemeClr>
                </a:solidFill>
                <a:latin typeface="Calibri" panose="020F0502020204030204" pitchFamily="34" charset="0"/>
                <a:cs typeface="Calibri" panose="020F0502020204030204" pitchFamily="34" charset="0"/>
              </a:rPr>
              <a:t>In </a:t>
            </a:r>
            <a:r>
              <a:rPr lang="en-US" sz="1800" dirty="0">
                <a:solidFill>
                  <a:schemeClr val="accent5">
                    <a:lumMod val="25000"/>
                  </a:schemeClr>
                </a:solidFill>
                <a:latin typeface="Calibri" panose="020F0502020204030204" pitchFamily="34" charset="0"/>
                <a:cs typeface="Calibri" panose="020F0502020204030204" pitchFamily="34" charset="0"/>
              </a:rPr>
              <a:t>half of the </a:t>
            </a:r>
            <a:r>
              <a:rPr lang="en-US" sz="1800" dirty="0" smtClean="0">
                <a:solidFill>
                  <a:schemeClr val="accent5">
                    <a:lumMod val="25000"/>
                  </a:schemeClr>
                </a:solidFill>
                <a:latin typeface="Calibri" panose="020F0502020204030204" pitchFamily="34" charset="0"/>
                <a:cs typeface="Calibri" panose="020F0502020204030204" pitchFamily="34" charset="0"/>
              </a:rPr>
              <a:t>markets 4 out of 10 listed companies </a:t>
            </a:r>
            <a:r>
              <a:rPr lang="en-US" sz="1800" dirty="0">
                <a:solidFill>
                  <a:schemeClr val="accent5">
                    <a:lumMod val="25000"/>
                  </a:schemeClr>
                </a:solidFill>
                <a:latin typeface="Calibri" panose="020F0502020204030204" pitchFamily="34" charset="0"/>
                <a:cs typeface="Calibri" panose="020F0502020204030204" pitchFamily="34" charset="0"/>
              </a:rPr>
              <a:t>have a single owner holding more than 50% of </a:t>
            </a:r>
            <a:r>
              <a:rPr lang="en-US" sz="1800" dirty="0" smtClean="0">
                <a:solidFill>
                  <a:schemeClr val="accent5">
                    <a:lumMod val="25000"/>
                  </a:schemeClr>
                </a:solidFill>
                <a:latin typeface="Calibri" panose="020F0502020204030204" pitchFamily="34" charset="0"/>
                <a:cs typeface="Calibri" panose="020F0502020204030204" pitchFamily="34" charset="0"/>
              </a:rPr>
              <a:t>equity capital.</a:t>
            </a:r>
          </a:p>
          <a:p>
            <a:pPr marL="288000" indent="-288000" algn="just" eaLnBrk="0" hangingPunct="0">
              <a:spcBef>
                <a:spcPct val="20000"/>
              </a:spcBef>
              <a:spcAft>
                <a:spcPts val="600"/>
              </a:spcAft>
              <a:buFont typeface="Wingdings" panose="05000000000000000000" pitchFamily="2" charset="2"/>
              <a:buChar char="§"/>
            </a:pPr>
            <a:r>
              <a:rPr lang="en-GB" sz="1800" dirty="0" smtClean="0">
                <a:solidFill>
                  <a:schemeClr val="accent5">
                    <a:lumMod val="25000"/>
                  </a:schemeClr>
                </a:solidFill>
                <a:latin typeface="Calibri" panose="020F0502020204030204" pitchFamily="34" charset="0"/>
                <a:cs typeface="Calibri" panose="020F0502020204030204" pitchFamily="34" charset="0"/>
              </a:rPr>
              <a:t>In Argentina, Russia and Indonesia, more than 70% of the companies have a single shareholder holding more than half of equity capital.</a:t>
            </a:r>
            <a:endParaRPr lang="en-GB" sz="1800" dirty="0">
              <a:solidFill>
                <a:schemeClr val="accent5">
                  <a:lumMod val="25000"/>
                </a:schemeClr>
              </a:solidFill>
              <a:latin typeface="Calibri" panose="020F0502020204030204" pitchFamily="34" charset="0"/>
              <a:cs typeface="Calibri" panose="020F0502020204030204" pitchFamily="34" charset="0"/>
            </a:endParaRPr>
          </a:p>
        </p:txBody>
      </p:sp>
      <p:sp>
        <p:nvSpPr>
          <p:cNvPr id="9" name="TextBox 1"/>
          <p:cNvSpPr txBox="1"/>
          <p:nvPr/>
        </p:nvSpPr>
        <p:spPr>
          <a:xfrm>
            <a:off x="540888" y="934620"/>
            <a:ext cx="8266505" cy="1865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smtClean="0">
                <a:solidFill>
                  <a:schemeClr val="accent5">
                    <a:lumMod val="25000"/>
                  </a:schemeClr>
                </a:solidFill>
                <a:latin typeface="Calibri" panose="020F0502020204030204" pitchFamily="34" charset="0"/>
                <a:cs typeface="Calibri" panose="020F0502020204030204" pitchFamily="34" charset="0"/>
              </a:rPr>
              <a:t>Share of companies where the largest or three largest shareholder(s) own over 50% of equity</a:t>
            </a:r>
            <a:endParaRPr lang="en-GB" sz="1600" b="1" dirty="0">
              <a:solidFill>
                <a:schemeClr val="accent5">
                  <a:lumMod val="25000"/>
                </a:schemeClr>
              </a:solidFill>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rotWithShape="1">
          <a:blip r:embed="rId4"/>
          <a:srcRect l="1945" r="49251" b="22018"/>
          <a:stretch/>
        </p:blipFill>
        <p:spPr>
          <a:xfrm>
            <a:off x="0" y="6324600"/>
            <a:ext cx="1912234" cy="533400"/>
          </a:xfrm>
          <a:prstGeom prst="rect">
            <a:avLst/>
          </a:prstGeom>
          <a:effectLst>
            <a:reflection stA="45000" endPos="13000" dist="50800" dir="5400000" sy="-100000" algn="bl" rotWithShape="0"/>
          </a:effectLst>
        </p:spPr>
      </p:pic>
      <p:sp>
        <p:nvSpPr>
          <p:cNvPr id="8" name="TextBox 7"/>
          <p:cNvSpPr txBox="1"/>
          <p:nvPr/>
        </p:nvSpPr>
        <p:spPr>
          <a:xfrm>
            <a:off x="510408" y="4300720"/>
            <a:ext cx="8016745" cy="246221"/>
          </a:xfrm>
          <a:prstGeom prst="rect">
            <a:avLst/>
          </a:prstGeom>
          <a:noFill/>
        </p:spPr>
        <p:txBody>
          <a:bodyPr wrap="square" rtlCol="0">
            <a:spAutoFit/>
          </a:bodyPr>
          <a:lstStyle/>
          <a:p>
            <a:r>
              <a:rPr lang="en-GB" sz="1000" i="1" dirty="0">
                <a:solidFill>
                  <a:schemeClr val="accent5">
                    <a:lumMod val="25000"/>
                  </a:schemeClr>
                </a:solidFill>
                <a:latin typeface="Calibri" panose="020F0502020204030204" pitchFamily="34" charset="0"/>
                <a:cs typeface="Calibri" panose="020F0502020204030204" pitchFamily="34" charset="0"/>
              </a:rPr>
              <a:t>Source: </a:t>
            </a:r>
            <a:r>
              <a:rPr lang="en-GB" sz="1000" dirty="0">
                <a:solidFill>
                  <a:schemeClr val="accent5">
                    <a:lumMod val="25000"/>
                  </a:schemeClr>
                </a:solidFill>
                <a:latin typeface="Calibri" panose="020F0502020204030204" pitchFamily="34" charset="0"/>
                <a:cs typeface="Calibri" panose="020F0502020204030204" pitchFamily="34" charset="0"/>
              </a:rPr>
              <a:t>OECD (2019), Owners of the World’s Listed Companies, FactSet, Thomson </a:t>
            </a:r>
            <a:r>
              <a:rPr lang="en-GB" sz="1000" dirty="0" smtClean="0">
                <a:solidFill>
                  <a:schemeClr val="accent5">
                    <a:lumMod val="25000"/>
                  </a:schemeClr>
                </a:solidFill>
                <a:latin typeface="Calibri" panose="020F0502020204030204" pitchFamily="34" charset="0"/>
                <a:cs typeface="Calibri" panose="020F0502020204030204" pitchFamily="34" charset="0"/>
              </a:rPr>
              <a:t>Reuters Eikon, </a:t>
            </a:r>
            <a:r>
              <a:rPr lang="en-GB" sz="1000" dirty="0">
                <a:solidFill>
                  <a:schemeClr val="accent5">
                    <a:lumMod val="25000"/>
                  </a:schemeClr>
                </a:solidFill>
                <a:latin typeface="Calibri" panose="020F0502020204030204" pitchFamily="34" charset="0"/>
                <a:cs typeface="Calibri" panose="020F0502020204030204" pitchFamily="34" charset="0"/>
              </a:rPr>
              <a:t>Bloomberg. </a:t>
            </a:r>
          </a:p>
        </p:txBody>
      </p:sp>
      <p:pic>
        <p:nvPicPr>
          <p:cNvPr id="4" name="Picture 3"/>
          <p:cNvPicPr>
            <a:picLocks noChangeAspect="1"/>
          </p:cNvPicPr>
          <p:nvPr/>
        </p:nvPicPr>
        <p:blipFill>
          <a:blip r:embed="rId5"/>
          <a:stretch>
            <a:fillRect/>
          </a:stretch>
        </p:blipFill>
        <p:spPr>
          <a:xfrm>
            <a:off x="685800" y="1427400"/>
            <a:ext cx="7854569" cy="2916000"/>
          </a:xfrm>
          <a:prstGeom prst="rect">
            <a:avLst/>
          </a:prstGeom>
        </p:spPr>
      </p:pic>
      <p:sp>
        <p:nvSpPr>
          <p:cNvPr id="11" name="TextBox 10"/>
          <p:cNvSpPr txBox="1"/>
          <p:nvPr/>
        </p:nvSpPr>
        <p:spPr>
          <a:xfrm>
            <a:off x="308412" y="1236058"/>
            <a:ext cx="2057400" cy="276999"/>
          </a:xfrm>
          <a:prstGeom prst="rect">
            <a:avLst/>
          </a:prstGeom>
          <a:noFill/>
        </p:spPr>
        <p:txBody>
          <a:bodyPr wrap="square" rtlCol="0">
            <a:spAutoFit/>
          </a:bodyPr>
          <a:lstStyle/>
          <a:p>
            <a:r>
              <a:rPr lang="en-GB" sz="1200" b="1" dirty="0" smtClean="0">
                <a:solidFill>
                  <a:schemeClr val="accent5">
                    <a:lumMod val="25000"/>
                  </a:schemeClr>
                </a:solidFill>
                <a:latin typeface="Calibri" panose="020F0502020204030204" pitchFamily="34" charset="0"/>
                <a:cs typeface="Calibri" panose="020F0502020204030204" pitchFamily="34" charset="0"/>
              </a:rPr>
              <a:t>Per cent of listed companies</a:t>
            </a:r>
            <a:endParaRPr lang="en-GB" sz="1200" b="1" dirty="0">
              <a:solidFill>
                <a:schemeClr val="accent5">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281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10424</TotalTime>
  <Words>1651</Words>
  <Application>Microsoft Office PowerPoint</Application>
  <PresentationFormat>On-screen Show (4:3)</PresentationFormat>
  <Paragraphs>137</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Georgia</vt:lpstr>
      <vt:lpstr>Helvetica</vt:lpstr>
      <vt:lpstr>Times New Roman</vt:lpstr>
      <vt:lpstr>Wingdings</vt:lpstr>
      <vt:lpstr>oecd_Eng_BD</vt:lpstr>
      <vt:lpstr>PowerPoint Presentation</vt:lpstr>
      <vt:lpstr>Owners of the World’s Listed Companies </vt:lpstr>
      <vt:lpstr>Why should we care? </vt:lpstr>
      <vt:lpstr>Owners of listed companies and the size of markets</vt:lpstr>
      <vt:lpstr>Largest institutional investors’ ownership at the company level </vt:lpstr>
      <vt:lpstr>The public sector is the second largest category of owners holding 14% of global equity capital</vt:lpstr>
      <vt:lpstr>Private corporations and strategic individuals are important investors in Emerging Asia and Latin America</vt:lpstr>
      <vt:lpstr>Ownership concentration is common in listed companies around the world</vt:lpstr>
      <vt:lpstr>Ownership concentration at the company level</vt:lpstr>
      <vt:lpstr>Almost 25% of stock market investments are cross-border </vt:lpstr>
      <vt:lpstr>Corporate governance implications </vt:lpstr>
      <vt:lpstr>Global trends in corporate bond issuance</vt:lpstr>
      <vt:lpstr>Trends in Europe &amp; US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Direct Investment:  How to Attract It, How to Benefit?</dc:title>
  <dc:creator>OECD</dc:creator>
  <cp:lastModifiedBy>Celik_S</cp:lastModifiedBy>
  <cp:revision>627</cp:revision>
  <cp:lastPrinted>2019-10-16T12:50:59Z</cp:lastPrinted>
  <dcterms:created xsi:type="dcterms:W3CDTF">2002-06-07T07:41:13Z</dcterms:created>
  <dcterms:modified xsi:type="dcterms:W3CDTF">2019-11-11T16:36:07Z</dcterms:modified>
</cp:coreProperties>
</file>