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763" r:id="rId5"/>
    <p:sldId id="764" r:id="rId6"/>
    <p:sldId id="761" r:id="rId7"/>
    <p:sldId id="765" r:id="rId8"/>
  </p:sldIdLst>
  <p:sldSz cx="9906000" cy="6858000" type="A4"/>
  <p:notesSz cx="6797675" cy="9928225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24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дминистратор" initials="А" lastIdx="0" clrIdx="0"/>
  <p:cmAuthor id="1" name="Ilin, Aleksandr" initials="IA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93"/>
    <a:srgbClr val="DF2F35"/>
    <a:srgbClr val="C00000"/>
    <a:srgbClr val="558ED5"/>
    <a:srgbClr val="ADADAD"/>
    <a:srgbClr val="984807"/>
    <a:srgbClr val="D2233C"/>
    <a:srgbClr val="009242"/>
    <a:srgbClr val="B2D2DE"/>
    <a:srgbClr val="7F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6395" autoAdjust="0"/>
  </p:normalViewPr>
  <p:slideViewPr>
    <p:cSldViewPr>
      <p:cViewPr varScale="1">
        <p:scale>
          <a:sx n="119" d="100"/>
          <a:sy n="119" d="100"/>
        </p:scale>
        <p:origin x="-1032" y="-96"/>
      </p:cViewPr>
      <p:guideLst>
        <p:guide orient="horz" pos="2024"/>
        <p:guide pos="3120"/>
      </p:guideLst>
    </p:cSldViewPr>
  </p:slideViewPr>
  <p:outlineViewPr>
    <p:cViewPr>
      <p:scale>
        <a:sx n="33" d="100"/>
        <a:sy n="33" d="100"/>
      </p:scale>
      <p:origin x="0" y="30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666"/>
    </p:cViewPr>
  </p:sorterViewPr>
  <p:notesViewPr>
    <p:cSldViewPr>
      <p:cViewPr varScale="1">
        <p:scale>
          <a:sx n="90" d="100"/>
          <a:sy n="90" d="100"/>
        </p:scale>
        <p:origin x="-3762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6B93"/>
            </a:solidFill>
          </c:spPr>
          <c:dPt>
            <c:idx val="0"/>
            <c:bubble3D val="0"/>
            <c:spPr>
              <a:solidFill>
                <a:srgbClr val="DF2F3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74-46F8-8810-CB13DCD78190}"/>
              </c:ext>
            </c:extLst>
          </c:dPt>
          <c:dPt>
            <c:idx val="1"/>
            <c:bubble3D val="0"/>
            <c:spPr>
              <a:solidFill>
                <a:srgbClr val="006B9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74-46F8-8810-CB13DCD78190}"/>
              </c:ext>
            </c:extLst>
          </c:dPt>
          <c:cat>
            <c:strRef>
              <c:f>Лист1!$A$2:$A$3</c:f>
              <c:strCache>
                <c:ptCount val="2"/>
                <c:pt idx="0">
                  <c:v>Вес</c:v>
                </c:pt>
                <c:pt idx="1">
                  <c:v>Прочие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13.91</c:v>
                </c:pt>
                <c:pt idx="1">
                  <c:v>86.09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874-46F8-8810-CB13DCD781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6B93"/>
            </a:solidFill>
          </c:spPr>
          <c:dPt>
            <c:idx val="0"/>
            <c:bubble3D val="0"/>
            <c:spPr>
              <a:solidFill>
                <a:srgbClr val="DF2F3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D9-43BE-A26D-F6010E26D912}"/>
              </c:ext>
            </c:extLst>
          </c:dPt>
          <c:dPt>
            <c:idx val="1"/>
            <c:bubble3D val="0"/>
            <c:spPr>
              <a:solidFill>
                <a:srgbClr val="006B9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D9-43BE-A26D-F6010E26D912}"/>
              </c:ext>
            </c:extLst>
          </c:dPt>
          <c:cat>
            <c:strRef>
              <c:f>Лист1!$A$2:$A$3</c:f>
              <c:strCache>
                <c:ptCount val="2"/>
                <c:pt idx="0">
                  <c:v>Обыкновенные акции</c:v>
                </c:pt>
                <c:pt idx="1">
                  <c:v>Расписки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0.67599999999999993</c:v>
                </c:pt>
                <c:pt idx="1">
                  <c:v>0.32400000000000001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6D9-43BE-A26D-F6010E26D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6B93"/>
            </a:solidFill>
          </c:spPr>
          <c:dPt>
            <c:idx val="0"/>
            <c:bubble3D val="0"/>
            <c:spPr>
              <a:solidFill>
                <a:srgbClr val="DF2F3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22-4BD9-9DEA-BFBA9362FDBA}"/>
              </c:ext>
            </c:extLst>
          </c:dPt>
          <c:dPt>
            <c:idx val="1"/>
            <c:bubble3D val="0"/>
            <c:spPr>
              <a:solidFill>
                <a:srgbClr val="006B9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22-4BD9-9DEA-BFBA9362FDBA}"/>
              </c:ext>
            </c:extLst>
          </c:dPt>
          <c:cat>
            <c:strRef>
              <c:f>Лист1!$A$2:$A$3</c:f>
              <c:strCache>
                <c:ptCount val="2"/>
                <c:pt idx="0">
                  <c:v>Вес</c:v>
                </c:pt>
                <c:pt idx="1">
                  <c:v>Прочие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15.79</c:v>
                </c:pt>
                <c:pt idx="1">
                  <c:v>84.210000000000008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222-4BD9-9DEA-BFBA9362F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F2F35"/>
            </a:solidFill>
            <a:ln w="254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D85-4A0D-AB75-77558851B667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D85-4A0D-AB75-77558851B667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D85-4A0D-AB75-77558851B667}"/>
                </c:ext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D85-4A0D-AB75-77558851B667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D85-4A0D-AB75-77558851B6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7">
                  <c:v>1К17</c:v>
                </c:pt>
                <c:pt idx="9">
                  <c:v>3К17</c:v>
                </c:pt>
                <c:pt idx="11">
                  <c:v>1К18</c:v>
                </c:pt>
                <c:pt idx="13">
                  <c:v>3К18</c:v>
                </c:pt>
                <c:pt idx="15">
                  <c:v>1К19</c:v>
                </c:pt>
                <c:pt idx="17">
                  <c:v>3К19</c:v>
                </c:pt>
              </c:strCache>
            </c:strRef>
          </c:cat>
          <c:val>
            <c:numRef>
              <c:f>Лист1!$B$2:$B$19</c:f>
              <c:numCache>
                <c:formatCode>0%</c:formatCode>
                <c:ptCount val="18"/>
                <c:pt idx="0">
                  <c:v>0.30147948486471277</c:v>
                </c:pt>
                <c:pt idx="1">
                  <c:v>0.30738699514115364</c:v>
                </c:pt>
                <c:pt idx="2">
                  <c:v>0.29254381273906493</c:v>
                </c:pt>
                <c:pt idx="3">
                  <c:v>0.31818646940501027</c:v>
                </c:pt>
                <c:pt idx="4">
                  <c:v>0.35780722077783211</c:v>
                </c:pt>
                <c:pt idx="5">
                  <c:v>0.33278559345967917</c:v>
                </c:pt>
                <c:pt idx="7">
                  <c:v>0.33448999755651465</c:v>
                </c:pt>
                <c:pt idx="8">
                  <c:v>0.3441404859718713</c:v>
                </c:pt>
                <c:pt idx="9">
                  <c:v>0.3371202619688366</c:v>
                </c:pt>
                <c:pt idx="10">
                  <c:v>0.33507235488777776</c:v>
                </c:pt>
                <c:pt idx="11">
                  <c:v>0.43054550518230394</c:v>
                </c:pt>
                <c:pt idx="12">
                  <c:v>0.4706340799741584</c:v>
                </c:pt>
                <c:pt idx="13">
                  <c:v>0.48263057114479069</c:v>
                </c:pt>
                <c:pt idx="14">
                  <c:v>0.48766342149495001</c:v>
                </c:pt>
                <c:pt idx="15">
                  <c:v>0.47899888994831286</c:v>
                </c:pt>
                <c:pt idx="16">
                  <c:v>0.57814294201481875</c:v>
                </c:pt>
                <c:pt idx="17">
                  <c:v>0.60443273352030524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85-4A0D-AB75-77558851B6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40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D85-4A0D-AB75-77558851B667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D85-4A0D-AB75-77558851B667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D85-4A0D-AB75-77558851B667}"/>
                </c:ext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D85-4A0D-AB75-77558851B667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D85-4A0D-AB75-77558851B6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7">
                  <c:v>1К17</c:v>
                </c:pt>
                <c:pt idx="9">
                  <c:v>3К17</c:v>
                </c:pt>
                <c:pt idx="11">
                  <c:v>1К18</c:v>
                </c:pt>
                <c:pt idx="13">
                  <c:v>3К18</c:v>
                </c:pt>
                <c:pt idx="15">
                  <c:v>1К19</c:v>
                </c:pt>
                <c:pt idx="17">
                  <c:v>3К19</c:v>
                </c:pt>
              </c:strCache>
            </c:strRef>
          </c:cat>
          <c:val>
            <c:numRef>
              <c:f>Лист1!$C$2:$C$19</c:f>
              <c:numCache>
                <c:formatCode>0%</c:formatCode>
                <c:ptCount val="18"/>
                <c:pt idx="0">
                  <c:v>0.69852051513528723</c:v>
                </c:pt>
                <c:pt idx="1">
                  <c:v>0.69261300485884636</c:v>
                </c:pt>
                <c:pt idx="2">
                  <c:v>0.70745618726093507</c:v>
                </c:pt>
                <c:pt idx="3">
                  <c:v>0.68181353059498973</c:v>
                </c:pt>
                <c:pt idx="4">
                  <c:v>0.64219277922216789</c:v>
                </c:pt>
                <c:pt idx="5">
                  <c:v>0.66721440654032083</c:v>
                </c:pt>
                <c:pt idx="7">
                  <c:v>0.66551000244348535</c:v>
                </c:pt>
                <c:pt idx="8">
                  <c:v>0.6558595140281287</c:v>
                </c:pt>
                <c:pt idx="9">
                  <c:v>0.6628797380311634</c:v>
                </c:pt>
                <c:pt idx="10">
                  <c:v>0.66492764511222224</c:v>
                </c:pt>
                <c:pt idx="11">
                  <c:v>0.56945449481769606</c:v>
                </c:pt>
                <c:pt idx="12">
                  <c:v>0.5293659200258416</c:v>
                </c:pt>
                <c:pt idx="13">
                  <c:v>0.51736942885520931</c:v>
                </c:pt>
                <c:pt idx="14">
                  <c:v>0.51233657850504999</c:v>
                </c:pt>
                <c:pt idx="15">
                  <c:v>0.52100111005168714</c:v>
                </c:pt>
                <c:pt idx="16">
                  <c:v>0.42185705798518125</c:v>
                </c:pt>
                <c:pt idx="17">
                  <c:v>0.39556726647969481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85-4A0D-AB75-77558851B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"/>
        <c:overlap val="100"/>
        <c:axId val="96531584"/>
        <c:axId val="96533120"/>
      </c:barChart>
      <c:catAx>
        <c:axId val="9653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533120"/>
        <c:crosses val="autoZero"/>
        <c:auto val="1"/>
        <c:lblAlgn val="ctr"/>
        <c:lblOffset val="100"/>
        <c:noMultiLvlLbl val="0"/>
      </c:catAx>
      <c:valAx>
        <c:axId val="9653312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9653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232158988256552E-2"/>
          <c:y val="0"/>
          <c:w val="0.93271362328554286"/>
          <c:h val="0.84624085302369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независимых</c:v>
                </c:pt>
              </c:strCache>
            </c:strRef>
          </c:tx>
          <c:spPr>
            <a:solidFill>
              <a:srgbClr val="ADADA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F2F3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57-48D0-81DC-2CB26F88ED9C}"/>
              </c:ext>
            </c:extLst>
          </c:dPt>
          <c:dLbls>
            <c:dLbl>
              <c:idx val="0"/>
              <c:layout>
                <c:manualLayout>
                  <c:x val="4.4514546091833154E-3"/>
                  <c:y val="2.8735471473137534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B57-48D0-81DC-2CB26F88ED9C}"/>
                </c:ext>
              </c:extLst>
            </c:dLbl>
            <c:dLbl>
              <c:idx val="6"/>
              <c:layout>
                <c:manualLayout>
                  <c:x val="-1.5833970069479273E-3"/>
                  <c:y val="9.01003954900449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B57-48D0-81DC-2CB26F88ED9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Лист1!$A$2:$A$8</c:f>
              <c:strCache>
                <c:ptCount val="7"/>
                <c:pt idx="1">
                  <c:v>Метал-
лургия</c:v>
                </c:pt>
                <c:pt idx="2">
                  <c:v>Финансы</c:v>
                </c:pt>
                <c:pt idx="3">
                  <c:v>Телеком</c:v>
                </c:pt>
                <c:pt idx="4">
                  <c:v>Электро-
энергетика</c:v>
                </c:pt>
                <c:pt idx="5">
                  <c:v>Потреб.
сектор</c:v>
                </c:pt>
                <c:pt idx="6">
                  <c:v>Нефть 
и газ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0.54545454545454541</c:v>
                </c:pt>
                <c:pt idx="1">
                  <c:v>0.47216117216117215</c:v>
                </c:pt>
                <c:pt idx="2">
                  <c:v>0.37319624819624825</c:v>
                </c:pt>
                <c:pt idx="3">
                  <c:v>0.35858585858585856</c:v>
                </c:pt>
                <c:pt idx="4">
                  <c:v>0.31934731934731936</c:v>
                </c:pt>
                <c:pt idx="5">
                  <c:v>0.30878684807256235</c:v>
                </c:pt>
                <c:pt idx="6">
                  <c:v>0.29408369408369406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B57-48D0-81DC-2CB26F88E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96689152"/>
        <c:axId val="9669094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МосБиржа</c:v>
                </c:pt>
              </c:strCache>
            </c:strRef>
          </c:tx>
          <c:spPr>
            <a:ln w="254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strRef>
              <c:f>Лист1!$A$2:$A$8</c:f>
              <c:strCache>
                <c:ptCount val="7"/>
                <c:pt idx="1">
                  <c:v>Метал-
лургия</c:v>
                </c:pt>
                <c:pt idx="2">
                  <c:v>Финансы</c:v>
                </c:pt>
                <c:pt idx="3">
                  <c:v>Телеком</c:v>
                </c:pt>
                <c:pt idx="4">
                  <c:v>Электро-
энергетика</c:v>
                </c:pt>
                <c:pt idx="5">
                  <c:v>Потреб.
сектор</c:v>
                </c:pt>
                <c:pt idx="6">
                  <c:v>Нефть 
и газ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1">
                  <c:v>0.36785069285069288</c:v>
                </c:pt>
                <c:pt idx="2">
                  <c:v>0.36785069285069288</c:v>
                </c:pt>
                <c:pt idx="3">
                  <c:v>0.36785069285069288</c:v>
                </c:pt>
                <c:pt idx="4">
                  <c:v>0.36785069285069288</c:v>
                </c:pt>
                <c:pt idx="5">
                  <c:v>0.36785069285069288</c:v>
                </c:pt>
                <c:pt idx="6">
                  <c:v>0.36785069285069288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8B57-48D0-81DC-2CB26F88E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689152"/>
        <c:axId val="96690944"/>
      </c:lineChart>
      <c:catAx>
        <c:axId val="9668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6690944"/>
        <c:crosses val="autoZero"/>
        <c:auto val="1"/>
        <c:lblAlgn val="ctr"/>
        <c:lblOffset val="100"/>
        <c:noMultiLvlLbl val="0"/>
      </c:catAx>
      <c:valAx>
        <c:axId val="96690944"/>
        <c:scaling>
          <c:orientation val="minMax"/>
          <c:max val="0.8"/>
        </c:scaling>
        <c:delete val="1"/>
        <c:axPos val="l"/>
        <c:numFmt formatCode="0%" sourceLinked="0"/>
        <c:majorTickMark val="out"/>
        <c:minorTickMark val="none"/>
        <c:tickLblPos val="nextTo"/>
        <c:crossAx val="966891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FB697BA6-2827-41F6-8F17-2AE400D9954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023829A0-1E3F-412F-B938-C4B003012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95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DE16000A-C007-47A6-8052-20BC353FD599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629"/>
            <a:ext cx="5438774" cy="4467940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F2D8DA8F-D50D-4365-A467-28E09F6EA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45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48544" y="2348898"/>
            <a:ext cx="8420100" cy="1470025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ТЕМА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6105139" y="270986"/>
            <a:ext cx="3499619" cy="53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800" b="0" i="0" dirty="0">
                <a:solidFill>
                  <a:schemeClr val="bg1"/>
                </a:solidFill>
                <a:latin typeface="Tahoma" pitchFamily="34" charset="0"/>
              </a:rPr>
              <a:t>Всегда в движении!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3440832" cy="108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712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8508" y="404664"/>
            <a:ext cx="8814979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НАИМЕНОВАНИЕ РАЗДЕЛА</a:t>
            </a:r>
            <a:endParaRPr lang="ru-RU" dirty="0"/>
          </a:p>
        </p:txBody>
      </p:sp>
      <p:cxnSp>
        <p:nvCxnSpPr>
          <p:cNvPr id="34" name="Прямая соединительная линия 33"/>
          <p:cNvCxnSpPr/>
          <p:nvPr userDrawn="1"/>
        </p:nvCxnSpPr>
        <p:spPr>
          <a:xfrm>
            <a:off x="8955086" y="6525344"/>
            <a:ext cx="966466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344488" y="332656"/>
            <a:ext cx="0" cy="576064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352872" y="3717032"/>
            <a:ext cx="9280648" cy="1800200"/>
          </a:xfrm>
        </p:spPr>
        <p:txBody>
          <a:bodyPr>
            <a:noAutofit/>
          </a:bodyPr>
          <a:lstStyle>
            <a:lvl1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ru-RU" dirty="0" smtClean="0"/>
              <a:t>Блок текста (рекомендуемый размер шрифта 16)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488505" y="836712"/>
            <a:ext cx="87849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29663"/>
            <a:ext cx="1691679" cy="5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699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8508" y="404664"/>
            <a:ext cx="8814979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8" name="Рисунок 27"/>
          <p:cNvSpPr>
            <a:spLocks noGrp="1"/>
          </p:cNvSpPr>
          <p:nvPr>
            <p:ph type="pic" sz="quarter" idx="13"/>
          </p:nvPr>
        </p:nvSpPr>
        <p:spPr>
          <a:xfrm>
            <a:off x="542935" y="1484313"/>
            <a:ext cx="208597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36" name="Рисунок 27"/>
          <p:cNvSpPr>
            <a:spLocks noGrp="1"/>
          </p:cNvSpPr>
          <p:nvPr>
            <p:ph type="pic" sz="quarter" idx="14"/>
          </p:nvPr>
        </p:nvSpPr>
        <p:spPr>
          <a:xfrm>
            <a:off x="2771785" y="1484313"/>
            <a:ext cx="208597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39" name="Рисунок 27"/>
          <p:cNvSpPr>
            <a:spLocks noGrp="1"/>
          </p:cNvSpPr>
          <p:nvPr>
            <p:ph type="pic" sz="quarter" idx="15"/>
          </p:nvPr>
        </p:nvSpPr>
        <p:spPr>
          <a:xfrm>
            <a:off x="5010160" y="1484313"/>
            <a:ext cx="208597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40" name="Рисунок 27"/>
          <p:cNvSpPr>
            <a:spLocks noGrp="1"/>
          </p:cNvSpPr>
          <p:nvPr>
            <p:ph type="pic" sz="quarter" idx="16"/>
          </p:nvPr>
        </p:nvSpPr>
        <p:spPr>
          <a:xfrm>
            <a:off x="7248535" y="1484313"/>
            <a:ext cx="208597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344488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>
            <a:off x="8955086" y="6525344"/>
            <a:ext cx="966466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 userDrawn="1"/>
        </p:nvCxnSpPr>
        <p:spPr>
          <a:xfrm flipH="1">
            <a:off x="488505" y="836712"/>
            <a:ext cx="8784976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059" y="332657"/>
            <a:ext cx="1691679" cy="5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433198" y="652301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F9053-19C8-46A1-9ADD-7F903A045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87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62080" y="1196752"/>
            <a:ext cx="6551159" cy="306265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592" indent="0">
              <a:buNone/>
              <a:defRPr sz="16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4"/>
            <a:r>
              <a:rPr lang="ru-RU" dirty="0" smtClean="0"/>
              <a:t>Рисунок, карта, фото, диаграмма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8955086" y="6525344"/>
            <a:ext cx="966466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8508" y="404664"/>
            <a:ext cx="8814979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344488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60519" y="4436535"/>
            <a:ext cx="8877807" cy="1512763"/>
          </a:xfrm>
        </p:spPr>
        <p:txBody>
          <a:bodyPr>
            <a:normAutofit/>
          </a:bodyPr>
          <a:lstStyle>
            <a:lvl1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Блок текста (рекомендуемый размер шрифта 16)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 flipH="1">
            <a:off x="488505" y="836712"/>
            <a:ext cx="8784976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47" y="332657"/>
            <a:ext cx="1691679" cy="5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433198" y="652301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F9053-19C8-46A1-9ADD-7F903A045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1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62080" y="1196752"/>
            <a:ext cx="8783408" cy="480399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592" indent="0">
              <a:buNone/>
              <a:defRPr sz="16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4"/>
            <a:r>
              <a:rPr lang="ru-RU" dirty="0" smtClean="0"/>
              <a:t>Рисунок, карта, фото, диаграмма, видео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8955086" y="6525344"/>
            <a:ext cx="966466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8508" y="404664"/>
            <a:ext cx="8814979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344488" y="332656"/>
            <a:ext cx="0" cy="576064"/>
          </a:xfrm>
          <a:prstGeom prst="line">
            <a:avLst/>
          </a:prstGeom>
          <a:ln w="6032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 flipH="1">
            <a:off x="488505" y="836712"/>
            <a:ext cx="8784976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86" y="342821"/>
            <a:ext cx="1691679" cy="5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433198" y="652301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AFF9053-19C8-46A1-9ADD-7F903A0451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13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-1" y="5733256"/>
            <a:ext cx="9906001" cy="66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chemeClr val="bg1"/>
                </a:solidFill>
              </a:rPr>
              <a:t>Всегда в движении!</a:t>
            </a:r>
            <a:endParaRPr lang="ru-RU" altLang="ru-RU" sz="3600" b="1" i="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3440832" cy="108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Мои документы\!Презентации\!Шаблоны, рекомендации\Фон финального слайда.png"/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00"/>
            <a:ext cx="9907200" cy="44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9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F9053-19C8-46A1-9ADD-7F903A045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4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8" r:id="rId5"/>
    <p:sldLayoutId id="214748365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296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7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лет на рынке капитала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1198114" y="2887919"/>
            <a:ext cx="8507414" cy="0"/>
          </a:xfrm>
          <a:prstGeom prst="straightConnector1">
            <a:avLst/>
          </a:prstGeom>
          <a:ln w="31750">
            <a:solidFill>
              <a:srgbClr val="006B9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195313" y="1447919"/>
            <a:ext cx="0" cy="1440000"/>
          </a:xfrm>
          <a:prstGeom prst="line">
            <a:avLst/>
          </a:prstGeom>
          <a:ln w="19050">
            <a:solidFill>
              <a:srgbClr val="C0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77">
            <a:extLst>
              <a:ext uri="{FF2B5EF4-FFF2-40B4-BE49-F238E27FC236}">
                <a16:creationId xmlns:a16="http://schemas.microsoft.com/office/drawing/2014/main" xmlns="" id="{93FE81C2-912F-40B1-8C6B-F8DD77A20F95}"/>
              </a:ext>
            </a:extLst>
          </p:cNvPr>
          <p:cNvSpPr>
            <a:spLocks/>
          </p:cNvSpPr>
          <p:nvPr/>
        </p:nvSpPr>
        <p:spPr>
          <a:xfrm>
            <a:off x="1273725" y="1479350"/>
            <a:ext cx="1719470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Arial"/>
              </a:rPr>
              <a:t>Начало торгов акциями </a:t>
            </a:r>
            <a:r>
              <a:rPr lang="ru-RU" sz="1200" b="1" dirty="0" smtClean="0">
                <a:solidFill>
                  <a:srgbClr val="C00000"/>
                </a:solidFill>
                <a:latin typeface="Arial"/>
              </a:rPr>
              <a:t>«ЛУКОЙЛа»</a:t>
            </a:r>
            <a:endParaRPr lang="ru-RU" sz="1200" b="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69" name="Rectangle 38">
            <a:extLst>
              <a:ext uri="{FF2B5EF4-FFF2-40B4-BE49-F238E27FC236}">
                <a16:creationId xmlns:a16="http://schemas.microsoft.com/office/drawing/2014/main" xmlns="" id="{FEB9C7D6-7AE7-452D-AAF1-7FA18A1FAA84}"/>
              </a:ext>
            </a:extLst>
          </p:cNvPr>
          <p:cNvSpPr>
            <a:spLocks/>
          </p:cNvSpPr>
          <p:nvPr/>
        </p:nvSpPr>
        <p:spPr>
          <a:xfrm>
            <a:off x="3716849" y="1479350"/>
            <a:ext cx="1417750" cy="3693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Стандартный листинг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84" name="Picture 2" descr="http://thewudtkes.com/optionen/gggaznaqq/pic6707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32" y="1917620"/>
            <a:ext cx="1242938" cy="33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4" descr="Image result for london stock exchan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51" y="1891160"/>
            <a:ext cx="1520045" cy="38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96128" y="2062332"/>
            <a:ext cx="815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Акции</a:t>
            </a:r>
            <a:endParaRPr lang="en-US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6128" y="3246211"/>
            <a:ext cx="11531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Облигации</a:t>
            </a:r>
            <a:endParaRPr lang="en-US" sz="1400" b="1" dirty="0" smtClean="0">
              <a:solidFill>
                <a:srgbClr val="006B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solidFill>
                  <a:srgbClr val="006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($ </a:t>
            </a:r>
            <a:r>
              <a:rPr lang="ru-RU" sz="1200" b="1" dirty="0" smtClean="0">
                <a:solidFill>
                  <a:srgbClr val="006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млрд)</a:t>
            </a:r>
            <a:endParaRPr lang="en-US" sz="1400" b="1" dirty="0">
              <a:solidFill>
                <a:srgbClr val="006B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7" name="Диаграмма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504302"/>
              </p:ext>
            </p:extLst>
          </p:nvPr>
        </p:nvGraphicFramePr>
        <p:xfrm>
          <a:off x="3804283" y="4771172"/>
          <a:ext cx="2123894" cy="1590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4141747" y="4306762"/>
            <a:ext cx="2138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/>
              </a:rPr>
              <a:t>Вес в Индексе </a:t>
            </a:r>
            <a:r>
              <a:rPr lang="ru-RU" sz="1400" b="1" dirty="0" err="1" smtClean="0">
                <a:solidFill>
                  <a:srgbClr val="000000"/>
                </a:solidFill>
                <a:latin typeface="Arial"/>
              </a:rPr>
              <a:t>МосБиржи</a:t>
            </a:r>
            <a:endParaRPr lang="ru-RU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92942" y="4972864"/>
            <a:ext cx="1287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2" name="Диаграмма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346189"/>
              </p:ext>
            </p:extLst>
          </p:nvPr>
        </p:nvGraphicFramePr>
        <p:xfrm>
          <a:off x="777580" y="4777485"/>
          <a:ext cx="2211074" cy="159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3" name="Прямоугольник 52"/>
          <p:cNvSpPr/>
          <p:nvPr/>
        </p:nvSpPr>
        <p:spPr>
          <a:xfrm>
            <a:off x="1018754" y="4306762"/>
            <a:ext cx="2647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/>
              </a:rPr>
              <a:t>Структура уставного капитала</a:t>
            </a:r>
            <a:endParaRPr lang="ru-RU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68624" y="5523984"/>
            <a:ext cx="1287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60712" y="5862538"/>
            <a:ext cx="1217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Обыкновенные акции</a:t>
            </a:r>
            <a:endParaRPr 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0" name="Диаграмма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316189"/>
              </p:ext>
            </p:extLst>
          </p:nvPr>
        </p:nvGraphicFramePr>
        <p:xfrm>
          <a:off x="6732228" y="4791312"/>
          <a:ext cx="2123894" cy="1590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7007129" y="4306762"/>
            <a:ext cx="1743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Arial"/>
              </a:rPr>
              <a:t>Вес в 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</a:rPr>
              <a:t>индексе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MSCI Russia</a:t>
            </a:r>
            <a:endParaRPr lang="ru-RU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45726" y="5016215"/>
            <a:ext cx="1287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Isosceles Triangle 42">
            <a:extLst>
              <a:ext uri="{FF2B5EF4-FFF2-40B4-BE49-F238E27FC236}">
                <a16:creationId xmlns:a16="http://schemas.microsoft.com/office/drawing/2014/main" xmlns="" id="{A3D619C7-C6EE-465C-8727-2811DFA05319}"/>
              </a:ext>
            </a:extLst>
          </p:cNvPr>
          <p:cNvSpPr/>
          <p:nvPr/>
        </p:nvSpPr>
        <p:spPr>
          <a:xfrm rot="5400000">
            <a:off x="5726151" y="1355687"/>
            <a:ext cx="125608" cy="45719"/>
          </a:xfrm>
          <a:custGeom>
            <a:avLst/>
            <a:gdLst>
              <a:gd name="connsiteX0" fmla="*/ 0 w 461070"/>
              <a:gd name="connsiteY0" fmla="*/ 190500 h 190500"/>
              <a:gd name="connsiteX1" fmla="*/ 230535 w 461070"/>
              <a:gd name="connsiteY1" fmla="*/ 0 h 190500"/>
              <a:gd name="connsiteX2" fmla="*/ 461070 w 461070"/>
              <a:gd name="connsiteY2" fmla="*/ 190500 h 190500"/>
              <a:gd name="connsiteX3" fmla="*/ 0 w 461070"/>
              <a:gd name="connsiteY3" fmla="*/ 190500 h 190500"/>
              <a:gd name="connsiteX0" fmla="*/ 0 w 461070"/>
              <a:gd name="connsiteY0" fmla="*/ 190500 h 281940"/>
              <a:gd name="connsiteX1" fmla="*/ 230535 w 461070"/>
              <a:gd name="connsiteY1" fmla="*/ 0 h 281940"/>
              <a:gd name="connsiteX2" fmla="*/ 461070 w 461070"/>
              <a:gd name="connsiteY2" fmla="*/ 190500 h 281940"/>
              <a:gd name="connsiteX3" fmla="*/ 91440 w 461070"/>
              <a:gd name="connsiteY3" fmla="*/ 281940 h 281940"/>
              <a:gd name="connsiteX0" fmla="*/ 0 w 461070"/>
              <a:gd name="connsiteY0" fmla="*/ 190500 h 190500"/>
              <a:gd name="connsiteX1" fmla="*/ 230535 w 461070"/>
              <a:gd name="connsiteY1" fmla="*/ 0 h 190500"/>
              <a:gd name="connsiteX2" fmla="*/ 461070 w 46107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070" h="190500">
                <a:moveTo>
                  <a:pt x="0" y="190500"/>
                </a:moveTo>
                <a:lnTo>
                  <a:pt x="230535" y="0"/>
                </a:lnTo>
                <a:lnTo>
                  <a:pt x="461070" y="190500"/>
                </a:lnTo>
              </a:path>
            </a:pathLst>
          </a:custGeom>
          <a:ln w="34925" cap="rnd">
            <a:solidFill>
              <a:srgbClr val="DF2F35"/>
            </a:solidFill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03098" y="1196752"/>
            <a:ext cx="423611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" lvl="1" defTabSz="913526" fontAlgn="base">
              <a:spcBef>
                <a:spcPts val="600"/>
              </a:spcBef>
              <a:spcAft>
                <a:spcPct val="0"/>
              </a:spcAft>
              <a:buClr>
                <a:srgbClr val="DF2F35"/>
              </a:buClr>
              <a:buSzPct val="125000"/>
              <a:defRPr/>
            </a:pP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топ-4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капитализации (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$68 млрд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620" lvl="1" defTabSz="913526" fontAlgn="base">
              <a:spcBef>
                <a:spcPts val="600"/>
              </a:spcBef>
              <a:spcAft>
                <a:spcPct val="0"/>
              </a:spcAft>
              <a:buClr>
                <a:srgbClr val="DF2F35"/>
              </a:buClr>
              <a:buSzPct val="125000"/>
              <a:defRPr/>
            </a:pPr>
            <a:r>
              <a:rPr lang="ru-RU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топ-3</a:t>
            </a:r>
            <a:r>
              <a:rPr lang="ru-RU" sz="1400" b="1" dirty="0" smtClean="0">
                <a:solidFill>
                  <a:srgbClr val="006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капитализации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float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$37 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0" marR="0" lvl="1" indent="0" algn="l" defTabSz="913526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F2F35"/>
              </a:buClr>
              <a:buSzPct val="125000"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топ-3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 ликвидности (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&gt;$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в день)</a:t>
            </a:r>
          </a:p>
          <a:p>
            <a:pPr marL="1620" marR="0" lvl="1" indent="0" algn="l" defTabSz="913526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DF2F35"/>
              </a:buClr>
              <a:buSzPct val="125000"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32 млрд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годовой объем торгов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Isosceles Triangle 42">
            <a:extLst>
              <a:ext uri="{FF2B5EF4-FFF2-40B4-BE49-F238E27FC236}">
                <a16:creationId xmlns:a16="http://schemas.microsoft.com/office/drawing/2014/main" xmlns="" id="{A3D619C7-C6EE-465C-8727-2811DFA05319}"/>
              </a:ext>
            </a:extLst>
          </p:cNvPr>
          <p:cNvSpPr/>
          <p:nvPr/>
        </p:nvSpPr>
        <p:spPr>
          <a:xfrm rot="5400000">
            <a:off x="5725395" y="1647228"/>
            <a:ext cx="125608" cy="45719"/>
          </a:xfrm>
          <a:custGeom>
            <a:avLst/>
            <a:gdLst>
              <a:gd name="connsiteX0" fmla="*/ 0 w 461070"/>
              <a:gd name="connsiteY0" fmla="*/ 190500 h 190500"/>
              <a:gd name="connsiteX1" fmla="*/ 230535 w 461070"/>
              <a:gd name="connsiteY1" fmla="*/ 0 h 190500"/>
              <a:gd name="connsiteX2" fmla="*/ 461070 w 461070"/>
              <a:gd name="connsiteY2" fmla="*/ 190500 h 190500"/>
              <a:gd name="connsiteX3" fmla="*/ 0 w 461070"/>
              <a:gd name="connsiteY3" fmla="*/ 190500 h 190500"/>
              <a:gd name="connsiteX0" fmla="*/ 0 w 461070"/>
              <a:gd name="connsiteY0" fmla="*/ 190500 h 281940"/>
              <a:gd name="connsiteX1" fmla="*/ 230535 w 461070"/>
              <a:gd name="connsiteY1" fmla="*/ 0 h 281940"/>
              <a:gd name="connsiteX2" fmla="*/ 461070 w 461070"/>
              <a:gd name="connsiteY2" fmla="*/ 190500 h 281940"/>
              <a:gd name="connsiteX3" fmla="*/ 91440 w 461070"/>
              <a:gd name="connsiteY3" fmla="*/ 281940 h 281940"/>
              <a:gd name="connsiteX0" fmla="*/ 0 w 461070"/>
              <a:gd name="connsiteY0" fmla="*/ 190500 h 190500"/>
              <a:gd name="connsiteX1" fmla="*/ 230535 w 461070"/>
              <a:gd name="connsiteY1" fmla="*/ 0 h 190500"/>
              <a:gd name="connsiteX2" fmla="*/ 461070 w 46107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070" h="190500">
                <a:moveTo>
                  <a:pt x="0" y="190500"/>
                </a:moveTo>
                <a:lnTo>
                  <a:pt x="230535" y="0"/>
                </a:lnTo>
                <a:lnTo>
                  <a:pt x="461070" y="190500"/>
                </a:lnTo>
              </a:path>
            </a:pathLst>
          </a:custGeom>
          <a:ln w="34925" cap="rnd">
            <a:solidFill>
              <a:srgbClr val="D2233C"/>
            </a:solidFill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Isosceles Triangle 42">
            <a:extLst>
              <a:ext uri="{FF2B5EF4-FFF2-40B4-BE49-F238E27FC236}">
                <a16:creationId xmlns:a16="http://schemas.microsoft.com/office/drawing/2014/main" xmlns="" id="{A3D619C7-C6EE-465C-8727-2811DFA05319}"/>
              </a:ext>
            </a:extLst>
          </p:cNvPr>
          <p:cNvSpPr/>
          <p:nvPr/>
        </p:nvSpPr>
        <p:spPr>
          <a:xfrm rot="5400000">
            <a:off x="5731432" y="1951066"/>
            <a:ext cx="125608" cy="45719"/>
          </a:xfrm>
          <a:custGeom>
            <a:avLst/>
            <a:gdLst>
              <a:gd name="connsiteX0" fmla="*/ 0 w 461070"/>
              <a:gd name="connsiteY0" fmla="*/ 190500 h 190500"/>
              <a:gd name="connsiteX1" fmla="*/ 230535 w 461070"/>
              <a:gd name="connsiteY1" fmla="*/ 0 h 190500"/>
              <a:gd name="connsiteX2" fmla="*/ 461070 w 461070"/>
              <a:gd name="connsiteY2" fmla="*/ 190500 h 190500"/>
              <a:gd name="connsiteX3" fmla="*/ 0 w 461070"/>
              <a:gd name="connsiteY3" fmla="*/ 190500 h 190500"/>
              <a:gd name="connsiteX0" fmla="*/ 0 w 461070"/>
              <a:gd name="connsiteY0" fmla="*/ 190500 h 281940"/>
              <a:gd name="connsiteX1" fmla="*/ 230535 w 461070"/>
              <a:gd name="connsiteY1" fmla="*/ 0 h 281940"/>
              <a:gd name="connsiteX2" fmla="*/ 461070 w 461070"/>
              <a:gd name="connsiteY2" fmla="*/ 190500 h 281940"/>
              <a:gd name="connsiteX3" fmla="*/ 91440 w 461070"/>
              <a:gd name="connsiteY3" fmla="*/ 281940 h 281940"/>
              <a:gd name="connsiteX0" fmla="*/ 0 w 461070"/>
              <a:gd name="connsiteY0" fmla="*/ 190500 h 190500"/>
              <a:gd name="connsiteX1" fmla="*/ 230535 w 461070"/>
              <a:gd name="connsiteY1" fmla="*/ 0 h 190500"/>
              <a:gd name="connsiteX2" fmla="*/ 461070 w 46107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070" h="190500">
                <a:moveTo>
                  <a:pt x="0" y="190500"/>
                </a:moveTo>
                <a:lnTo>
                  <a:pt x="230535" y="0"/>
                </a:lnTo>
                <a:lnTo>
                  <a:pt x="461070" y="190500"/>
                </a:lnTo>
              </a:path>
            </a:pathLst>
          </a:custGeom>
          <a:ln w="34925" cap="rnd">
            <a:solidFill>
              <a:srgbClr val="D2233C"/>
            </a:solidFill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Isosceles Triangle 42">
            <a:extLst>
              <a:ext uri="{FF2B5EF4-FFF2-40B4-BE49-F238E27FC236}">
                <a16:creationId xmlns:a16="http://schemas.microsoft.com/office/drawing/2014/main" xmlns="" id="{A3D619C7-C6EE-465C-8727-2811DFA05319}"/>
              </a:ext>
            </a:extLst>
          </p:cNvPr>
          <p:cNvSpPr/>
          <p:nvPr/>
        </p:nvSpPr>
        <p:spPr>
          <a:xfrm rot="5400000">
            <a:off x="5725394" y="2240325"/>
            <a:ext cx="125608" cy="45719"/>
          </a:xfrm>
          <a:custGeom>
            <a:avLst/>
            <a:gdLst>
              <a:gd name="connsiteX0" fmla="*/ 0 w 461070"/>
              <a:gd name="connsiteY0" fmla="*/ 190500 h 190500"/>
              <a:gd name="connsiteX1" fmla="*/ 230535 w 461070"/>
              <a:gd name="connsiteY1" fmla="*/ 0 h 190500"/>
              <a:gd name="connsiteX2" fmla="*/ 461070 w 461070"/>
              <a:gd name="connsiteY2" fmla="*/ 190500 h 190500"/>
              <a:gd name="connsiteX3" fmla="*/ 0 w 461070"/>
              <a:gd name="connsiteY3" fmla="*/ 190500 h 190500"/>
              <a:gd name="connsiteX0" fmla="*/ 0 w 461070"/>
              <a:gd name="connsiteY0" fmla="*/ 190500 h 281940"/>
              <a:gd name="connsiteX1" fmla="*/ 230535 w 461070"/>
              <a:gd name="connsiteY1" fmla="*/ 0 h 281940"/>
              <a:gd name="connsiteX2" fmla="*/ 461070 w 461070"/>
              <a:gd name="connsiteY2" fmla="*/ 190500 h 281940"/>
              <a:gd name="connsiteX3" fmla="*/ 91440 w 461070"/>
              <a:gd name="connsiteY3" fmla="*/ 281940 h 281940"/>
              <a:gd name="connsiteX0" fmla="*/ 0 w 461070"/>
              <a:gd name="connsiteY0" fmla="*/ 190500 h 190500"/>
              <a:gd name="connsiteX1" fmla="*/ 230535 w 461070"/>
              <a:gd name="connsiteY1" fmla="*/ 0 h 190500"/>
              <a:gd name="connsiteX2" fmla="*/ 461070 w 46107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070" h="190500">
                <a:moveTo>
                  <a:pt x="0" y="190500"/>
                </a:moveTo>
                <a:lnTo>
                  <a:pt x="230535" y="0"/>
                </a:lnTo>
                <a:lnTo>
                  <a:pt x="461070" y="190500"/>
                </a:lnTo>
              </a:path>
            </a:pathLst>
          </a:custGeom>
          <a:ln w="34925" cap="rnd">
            <a:solidFill>
              <a:srgbClr val="D2233C"/>
            </a:solidFill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H="1">
            <a:off x="837648" y="2844152"/>
            <a:ext cx="8424936" cy="1008528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6B912046-A055-4694-AED9-79522573149F}"/>
              </a:ext>
            </a:extLst>
          </p:cNvPr>
          <p:cNvSpPr txBox="1">
            <a:spLocks/>
          </p:cNvSpPr>
          <p:nvPr/>
        </p:nvSpPr>
        <p:spPr>
          <a:xfrm>
            <a:off x="947756" y="1158652"/>
            <a:ext cx="503935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7607" lvl="1" indent="-195987" defTabSz="913526" eaLnBrk="1" latinLnBrk="0" hangingPunct="1">
              <a:buClrTx/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66481" lvl="2" indent="-267255" defTabSz="913526" eaLnBrk="1" latinLnBrk="0" hangingPunct="1">
              <a:buClrTx/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26835" lvl="3" indent="-158733" defTabSz="913526" eaLnBrk="1" latinLnBrk="0" hangingPunct="1">
              <a:buClrTx/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65029" lvl="4" indent="-132818" defTabSz="913526" eaLnBrk="1" latinLnBrk="0" hangingPunct="1">
              <a:buClrTx/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1994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6B912046-A055-4694-AED9-79522573149F}"/>
              </a:ext>
            </a:extLst>
          </p:cNvPr>
          <p:cNvSpPr txBox="1">
            <a:spLocks/>
          </p:cNvSpPr>
          <p:nvPr/>
        </p:nvSpPr>
        <p:spPr>
          <a:xfrm>
            <a:off x="3398528" y="1158652"/>
            <a:ext cx="503935" cy="24622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7607" lvl="1" indent="-195987" defTabSz="913526" eaLnBrk="1" latinLnBrk="0" hangingPunct="1">
              <a:buClrTx/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66481" lvl="2" indent="-267255" defTabSz="913526" eaLnBrk="1" latinLnBrk="0" hangingPunct="1">
              <a:buClrTx/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26835" lvl="3" indent="-158733" defTabSz="913526" eaLnBrk="1" latinLnBrk="0" hangingPunct="1">
              <a:buClrTx/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65029" lvl="4" indent="-132818" defTabSz="913526" eaLnBrk="1" latinLnBrk="0" hangingPunct="1">
              <a:buClrTx/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2002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6B912046-A055-4694-AED9-79522573149F}"/>
              </a:ext>
            </a:extLst>
          </p:cNvPr>
          <p:cNvSpPr txBox="1">
            <a:spLocks/>
          </p:cNvSpPr>
          <p:nvPr/>
        </p:nvSpPr>
        <p:spPr>
          <a:xfrm>
            <a:off x="1245997" y="2668083"/>
            <a:ext cx="503935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7607" lvl="1" indent="-195987" defTabSz="913526" eaLnBrk="1" latinLnBrk="0" hangingPunct="1">
              <a:buClrTx/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66481" lvl="2" indent="-267255" defTabSz="913526" eaLnBrk="1" latinLnBrk="0" hangingPunct="1">
              <a:buClrTx/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26835" lvl="3" indent="-158733" defTabSz="913526" eaLnBrk="1" latinLnBrk="0" hangingPunct="1">
              <a:buClrTx/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65029" lvl="4" indent="-132818" defTabSz="913526" eaLnBrk="1" latinLnBrk="0" hangingPunct="1">
              <a:buClrTx/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1995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6B912046-A055-4694-AED9-79522573149F}"/>
              </a:ext>
            </a:extLst>
          </p:cNvPr>
          <p:cNvSpPr txBox="1">
            <a:spLocks/>
          </p:cNvSpPr>
          <p:nvPr/>
        </p:nvSpPr>
        <p:spPr>
          <a:xfrm>
            <a:off x="1883391" y="2668083"/>
            <a:ext cx="503935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7607" lvl="1" indent="-195987" defTabSz="913526" eaLnBrk="1" latinLnBrk="0" hangingPunct="1">
              <a:buClrTx/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66481" lvl="2" indent="-267255" defTabSz="913526" eaLnBrk="1" latinLnBrk="0" hangingPunct="1">
              <a:buClrTx/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26835" lvl="3" indent="-158733" defTabSz="913526" eaLnBrk="1" latinLnBrk="0" hangingPunct="1">
              <a:buClrTx/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65029" lvl="4" indent="-132818" defTabSz="913526" eaLnBrk="1" latinLnBrk="0" hangingPunct="1">
              <a:buClrTx/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1997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6B912046-A055-4694-AED9-79522573149F}"/>
              </a:ext>
            </a:extLst>
          </p:cNvPr>
          <p:cNvSpPr txBox="1">
            <a:spLocks/>
          </p:cNvSpPr>
          <p:nvPr/>
        </p:nvSpPr>
        <p:spPr>
          <a:xfrm>
            <a:off x="4021923" y="2668083"/>
            <a:ext cx="503935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7607" lvl="1" indent="-195987" defTabSz="913526" eaLnBrk="1" latinLnBrk="0" hangingPunct="1">
              <a:buClrTx/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66481" lvl="2" indent="-267255" defTabSz="913526" eaLnBrk="1" latinLnBrk="0" hangingPunct="1">
              <a:buClrTx/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26835" lvl="3" indent="-158733" defTabSz="913526" eaLnBrk="1" latinLnBrk="0" hangingPunct="1">
              <a:buClrTx/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65029" lvl="4" indent="-132818" defTabSz="913526" eaLnBrk="1" latinLnBrk="0" hangingPunct="1">
              <a:buClrTx/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2004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6B912046-A055-4694-AED9-79522573149F}"/>
              </a:ext>
            </a:extLst>
          </p:cNvPr>
          <p:cNvSpPr txBox="1">
            <a:spLocks/>
          </p:cNvSpPr>
          <p:nvPr/>
        </p:nvSpPr>
        <p:spPr>
          <a:xfrm>
            <a:off x="4614284" y="2668083"/>
            <a:ext cx="873161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7607" lvl="1" indent="-195987" defTabSz="913526" eaLnBrk="1" latinLnBrk="0" hangingPunct="1">
              <a:buClrTx/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66481" lvl="2" indent="-267255" defTabSz="913526" eaLnBrk="1" latinLnBrk="0" hangingPunct="1">
              <a:buClrTx/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26835" lvl="3" indent="-158733" defTabSz="913526" eaLnBrk="1" latinLnBrk="0" hangingPunct="1">
              <a:buClrTx/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65029" lvl="4" indent="-132818" defTabSz="913526" eaLnBrk="1" latinLnBrk="0" hangingPunct="1">
              <a:buClrTx/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2006-07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6B912046-A055-4694-AED9-79522573149F}"/>
              </a:ext>
            </a:extLst>
          </p:cNvPr>
          <p:cNvSpPr txBox="1">
            <a:spLocks/>
          </p:cNvSpPr>
          <p:nvPr/>
        </p:nvSpPr>
        <p:spPr>
          <a:xfrm>
            <a:off x="5512986" y="2668083"/>
            <a:ext cx="873161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7607" lvl="1" indent="-195987" defTabSz="913526" eaLnBrk="1" latinLnBrk="0" hangingPunct="1">
              <a:buClrTx/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66481" lvl="2" indent="-267255" defTabSz="913526" eaLnBrk="1" latinLnBrk="0" hangingPunct="1">
              <a:buClrTx/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26835" lvl="3" indent="-158733" defTabSz="913526" eaLnBrk="1" latinLnBrk="0" hangingPunct="1">
              <a:buClrTx/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65029" lvl="4" indent="-132818" defTabSz="913526" eaLnBrk="1" latinLnBrk="0" hangingPunct="1">
              <a:buClrTx/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2009-10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6B912046-A055-4694-AED9-79522573149F}"/>
              </a:ext>
            </a:extLst>
          </p:cNvPr>
          <p:cNvSpPr txBox="1">
            <a:spLocks/>
          </p:cNvSpPr>
          <p:nvPr/>
        </p:nvSpPr>
        <p:spPr>
          <a:xfrm>
            <a:off x="6751232" y="2668083"/>
            <a:ext cx="503935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7607" lvl="1" indent="-195987" defTabSz="913526" eaLnBrk="1" latinLnBrk="0" hangingPunct="1">
              <a:buClrTx/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66481" lvl="2" indent="-267255" defTabSz="913526" eaLnBrk="1" latinLnBrk="0" hangingPunct="1">
              <a:buClrTx/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26835" lvl="3" indent="-158733" defTabSz="913526" eaLnBrk="1" latinLnBrk="0" hangingPunct="1">
              <a:buClrTx/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65029" lvl="4" indent="-132818" defTabSz="913526" eaLnBrk="1" latinLnBrk="0" hangingPunct="1">
              <a:buClrTx/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2013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6B912046-A055-4694-AED9-79522573149F}"/>
              </a:ext>
            </a:extLst>
          </p:cNvPr>
          <p:cNvSpPr txBox="1">
            <a:spLocks/>
          </p:cNvSpPr>
          <p:nvPr/>
        </p:nvSpPr>
        <p:spPr>
          <a:xfrm>
            <a:off x="7723597" y="2668083"/>
            <a:ext cx="503935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7607" lvl="1" indent="-195987" defTabSz="913526" eaLnBrk="1" latinLnBrk="0" hangingPunct="1">
              <a:buClrTx/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66481" lvl="2" indent="-267255" defTabSz="913526" eaLnBrk="1" latinLnBrk="0" hangingPunct="1">
              <a:buClrTx/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26835" lvl="3" indent="-158733" defTabSz="913526" eaLnBrk="1" latinLnBrk="0" hangingPunct="1">
              <a:buClrTx/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65029" lvl="4" indent="-132818" defTabSz="913526" eaLnBrk="1" latinLnBrk="0" hangingPunct="1">
              <a:buClrTx/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2016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6B912046-A055-4694-AED9-79522573149F}"/>
              </a:ext>
            </a:extLst>
          </p:cNvPr>
          <p:cNvSpPr txBox="1">
            <a:spLocks/>
          </p:cNvSpPr>
          <p:nvPr/>
        </p:nvSpPr>
        <p:spPr>
          <a:xfrm>
            <a:off x="1239815" y="3007633"/>
            <a:ext cx="503935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7607" lvl="1" indent="-195987" defTabSz="913526" eaLnBrk="1" latinLnBrk="0" hangingPunct="1">
              <a:buClrTx/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66481" lvl="2" indent="-267255" defTabSz="913526" eaLnBrk="1" latinLnBrk="0" hangingPunct="1">
              <a:buClrTx/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26835" lvl="3" indent="-158733" defTabSz="913526" eaLnBrk="1" latinLnBrk="0" hangingPunct="1">
              <a:buClrTx/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65029" lvl="4" indent="-132818" defTabSz="913526" eaLnBrk="1" latinLnBrk="0" hangingPunct="1">
              <a:buClrTx/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0,3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6B9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6B912046-A055-4694-AED9-79522573149F}"/>
              </a:ext>
            </a:extLst>
          </p:cNvPr>
          <p:cNvSpPr txBox="1">
            <a:spLocks/>
          </p:cNvSpPr>
          <p:nvPr/>
        </p:nvSpPr>
        <p:spPr>
          <a:xfrm>
            <a:off x="1862580" y="3113842"/>
            <a:ext cx="503935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7607" lvl="1" indent="-195987" defTabSz="913526" eaLnBrk="1" latinLnBrk="0" hangingPunct="1">
              <a:buClrTx/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66481" lvl="2" indent="-267255" defTabSz="913526" eaLnBrk="1" latinLnBrk="0" hangingPunct="1">
              <a:buClrTx/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26835" lvl="3" indent="-158733" defTabSz="913526" eaLnBrk="1" latinLnBrk="0" hangingPunct="1">
              <a:buClrTx/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65029" lvl="4" indent="-132818" defTabSz="913526" eaLnBrk="1" latinLnBrk="0" hangingPunct="1">
              <a:buClrTx/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6B9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6B912046-A055-4694-AED9-79522573149F}"/>
              </a:ext>
            </a:extLst>
          </p:cNvPr>
          <p:cNvSpPr txBox="1">
            <a:spLocks/>
          </p:cNvSpPr>
          <p:nvPr/>
        </p:nvSpPr>
        <p:spPr>
          <a:xfrm>
            <a:off x="3393967" y="3049256"/>
            <a:ext cx="503935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7607" lvl="1" indent="-195987" defTabSz="913526" eaLnBrk="1" latinLnBrk="0" hangingPunct="1">
              <a:buClrTx/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66481" lvl="2" indent="-267255" defTabSz="913526" eaLnBrk="1" latinLnBrk="0" hangingPunct="1">
              <a:buClrTx/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26835" lvl="3" indent="-158733" defTabSz="913526" eaLnBrk="1" latinLnBrk="0" hangingPunct="1">
              <a:buClrTx/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65029" lvl="4" indent="-132818" defTabSz="913526" eaLnBrk="1" latinLnBrk="0" hangingPunct="1">
              <a:buClrTx/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r>
              <a:rPr lang="en-US" sz="1200" b="1" noProof="0" dirty="0" smtClean="0">
                <a:solidFill>
                  <a:srgbClr val="006B93"/>
                </a:solidFill>
                <a:latin typeface="Arial"/>
              </a:rPr>
              <a:t>,4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6B9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6B912046-A055-4694-AED9-79522573149F}"/>
              </a:ext>
            </a:extLst>
          </p:cNvPr>
          <p:cNvSpPr txBox="1">
            <a:spLocks/>
          </p:cNvSpPr>
          <p:nvPr/>
        </p:nvSpPr>
        <p:spPr>
          <a:xfrm>
            <a:off x="4016732" y="3023556"/>
            <a:ext cx="503935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7607" lvl="1" indent="-195987" defTabSz="913526" eaLnBrk="1" latinLnBrk="0" hangingPunct="1">
              <a:buClrTx/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66481" lvl="2" indent="-267255" defTabSz="913526" eaLnBrk="1" latinLnBrk="0" hangingPunct="1">
              <a:buClrTx/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26835" lvl="3" indent="-158733" defTabSz="913526" eaLnBrk="1" latinLnBrk="0" hangingPunct="1">
              <a:buClrTx/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65029" lvl="4" indent="-132818" defTabSz="913526" eaLnBrk="1" latinLnBrk="0" hangingPunct="1">
              <a:buClrTx/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r>
              <a:rPr lang="en-US" sz="1200" b="1" noProof="0" dirty="0" smtClean="0">
                <a:solidFill>
                  <a:srgbClr val="006B93"/>
                </a:solidFill>
                <a:latin typeface="Arial"/>
              </a:rPr>
              <a:t>,2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6B9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6B912046-A055-4694-AED9-79522573149F}"/>
              </a:ext>
            </a:extLst>
          </p:cNvPr>
          <p:cNvSpPr txBox="1">
            <a:spLocks/>
          </p:cNvSpPr>
          <p:nvPr/>
        </p:nvSpPr>
        <p:spPr>
          <a:xfrm>
            <a:off x="4614284" y="3081410"/>
            <a:ext cx="503935" cy="18466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7607" lvl="1" indent="-195987" defTabSz="913526" eaLnBrk="1" latinLnBrk="0" hangingPunct="1">
              <a:buClrTx/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66481" lvl="2" indent="-267255" defTabSz="913526" eaLnBrk="1" latinLnBrk="0" hangingPunct="1">
              <a:buClrTx/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26835" lvl="3" indent="-158733" defTabSz="913526" eaLnBrk="1" latinLnBrk="0" hangingPunct="1">
              <a:buClrTx/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65029" lvl="4" indent="-132818" defTabSz="913526" eaLnBrk="1" latinLnBrk="0" hangingPunct="1">
              <a:buClrTx/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r>
              <a:rPr lang="en-US" sz="1200" b="1" noProof="0" dirty="0" smtClean="0">
                <a:solidFill>
                  <a:srgbClr val="006B93"/>
                </a:solidFill>
                <a:latin typeface="Arial"/>
              </a:rPr>
              <a:t>,5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6B9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6B912046-A055-4694-AED9-79522573149F}"/>
              </a:ext>
            </a:extLst>
          </p:cNvPr>
          <p:cNvSpPr txBox="1">
            <a:spLocks/>
          </p:cNvSpPr>
          <p:nvPr/>
        </p:nvSpPr>
        <p:spPr>
          <a:xfrm>
            <a:off x="4949804" y="3203343"/>
            <a:ext cx="503935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7607" lvl="1" indent="-195987" defTabSz="913526" eaLnBrk="1" latinLnBrk="0" hangingPunct="1">
              <a:buClrTx/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66481" lvl="2" indent="-267255" defTabSz="913526" eaLnBrk="1" latinLnBrk="0" hangingPunct="1">
              <a:buClrTx/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26835" lvl="3" indent="-158733" defTabSz="913526" eaLnBrk="1" latinLnBrk="0" hangingPunct="1">
              <a:buClrTx/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65029" lvl="4" indent="-132818" defTabSz="913526" eaLnBrk="1" latinLnBrk="0" hangingPunct="1">
              <a:buClrTx/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6B93"/>
                </a:solidFill>
                <a:latin typeface="Arial"/>
              </a:rPr>
              <a:t>1</a:t>
            </a:r>
            <a:r>
              <a:rPr lang="en-US" sz="1200" b="1" noProof="0" dirty="0" smtClean="0">
                <a:solidFill>
                  <a:srgbClr val="006B93"/>
                </a:solidFill>
                <a:latin typeface="Arial"/>
              </a:rPr>
              <a:t>,0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6B9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6B912046-A055-4694-AED9-79522573149F}"/>
              </a:ext>
            </a:extLst>
          </p:cNvPr>
          <p:cNvSpPr txBox="1">
            <a:spLocks/>
          </p:cNvSpPr>
          <p:nvPr/>
        </p:nvSpPr>
        <p:spPr>
          <a:xfrm>
            <a:off x="5550484" y="3739874"/>
            <a:ext cx="503935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7607" lvl="1" indent="-195987" defTabSz="913526" eaLnBrk="1" latinLnBrk="0" hangingPunct="1">
              <a:buClrTx/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66481" lvl="2" indent="-267255" defTabSz="913526" eaLnBrk="1" latinLnBrk="0" hangingPunct="1">
              <a:buClrTx/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26835" lvl="3" indent="-158733" defTabSz="913526" eaLnBrk="1" latinLnBrk="0" hangingPunct="1">
              <a:buClrTx/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65029" lvl="4" indent="-132818" defTabSz="913526" eaLnBrk="1" latinLnBrk="0" hangingPunct="1">
              <a:buClrTx/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006B93"/>
                </a:solidFill>
                <a:latin typeface="Arial"/>
              </a:rPr>
              <a:t>3,1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6B9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6B912046-A055-4694-AED9-79522573149F}"/>
              </a:ext>
            </a:extLst>
          </p:cNvPr>
          <p:cNvSpPr txBox="1">
            <a:spLocks/>
          </p:cNvSpPr>
          <p:nvPr/>
        </p:nvSpPr>
        <p:spPr>
          <a:xfrm>
            <a:off x="5868745" y="3571220"/>
            <a:ext cx="503935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7607" lvl="1" indent="-195987" defTabSz="913526" eaLnBrk="1" latinLnBrk="0" hangingPunct="1">
              <a:buClrTx/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66481" lvl="2" indent="-267255" defTabSz="913526" eaLnBrk="1" latinLnBrk="0" hangingPunct="1">
              <a:buClrTx/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26835" lvl="3" indent="-158733" defTabSz="913526" eaLnBrk="1" latinLnBrk="0" hangingPunct="1">
              <a:buClrTx/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65029" lvl="4" indent="-132818" defTabSz="913526" eaLnBrk="1" latinLnBrk="0" hangingPunct="1">
              <a:buClrTx/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006B93"/>
                </a:solidFill>
                <a:latin typeface="Arial"/>
              </a:rPr>
              <a:t>2,5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6B9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6B912046-A055-4694-AED9-79522573149F}"/>
              </a:ext>
            </a:extLst>
          </p:cNvPr>
          <p:cNvSpPr txBox="1">
            <a:spLocks/>
          </p:cNvSpPr>
          <p:nvPr/>
        </p:nvSpPr>
        <p:spPr>
          <a:xfrm>
            <a:off x="6787686" y="3699669"/>
            <a:ext cx="503935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7607" lvl="1" indent="-195987" defTabSz="913526" eaLnBrk="1" latinLnBrk="0" hangingPunct="1">
              <a:buClrTx/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66481" lvl="2" indent="-267255" defTabSz="913526" eaLnBrk="1" latinLnBrk="0" hangingPunct="1">
              <a:buClrTx/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26835" lvl="3" indent="-158733" defTabSz="913526" eaLnBrk="1" latinLnBrk="0" hangingPunct="1">
              <a:buClrTx/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65029" lvl="4" indent="-132818" defTabSz="913526" eaLnBrk="1" latinLnBrk="0" hangingPunct="1">
              <a:buClrTx/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006B93"/>
                </a:solidFill>
                <a:latin typeface="Arial"/>
              </a:rPr>
              <a:t>3,0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6B9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6B912046-A055-4694-AED9-79522573149F}"/>
              </a:ext>
            </a:extLst>
          </p:cNvPr>
          <p:cNvSpPr txBox="1">
            <a:spLocks/>
          </p:cNvSpPr>
          <p:nvPr/>
        </p:nvSpPr>
        <p:spPr>
          <a:xfrm>
            <a:off x="7732389" y="3192197"/>
            <a:ext cx="503935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00" baseline="0">
                <a:latin typeface="+mn-lt"/>
              </a:defRPr>
            </a:lvl1pPr>
            <a:lvl2pPr marL="197607" lvl="1" indent="-195987" defTabSz="913526" eaLnBrk="1" latinLnBrk="0" hangingPunct="1">
              <a:buClrTx/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66481" lvl="2" indent="-267255" defTabSz="913526" eaLnBrk="1" latinLnBrk="0" hangingPunct="1">
              <a:buClrTx/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26835" lvl="3" indent="-158733" defTabSz="913526" eaLnBrk="1" latinLnBrk="0" hangingPunct="1">
              <a:buClrTx/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65029" lvl="4" indent="-132818" defTabSz="913526" eaLnBrk="1" latinLnBrk="0" hangingPunct="1">
              <a:buClrTx/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en-US" sz="1200" b="1" noProof="0" dirty="0" smtClean="0">
                <a:solidFill>
                  <a:srgbClr val="006B93"/>
                </a:solidFill>
                <a:latin typeface="Arial"/>
              </a:rPr>
              <a:t>1,0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6B9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6456" y="4902970"/>
            <a:ext cx="1217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Депозитарные расписки</a:t>
            </a:r>
            <a:endParaRPr 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949099" y="5211327"/>
            <a:ext cx="1287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33683" y="2989982"/>
            <a:ext cx="22919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6B93"/>
                </a:solidFill>
                <a:latin typeface="arial" panose="020B0604020202020204" pitchFamily="34" charset="0"/>
              </a:rPr>
              <a:t>Σ </a:t>
            </a:r>
            <a:r>
              <a:rPr lang="en-US" b="1" dirty="0">
                <a:solidFill>
                  <a:srgbClr val="006B93"/>
                </a:solidFill>
                <a:latin typeface="arial" panose="020B0604020202020204" pitchFamily="34" charset="0"/>
              </a:rPr>
              <a:t>$</a:t>
            </a:r>
            <a:r>
              <a:rPr lang="en-US" b="1" dirty="0" smtClean="0">
                <a:solidFill>
                  <a:srgbClr val="006B93"/>
                </a:solidFill>
                <a:latin typeface="arial" panose="020B0604020202020204" pitchFamily="34" charset="0"/>
              </a:rPr>
              <a:t>13</a:t>
            </a:r>
            <a:r>
              <a:rPr lang="ru-RU" b="1" dirty="0" smtClean="0">
                <a:solidFill>
                  <a:srgbClr val="006B93"/>
                </a:solidFill>
                <a:latin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6B93"/>
                </a:solidFill>
                <a:latin typeface="arial" panose="020B0604020202020204" pitchFamily="34" charset="0"/>
              </a:rPr>
              <a:t>млрд</a:t>
            </a:r>
          </a:p>
          <a:p>
            <a:r>
              <a:rPr lang="ru-RU" sz="1200" b="1" dirty="0" smtClean="0">
                <a:solidFill>
                  <a:srgbClr val="006B93"/>
                </a:solidFill>
                <a:latin typeface="arial" panose="020B0604020202020204" pitchFamily="34" charset="0"/>
              </a:rPr>
              <a:t>(27 выпусков)</a:t>
            </a:r>
            <a:endParaRPr lang="ru-RU" sz="1200" b="1" dirty="0" smtClean="0">
              <a:solidFill>
                <a:srgbClr val="006B93"/>
              </a:solidFill>
              <a:latin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из них:</a:t>
            </a:r>
          </a:p>
          <a:p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$</a:t>
            </a:r>
            <a:r>
              <a:rPr lang="ru-R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4 млрд </a:t>
            </a:r>
            <a:r>
              <a:rPr lang="ru-RU" sz="1200" dirty="0" smtClean="0">
                <a:solidFill>
                  <a:srgbClr val="222222"/>
                </a:solidFill>
                <a:latin typeface="arial" panose="020B0604020202020204" pitchFamily="34" charset="0"/>
              </a:rPr>
              <a:t>(4 выпуска)</a:t>
            </a:r>
            <a:endParaRPr lang="ru-RU" sz="12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в обращении</a:t>
            </a:r>
            <a:endParaRPr lang="en-US" sz="1400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654180" y="1447919"/>
            <a:ext cx="0" cy="1440000"/>
          </a:xfrm>
          <a:prstGeom prst="line">
            <a:avLst/>
          </a:prstGeom>
          <a:ln w="19050">
            <a:solidFill>
              <a:srgbClr val="C0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1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0509" y="264042"/>
            <a:ext cx="6582731" cy="410448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объема торгов акциями и депозитарными расписками ЛУКОЙЛа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77663688"/>
              </p:ext>
            </p:extLst>
          </p:nvPr>
        </p:nvGraphicFramePr>
        <p:xfrm>
          <a:off x="1899935" y="1124744"/>
          <a:ext cx="7498357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14" descr="Image result for london stock exchan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276872"/>
            <a:ext cx="1702461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55321" y="5517232"/>
            <a:ext cx="8452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 квартале 2019 года объем торгов акциями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ЛУКОЙЛа на Московской бирже впервые превысил объем торгов депозитарными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расписками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Лондонской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бирже</a:t>
            </a:r>
          </a:p>
        </p:txBody>
      </p:sp>
      <p:sp>
        <p:nvSpPr>
          <p:cNvPr id="19" name="Isosceles Triangle 42">
            <a:extLst>
              <a:ext uri="{FF2B5EF4-FFF2-40B4-BE49-F238E27FC236}">
                <a16:creationId xmlns:a16="http://schemas.microsoft.com/office/drawing/2014/main" xmlns="" id="{A3D619C7-C6EE-465C-8727-2811DFA05319}"/>
              </a:ext>
            </a:extLst>
          </p:cNvPr>
          <p:cNvSpPr/>
          <p:nvPr/>
        </p:nvSpPr>
        <p:spPr>
          <a:xfrm rot="5400000">
            <a:off x="1070191" y="5663982"/>
            <a:ext cx="226251" cy="93480"/>
          </a:xfrm>
          <a:custGeom>
            <a:avLst/>
            <a:gdLst>
              <a:gd name="connsiteX0" fmla="*/ 0 w 461070"/>
              <a:gd name="connsiteY0" fmla="*/ 190500 h 190500"/>
              <a:gd name="connsiteX1" fmla="*/ 230535 w 461070"/>
              <a:gd name="connsiteY1" fmla="*/ 0 h 190500"/>
              <a:gd name="connsiteX2" fmla="*/ 461070 w 461070"/>
              <a:gd name="connsiteY2" fmla="*/ 190500 h 190500"/>
              <a:gd name="connsiteX3" fmla="*/ 0 w 461070"/>
              <a:gd name="connsiteY3" fmla="*/ 190500 h 190500"/>
              <a:gd name="connsiteX0" fmla="*/ 0 w 461070"/>
              <a:gd name="connsiteY0" fmla="*/ 190500 h 281940"/>
              <a:gd name="connsiteX1" fmla="*/ 230535 w 461070"/>
              <a:gd name="connsiteY1" fmla="*/ 0 h 281940"/>
              <a:gd name="connsiteX2" fmla="*/ 461070 w 461070"/>
              <a:gd name="connsiteY2" fmla="*/ 190500 h 281940"/>
              <a:gd name="connsiteX3" fmla="*/ 91440 w 461070"/>
              <a:gd name="connsiteY3" fmla="*/ 281940 h 281940"/>
              <a:gd name="connsiteX0" fmla="*/ 0 w 461070"/>
              <a:gd name="connsiteY0" fmla="*/ 190500 h 190500"/>
              <a:gd name="connsiteX1" fmla="*/ 230535 w 461070"/>
              <a:gd name="connsiteY1" fmla="*/ 0 h 190500"/>
              <a:gd name="connsiteX2" fmla="*/ 461070 w 46107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070" h="190500">
                <a:moveTo>
                  <a:pt x="0" y="190500"/>
                </a:moveTo>
                <a:lnTo>
                  <a:pt x="230535" y="0"/>
                </a:lnTo>
                <a:lnTo>
                  <a:pt x="461070" y="190500"/>
                </a:lnTo>
              </a:path>
            </a:pathLst>
          </a:custGeom>
          <a:ln w="34925" cap="rnd">
            <a:solidFill>
              <a:srgbClr val="D2233C"/>
            </a:solidFill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1" name="Рисунок 10" descr="39d07269557a06308da2f2a12f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4320218"/>
            <a:ext cx="1702461" cy="404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37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9695" y="293212"/>
            <a:ext cx="6611537" cy="410448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Непрерывное развитие системы корпоративного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12374" y="1705714"/>
            <a:ext cx="8964000" cy="0"/>
          </a:xfrm>
          <a:prstGeom prst="straightConnector1">
            <a:avLst/>
          </a:prstGeom>
          <a:ln w="19050">
            <a:solidFill>
              <a:srgbClr val="006B9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005111" y="1649460"/>
            <a:ext cx="0" cy="562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483789" y="1649460"/>
            <a:ext cx="0" cy="562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135953" y="1649460"/>
            <a:ext cx="0" cy="562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729489" y="1649460"/>
            <a:ext cx="0" cy="562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76" y="2636912"/>
            <a:ext cx="1020672" cy="40021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976105" y="1903503"/>
            <a:ext cx="1127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Аудит запасов</a:t>
            </a:r>
            <a:endParaRPr lang="ru-RU" sz="1200" dirty="0"/>
          </a:p>
        </p:txBody>
      </p:sp>
      <p:pic>
        <p:nvPicPr>
          <p:cNvPr id="16" name="Picture 4" descr="http://edgar.secdatabase.com/873/114420416089558/ex23-6t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64" y="2670008"/>
            <a:ext cx="1208338" cy="39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59764" y="1903503"/>
            <a:ext cx="1247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Независимый финансовый аудит</a:t>
            </a:r>
            <a:endParaRPr lang="ru-RU" sz="1200" dirty="0"/>
          </a:p>
        </p:txBody>
      </p:sp>
      <p:pic>
        <p:nvPicPr>
          <p:cNvPr id="18" name="Picture 6" descr="Image result for fas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246" y="2682530"/>
            <a:ext cx="865352" cy="29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64716" y="1903503"/>
            <a:ext cx="1744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Финансовые </a:t>
            </a:r>
            <a:r>
              <a:rPr lang="ru-RU" sz="1200" dirty="0"/>
              <a:t>результаты по ОПБУ США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312374" y="4050817"/>
            <a:ext cx="8928000" cy="18"/>
          </a:xfrm>
          <a:prstGeom prst="straightConnector1">
            <a:avLst/>
          </a:prstGeom>
          <a:ln w="19050">
            <a:solidFill>
              <a:srgbClr val="006B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271408" y="1647570"/>
            <a:ext cx="0" cy="562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928514" y="4001205"/>
            <a:ext cx="0" cy="562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773064" y="4001205"/>
            <a:ext cx="0" cy="562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079423" y="4001205"/>
            <a:ext cx="0" cy="562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825951" y="4267642"/>
            <a:ext cx="1684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 smtClean="0"/>
              <a:t>Инвестиционные кредитные рейтинги</a:t>
            </a:r>
            <a:r>
              <a:rPr lang="en-US" sz="1200" b="0" dirty="0" smtClean="0"/>
              <a:t> </a:t>
            </a:r>
            <a:r>
              <a:rPr lang="ru-RU" sz="1200" b="0" dirty="0" smtClean="0"/>
              <a:t>от трех ведущих агентств</a:t>
            </a:r>
            <a:endParaRPr lang="en-US" sz="1200" b="0" dirty="0"/>
          </a:p>
        </p:txBody>
      </p:sp>
      <p:pic>
        <p:nvPicPr>
          <p:cNvPr id="27" name="Picture 8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59" y="5041481"/>
            <a:ext cx="1116960" cy="58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96" y="5676825"/>
            <a:ext cx="797444" cy="15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Image result for fit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693" y="6003715"/>
            <a:ext cx="1080266" cy="19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6705939" y="3994581"/>
            <a:ext cx="0" cy="562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73452" y="3990651"/>
            <a:ext cx="0" cy="562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55773" y="4267642"/>
            <a:ext cx="1251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 smtClean="0"/>
              <a:t>Отчет об устойчивом</a:t>
            </a:r>
          </a:p>
          <a:p>
            <a:r>
              <a:rPr lang="ru-RU" sz="1200" dirty="0" smtClean="0"/>
              <a:t>развитии</a:t>
            </a:r>
            <a:endParaRPr lang="en-US" sz="1200" b="0" dirty="0"/>
          </a:p>
        </p:txBody>
      </p:sp>
      <p:pic>
        <p:nvPicPr>
          <p:cNvPr id="34" name="Picture 2" descr="http://www.lukoil.ru/FileSystem/MediaFiles/89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9" y="4947787"/>
            <a:ext cx="554286" cy="78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4994262" y="1903503"/>
            <a:ext cx="1765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Квартальные </a:t>
            </a:r>
            <a:r>
              <a:rPr lang="ru-RU" sz="1200" dirty="0"/>
              <a:t>результаты по ОПБУ США</a:t>
            </a:r>
          </a:p>
          <a:p>
            <a:endParaRPr lang="en-GB" sz="1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619660" y="1903503"/>
            <a:ext cx="1262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Независимые </a:t>
            </a:r>
            <a:r>
              <a:rPr lang="ru-RU" sz="1200" dirty="0"/>
              <a:t>директора в Совете директоров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143842" y="1903503"/>
            <a:ext cx="1251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Комитеты </a:t>
            </a:r>
            <a:r>
              <a:rPr lang="ru-RU" sz="1200" dirty="0"/>
              <a:t>Совета директоров</a:t>
            </a:r>
            <a:endParaRPr lang="en-US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574108" y="4267642"/>
            <a:ext cx="1390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Корпоративный секретарь </a:t>
            </a:r>
            <a:endParaRPr lang="en-US" sz="1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952707" y="4267642"/>
            <a:ext cx="1368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Гендерная диверсификация Совета директоров</a:t>
            </a:r>
            <a:endParaRPr lang="en-US" sz="1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536439" y="4267642"/>
            <a:ext cx="1425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Диджитализация</a:t>
            </a:r>
            <a:r>
              <a:rPr lang="ru-RU" sz="1200" dirty="0" smtClean="0"/>
              <a:t> – электронное голосование на Собраниях акционеров</a:t>
            </a:r>
            <a:endParaRPr lang="en-US" sz="1200" dirty="0"/>
          </a:p>
        </p:txBody>
      </p:sp>
      <p:sp>
        <p:nvSpPr>
          <p:cNvPr id="41" name="Овал 40"/>
          <p:cNvSpPr/>
          <p:nvPr/>
        </p:nvSpPr>
        <p:spPr>
          <a:xfrm>
            <a:off x="409031" y="1494129"/>
            <a:ext cx="551614" cy="371714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6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B93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2498" y="1525155"/>
            <a:ext cx="639919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6B93"/>
                </a:solidFill>
              </a:rPr>
              <a:t>1994</a:t>
            </a:r>
            <a:endParaRPr lang="ru-RU" sz="1400" b="1" dirty="0">
              <a:solidFill>
                <a:srgbClr val="006B93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942830" y="1520633"/>
            <a:ext cx="551614" cy="371714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6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B93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94033" y="1544788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6B93"/>
                </a:solidFill>
              </a:rPr>
              <a:t>1997</a:t>
            </a:r>
            <a:endParaRPr lang="ru-RU" sz="1400" b="1" dirty="0">
              <a:solidFill>
                <a:srgbClr val="006B93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3408308" y="1512819"/>
            <a:ext cx="551614" cy="371714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6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B93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057619" y="1527777"/>
            <a:ext cx="551614" cy="371714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6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B93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6651155" y="1527777"/>
            <a:ext cx="551614" cy="371714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6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B93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8171918" y="1520938"/>
            <a:ext cx="551614" cy="371714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6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B93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9031" y="3871602"/>
            <a:ext cx="551614" cy="371714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6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B93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1845100" y="3870689"/>
            <a:ext cx="551614" cy="371714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6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B93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689650" y="3861048"/>
            <a:ext cx="551614" cy="371714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6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B93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003153" y="3877642"/>
            <a:ext cx="551614" cy="371714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6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B93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636813" y="3870689"/>
            <a:ext cx="551614" cy="371714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6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B93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62949" y="1537986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6B93"/>
                </a:solidFill>
              </a:rPr>
              <a:t>1998</a:t>
            </a:r>
            <a:endParaRPr lang="ru-RU" sz="1400" b="1" dirty="0">
              <a:solidFill>
                <a:srgbClr val="006B93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0572" y="1548539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6B93"/>
                </a:solidFill>
              </a:rPr>
              <a:t>2001</a:t>
            </a:r>
            <a:endParaRPr lang="ru-RU" sz="1400" b="1" dirty="0">
              <a:solidFill>
                <a:srgbClr val="006B93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07003" y="1543665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6B93"/>
                </a:solidFill>
              </a:rPr>
              <a:t>2002</a:t>
            </a:r>
            <a:endParaRPr lang="ru-RU" sz="1400" b="1" dirty="0">
              <a:solidFill>
                <a:srgbClr val="006B93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43842" y="1537986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6B93"/>
                </a:solidFill>
              </a:rPr>
              <a:t>2003</a:t>
            </a:r>
            <a:endParaRPr lang="ru-RU" sz="1400" b="1" dirty="0">
              <a:solidFill>
                <a:srgbClr val="006B93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5376" y="3891579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6B93"/>
                </a:solidFill>
              </a:rPr>
              <a:t>2004</a:t>
            </a:r>
            <a:endParaRPr lang="ru-RU" sz="1400" b="1" dirty="0">
              <a:solidFill>
                <a:srgbClr val="006B93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00948" y="3891621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6B93"/>
                </a:solidFill>
              </a:rPr>
              <a:t>2007</a:t>
            </a:r>
            <a:endParaRPr lang="ru-RU" sz="1400" b="1" dirty="0">
              <a:solidFill>
                <a:srgbClr val="006B93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5498" y="3877333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6B93"/>
                </a:solidFill>
              </a:rPr>
              <a:t>2016</a:t>
            </a:r>
            <a:endParaRPr lang="ru-RU" sz="1400" b="1" dirty="0">
              <a:solidFill>
                <a:srgbClr val="006B93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59001" y="3891621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6B93"/>
                </a:solidFill>
              </a:rPr>
              <a:t>201</a:t>
            </a:r>
            <a:r>
              <a:rPr lang="ru-RU" sz="1400" b="1" dirty="0" smtClean="0">
                <a:solidFill>
                  <a:srgbClr val="006B93"/>
                </a:solidFill>
              </a:rPr>
              <a:t>6</a:t>
            </a:r>
            <a:endParaRPr lang="ru-RU" sz="1400" b="1" dirty="0">
              <a:solidFill>
                <a:srgbClr val="006B93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92661" y="3884997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6B93"/>
                </a:solidFill>
              </a:rPr>
              <a:t>2017</a:t>
            </a:r>
            <a:endParaRPr lang="ru-RU" sz="1400" b="1" dirty="0">
              <a:solidFill>
                <a:srgbClr val="006B93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8090614" y="3994581"/>
            <a:ext cx="0" cy="562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8021488" y="3870689"/>
            <a:ext cx="551614" cy="371714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6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B93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977336" y="3884997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6B93"/>
                </a:solidFill>
              </a:rPr>
              <a:t>2019</a:t>
            </a:r>
            <a:endParaRPr lang="ru-RU" sz="1400" b="1" dirty="0">
              <a:solidFill>
                <a:srgbClr val="006B93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983935" y="4267642"/>
            <a:ext cx="1312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Функционал Комитета СД расширен вопросами устойчивого развития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36137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6010" y="262915"/>
            <a:ext cx="6098172" cy="410448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Передовые стандарты корпоративного управления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7486086" y="6486018"/>
            <a:ext cx="2311400" cy="365125"/>
          </a:xfrm>
        </p:spPr>
        <p:txBody>
          <a:bodyPr/>
          <a:lstStyle/>
          <a:p>
            <a:pPr marL="0" marR="0" lvl="0" indent="0" algn="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043887853"/>
              </p:ext>
            </p:extLst>
          </p:nvPr>
        </p:nvGraphicFramePr>
        <p:xfrm>
          <a:off x="344488" y="3056396"/>
          <a:ext cx="5142109" cy="330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2" name="ACET">
            <a:extLst>
              <a:ext uri="{FF2B5EF4-FFF2-40B4-BE49-F238E27FC236}">
                <a16:creationId xmlns:a16="http://schemas.microsoft.com/office/drawing/2014/main" xmlns="" id="{0F175A03-64B4-499C-998E-FA8253488F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8263" y="3079794"/>
            <a:ext cx="579366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Доля независимых директоров в составе СД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10" y="5935472"/>
            <a:ext cx="533709" cy="533709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2360712" y="4072877"/>
            <a:ext cx="2805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Среднее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по индексу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МосБиржи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36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%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97841" y="1969489"/>
            <a:ext cx="372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Директора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списке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6B9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лучших независимых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директоров</a:t>
            </a:r>
          </a:p>
        </p:txBody>
      </p:sp>
      <p:sp>
        <p:nvSpPr>
          <p:cNvPr id="75" name="Isosceles Triangle 42">
            <a:extLst>
              <a:ext uri="{FF2B5EF4-FFF2-40B4-BE49-F238E27FC236}">
                <a16:creationId xmlns:a16="http://schemas.microsoft.com/office/drawing/2014/main" xmlns="" id="{A3D619C7-C6EE-465C-8727-2811DFA05319}"/>
              </a:ext>
            </a:extLst>
          </p:cNvPr>
          <p:cNvSpPr/>
          <p:nvPr/>
        </p:nvSpPr>
        <p:spPr>
          <a:xfrm rot="5400000">
            <a:off x="608490" y="2121984"/>
            <a:ext cx="226251" cy="93480"/>
          </a:xfrm>
          <a:custGeom>
            <a:avLst/>
            <a:gdLst>
              <a:gd name="connsiteX0" fmla="*/ 0 w 461070"/>
              <a:gd name="connsiteY0" fmla="*/ 190500 h 190500"/>
              <a:gd name="connsiteX1" fmla="*/ 230535 w 461070"/>
              <a:gd name="connsiteY1" fmla="*/ 0 h 190500"/>
              <a:gd name="connsiteX2" fmla="*/ 461070 w 461070"/>
              <a:gd name="connsiteY2" fmla="*/ 190500 h 190500"/>
              <a:gd name="connsiteX3" fmla="*/ 0 w 461070"/>
              <a:gd name="connsiteY3" fmla="*/ 190500 h 190500"/>
              <a:gd name="connsiteX0" fmla="*/ 0 w 461070"/>
              <a:gd name="connsiteY0" fmla="*/ 190500 h 281940"/>
              <a:gd name="connsiteX1" fmla="*/ 230535 w 461070"/>
              <a:gd name="connsiteY1" fmla="*/ 0 h 281940"/>
              <a:gd name="connsiteX2" fmla="*/ 461070 w 461070"/>
              <a:gd name="connsiteY2" fmla="*/ 190500 h 281940"/>
              <a:gd name="connsiteX3" fmla="*/ 91440 w 461070"/>
              <a:gd name="connsiteY3" fmla="*/ 281940 h 281940"/>
              <a:gd name="connsiteX0" fmla="*/ 0 w 461070"/>
              <a:gd name="connsiteY0" fmla="*/ 190500 h 190500"/>
              <a:gd name="connsiteX1" fmla="*/ 230535 w 461070"/>
              <a:gd name="connsiteY1" fmla="*/ 0 h 190500"/>
              <a:gd name="connsiteX2" fmla="*/ 461070 w 46107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070" h="190500">
                <a:moveTo>
                  <a:pt x="0" y="190500"/>
                </a:moveTo>
                <a:lnTo>
                  <a:pt x="230535" y="0"/>
                </a:lnTo>
                <a:lnTo>
                  <a:pt x="461070" y="190500"/>
                </a:lnTo>
              </a:path>
            </a:pathLst>
          </a:custGeom>
          <a:ln w="34925" cap="rnd">
            <a:solidFill>
              <a:srgbClr val="D2233C"/>
            </a:solidFill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27571" y="1124744"/>
            <a:ext cx="4266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соблюдение Кодекса корпоративного управления (ККУ)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B9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6B9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Isosceles Triangle 42">
            <a:extLst>
              <a:ext uri="{FF2B5EF4-FFF2-40B4-BE49-F238E27FC236}">
                <a16:creationId xmlns:a16="http://schemas.microsoft.com/office/drawing/2014/main" xmlns="" id="{A3D619C7-C6EE-465C-8727-2811DFA05319}"/>
              </a:ext>
            </a:extLst>
          </p:cNvPr>
          <p:cNvSpPr/>
          <p:nvPr/>
        </p:nvSpPr>
        <p:spPr>
          <a:xfrm rot="5400000">
            <a:off x="608490" y="1288044"/>
            <a:ext cx="226251" cy="93480"/>
          </a:xfrm>
          <a:custGeom>
            <a:avLst/>
            <a:gdLst>
              <a:gd name="connsiteX0" fmla="*/ 0 w 461070"/>
              <a:gd name="connsiteY0" fmla="*/ 190500 h 190500"/>
              <a:gd name="connsiteX1" fmla="*/ 230535 w 461070"/>
              <a:gd name="connsiteY1" fmla="*/ 0 h 190500"/>
              <a:gd name="connsiteX2" fmla="*/ 461070 w 461070"/>
              <a:gd name="connsiteY2" fmla="*/ 190500 h 190500"/>
              <a:gd name="connsiteX3" fmla="*/ 0 w 461070"/>
              <a:gd name="connsiteY3" fmla="*/ 190500 h 190500"/>
              <a:gd name="connsiteX0" fmla="*/ 0 w 461070"/>
              <a:gd name="connsiteY0" fmla="*/ 190500 h 281940"/>
              <a:gd name="connsiteX1" fmla="*/ 230535 w 461070"/>
              <a:gd name="connsiteY1" fmla="*/ 0 h 281940"/>
              <a:gd name="connsiteX2" fmla="*/ 461070 w 461070"/>
              <a:gd name="connsiteY2" fmla="*/ 190500 h 281940"/>
              <a:gd name="connsiteX3" fmla="*/ 91440 w 461070"/>
              <a:gd name="connsiteY3" fmla="*/ 281940 h 281940"/>
              <a:gd name="connsiteX0" fmla="*/ 0 w 461070"/>
              <a:gd name="connsiteY0" fmla="*/ 190500 h 190500"/>
              <a:gd name="connsiteX1" fmla="*/ 230535 w 461070"/>
              <a:gd name="connsiteY1" fmla="*/ 0 h 190500"/>
              <a:gd name="connsiteX2" fmla="*/ 461070 w 46107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070" h="190500">
                <a:moveTo>
                  <a:pt x="0" y="190500"/>
                </a:moveTo>
                <a:lnTo>
                  <a:pt x="230535" y="0"/>
                </a:lnTo>
                <a:lnTo>
                  <a:pt x="461070" y="190500"/>
                </a:lnTo>
              </a:path>
            </a:pathLst>
          </a:custGeom>
          <a:ln w="34925" cap="rnd">
            <a:solidFill>
              <a:srgbClr val="D2233C"/>
            </a:solidFill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817096" y="2793363"/>
            <a:ext cx="37445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296" rtl="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Комитеты Совета директоров </a:t>
            </a:r>
          </a:p>
          <a:p>
            <a:pPr marL="285750" marR="0" lvl="0" indent="-285750" algn="l" defTabSz="914296" rtl="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стратегии, инвестициям           </a:t>
            </a:r>
            <a:r>
              <a:rPr kumimoji="0" lang="ru-RU" sz="16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устойчивому развитию</a:t>
            </a:r>
          </a:p>
          <a:p>
            <a:pPr marL="285750" marR="0" lvl="0" indent="-285750" algn="l" defTabSz="914296" rtl="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аудиту                      (полностью сформирован из независимых директоров)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кадрам и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вознаграждениям (полностью сформирован из независимых директоров)</a:t>
            </a:r>
          </a:p>
          <a:p>
            <a:pPr marL="285750" marR="0" lvl="0" indent="-285750" algn="l" defTabSz="914296" rtl="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73081" y="2862041"/>
            <a:ext cx="3612026" cy="3607140"/>
          </a:xfrm>
          <a:prstGeom prst="rect">
            <a:avLst/>
          </a:prstGeom>
          <a:noFill/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7841" y="1124743"/>
            <a:ext cx="3671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наилучший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рейтинг корпоративного управления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ISS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6B9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70" y="1969489"/>
            <a:ext cx="4266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B9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Топ 20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компаний с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наилучшим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раскрытием соблюдения ККУ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6B9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3360" y="1436031"/>
            <a:ext cx="720310" cy="295911"/>
          </a:xfrm>
          <a:prstGeom prst="rect">
            <a:avLst/>
          </a:prstGeom>
        </p:spPr>
      </p:pic>
      <p:sp>
        <p:nvSpPr>
          <p:cNvPr id="21" name="Isosceles Triangle 42">
            <a:extLst>
              <a:ext uri="{FF2B5EF4-FFF2-40B4-BE49-F238E27FC236}">
                <a16:creationId xmlns:a16="http://schemas.microsoft.com/office/drawing/2014/main" xmlns="" id="{A3D619C7-C6EE-465C-8727-2811DFA05319}"/>
              </a:ext>
            </a:extLst>
          </p:cNvPr>
          <p:cNvSpPr/>
          <p:nvPr/>
        </p:nvSpPr>
        <p:spPr>
          <a:xfrm rot="5400000">
            <a:off x="5174647" y="2121984"/>
            <a:ext cx="226251" cy="93480"/>
          </a:xfrm>
          <a:custGeom>
            <a:avLst/>
            <a:gdLst>
              <a:gd name="connsiteX0" fmla="*/ 0 w 461070"/>
              <a:gd name="connsiteY0" fmla="*/ 190500 h 190500"/>
              <a:gd name="connsiteX1" fmla="*/ 230535 w 461070"/>
              <a:gd name="connsiteY1" fmla="*/ 0 h 190500"/>
              <a:gd name="connsiteX2" fmla="*/ 461070 w 461070"/>
              <a:gd name="connsiteY2" fmla="*/ 190500 h 190500"/>
              <a:gd name="connsiteX3" fmla="*/ 0 w 461070"/>
              <a:gd name="connsiteY3" fmla="*/ 190500 h 190500"/>
              <a:gd name="connsiteX0" fmla="*/ 0 w 461070"/>
              <a:gd name="connsiteY0" fmla="*/ 190500 h 281940"/>
              <a:gd name="connsiteX1" fmla="*/ 230535 w 461070"/>
              <a:gd name="connsiteY1" fmla="*/ 0 h 281940"/>
              <a:gd name="connsiteX2" fmla="*/ 461070 w 461070"/>
              <a:gd name="connsiteY2" fmla="*/ 190500 h 281940"/>
              <a:gd name="connsiteX3" fmla="*/ 91440 w 461070"/>
              <a:gd name="connsiteY3" fmla="*/ 281940 h 281940"/>
              <a:gd name="connsiteX0" fmla="*/ 0 w 461070"/>
              <a:gd name="connsiteY0" fmla="*/ 190500 h 190500"/>
              <a:gd name="connsiteX1" fmla="*/ 230535 w 461070"/>
              <a:gd name="connsiteY1" fmla="*/ 0 h 190500"/>
              <a:gd name="connsiteX2" fmla="*/ 461070 w 46107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070" h="190500">
                <a:moveTo>
                  <a:pt x="0" y="190500"/>
                </a:moveTo>
                <a:lnTo>
                  <a:pt x="230535" y="0"/>
                </a:lnTo>
                <a:lnTo>
                  <a:pt x="461070" y="190500"/>
                </a:lnTo>
              </a:path>
            </a:pathLst>
          </a:custGeom>
          <a:ln w="34925" cap="rnd">
            <a:solidFill>
              <a:srgbClr val="D2233C"/>
            </a:solidFill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2" name="Isosceles Triangle 42">
            <a:extLst>
              <a:ext uri="{FF2B5EF4-FFF2-40B4-BE49-F238E27FC236}">
                <a16:creationId xmlns:a16="http://schemas.microsoft.com/office/drawing/2014/main" xmlns="" id="{A3D619C7-C6EE-465C-8727-2811DFA05319}"/>
              </a:ext>
            </a:extLst>
          </p:cNvPr>
          <p:cNvSpPr/>
          <p:nvPr/>
        </p:nvSpPr>
        <p:spPr>
          <a:xfrm rot="5400000">
            <a:off x="5174647" y="1284617"/>
            <a:ext cx="226251" cy="93480"/>
          </a:xfrm>
          <a:custGeom>
            <a:avLst/>
            <a:gdLst>
              <a:gd name="connsiteX0" fmla="*/ 0 w 461070"/>
              <a:gd name="connsiteY0" fmla="*/ 190500 h 190500"/>
              <a:gd name="connsiteX1" fmla="*/ 230535 w 461070"/>
              <a:gd name="connsiteY1" fmla="*/ 0 h 190500"/>
              <a:gd name="connsiteX2" fmla="*/ 461070 w 461070"/>
              <a:gd name="connsiteY2" fmla="*/ 190500 h 190500"/>
              <a:gd name="connsiteX3" fmla="*/ 0 w 461070"/>
              <a:gd name="connsiteY3" fmla="*/ 190500 h 190500"/>
              <a:gd name="connsiteX0" fmla="*/ 0 w 461070"/>
              <a:gd name="connsiteY0" fmla="*/ 190500 h 281940"/>
              <a:gd name="connsiteX1" fmla="*/ 230535 w 461070"/>
              <a:gd name="connsiteY1" fmla="*/ 0 h 281940"/>
              <a:gd name="connsiteX2" fmla="*/ 461070 w 461070"/>
              <a:gd name="connsiteY2" fmla="*/ 190500 h 281940"/>
              <a:gd name="connsiteX3" fmla="*/ 91440 w 461070"/>
              <a:gd name="connsiteY3" fmla="*/ 281940 h 281940"/>
              <a:gd name="connsiteX0" fmla="*/ 0 w 461070"/>
              <a:gd name="connsiteY0" fmla="*/ 190500 h 190500"/>
              <a:gd name="connsiteX1" fmla="*/ 230535 w 461070"/>
              <a:gd name="connsiteY1" fmla="*/ 0 h 190500"/>
              <a:gd name="connsiteX2" fmla="*/ 461070 w 46107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070" h="190500">
                <a:moveTo>
                  <a:pt x="0" y="190500"/>
                </a:moveTo>
                <a:lnTo>
                  <a:pt x="230535" y="0"/>
                </a:lnTo>
                <a:lnTo>
                  <a:pt x="461070" y="190500"/>
                </a:lnTo>
              </a:path>
            </a:pathLst>
          </a:custGeom>
          <a:ln w="34925" cap="rnd">
            <a:solidFill>
              <a:srgbClr val="D2233C"/>
            </a:solidFill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2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сновной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DB5DF93C7A5B94DBCAFA7E67958F34D" ma:contentTypeVersion="0" ma:contentTypeDescription="Создание документа." ma:contentTypeScope="" ma:versionID="d96dbc4f12cbbd231e5a459be737900c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143278E-72EB-4A41-94F4-E6D9462DBE25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BF0D447-BD17-4FF0-BADA-C9434F42BE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2FCBCB-1642-40D4-9811-FEE6EBA3C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63286</TotalTime>
  <Words>304</Words>
  <Application>Microsoft Office PowerPoint</Application>
  <PresentationFormat>Лист A4 (210x297 мм)</PresentationFormat>
  <Paragraphs>97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Более 25 лет на рынке капитала</vt:lpstr>
      <vt:lpstr>Структура объема торгов акциями и депозитарными расписками ЛУКОЙЛа</vt:lpstr>
      <vt:lpstr>Непрерывное развитие системы корпоративного управления</vt:lpstr>
      <vt:lpstr>Передовые стандарты корпоративного управления</vt:lpstr>
    </vt:vector>
  </TitlesOfParts>
  <Company>LUKOIL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Company</dc:creator>
  <cp:lastModifiedBy>Palivoda, Alexandr</cp:lastModifiedBy>
  <cp:revision>2046</cp:revision>
  <cp:lastPrinted>2019-11-11T10:31:13Z</cp:lastPrinted>
  <dcterms:created xsi:type="dcterms:W3CDTF">2015-12-02T14:34:23Z</dcterms:created>
  <dcterms:modified xsi:type="dcterms:W3CDTF">2019-11-11T12:25:38Z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0x010100FDB5DF93C7A5B94DBCAFA7E67958F34D</vt:lpwstr>
  </property>
</Properties>
</file>