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 id="2147483681" r:id="rId9"/>
    <p:sldMasterId id="2147483706" r:id="rId10"/>
    <p:sldMasterId id="2147483746" r:id="rId11"/>
  </p:sldMasterIdLst>
  <p:notesMasterIdLst>
    <p:notesMasterId r:id="rId26"/>
  </p:notesMasterIdLst>
  <p:handoutMasterIdLst>
    <p:handoutMasterId r:id="rId27"/>
  </p:handoutMasterIdLst>
  <p:sldIdLst>
    <p:sldId id="357" r:id="rId12"/>
    <p:sldId id="366" r:id="rId13"/>
    <p:sldId id="367" r:id="rId14"/>
    <p:sldId id="365" r:id="rId15"/>
    <p:sldId id="363" r:id="rId16"/>
    <p:sldId id="318" r:id="rId17"/>
    <p:sldId id="336" r:id="rId18"/>
    <p:sldId id="371" r:id="rId19"/>
    <p:sldId id="372" r:id="rId20"/>
    <p:sldId id="277" r:id="rId21"/>
    <p:sldId id="374" r:id="rId22"/>
    <p:sldId id="375" r:id="rId23"/>
    <p:sldId id="376" r:id="rId24"/>
    <p:sldId id="361"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NNABHIRAN Shivani" initials="K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81211" autoAdjust="0"/>
  </p:normalViewPr>
  <p:slideViewPr>
    <p:cSldViewPr>
      <p:cViewPr varScale="1">
        <p:scale>
          <a:sx n="93" d="100"/>
          <a:sy n="93" d="100"/>
        </p:scale>
        <p:origin x="211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3.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B2B0-B1C8-49CC-93D1-BCAEF2E615C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E9C38B3-95CB-45B7-9D3C-D63F1D0430D1}">
      <dgm:prSet/>
      <dgm:spPr/>
      <dgm:t>
        <a:bodyPr/>
        <a:lstStyle/>
        <a:p>
          <a:pPr rtl="0"/>
          <a:r>
            <a:rPr lang="en-GB" dirty="0">
              <a:latin typeface="Calibri" panose="020F0502020204030204" pitchFamily="34" charset="0"/>
              <a:cs typeface="Calibri" panose="020F0502020204030204" pitchFamily="34" charset="0"/>
            </a:rPr>
            <a:t>Helping business to conduct </a:t>
          </a:r>
          <a:r>
            <a:rPr lang="en-GB" b="1" dirty="0">
              <a:latin typeface="Calibri" panose="020F0502020204030204" pitchFamily="34" charset="0"/>
              <a:cs typeface="Calibri" panose="020F0502020204030204" pitchFamily="34" charset="0"/>
            </a:rPr>
            <a:t>due diligence </a:t>
          </a:r>
          <a:r>
            <a:rPr lang="en-GB" b="0" dirty="0">
              <a:latin typeface="Calibri" panose="020F0502020204030204" pitchFamily="34" charset="0"/>
              <a:cs typeface="Calibri" panose="020F0502020204030204" pitchFamily="34" charset="0"/>
            </a:rPr>
            <a:t>for RBC</a:t>
          </a:r>
        </a:p>
      </dgm:t>
    </dgm:pt>
    <dgm:pt modelId="{F48FEDD8-207D-473E-B349-92407446D31F}" type="parTrans" cxnId="{4C2B0363-AA29-4516-A9B5-AE6E037C90D8}">
      <dgm:prSet/>
      <dgm:spPr/>
      <dgm:t>
        <a:bodyPr/>
        <a:lstStyle/>
        <a:p>
          <a:endParaRPr lang="en-US"/>
        </a:p>
      </dgm:t>
    </dgm:pt>
    <dgm:pt modelId="{B850107F-3A17-42A2-9EED-74506499FBDF}" type="sibTrans" cxnId="{4C2B0363-AA29-4516-A9B5-AE6E037C90D8}">
      <dgm:prSet/>
      <dgm:spPr/>
      <dgm:t>
        <a:bodyPr/>
        <a:lstStyle/>
        <a:p>
          <a:endParaRPr lang="en-US"/>
        </a:p>
      </dgm:t>
    </dgm:pt>
    <dgm:pt modelId="{1D4C8FFB-AACC-466A-B1A6-7920555EE4CB}">
      <dgm:prSet/>
      <dgm:spPr/>
      <dgm:t>
        <a:bodyPr/>
        <a:lstStyle/>
        <a:p>
          <a:pPr rtl="0"/>
          <a:r>
            <a:rPr lang="en-GB" b="1" dirty="0">
              <a:latin typeface="Calibri" panose="020F0502020204030204" pitchFamily="34" charset="0"/>
              <a:cs typeface="Calibri" panose="020F0502020204030204" pitchFamily="34" charset="0"/>
            </a:rPr>
            <a:t>Outreach </a:t>
          </a:r>
          <a:r>
            <a:rPr lang="en-GB" b="0" dirty="0">
              <a:latin typeface="Calibri" panose="020F0502020204030204" pitchFamily="34" charset="0"/>
              <a:cs typeface="Calibri" panose="020F0502020204030204" pitchFamily="34" charset="0"/>
            </a:rPr>
            <a:t>to business and government beyond adherents</a:t>
          </a:r>
        </a:p>
      </dgm:t>
    </dgm:pt>
    <dgm:pt modelId="{CA416FF1-4682-40FE-93DA-EE67C0D79394}" type="parTrans" cxnId="{62F063CD-707A-4E46-8F31-56DED077487F}">
      <dgm:prSet/>
      <dgm:spPr/>
      <dgm:t>
        <a:bodyPr/>
        <a:lstStyle/>
        <a:p>
          <a:endParaRPr lang="en-US"/>
        </a:p>
      </dgm:t>
    </dgm:pt>
    <dgm:pt modelId="{3A8F03B3-4CEA-402B-9E8D-080AAAC024D7}" type="sibTrans" cxnId="{62F063CD-707A-4E46-8F31-56DED077487F}">
      <dgm:prSet/>
      <dgm:spPr/>
      <dgm:t>
        <a:bodyPr/>
        <a:lstStyle/>
        <a:p>
          <a:endParaRPr lang="en-US"/>
        </a:p>
      </dgm:t>
    </dgm:pt>
    <dgm:pt modelId="{4BB4E07F-041D-4BB4-B087-C7D198847DB2}">
      <dgm:prSet/>
      <dgm:spPr/>
      <dgm:t>
        <a:bodyPr/>
        <a:lstStyle/>
        <a:p>
          <a:pPr rtl="0"/>
          <a:r>
            <a:rPr lang="en-GB" dirty="0">
              <a:latin typeface="Calibri" panose="020F0502020204030204" pitchFamily="34" charset="0"/>
              <a:cs typeface="Calibri" panose="020F0502020204030204" pitchFamily="34" charset="0"/>
            </a:rPr>
            <a:t>Supporting Government </a:t>
          </a:r>
          <a:r>
            <a:rPr lang="en-GB" b="1" dirty="0">
              <a:latin typeface="Calibri" panose="020F0502020204030204" pitchFamily="34" charset="0"/>
              <a:cs typeface="Calibri" panose="020F0502020204030204" pitchFamily="34" charset="0"/>
            </a:rPr>
            <a:t>policies</a:t>
          </a:r>
          <a:r>
            <a:rPr lang="en-GB" dirty="0">
              <a:latin typeface="Calibri" panose="020F0502020204030204" pitchFamily="34" charset="0"/>
              <a:cs typeface="Calibri" panose="020F0502020204030204" pitchFamily="34" charset="0"/>
            </a:rPr>
            <a:t> for RBC</a:t>
          </a:r>
        </a:p>
      </dgm:t>
    </dgm:pt>
    <dgm:pt modelId="{CBAAE03B-DAE6-4E12-B668-01FFAD6A2FCC}" type="parTrans" cxnId="{08E03ECA-118D-450A-8739-FD1CF431D93B}">
      <dgm:prSet/>
      <dgm:spPr/>
      <dgm:t>
        <a:bodyPr/>
        <a:lstStyle/>
        <a:p>
          <a:endParaRPr lang="en-US"/>
        </a:p>
      </dgm:t>
    </dgm:pt>
    <dgm:pt modelId="{A21935FC-EC7E-44AF-9D4B-80FD2964F342}" type="sibTrans" cxnId="{08E03ECA-118D-450A-8739-FD1CF431D93B}">
      <dgm:prSet/>
      <dgm:spPr/>
      <dgm:t>
        <a:bodyPr/>
        <a:lstStyle/>
        <a:p>
          <a:endParaRPr lang="en-US"/>
        </a:p>
      </dgm:t>
    </dgm:pt>
    <dgm:pt modelId="{85274F25-FCF0-4796-B022-E9BF01C53A40}">
      <dgm:prSet/>
      <dgm:spPr/>
      <dgm:t>
        <a:bodyPr/>
        <a:lstStyle/>
        <a:p>
          <a:pPr rtl="0"/>
          <a:r>
            <a:rPr lang="en-GB" dirty="0">
              <a:latin typeface="Calibri" panose="020F0502020204030204" pitchFamily="34" charset="0"/>
              <a:cs typeface="Calibri" panose="020F0502020204030204" pitchFamily="34" charset="0"/>
            </a:rPr>
            <a:t>Strengthening </a:t>
          </a:r>
          <a:r>
            <a:rPr lang="en-GB" b="1" dirty="0">
              <a:latin typeface="Calibri" panose="020F0502020204030204" pitchFamily="34" charset="0"/>
              <a:cs typeface="Calibri" panose="020F0502020204030204" pitchFamily="34" charset="0"/>
            </a:rPr>
            <a:t>NCPs</a:t>
          </a:r>
        </a:p>
      </dgm:t>
    </dgm:pt>
    <dgm:pt modelId="{869DBCAC-209B-44C0-BC01-872746A54142}" type="parTrans" cxnId="{3E30F5CC-8442-4DBE-96D0-914E1FC2100B}">
      <dgm:prSet/>
      <dgm:spPr/>
      <dgm:t>
        <a:bodyPr/>
        <a:lstStyle/>
        <a:p>
          <a:endParaRPr lang="en-US"/>
        </a:p>
      </dgm:t>
    </dgm:pt>
    <dgm:pt modelId="{ABBECADA-7A9E-46D2-8D50-E7A7EA65C041}" type="sibTrans" cxnId="{3E30F5CC-8442-4DBE-96D0-914E1FC2100B}">
      <dgm:prSet/>
      <dgm:spPr/>
      <dgm:t>
        <a:bodyPr/>
        <a:lstStyle/>
        <a:p>
          <a:endParaRPr lang="en-US"/>
        </a:p>
      </dgm:t>
    </dgm:pt>
    <dgm:pt modelId="{FB1890C1-9720-429F-9599-1437A4FA7B14}" type="pres">
      <dgm:prSet presAssocID="{FDE0B2B0-B1C8-49CC-93D1-BCAEF2E615CC}" presName="Name0" presStyleCnt="0">
        <dgm:presLayoutVars>
          <dgm:dir/>
          <dgm:resizeHandles val="exact"/>
        </dgm:presLayoutVars>
      </dgm:prSet>
      <dgm:spPr/>
    </dgm:pt>
    <dgm:pt modelId="{DB2288C1-078A-466B-B6EE-0F47253BADEB}" type="pres">
      <dgm:prSet presAssocID="{FDE0B2B0-B1C8-49CC-93D1-BCAEF2E615CC}" presName="fgShape" presStyleLbl="fgShp" presStyleIdx="0" presStyleCnt="1" custScaleX="100803" custScaleY="161576" custLinFactNeighborY="4211"/>
      <dgm:spPr/>
    </dgm:pt>
    <dgm:pt modelId="{1B0F1E65-1580-4F55-8571-F9A60A5D6221}" type="pres">
      <dgm:prSet presAssocID="{FDE0B2B0-B1C8-49CC-93D1-BCAEF2E615CC}" presName="linComp" presStyleCnt="0"/>
      <dgm:spPr/>
    </dgm:pt>
    <dgm:pt modelId="{91B77C42-E57B-4837-BF3E-A29305D3BA28}" type="pres">
      <dgm:prSet presAssocID="{4BB4E07F-041D-4BB4-B087-C7D198847DB2}" presName="compNode" presStyleCnt="0"/>
      <dgm:spPr/>
    </dgm:pt>
    <dgm:pt modelId="{ABE6BE69-88A6-428D-A569-C1415FD33FAC}" type="pres">
      <dgm:prSet presAssocID="{4BB4E07F-041D-4BB4-B087-C7D198847DB2}" presName="bkgdShape" presStyleLbl="node1" presStyleIdx="0" presStyleCnt="4"/>
      <dgm:spPr/>
    </dgm:pt>
    <dgm:pt modelId="{3541963B-8839-4FD3-AD32-C83468D1FE5D}" type="pres">
      <dgm:prSet presAssocID="{4BB4E07F-041D-4BB4-B087-C7D198847DB2}" presName="nodeTx" presStyleLbl="node1" presStyleIdx="0" presStyleCnt="4">
        <dgm:presLayoutVars>
          <dgm:bulletEnabled val="1"/>
        </dgm:presLayoutVars>
      </dgm:prSet>
      <dgm:spPr/>
    </dgm:pt>
    <dgm:pt modelId="{010165EF-6512-468F-8069-E4CDFE94991B}" type="pres">
      <dgm:prSet presAssocID="{4BB4E07F-041D-4BB4-B087-C7D198847DB2}" presName="invisiNode" presStyleLbl="node1" presStyleIdx="0" presStyleCnt="4"/>
      <dgm:spPr/>
    </dgm:pt>
    <dgm:pt modelId="{5EDC47DA-1BEF-4C6B-B86A-7AB82F77966F}" type="pres">
      <dgm:prSet presAssocID="{4BB4E07F-041D-4BB4-B087-C7D198847DB2}" presName="imagNode" presStyleLbl="fgImgPlace1" presStyleIdx="0" presStyleCnt="4"/>
      <dgm:spPr>
        <a:blipFill rotWithShape="1">
          <a:blip xmlns:r="http://schemas.openxmlformats.org/officeDocument/2006/relationships" r:embed="rId1"/>
          <a:stretch>
            <a:fillRect/>
          </a:stretch>
        </a:blipFill>
      </dgm:spPr>
    </dgm:pt>
    <dgm:pt modelId="{0CBF1AF2-65D7-4850-8124-D90F52E5D3A1}" type="pres">
      <dgm:prSet presAssocID="{A21935FC-EC7E-44AF-9D4B-80FD2964F342}" presName="sibTrans" presStyleLbl="sibTrans2D1" presStyleIdx="0" presStyleCnt="0"/>
      <dgm:spPr/>
    </dgm:pt>
    <dgm:pt modelId="{ADE21B04-891E-4A02-86A5-E1E53F0EFD8D}" type="pres">
      <dgm:prSet presAssocID="{7E9C38B3-95CB-45B7-9D3C-D63F1D0430D1}" presName="compNode" presStyleCnt="0"/>
      <dgm:spPr/>
    </dgm:pt>
    <dgm:pt modelId="{C5351D36-0474-4387-92AB-5280306B4D8A}" type="pres">
      <dgm:prSet presAssocID="{7E9C38B3-95CB-45B7-9D3C-D63F1D0430D1}" presName="bkgdShape" presStyleLbl="node1" presStyleIdx="1" presStyleCnt="4" custLinFactNeighborX="759"/>
      <dgm:spPr/>
    </dgm:pt>
    <dgm:pt modelId="{CD158EE3-BBD5-4EEF-B0F6-085957AC67CF}" type="pres">
      <dgm:prSet presAssocID="{7E9C38B3-95CB-45B7-9D3C-D63F1D0430D1}" presName="nodeTx" presStyleLbl="node1" presStyleIdx="1" presStyleCnt="4">
        <dgm:presLayoutVars>
          <dgm:bulletEnabled val="1"/>
        </dgm:presLayoutVars>
      </dgm:prSet>
      <dgm:spPr/>
    </dgm:pt>
    <dgm:pt modelId="{04402629-3858-4AF8-A400-C578FF1AF07E}" type="pres">
      <dgm:prSet presAssocID="{7E9C38B3-95CB-45B7-9D3C-D63F1D0430D1}" presName="invisiNode" presStyleLbl="node1" presStyleIdx="1" presStyleCnt="4"/>
      <dgm:spPr/>
    </dgm:pt>
    <dgm:pt modelId="{A3CB4765-472B-4F40-91BA-0AF74057E94A}" type="pres">
      <dgm:prSet presAssocID="{7E9C38B3-95CB-45B7-9D3C-D63F1D0430D1}" presName="imagNode" presStyleLbl="fgImgPlace1" presStyleIdx="1" presStyleCnt="4" custLinFactNeighborX="527" custLinFactNeighborY="287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EC61912-EDD3-49C7-BFC9-8F997DA80A91}" type="pres">
      <dgm:prSet presAssocID="{B850107F-3A17-42A2-9EED-74506499FBDF}" presName="sibTrans" presStyleLbl="sibTrans2D1" presStyleIdx="0" presStyleCnt="0"/>
      <dgm:spPr/>
    </dgm:pt>
    <dgm:pt modelId="{9555F3A3-8306-4502-94D9-33E233BF8AD3}" type="pres">
      <dgm:prSet presAssocID="{85274F25-FCF0-4796-B022-E9BF01C53A40}" presName="compNode" presStyleCnt="0"/>
      <dgm:spPr/>
    </dgm:pt>
    <dgm:pt modelId="{48263485-9383-4172-8D7A-879D461E4083}" type="pres">
      <dgm:prSet presAssocID="{85274F25-FCF0-4796-B022-E9BF01C53A40}" presName="bkgdShape" presStyleLbl="node1" presStyleIdx="2" presStyleCnt="4" custLinFactNeighborX="2601"/>
      <dgm:spPr/>
    </dgm:pt>
    <dgm:pt modelId="{75CEB6D2-8C22-4733-A284-DD39E14F3F39}" type="pres">
      <dgm:prSet presAssocID="{85274F25-FCF0-4796-B022-E9BF01C53A40}" presName="nodeTx" presStyleLbl="node1" presStyleIdx="2" presStyleCnt="4">
        <dgm:presLayoutVars>
          <dgm:bulletEnabled val="1"/>
        </dgm:presLayoutVars>
      </dgm:prSet>
      <dgm:spPr/>
    </dgm:pt>
    <dgm:pt modelId="{66760D60-BE3A-4B64-A785-5BB4A492E47E}" type="pres">
      <dgm:prSet presAssocID="{85274F25-FCF0-4796-B022-E9BF01C53A40}" presName="invisiNode" presStyleLbl="node1" presStyleIdx="2" presStyleCnt="4"/>
      <dgm:spPr/>
    </dgm:pt>
    <dgm:pt modelId="{60830BC5-706D-42C5-9F22-0878B2B2C4DE}" type="pres">
      <dgm:prSet presAssocID="{85274F25-FCF0-4796-B022-E9BF01C53A40}"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DEC28A47-DB2F-464F-94D5-6AFF09F0E1AA}" type="pres">
      <dgm:prSet presAssocID="{ABBECADA-7A9E-46D2-8D50-E7A7EA65C041}" presName="sibTrans" presStyleLbl="sibTrans2D1" presStyleIdx="0" presStyleCnt="0"/>
      <dgm:spPr/>
    </dgm:pt>
    <dgm:pt modelId="{CD3D95D9-37AA-4AF7-98C3-17B9971A31E7}" type="pres">
      <dgm:prSet presAssocID="{1D4C8FFB-AACC-466A-B1A6-7920555EE4CB}" presName="compNode" presStyleCnt="0"/>
      <dgm:spPr/>
    </dgm:pt>
    <dgm:pt modelId="{4A0E3C4F-8A0B-4795-AB0B-26FE5D3CBE28}" type="pres">
      <dgm:prSet presAssocID="{1D4C8FFB-AACC-466A-B1A6-7920555EE4CB}" presName="bkgdShape" presStyleLbl="node1" presStyleIdx="3" presStyleCnt="4"/>
      <dgm:spPr/>
    </dgm:pt>
    <dgm:pt modelId="{4A9B1968-CDF6-45E1-8E09-7E7365B09E6F}" type="pres">
      <dgm:prSet presAssocID="{1D4C8FFB-AACC-466A-B1A6-7920555EE4CB}" presName="nodeTx" presStyleLbl="node1" presStyleIdx="3" presStyleCnt="4">
        <dgm:presLayoutVars>
          <dgm:bulletEnabled val="1"/>
        </dgm:presLayoutVars>
      </dgm:prSet>
      <dgm:spPr/>
    </dgm:pt>
    <dgm:pt modelId="{B362CE0D-1DB3-4EFD-95A8-07ECBE716BB4}" type="pres">
      <dgm:prSet presAssocID="{1D4C8FFB-AACC-466A-B1A6-7920555EE4CB}" presName="invisiNode" presStyleLbl="node1" presStyleIdx="3" presStyleCnt="4"/>
      <dgm:spPr/>
    </dgm:pt>
    <dgm:pt modelId="{5ED6F56D-9415-4C16-A81C-884648A4986F}" type="pres">
      <dgm:prSet presAssocID="{1D4C8FFB-AACC-466A-B1A6-7920555EE4CB}"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E061A60F-421B-4CEB-865F-09FCF7CDB995}" type="presOf" srcId="{A21935FC-EC7E-44AF-9D4B-80FD2964F342}" destId="{0CBF1AF2-65D7-4850-8124-D90F52E5D3A1}" srcOrd="0" destOrd="0" presId="urn:microsoft.com/office/officeart/2005/8/layout/hList7"/>
    <dgm:cxn modelId="{DD575D2C-114C-4D2D-888B-276AD33DF386}" type="presOf" srcId="{ABBECADA-7A9E-46D2-8D50-E7A7EA65C041}" destId="{DEC28A47-DB2F-464F-94D5-6AFF09F0E1AA}" srcOrd="0" destOrd="0" presId="urn:microsoft.com/office/officeart/2005/8/layout/hList7"/>
    <dgm:cxn modelId="{F84E2F32-1D41-4FB7-B51E-654592625677}" type="presOf" srcId="{FDE0B2B0-B1C8-49CC-93D1-BCAEF2E615CC}" destId="{FB1890C1-9720-429F-9599-1437A4FA7B14}" srcOrd="0" destOrd="0" presId="urn:microsoft.com/office/officeart/2005/8/layout/hList7"/>
    <dgm:cxn modelId="{A932B837-C602-4FFE-8711-FB5D50AB3B4A}" type="presOf" srcId="{B850107F-3A17-42A2-9EED-74506499FBDF}" destId="{9EC61912-EDD3-49C7-BFC9-8F997DA80A91}" srcOrd="0" destOrd="0" presId="urn:microsoft.com/office/officeart/2005/8/layout/hList7"/>
    <dgm:cxn modelId="{6BC0325F-C097-4168-8D1A-F1058C0DCA75}" type="presOf" srcId="{7E9C38B3-95CB-45B7-9D3C-D63F1D0430D1}" destId="{CD158EE3-BBD5-4EEF-B0F6-085957AC67CF}" srcOrd="1" destOrd="0" presId="urn:microsoft.com/office/officeart/2005/8/layout/hList7"/>
    <dgm:cxn modelId="{4C2B0363-AA29-4516-A9B5-AE6E037C90D8}" srcId="{FDE0B2B0-B1C8-49CC-93D1-BCAEF2E615CC}" destId="{7E9C38B3-95CB-45B7-9D3C-D63F1D0430D1}" srcOrd="1" destOrd="0" parTransId="{F48FEDD8-207D-473E-B349-92407446D31F}" sibTransId="{B850107F-3A17-42A2-9EED-74506499FBDF}"/>
    <dgm:cxn modelId="{BC85D043-9E4E-4EE6-B7FE-8047EB2FD67A}" type="presOf" srcId="{4BB4E07F-041D-4BB4-B087-C7D198847DB2}" destId="{ABE6BE69-88A6-428D-A569-C1415FD33FAC}" srcOrd="0" destOrd="0" presId="urn:microsoft.com/office/officeart/2005/8/layout/hList7"/>
    <dgm:cxn modelId="{5C10AB44-E3B3-4DB5-A3CE-43A88FBA5AF3}" type="presOf" srcId="{1D4C8FFB-AACC-466A-B1A6-7920555EE4CB}" destId="{4A0E3C4F-8A0B-4795-AB0B-26FE5D3CBE28}" srcOrd="0" destOrd="0" presId="urn:microsoft.com/office/officeart/2005/8/layout/hList7"/>
    <dgm:cxn modelId="{01A7789C-A7FA-4CF2-9C50-3D17AE6C70D5}" type="presOf" srcId="{85274F25-FCF0-4796-B022-E9BF01C53A40}" destId="{75CEB6D2-8C22-4733-A284-DD39E14F3F39}" srcOrd="1" destOrd="0" presId="urn:microsoft.com/office/officeart/2005/8/layout/hList7"/>
    <dgm:cxn modelId="{43215BA6-2DEF-4871-A3A8-88BA87E658A2}" type="presOf" srcId="{1D4C8FFB-AACC-466A-B1A6-7920555EE4CB}" destId="{4A9B1968-CDF6-45E1-8E09-7E7365B09E6F}" srcOrd="1" destOrd="0" presId="urn:microsoft.com/office/officeart/2005/8/layout/hList7"/>
    <dgm:cxn modelId="{9F3E15B6-8072-4B6F-93DE-23FD12DC1E2B}" type="presOf" srcId="{4BB4E07F-041D-4BB4-B087-C7D198847DB2}" destId="{3541963B-8839-4FD3-AD32-C83468D1FE5D}" srcOrd="1" destOrd="0" presId="urn:microsoft.com/office/officeart/2005/8/layout/hList7"/>
    <dgm:cxn modelId="{08E03ECA-118D-450A-8739-FD1CF431D93B}" srcId="{FDE0B2B0-B1C8-49CC-93D1-BCAEF2E615CC}" destId="{4BB4E07F-041D-4BB4-B087-C7D198847DB2}" srcOrd="0" destOrd="0" parTransId="{CBAAE03B-DAE6-4E12-B668-01FFAD6A2FCC}" sibTransId="{A21935FC-EC7E-44AF-9D4B-80FD2964F342}"/>
    <dgm:cxn modelId="{3E30F5CC-8442-4DBE-96D0-914E1FC2100B}" srcId="{FDE0B2B0-B1C8-49CC-93D1-BCAEF2E615CC}" destId="{85274F25-FCF0-4796-B022-E9BF01C53A40}" srcOrd="2" destOrd="0" parTransId="{869DBCAC-209B-44C0-BC01-872746A54142}" sibTransId="{ABBECADA-7A9E-46D2-8D50-E7A7EA65C041}"/>
    <dgm:cxn modelId="{62F063CD-707A-4E46-8F31-56DED077487F}" srcId="{FDE0B2B0-B1C8-49CC-93D1-BCAEF2E615CC}" destId="{1D4C8FFB-AACC-466A-B1A6-7920555EE4CB}" srcOrd="3" destOrd="0" parTransId="{CA416FF1-4682-40FE-93DA-EE67C0D79394}" sibTransId="{3A8F03B3-4CEA-402B-9E8D-080AAAC024D7}"/>
    <dgm:cxn modelId="{367CDDD2-7AF0-43C2-9812-198879674404}" type="presOf" srcId="{85274F25-FCF0-4796-B022-E9BF01C53A40}" destId="{48263485-9383-4172-8D7A-879D461E4083}" srcOrd="0" destOrd="0" presId="urn:microsoft.com/office/officeart/2005/8/layout/hList7"/>
    <dgm:cxn modelId="{7F138CF2-152C-472E-8D75-E95F02A060CE}" type="presOf" srcId="{7E9C38B3-95CB-45B7-9D3C-D63F1D0430D1}" destId="{C5351D36-0474-4387-92AB-5280306B4D8A}" srcOrd="0" destOrd="0" presId="urn:microsoft.com/office/officeart/2005/8/layout/hList7"/>
    <dgm:cxn modelId="{F0ECFCA6-FA39-4D17-ACF0-AACB2699F764}" type="presParOf" srcId="{FB1890C1-9720-429F-9599-1437A4FA7B14}" destId="{DB2288C1-078A-466B-B6EE-0F47253BADEB}" srcOrd="0" destOrd="0" presId="urn:microsoft.com/office/officeart/2005/8/layout/hList7"/>
    <dgm:cxn modelId="{131A4D18-92ED-4BC3-81BA-12563DAADCCE}" type="presParOf" srcId="{FB1890C1-9720-429F-9599-1437A4FA7B14}" destId="{1B0F1E65-1580-4F55-8571-F9A60A5D6221}" srcOrd="1" destOrd="0" presId="urn:microsoft.com/office/officeart/2005/8/layout/hList7"/>
    <dgm:cxn modelId="{6425E820-68EE-484E-923D-26668F245FA3}" type="presParOf" srcId="{1B0F1E65-1580-4F55-8571-F9A60A5D6221}" destId="{91B77C42-E57B-4837-BF3E-A29305D3BA28}" srcOrd="0" destOrd="0" presId="urn:microsoft.com/office/officeart/2005/8/layout/hList7"/>
    <dgm:cxn modelId="{D4332FF0-E093-47FC-B539-0D7338B2031E}" type="presParOf" srcId="{91B77C42-E57B-4837-BF3E-A29305D3BA28}" destId="{ABE6BE69-88A6-428D-A569-C1415FD33FAC}" srcOrd="0" destOrd="0" presId="urn:microsoft.com/office/officeart/2005/8/layout/hList7"/>
    <dgm:cxn modelId="{7909F45A-8F87-4ECF-BFD0-342D584580A9}" type="presParOf" srcId="{91B77C42-E57B-4837-BF3E-A29305D3BA28}" destId="{3541963B-8839-4FD3-AD32-C83468D1FE5D}" srcOrd="1" destOrd="0" presId="urn:microsoft.com/office/officeart/2005/8/layout/hList7"/>
    <dgm:cxn modelId="{65E9C3C1-B5A8-4A42-9574-7231E9C6B99C}" type="presParOf" srcId="{91B77C42-E57B-4837-BF3E-A29305D3BA28}" destId="{010165EF-6512-468F-8069-E4CDFE94991B}" srcOrd="2" destOrd="0" presId="urn:microsoft.com/office/officeart/2005/8/layout/hList7"/>
    <dgm:cxn modelId="{CD9F364B-0471-495D-BEF5-FD8BC77EDF7B}" type="presParOf" srcId="{91B77C42-E57B-4837-BF3E-A29305D3BA28}" destId="{5EDC47DA-1BEF-4C6B-B86A-7AB82F77966F}" srcOrd="3" destOrd="0" presId="urn:microsoft.com/office/officeart/2005/8/layout/hList7"/>
    <dgm:cxn modelId="{288A4AF5-4B9B-46BB-97C4-6B1BD6221317}" type="presParOf" srcId="{1B0F1E65-1580-4F55-8571-F9A60A5D6221}" destId="{0CBF1AF2-65D7-4850-8124-D90F52E5D3A1}" srcOrd="1" destOrd="0" presId="urn:microsoft.com/office/officeart/2005/8/layout/hList7"/>
    <dgm:cxn modelId="{4FB5A3CF-BC4C-4F97-A8C7-B6B3671AE2B7}" type="presParOf" srcId="{1B0F1E65-1580-4F55-8571-F9A60A5D6221}" destId="{ADE21B04-891E-4A02-86A5-E1E53F0EFD8D}" srcOrd="2" destOrd="0" presId="urn:microsoft.com/office/officeart/2005/8/layout/hList7"/>
    <dgm:cxn modelId="{2B0C6281-AABD-40BE-970F-073C108E0949}" type="presParOf" srcId="{ADE21B04-891E-4A02-86A5-E1E53F0EFD8D}" destId="{C5351D36-0474-4387-92AB-5280306B4D8A}" srcOrd="0" destOrd="0" presId="urn:microsoft.com/office/officeart/2005/8/layout/hList7"/>
    <dgm:cxn modelId="{77F5690F-8E54-48BE-9092-1938B865EDE6}" type="presParOf" srcId="{ADE21B04-891E-4A02-86A5-E1E53F0EFD8D}" destId="{CD158EE3-BBD5-4EEF-B0F6-085957AC67CF}" srcOrd="1" destOrd="0" presId="urn:microsoft.com/office/officeart/2005/8/layout/hList7"/>
    <dgm:cxn modelId="{D7D6BDC9-6C4C-4C5E-82D0-39435A0B24F5}" type="presParOf" srcId="{ADE21B04-891E-4A02-86A5-E1E53F0EFD8D}" destId="{04402629-3858-4AF8-A400-C578FF1AF07E}" srcOrd="2" destOrd="0" presId="urn:microsoft.com/office/officeart/2005/8/layout/hList7"/>
    <dgm:cxn modelId="{9E886258-DD69-4F2D-9406-096460BA9A36}" type="presParOf" srcId="{ADE21B04-891E-4A02-86A5-E1E53F0EFD8D}" destId="{A3CB4765-472B-4F40-91BA-0AF74057E94A}" srcOrd="3" destOrd="0" presId="urn:microsoft.com/office/officeart/2005/8/layout/hList7"/>
    <dgm:cxn modelId="{82793798-6A24-4864-9329-819762D2634B}" type="presParOf" srcId="{1B0F1E65-1580-4F55-8571-F9A60A5D6221}" destId="{9EC61912-EDD3-49C7-BFC9-8F997DA80A91}" srcOrd="3" destOrd="0" presId="urn:microsoft.com/office/officeart/2005/8/layout/hList7"/>
    <dgm:cxn modelId="{E228EEE0-3670-49A2-B5CE-3FD049CA8489}" type="presParOf" srcId="{1B0F1E65-1580-4F55-8571-F9A60A5D6221}" destId="{9555F3A3-8306-4502-94D9-33E233BF8AD3}" srcOrd="4" destOrd="0" presId="urn:microsoft.com/office/officeart/2005/8/layout/hList7"/>
    <dgm:cxn modelId="{79954B1A-57BE-4051-BE2D-97482551F894}" type="presParOf" srcId="{9555F3A3-8306-4502-94D9-33E233BF8AD3}" destId="{48263485-9383-4172-8D7A-879D461E4083}" srcOrd="0" destOrd="0" presId="urn:microsoft.com/office/officeart/2005/8/layout/hList7"/>
    <dgm:cxn modelId="{C39A4CE8-D326-47C5-9910-2F64AAD6ADFB}" type="presParOf" srcId="{9555F3A3-8306-4502-94D9-33E233BF8AD3}" destId="{75CEB6D2-8C22-4733-A284-DD39E14F3F39}" srcOrd="1" destOrd="0" presId="urn:microsoft.com/office/officeart/2005/8/layout/hList7"/>
    <dgm:cxn modelId="{DDB4A96A-9C93-4855-8C68-A213C876F12F}" type="presParOf" srcId="{9555F3A3-8306-4502-94D9-33E233BF8AD3}" destId="{66760D60-BE3A-4B64-A785-5BB4A492E47E}" srcOrd="2" destOrd="0" presId="urn:microsoft.com/office/officeart/2005/8/layout/hList7"/>
    <dgm:cxn modelId="{2A2B8449-DF9B-4BBA-B627-D2E72315A607}" type="presParOf" srcId="{9555F3A3-8306-4502-94D9-33E233BF8AD3}" destId="{60830BC5-706D-42C5-9F22-0878B2B2C4DE}" srcOrd="3" destOrd="0" presId="urn:microsoft.com/office/officeart/2005/8/layout/hList7"/>
    <dgm:cxn modelId="{63A6BDDF-7147-494F-A1A4-91046728F403}" type="presParOf" srcId="{1B0F1E65-1580-4F55-8571-F9A60A5D6221}" destId="{DEC28A47-DB2F-464F-94D5-6AFF09F0E1AA}" srcOrd="5" destOrd="0" presId="urn:microsoft.com/office/officeart/2005/8/layout/hList7"/>
    <dgm:cxn modelId="{773D2F07-6CEE-4BA7-BD99-C5057D9D61A6}" type="presParOf" srcId="{1B0F1E65-1580-4F55-8571-F9A60A5D6221}" destId="{CD3D95D9-37AA-4AF7-98C3-17B9971A31E7}" srcOrd="6" destOrd="0" presId="urn:microsoft.com/office/officeart/2005/8/layout/hList7"/>
    <dgm:cxn modelId="{9DEEEAB5-73F7-45DB-BE4F-A6B3EA3872E4}" type="presParOf" srcId="{CD3D95D9-37AA-4AF7-98C3-17B9971A31E7}" destId="{4A0E3C4F-8A0B-4795-AB0B-26FE5D3CBE28}" srcOrd="0" destOrd="0" presId="urn:microsoft.com/office/officeart/2005/8/layout/hList7"/>
    <dgm:cxn modelId="{08FC238F-62A6-42D0-B630-526B57EFF751}" type="presParOf" srcId="{CD3D95D9-37AA-4AF7-98C3-17B9971A31E7}" destId="{4A9B1968-CDF6-45E1-8E09-7E7365B09E6F}" srcOrd="1" destOrd="0" presId="urn:microsoft.com/office/officeart/2005/8/layout/hList7"/>
    <dgm:cxn modelId="{854F6C49-40DB-4F7B-A681-9A3274C327D1}" type="presParOf" srcId="{CD3D95D9-37AA-4AF7-98C3-17B9971A31E7}" destId="{B362CE0D-1DB3-4EFD-95A8-07ECBE716BB4}" srcOrd="2" destOrd="0" presId="urn:microsoft.com/office/officeart/2005/8/layout/hList7"/>
    <dgm:cxn modelId="{6E84B5BB-4D98-4C89-8900-E47106C0C1E0}" type="presParOf" srcId="{CD3D95D9-37AA-4AF7-98C3-17B9971A31E7}" destId="{5ED6F56D-9415-4C16-A81C-884648A4986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6BE69-88A6-428D-A569-C1415FD33FAC}">
      <dsp:nvSpPr>
        <dsp:cNvPr id="0" name=""/>
        <dsp:cNvSpPr/>
      </dsp:nvSpPr>
      <dsp:spPr>
        <a:xfrm>
          <a:off x="1913" y="0"/>
          <a:ext cx="2006133" cy="482453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Supporting Government </a:t>
          </a:r>
          <a:r>
            <a:rPr lang="en-GB" sz="2200" b="1" kern="1200" dirty="0">
              <a:latin typeface="Calibri" panose="020F0502020204030204" pitchFamily="34" charset="0"/>
              <a:cs typeface="Calibri" panose="020F0502020204030204" pitchFamily="34" charset="0"/>
            </a:rPr>
            <a:t>policies</a:t>
          </a:r>
          <a:r>
            <a:rPr lang="en-GB" sz="2200" kern="1200" dirty="0">
              <a:latin typeface="Calibri" panose="020F0502020204030204" pitchFamily="34" charset="0"/>
              <a:cs typeface="Calibri" panose="020F0502020204030204" pitchFamily="34" charset="0"/>
            </a:rPr>
            <a:t> for RBC</a:t>
          </a:r>
        </a:p>
      </dsp:txBody>
      <dsp:txXfrm>
        <a:off x="1913" y="1929814"/>
        <a:ext cx="2006133" cy="1929814"/>
      </dsp:txXfrm>
    </dsp:sp>
    <dsp:sp modelId="{5EDC47DA-1BEF-4C6B-B86A-7AB82F77966F}">
      <dsp:nvSpPr>
        <dsp:cNvPr id="0" name=""/>
        <dsp:cNvSpPr/>
      </dsp:nvSpPr>
      <dsp:spPr>
        <a:xfrm>
          <a:off x="201695" y="289472"/>
          <a:ext cx="1606570" cy="1606570"/>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351D36-0474-4387-92AB-5280306B4D8A}">
      <dsp:nvSpPr>
        <dsp:cNvPr id="0" name=""/>
        <dsp:cNvSpPr/>
      </dsp:nvSpPr>
      <dsp:spPr>
        <a:xfrm>
          <a:off x="2083457" y="0"/>
          <a:ext cx="2006133" cy="482453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Helping business to conduct </a:t>
          </a:r>
          <a:r>
            <a:rPr lang="en-GB" sz="2200" b="1" kern="1200" dirty="0">
              <a:latin typeface="Calibri" panose="020F0502020204030204" pitchFamily="34" charset="0"/>
              <a:cs typeface="Calibri" panose="020F0502020204030204" pitchFamily="34" charset="0"/>
            </a:rPr>
            <a:t>due diligence </a:t>
          </a:r>
          <a:r>
            <a:rPr lang="en-GB" sz="2200" b="0" kern="1200" dirty="0">
              <a:latin typeface="Calibri" panose="020F0502020204030204" pitchFamily="34" charset="0"/>
              <a:cs typeface="Calibri" panose="020F0502020204030204" pitchFamily="34" charset="0"/>
            </a:rPr>
            <a:t>for RBC</a:t>
          </a:r>
        </a:p>
      </dsp:txBody>
      <dsp:txXfrm>
        <a:off x="2083457" y="1929814"/>
        <a:ext cx="2006133" cy="1929814"/>
      </dsp:txXfrm>
    </dsp:sp>
    <dsp:sp modelId="{A3CB4765-472B-4F40-91BA-0AF74057E94A}">
      <dsp:nvSpPr>
        <dsp:cNvPr id="0" name=""/>
        <dsp:cNvSpPr/>
      </dsp:nvSpPr>
      <dsp:spPr>
        <a:xfrm>
          <a:off x="2276478" y="335661"/>
          <a:ext cx="1606570" cy="16065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63485-9383-4172-8D7A-879D461E4083}">
      <dsp:nvSpPr>
        <dsp:cNvPr id="0" name=""/>
        <dsp:cNvSpPr/>
      </dsp:nvSpPr>
      <dsp:spPr>
        <a:xfrm>
          <a:off x="4186727" y="0"/>
          <a:ext cx="2006133" cy="482453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Strengthening </a:t>
          </a:r>
          <a:r>
            <a:rPr lang="en-GB" sz="2200" b="1" kern="1200" dirty="0">
              <a:latin typeface="Calibri" panose="020F0502020204030204" pitchFamily="34" charset="0"/>
              <a:cs typeface="Calibri" panose="020F0502020204030204" pitchFamily="34" charset="0"/>
            </a:rPr>
            <a:t>NCPs</a:t>
          </a:r>
        </a:p>
      </dsp:txBody>
      <dsp:txXfrm>
        <a:off x="4186727" y="1929814"/>
        <a:ext cx="2006133" cy="1929814"/>
      </dsp:txXfrm>
    </dsp:sp>
    <dsp:sp modelId="{60830BC5-706D-42C5-9F22-0878B2B2C4DE}">
      <dsp:nvSpPr>
        <dsp:cNvPr id="0" name=""/>
        <dsp:cNvSpPr/>
      </dsp:nvSpPr>
      <dsp:spPr>
        <a:xfrm>
          <a:off x="4334329" y="289472"/>
          <a:ext cx="1606570" cy="160657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0E3C4F-8A0B-4795-AB0B-26FE5D3CBE28}">
      <dsp:nvSpPr>
        <dsp:cNvPr id="0" name=""/>
        <dsp:cNvSpPr/>
      </dsp:nvSpPr>
      <dsp:spPr>
        <a:xfrm>
          <a:off x="6200865" y="0"/>
          <a:ext cx="2006133" cy="482453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GB" sz="2200" b="1" kern="1200" dirty="0">
              <a:latin typeface="Calibri" panose="020F0502020204030204" pitchFamily="34" charset="0"/>
              <a:cs typeface="Calibri" panose="020F0502020204030204" pitchFamily="34" charset="0"/>
            </a:rPr>
            <a:t>Outreach </a:t>
          </a:r>
          <a:r>
            <a:rPr lang="en-GB" sz="2200" b="0" kern="1200" dirty="0">
              <a:latin typeface="Calibri" panose="020F0502020204030204" pitchFamily="34" charset="0"/>
              <a:cs typeface="Calibri" panose="020F0502020204030204" pitchFamily="34" charset="0"/>
            </a:rPr>
            <a:t>to business and government beyond adherents</a:t>
          </a:r>
        </a:p>
      </dsp:txBody>
      <dsp:txXfrm>
        <a:off x="6200865" y="1929814"/>
        <a:ext cx="2006133" cy="1929814"/>
      </dsp:txXfrm>
    </dsp:sp>
    <dsp:sp modelId="{5ED6F56D-9415-4C16-A81C-884648A4986F}">
      <dsp:nvSpPr>
        <dsp:cNvPr id="0" name=""/>
        <dsp:cNvSpPr/>
      </dsp:nvSpPr>
      <dsp:spPr>
        <a:xfrm>
          <a:off x="6400646" y="289472"/>
          <a:ext cx="1606570" cy="160657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288C1-078A-466B-B6EE-0F47253BADEB}">
      <dsp:nvSpPr>
        <dsp:cNvPr id="0" name=""/>
        <dsp:cNvSpPr/>
      </dsp:nvSpPr>
      <dsp:spPr>
        <a:xfrm>
          <a:off x="298034" y="3655242"/>
          <a:ext cx="7612843" cy="1169293"/>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EF6B46D-EE7A-4554-A228-A63365207302}" type="datetimeFigureOut">
              <a:rPr lang="de-CH" smtClean="0"/>
              <a:t>12.11.2019</a:t>
            </a:fld>
            <a:endParaRPr lang="de-CH"/>
          </a:p>
        </p:txBody>
      </p:sp>
      <p:sp>
        <p:nvSpPr>
          <p:cNvPr id="4" name="Fußzeilenplatzhalt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E2828F5-E046-4468-8A27-D233FDCE84A0}" type="slidenum">
              <a:rPr lang="de-CH" smtClean="0"/>
              <a:t>‹#›</a:t>
            </a:fld>
            <a:endParaRPr lang="de-CH"/>
          </a:p>
        </p:txBody>
      </p:sp>
    </p:spTree>
    <p:extLst>
      <p:ext uri="{BB962C8B-B14F-4D97-AF65-F5344CB8AC3E}">
        <p14:creationId xmlns:p14="http://schemas.microsoft.com/office/powerpoint/2010/main" val="1700572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idx="1"/>
          </p:nvPr>
        </p:nvSpPr>
        <p:spPr>
          <a:xfrm>
            <a:off x="3850443" y="1"/>
            <a:ext cx="2945659" cy="496411"/>
          </a:xfrm>
          <a:prstGeom prst="rect">
            <a:avLst/>
          </a:prstGeom>
        </p:spPr>
        <p:txBody>
          <a:bodyPr vert="horz" lIns="91303" tIns="45651" rIns="91303" bIns="45651" rtlCol="0"/>
          <a:lstStyle>
            <a:lvl1pPr algn="r">
              <a:defRPr sz="1200"/>
            </a:lvl1pPr>
          </a:lstStyle>
          <a:p>
            <a:fld id="{D6B25DC0-DDC1-458D-B8C4-15293EDBC131}" type="datetimeFigureOut">
              <a:rPr lang="en-GB" smtClean="0"/>
              <a:t>12/11/2019</a:t>
            </a:fld>
            <a:endParaRPr lang="en-GB"/>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303" tIns="45651" rIns="91303" bIns="45651"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303" tIns="45651" rIns="91303" bIns="456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303" tIns="45651" rIns="91303" bIns="4565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303" tIns="45651" rIns="91303" bIns="45651" rtlCol="0" anchor="b"/>
          <a:lstStyle>
            <a:lvl1pPr algn="r">
              <a:defRPr sz="1200"/>
            </a:lvl1pPr>
          </a:lstStyle>
          <a:p>
            <a:fld id="{45A42F07-7063-4E92-A86D-62C110DE86A0}" type="slidenum">
              <a:rPr lang="en-GB" smtClean="0"/>
              <a:t>‹#›</a:t>
            </a:fld>
            <a:endParaRPr lang="en-GB"/>
          </a:p>
        </p:txBody>
      </p:sp>
    </p:spTree>
    <p:extLst>
      <p:ext uri="{BB962C8B-B14F-4D97-AF65-F5344CB8AC3E}">
        <p14:creationId xmlns:p14="http://schemas.microsoft.com/office/powerpoint/2010/main" val="188333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DDC1D6-712A-4923-BE3E-6D5B33F3CBE9}" type="slidenum">
              <a:rPr lang="en-GB" smtClean="0"/>
              <a:t>2</a:t>
            </a:fld>
            <a:endParaRPr lang="en-GB"/>
          </a:p>
        </p:txBody>
      </p:sp>
    </p:spTree>
    <p:extLst>
      <p:ext uri="{BB962C8B-B14F-4D97-AF65-F5344CB8AC3E}">
        <p14:creationId xmlns:p14="http://schemas.microsoft.com/office/powerpoint/2010/main" val="266626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30625"/>
          </a:xfrm>
        </p:spPr>
      </p:sp>
      <p:sp>
        <p:nvSpPr>
          <p:cNvPr id="3" name="Notes Placeholder 2"/>
          <p:cNvSpPr>
            <a:spLocks noGrp="1"/>
          </p:cNvSpPr>
          <p:nvPr>
            <p:ph type="body" idx="1"/>
          </p:nvPr>
        </p:nvSpPr>
        <p:spPr/>
        <p:txBody>
          <a:bodyPr/>
          <a:lstStyle/>
          <a:p>
            <a:endParaRPr lang="en-GB" baseline="0" dirty="0"/>
          </a:p>
          <a:p>
            <a:pPr marL="285750" indent="-285750">
              <a:spcBef>
                <a:spcPts val="0"/>
              </a:spcBef>
              <a:buClrTx/>
            </a:pPr>
            <a:r>
              <a:rPr lang="en-US" sz="1200" kern="1200" dirty="0">
                <a:solidFill>
                  <a:schemeClr val="bg2">
                    <a:lumMod val="10000"/>
                  </a:schemeClr>
                </a:solidFill>
                <a:latin typeface="+mn-lt"/>
                <a:ea typeface="+mn-ea"/>
                <a:cs typeface="+mn-cs"/>
              </a:rPr>
              <a:t>Adopted in 1976 and regularly updated </a:t>
            </a:r>
          </a:p>
          <a:p>
            <a:pPr marL="285750" indent="-285750">
              <a:spcBef>
                <a:spcPts val="0"/>
              </a:spcBef>
              <a:buClrTx/>
            </a:pPr>
            <a:endParaRPr lang="en-US" sz="1200" kern="1200" dirty="0">
              <a:solidFill>
                <a:schemeClr val="bg2">
                  <a:lumMod val="10000"/>
                </a:schemeClr>
              </a:solidFill>
              <a:latin typeface="+mn-lt"/>
              <a:ea typeface="+mn-ea"/>
              <a:cs typeface="+mn-cs"/>
            </a:endParaRPr>
          </a:p>
          <a:p>
            <a:pPr marL="285750" indent="-285750">
              <a:spcBef>
                <a:spcPts val="0"/>
              </a:spcBef>
              <a:buClrTx/>
            </a:pPr>
            <a:r>
              <a:rPr lang="en-US" sz="1200" kern="1200" dirty="0">
                <a:solidFill>
                  <a:schemeClr val="bg2">
                    <a:lumMod val="10000"/>
                  </a:schemeClr>
                </a:solidFill>
                <a:latin typeface="+mn-lt"/>
                <a:ea typeface="+mn-ea"/>
                <a:cs typeface="+mn-cs"/>
              </a:rPr>
              <a:t>Recommendations from governments to businesses- non binding, but many recommendations are now embedded in legislation  </a:t>
            </a:r>
          </a:p>
          <a:p>
            <a:pPr marL="0" indent="0">
              <a:spcBef>
                <a:spcPts val="0"/>
              </a:spcBef>
              <a:buClrTx/>
              <a:buNone/>
            </a:pPr>
            <a:endParaRPr lang="en-US" sz="1200" kern="1200" dirty="0">
              <a:solidFill>
                <a:schemeClr val="bg2">
                  <a:lumMod val="10000"/>
                </a:schemeClr>
              </a:solidFill>
              <a:latin typeface="+mn-lt"/>
              <a:ea typeface="+mn-ea"/>
              <a:cs typeface="+mn-cs"/>
            </a:endParaRPr>
          </a:p>
          <a:p>
            <a:pPr marL="285750" indent="-285750">
              <a:spcBef>
                <a:spcPts val="0"/>
              </a:spcBef>
              <a:buClrTx/>
            </a:pPr>
            <a:r>
              <a:rPr lang="en-US" sz="1200" kern="1200" dirty="0">
                <a:solidFill>
                  <a:schemeClr val="bg2">
                    <a:lumMod val="10000"/>
                  </a:schemeClr>
                </a:solidFill>
                <a:latin typeface="+mn-lt"/>
                <a:ea typeface="+mn-ea"/>
                <a:cs typeface="+mn-cs"/>
              </a:rPr>
              <a:t>Open to non-OECD members (currently 48 adherents)</a:t>
            </a:r>
          </a:p>
          <a:p>
            <a:pPr marL="285750" indent="-285750">
              <a:spcBef>
                <a:spcPts val="0"/>
              </a:spcBef>
              <a:buClrTx/>
            </a:pPr>
            <a:endParaRPr lang="en-US" sz="1200" kern="1200" dirty="0">
              <a:solidFill>
                <a:schemeClr val="bg2">
                  <a:lumMod val="10000"/>
                </a:schemeClr>
              </a:solidFill>
              <a:latin typeface="+mn-lt"/>
              <a:ea typeface="+mn-ea"/>
              <a:cs typeface="+mn-cs"/>
            </a:endParaRPr>
          </a:p>
          <a:p>
            <a:pPr marL="285750" indent="-285750">
              <a:spcBef>
                <a:spcPts val="0"/>
              </a:spcBef>
              <a:buClrTx/>
            </a:pPr>
            <a:r>
              <a:rPr lang="en-US" sz="1200" kern="1200" dirty="0">
                <a:solidFill>
                  <a:schemeClr val="bg2">
                    <a:lumMod val="10000"/>
                  </a:schemeClr>
                </a:solidFill>
                <a:latin typeface="+mn-lt"/>
                <a:ea typeface="+mn-ea"/>
                <a:cs typeface="+mn-cs"/>
              </a:rPr>
              <a:t>Apply to companies operating in or from adhering countries</a:t>
            </a:r>
          </a:p>
          <a:p>
            <a:pPr marL="285750" indent="-285750">
              <a:spcBef>
                <a:spcPts val="0"/>
              </a:spcBef>
              <a:buClrTx/>
            </a:pPr>
            <a:endParaRPr lang="en-US" sz="1200" kern="1200" dirty="0">
              <a:solidFill>
                <a:schemeClr val="bg2">
                  <a:lumMod val="10000"/>
                </a:schemeClr>
              </a:solidFill>
              <a:latin typeface="+mn-lt"/>
              <a:ea typeface="+mn-ea"/>
              <a:cs typeface="+mn-cs"/>
            </a:endParaRPr>
          </a:p>
          <a:p>
            <a:pPr marL="285750" indent="-285750">
              <a:spcBef>
                <a:spcPts val="0"/>
              </a:spcBef>
              <a:buClrTx/>
            </a:pPr>
            <a:r>
              <a:rPr lang="en-US" sz="1200" kern="1200" dirty="0">
                <a:solidFill>
                  <a:schemeClr val="bg2">
                    <a:lumMod val="10000"/>
                  </a:schemeClr>
                </a:solidFill>
                <a:latin typeface="+mn-lt"/>
                <a:ea typeface="+mn-ea"/>
                <a:cs typeface="+mn-cs"/>
              </a:rPr>
              <a:t>Include government commitment to implement and promote the Guidelines and provide a grievance mechanism:  National Contact Points</a:t>
            </a:r>
          </a:p>
          <a:p>
            <a:pPr marL="0" indent="0">
              <a:spcBef>
                <a:spcPts val="0"/>
              </a:spcBef>
              <a:buClrTx/>
              <a:buNone/>
            </a:pPr>
            <a:endParaRPr lang="en-US" sz="1200" b="1" kern="1200" dirty="0">
              <a:solidFill>
                <a:schemeClr val="bg2">
                  <a:lumMod val="10000"/>
                </a:schemeClr>
              </a:solidFill>
              <a:latin typeface="+mn-lt"/>
              <a:ea typeface="+mn-ea"/>
              <a:cs typeface="+mn-cs"/>
            </a:endParaRPr>
          </a:p>
          <a:p>
            <a:pPr>
              <a:spcBef>
                <a:spcPts val="0"/>
              </a:spcBef>
              <a:buClrTx/>
            </a:pPr>
            <a:r>
              <a:rPr lang="en-US" sz="1200" kern="1200" dirty="0">
                <a:solidFill>
                  <a:schemeClr val="bg2">
                    <a:lumMod val="10000"/>
                  </a:schemeClr>
                </a:solidFill>
                <a:latin typeface="+mn-lt"/>
                <a:ea typeface="+mn-ea"/>
                <a:cs typeface="+mn-cs"/>
              </a:rPr>
              <a:t>2011 Update: New chapter on human rights; focus on impacts through supply chains (cause-contribute-directly linked), risk-based due diligence</a:t>
            </a:r>
            <a:endParaRPr lang="en-GB" sz="1200" kern="1200" dirty="0">
              <a:solidFill>
                <a:schemeClr val="tx1"/>
              </a:solidFill>
              <a:latin typeface="+mn-lt"/>
              <a:ea typeface="+mn-ea"/>
              <a:cs typeface="+mn-cs"/>
            </a:endParaRPr>
          </a:p>
          <a:p>
            <a:pPr marL="171433" indent="-171433">
              <a:buFont typeface="Arial" panose="020B0604020202020204" pitchFamily="34" charset="0"/>
              <a:buChar char="•"/>
            </a:pPr>
            <a:r>
              <a:rPr lang="en-GB" baseline="0" dirty="0"/>
              <a:t> </a:t>
            </a:r>
            <a:br>
              <a:rPr lang="en-GB" baseline="0" dirty="0"/>
            </a:br>
            <a:endParaRPr lang="en-GB" baseline="0" dirty="0"/>
          </a:p>
          <a:p>
            <a:pPr marL="171433" indent="-17143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40F06E9-84C2-405F-ACBD-06F1F7439DD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43934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OECD Guidelines are aligned with the UN Guiding Principle on Business and Human Rights (2011) and the ILO Tripartite Declaration of Principles concerning Multinational Enterprises (last updated in 2017). All three contain the expectation that companies carry out due diligence</a:t>
            </a:r>
            <a:r>
              <a:rPr lang="en-GB" baseline="0" dirty="0"/>
              <a:t> to identify, avoid and address adverse harms , including in their supply chains</a:t>
            </a:r>
            <a:endParaRPr lang="en-GB" dirty="0"/>
          </a:p>
        </p:txBody>
      </p:sp>
      <p:sp>
        <p:nvSpPr>
          <p:cNvPr id="4" name="Slide Number Placeholder 3"/>
          <p:cNvSpPr>
            <a:spLocks noGrp="1"/>
          </p:cNvSpPr>
          <p:nvPr>
            <p:ph type="sldNum" sz="quarter" idx="10"/>
          </p:nvPr>
        </p:nvSpPr>
        <p:spPr/>
        <p:txBody>
          <a:bodyPr/>
          <a:lstStyle/>
          <a:p>
            <a:fld id="{45A42F07-7063-4E92-A86D-62C110DE86A0}" type="slidenum">
              <a:rPr lang="en-GB" smtClean="0"/>
              <a:t>4</a:t>
            </a:fld>
            <a:endParaRPr lang="en-GB"/>
          </a:p>
        </p:txBody>
      </p:sp>
    </p:spTree>
    <p:extLst>
      <p:ext uri="{BB962C8B-B14F-4D97-AF65-F5344CB8AC3E}">
        <p14:creationId xmlns:p14="http://schemas.microsoft.com/office/powerpoint/2010/main" val="49381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A92A16-8E3E-4154-99A4-214B2A3D769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0444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7287"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0F06E9-84C2-405F-ACBD-06F1F7439DD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29105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42F07-7063-4E92-A86D-62C110DE86A0}" type="slidenum">
              <a:rPr lang="en-GB" smtClean="0"/>
              <a:t>7</a:t>
            </a:fld>
            <a:endParaRPr lang="en-GB"/>
          </a:p>
        </p:txBody>
      </p:sp>
    </p:spTree>
    <p:extLst>
      <p:ext uri="{BB962C8B-B14F-4D97-AF65-F5344CB8AC3E}">
        <p14:creationId xmlns:p14="http://schemas.microsoft.com/office/powerpoint/2010/main" val="11725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F68A9-DAC9-48A4-9E54-24C26D07E98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85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42F07-7063-4E92-A86D-62C110DE86A0}" type="slidenum">
              <a:rPr lang="en-GB" smtClean="0"/>
              <a:t>9</a:t>
            </a:fld>
            <a:endParaRPr lang="en-GB"/>
          </a:p>
        </p:txBody>
      </p:sp>
    </p:spTree>
    <p:extLst>
      <p:ext uri="{BB962C8B-B14F-4D97-AF65-F5344CB8AC3E}">
        <p14:creationId xmlns:p14="http://schemas.microsoft.com/office/powerpoint/2010/main" val="123784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a:t>
            </a:r>
            <a:r>
              <a:rPr lang="en-GB" baseline="0" dirty="0"/>
              <a:t>, non-linear process. </a:t>
            </a:r>
          </a:p>
          <a:p>
            <a:endParaRPr lang="en-GB" baseline="0" dirty="0"/>
          </a:p>
          <a:p>
            <a:r>
              <a:rPr lang="en-GB" baseline="0" dirty="0"/>
              <a:t>As a foundation it is important to have a policy and embed RBC into policies and management systems. </a:t>
            </a:r>
          </a:p>
          <a:p>
            <a:endParaRPr lang="en-GB" baseline="0" dirty="0"/>
          </a:p>
          <a:p>
            <a:r>
              <a:rPr lang="en-GB" baseline="0" dirty="0"/>
              <a:t>Then the due diligence approach requests that impacts be identified on an ongoing basis and very importantly once they are identified that efforts be made to cease, prevent or mitigate them. </a:t>
            </a:r>
          </a:p>
          <a:p>
            <a:endParaRPr lang="en-GB" baseline="0" dirty="0"/>
          </a:p>
          <a:p>
            <a:r>
              <a:rPr lang="en-GB" baseline="0" dirty="0"/>
              <a:t>In addition to identifying and responding to impacts enterprises are expected to track implementation and results to ensure that it is effective and make changes as necessary and lastly to communicate on how impacts are addressed. Communication is the key aspect of “showing” due diligence is being adequately implemented and is important for companies with respect to their stakeholder engagement. </a:t>
            </a:r>
          </a:p>
          <a:p>
            <a:endParaRPr lang="en-GB" baseline="0" dirty="0"/>
          </a:p>
          <a:p>
            <a:r>
              <a:rPr lang="en-GB" baseline="0" dirty="0"/>
              <a:t>Remediation is also an important process with respect to DDG but an independent expectation. Where an enterprise C or C it should provide for or cooperate in remediation of an adverse impact. </a:t>
            </a:r>
          </a:p>
        </p:txBody>
      </p:sp>
      <p:sp>
        <p:nvSpPr>
          <p:cNvPr id="4" name="Slide Number Placeholder 3"/>
          <p:cNvSpPr>
            <a:spLocks noGrp="1"/>
          </p:cNvSpPr>
          <p:nvPr>
            <p:ph type="sldNum" sz="quarter" idx="10"/>
          </p:nvPr>
        </p:nvSpPr>
        <p:spPr/>
        <p:txBody>
          <a:bodyPr/>
          <a:lstStyle/>
          <a:p>
            <a:fld id="{82AFFE46-B19B-47A2-89E6-A04584760F6A}"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887196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6000750"/>
            <a:ext cx="1741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175" y="431800"/>
            <a:ext cx="692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dirty="0"/>
              <a:t>Click to edit Master title style</a:t>
            </a:r>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3"/>
          <p:cNvSpPr>
            <a:spLocks noGrp="1"/>
          </p:cNvSpPr>
          <p:nvPr>
            <p:ph type="dt" sz="half" idx="10"/>
          </p:nvPr>
        </p:nvSpPr>
        <p:spPr/>
        <p:txBody>
          <a:bodyPr/>
          <a:lstStyle>
            <a:lvl1pPr>
              <a:defRPr>
                <a:solidFill>
                  <a:schemeClr val="bg1"/>
                </a:solidFill>
              </a:defRPr>
            </a:lvl1pPr>
          </a:lstStyle>
          <a:p>
            <a:pPr>
              <a:defRPr/>
            </a:pPr>
            <a:endParaRPr lang="en-US">
              <a:solidFill>
                <a:prstClr val="white"/>
              </a:solidFill>
            </a:endParaRPr>
          </a:p>
        </p:txBody>
      </p:sp>
      <p:sp>
        <p:nvSpPr>
          <p:cNvPr id="11" name="Footer Placeholder 4"/>
          <p:cNvSpPr>
            <a:spLocks noGrp="1"/>
          </p:cNvSpPr>
          <p:nvPr>
            <p:ph type="ftr" sz="quarter" idx="11"/>
          </p:nvPr>
        </p:nvSpPr>
        <p:spPr/>
        <p:txBody>
          <a:bodyPr/>
          <a:lstStyle>
            <a:lvl1pPr>
              <a:defRPr>
                <a:solidFill>
                  <a:schemeClr val="bg1"/>
                </a:solidFill>
              </a:defRPr>
            </a:lvl1pPr>
          </a:lstStyle>
          <a:p>
            <a:pPr>
              <a:defRPr/>
            </a:pPr>
            <a:endParaRPr lang="fr-FR">
              <a:solidFill>
                <a:prstClr val="white"/>
              </a:solidFill>
            </a:endParaRPr>
          </a:p>
        </p:txBody>
      </p:sp>
    </p:spTree>
    <p:extLst>
      <p:ext uri="{BB962C8B-B14F-4D97-AF65-F5344CB8AC3E}">
        <p14:creationId xmlns:p14="http://schemas.microsoft.com/office/powerpoint/2010/main" val="241681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9376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7499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945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015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1939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226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299"/>
        </a:solidFill>
        <a:effectLst/>
      </p:bgPr>
    </p:bg>
    <p:spTree>
      <p:nvGrpSpPr>
        <p:cNvPr id="1" name=""/>
        <p:cNvGrpSpPr/>
        <p:nvPr/>
      </p:nvGrpSpPr>
      <p:grpSpPr>
        <a:xfrm>
          <a:off x="0" y="0"/>
          <a:ext cx="0" cy="0"/>
          <a:chOff x="0" y="0"/>
          <a:chExt cx="0" cy="0"/>
        </a:xfrm>
      </p:grpSpPr>
      <p:pic>
        <p:nvPicPr>
          <p:cNvPr id="4" name="Image 10"/>
          <p:cNvPicPr>
            <a:picLocks noChangeAspect="1"/>
          </p:cNvPicPr>
          <p:nvPr/>
        </p:nvPicPr>
        <p:blipFill>
          <a:blip r:embed="rId2" cstate="print"/>
          <a:srcRect/>
          <a:stretch>
            <a:fillRect/>
          </a:stretch>
        </p:blipFill>
        <p:spPr bwMode="auto">
          <a:xfrm>
            <a:off x="0" y="0"/>
            <a:ext cx="2627313" cy="4230688"/>
          </a:xfrm>
          <a:prstGeom prst="rect">
            <a:avLst/>
          </a:prstGeom>
          <a:noFill/>
          <a:ln w="9525">
            <a:noFill/>
            <a:miter lim="800000"/>
            <a:headEnd/>
            <a:tailEnd/>
          </a:ln>
        </p:spPr>
      </p:pic>
      <p:pic>
        <p:nvPicPr>
          <p:cNvPr id="5" name="Image 11"/>
          <p:cNvPicPr>
            <a:picLocks noChangeAspect="1"/>
          </p:cNvPicPr>
          <p:nvPr/>
        </p:nvPicPr>
        <p:blipFill>
          <a:blip r:embed="rId3" cstate="print"/>
          <a:srcRect/>
          <a:stretch>
            <a:fillRect/>
          </a:stretch>
        </p:blipFill>
        <p:spPr bwMode="auto">
          <a:xfrm>
            <a:off x="511175" y="431800"/>
            <a:ext cx="692150" cy="1439863"/>
          </a:xfrm>
          <a:prstGeom prst="rect">
            <a:avLst/>
          </a:prstGeom>
          <a:noFill/>
          <a:ln w="9525">
            <a:noFill/>
            <a:miter lim="800000"/>
            <a:headEnd/>
            <a:tailEnd/>
          </a:ln>
        </p:spPr>
      </p:pic>
      <p:pic>
        <p:nvPicPr>
          <p:cNvPr id="6" name="Image 12"/>
          <p:cNvPicPr>
            <a:picLocks noChangeAspect="1"/>
          </p:cNvPicPr>
          <p:nvPr/>
        </p:nvPicPr>
        <p:blipFill>
          <a:blip r:embed="rId4" cstate="print"/>
          <a:srcRect/>
          <a:stretch>
            <a:fillRect/>
          </a:stretch>
        </p:blipFill>
        <p:spPr bwMode="auto">
          <a:xfrm>
            <a:off x="6516688" y="2628900"/>
            <a:ext cx="2627312" cy="4229100"/>
          </a:xfrm>
          <a:prstGeom prst="rect">
            <a:avLst/>
          </a:prstGeom>
          <a:noFill/>
          <a:ln w="9525">
            <a:noFill/>
            <a:miter lim="800000"/>
            <a:headEnd/>
            <a:tailEnd/>
          </a:ln>
        </p:spPr>
      </p:pic>
      <p:pic>
        <p:nvPicPr>
          <p:cNvPr id="7" name="Image 13"/>
          <p:cNvPicPr>
            <a:picLocks noChangeAspect="1"/>
          </p:cNvPicPr>
          <p:nvPr/>
        </p:nvPicPr>
        <p:blipFill>
          <a:blip r:embed="rId5" cstate="print"/>
          <a:srcRect/>
          <a:stretch>
            <a:fillRect/>
          </a:stretch>
        </p:blipFill>
        <p:spPr bwMode="auto">
          <a:xfrm>
            <a:off x="7164388" y="6054725"/>
            <a:ext cx="1741487" cy="579438"/>
          </a:xfrm>
          <a:prstGeom prst="rect">
            <a:avLst/>
          </a:prstGeom>
          <a:noFill/>
          <a:ln w="9525">
            <a:noFill/>
            <a:miter lim="800000"/>
            <a:headEnd/>
            <a:tailEnd/>
          </a:ln>
        </p:spPr>
      </p:pic>
      <p:sp>
        <p:nvSpPr>
          <p:cNvPr id="2" name="Title 1"/>
          <p:cNvSpPr>
            <a:spLocks noGrp="1"/>
          </p:cNvSpPr>
          <p:nvPr>
            <p:ph type="ctrTitle"/>
          </p:nvPr>
        </p:nvSpPr>
        <p:spPr>
          <a:xfrm>
            <a:off x="1368000" y="2481869"/>
            <a:ext cx="6300000" cy="1265731"/>
          </a:xfrm>
        </p:spPr>
        <p:txBody>
          <a:bodyPr anchor="b">
            <a:spAutoFit/>
          </a:bodyPr>
          <a:lstStyle>
            <a:lvl1pPr>
              <a:lnSpc>
                <a:spcPts val="4500"/>
              </a:lnSpc>
              <a:defRPr sz="4500" cap="all">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solidFill>
                  <a:schemeClr val="tx1"/>
                </a:solidFill>
              </a:defRPr>
            </a:lvl1pPr>
          </a:lstStyle>
          <a:p>
            <a:fld id="{9A7471CE-D6E0-4C5F-A04C-179F4B1D6EE1}" type="datetime1">
              <a:rPr lang="en-US" smtClean="0">
                <a:solidFill>
                  <a:prstClr val="white"/>
                </a:solidFill>
              </a:rPr>
              <a:pPr/>
              <a:t>11/12/2019</a:t>
            </a:fld>
            <a:endParaRPr lang="en-US" dirty="0">
              <a:solidFill>
                <a:prstClr val="white"/>
              </a:solidFill>
            </a:endParaRPr>
          </a:p>
        </p:txBody>
      </p:sp>
      <p:sp>
        <p:nvSpPr>
          <p:cNvPr id="9" name="Footer Placeholder 4"/>
          <p:cNvSpPr>
            <a:spLocks noGrp="1"/>
          </p:cNvSpPr>
          <p:nvPr>
            <p:ph type="ftr" sz="quarter" idx="11"/>
          </p:nvPr>
        </p:nvSpPr>
        <p:spPr/>
        <p:txBody>
          <a:bodyPr/>
          <a:lstStyle>
            <a:lvl1pPr>
              <a:defRPr>
                <a:solidFill>
                  <a:schemeClr val="tx1"/>
                </a:solidFill>
              </a:defRPr>
            </a:lvl1pPr>
          </a:lstStyle>
          <a:p>
            <a:endParaRPr lang="en-US" dirty="0">
              <a:solidFill>
                <a:prstClr val="white"/>
              </a:solidFill>
            </a:endParaRPr>
          </a:p>
        </p:txBody>
      </p:sp>
    </p:spTree>
    <p:extLst>
      <p:ext uri="{BB962C8B-B14F-4D97-AF65-F5344CB8AC3E}">
        <p14:creationId xmlns:p14="http://schemas.microsoft.com/office/powerpoint/2010/main" val="346686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727272"/>
                </a:solidFill>
              </a:defRPr>
            </a:lvl1pPr>
            <a:lvl2pPr>
              <a:buClr>
                <a:srgbClr val="727272"/>
              </a:buClr>
              <a:defRPr>
                <a:solidFill>
                  <a:srgbClr val="727272"/>
                </a:solidFill>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76A05A1-D073-489E-B95F-69EB602C3EB8}" type="datetime1">
              <a:rPr lang="en-US" smtClean="0"/>
              <a:pPr/>
              <a:t>11/12/2019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94B33E8-32D5-4A66-901F-2B2B2A4C7096}"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5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srcRect/>
          <a:stretch>
            <a:fillRect/>
          </a:stretch>
        </p:blipFill>
        <p:spPr bwMode="auto">
          <a:xfrm>
            <a:off x="8193088" y="5327650"/>
            <a:ext cx="950912" cy="1530350"/>
          </a:xfrm>
          <a:prstGeom prst="rect">
            <a:avLst/>
          </a:prstGeom>
          <a:noFill/>
          <a:ln w="9525">
            <a:noFill/>
            <a:miter lim="800000"/>
            <a:headEnd/>
            <a:tailEnd/>
          </a:ln>
        </p:spPr>
      </p:pic>
      <p:pic>
        <p:nvPicPr>
          <p:cNvPr id="4" name="Image 7"/>
          <p:cNvPicPr>
            <a:picLocks noChangeAspect="1"/>
          </p:cNvPicPr>
          <p:nvPr/>
        </p:nvPicPr>
        <p:blipFill>
          <a:blip r:embed="rId3" cstate="print"/>
          <a:srcRect/>
          <a:stretch>
            <a:fillRect/>
          </a:stretch>
        </p:blipFill>
        <p:spPr bwMode="auto">
          <a:xfrm>
            <a:off x="579438" y="468313"/>
            <a:ext cx="692150" cy="1439862"/>
          </a:xfrm>
          <a:prstGeom prst="rect">
            <a:avLst/>
          </a:prstGeom>
          <a:noFill/>
          <a:ln w="9525">
            <a:noFill/>
            <a:miter lim="800000"/>
            <a:headEnd/>
            <a:tailEnd/>
          </a:ln>
        </p:spPr>
      </p:pic>
      <p:sp>
        <p:nvSpPr>
          <p:cNvPr id="2" name="Title 1"/>
          <p:cNvSpPr>
            <a:spLocks noGrp="1"/>
          </p:cNvSpPr>
          <p:nvPr>
            <p:ph type="title"/>
          </p:nvPr>
        </p:nvSpPr>
        <p:spPr>
          <a:xfrm>
            <a:off x="1260000" y="2919600"/>
            <a:ext cx="6624000" cy="1058400"/>
          </a:xfrm>
        </p:spPr>
        <p:txBody>
          <a:bodyPr/>
          <a:lstStyle>
            <a:lvl1pPr algn="ctr">
              <a:lnSpc>
                <a:spcPts val="3700"/>
              </a:lnSpc>
              <a:defRPr sz="3700" b="0" i="0" cap="all">
                <a:solidFill>
                  <a:schemeClr val="tx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4C795DFB-FAB1-4CB0-AABD-A40D4D9041CB}" type="datetime1">
              <a:rPr lang="en-US" smtClean="0">
                <a:solidFill>
                  <a:prstClr val="white"/>
                </a:solidFill>
              </a:rPr>
              <a:pPr/>
              <a:t>11/12/2019</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solidFill>
                  <a:srgbClr val="006299"/>
                </a:solidFill>
              </a:defRPr>
            </a:lvl1pPr>
          </a:lstStyle>
          <a:p>
            <a:fld id="{315EE4D5-C90B-461C-941B-10DA7B3F7BA8}" type="slidenum">
              <a:rPr lang="en-US"/>
              <a:pPr/>
              <a:t>‹#›</a:t>
            </a:fld>
            <a:endParaRPr lang="en-US" dirty="0"/>
          </a:p>
        </p:txBody>
      </p:sp>
    </p:spTree>
    <p:extLst>
      <p:ext uri="{BB962C8B-B14F-4D97-AF65-F5344CB8AC3E}">
        <p14:creationId xmlns:p14="http://schemas.microsoft.com/office/powerpoint/2010/main" val="209192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fr-FR"/>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60449B7A-564C-4F6E-8406-89DF58C356B6}" type="slidenum">
              <a:rPr lang="en-US" altLang="en-US" smtClean="0">
                <a:solidFill>
                  <a:prstClr val="white"/>
                </a:solidFill>
              </a:rPr>
              <a:pPr>
                <a:defRPr/>
              </a:pPr>
              <a:t>‹#›</a:t>
            </a:fld>
            <a:endParaRPr lang="en-US" altLang="en-US">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2103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0449B7A-564C-4F6E-8406-89DF58C356B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62839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fontAlgn="base">
              <a:spcBef>
                <a:spcPct val="0"/>
              </a:spcBef>
              <a:spcAft>
                <a:spcPct val="0"/>
              </a:spcAft>
              <a:defRPr/>
            </a:pPr>
            <a:fld id="{9B061E74-D3E1-4BD2-A4FC-8BC0155A53AD}" type="datetimeFigureOut">
              <a:rPr lang="en-US" smtClean="0">
                <a:solidFill>
                  <a:prstClr val="white"/>
                </a:solidFill>
              </a:rPr>
              <a:pPr fontAlgn="base">
                <a:spcBef>
                  <a:spcPct val="0"/>
                </a:spcBef>
                <a:spcAft>
                  <a:spcPct val="0"/>
                </a:spcAft>
                <a:defRPr/>
              </a:pPr>
              <a:t>11/12/2019</a:t>
            </a:fld>
            <a:endParaRPr lang="en-US">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fontAlgn="base">
              <a:spcBef>
                <a:spcPct val="0"/>
              </a:spcBef>
              <a:spcAft>
                <a:spcPct val="0"/>
              </a:spcAft>
              <a:defRPr/>
            </a:pPr>
            <a:endParaRPr lang="en-US">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71098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Calibri" panose="020F0502020204030204" pitchFamily="34" charset="0"/>
              </a:defRPr>
            </a:lvl1pPr>
            <a:lvl2pPr eaLnBrk="1" latinLnBrk="0" hangingPunct="1">
              <a:defRPr>
                <a:latin typeface="Calibri" panose="020F0502020204030204" pitchFamily="34" charset="0"/>
              </a:defRPr>
            </a:lvl2pPr>
            <a:lvl3pPr eaLnBrk="1" latinLnBrk="0" hangingPunct="1">
              <a:defRPr>
                <a:latin typeface="Calibri" panose="020F0502020204030204" pitchFamily="34" charset="0"/>
              </a:defRPr>
            </a:lvl3pPr>
            <a:lvl4pPr eaLnBrk="1" latinLnBrk="0" hangingPunct="1">
              <a:defRPr>
                <a:latin typeface="Calibri" panose="020F0502020204030204" pitchFamily="34" charset="0"/>
              </a:defRPr>
            </a:lvl4pPr>
            <a:lvl5pPr eaLnBrk="1" latinLnBrk="0" hangingPunct="1">
              <a:defRPr>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fontAlgn="base">
              <a:spcBef>
                <a:spcPct val="0"/>
              </a:spcBef>
              <a:spcAft>
                <a:spcPct val="0"/>
              </a:spcAft>
              <a:defRPr/>
            </a:pPr>
            <a:fld id="{9B061E74-D3E1-4BD2-A4FC-8BC0155A53AD}" type="datetimeFigureOut">
              <a:rPr lang="en-US" smtClean="0"/>
              <a:pPr fontAlgn="base">
                <a:spcBef>
                  <a:spcPct val="0"/>
                </a:spcBef>
                <a:spcAft>
                  <a:spcPct val="0"/>
                </a:spcAft>
                <a:defRPr/>
              </a:pPr>
              <a:t>11/12/2019</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fontAlgn="base">
              <a:spcBef>
                <a:spcPct val="0"/>
              </a:spcBef>
              <a:spcAft>
                <a:spcPct val="0"/>
              </a:spcAft>
              <a:defRPr/>
            </a:pPr>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fontAlgn="base">
              <a:spcBef>
                <a:spcPct val="0"/>
              </a:spcBef>
              <a:spcAft>
                <a:spcPct val="0"/>
              </a:spcAft>
              <a:defRPr/>
            </a:pPr>
            <a:fld id="{F9751BC2-DA47-4FE5-89F7-B243D3604B9B}" type="slidenum">
              <a:rPr lang="en-US" smtClean="0">
                <a:solidFill>
                  <a:prstClr val="white"/>
                </a:solidFill>
              </a:rPr>
              <a:pPr fontAlgn="base">
                <a:spcBef>
                  <a:spcPct val="0"/>
                </a:spcBef>
                <a:spcAft>
                  <a:spcPct val="0"/>
                </a:spcAft>
                <a:defRPr/>
              </a:pPr>
              <a:t>‹#›</a:t>
            </a:fld>
            <a:endParaRPr lang="en-US">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atin typeface="Calibri Light" panose="020F0302020204030204" pitchFamily="34" charset="0"/>
              </a:defRPr>
            </a:lvl1pPr>
          </a:lstStyle>
          <a:p>
            <a:r>
              <a:rPr lang="en-US" dirty="0"/>
              <a:t>Click to edit Slide title</a:t>
            </a:r>
            <a:br>
              <a:rPr lang="en-US" dirty="0"/>
            </a:br>
            <a:r>
              <a:rPr lang="en-US" dirty="0"/>
              <a:t>Slide title can be extended to two lines</a:t>
            </a:r>
          </a:p>
        </p:txBody>
      </p:sp>
      <p:sp>
        <p:nvSpPr>
          <p:cNvPr id="2" name="Rectangle 1"/>
          <p:cNvSpPr/>
          <p:nvPr userDrawn="1"/>
        </p:nvSpPr>
        <p:spPr>
          <a:xfrm>
            <a:off x="323528" y="1268760"/>
            <a:ext cx="88204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66481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Image 7"/>
          <p:cNvPicPr>
            <a:picLocks noChangeAspect="1"/>
          </p:cNvPicPr>
          <p:nvPr/>
        </p:nvPicPr>
        <p:blipFill>
          <a:blip r:embed="rId2" cstate="print"/>
          <a:stretch>
            <a:fillRect/>
          </a:stretch>
        </p:blipFill>
        <p:spPr>
          <a:xfrm>
            <a:off x="579600" y="468000"/>
            <a:ext cx="692308" cy="1440000"/>
          </a:xfrm>
          <a:prstGeom prst="rect">
            <a:avLst/>
          </a:prstGeom>
        </p:spPr>
      </p:pic>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fontAlgn="base">
              <a:spcBef>
                <a:spcPct val="0"/>
              </a:spcBef>
              <a:spcAft>
                <a:spcPct val="0"/>
              </a:spcAft>
              <a:defRPr/>
            </a:pPr>
            <a:fld id="{9B061E74-D3E1-4BD2-A4FC-8BC0155A53AD}" type="datetimeFigureOut">
              <a:rPr lang="en-US" smtClean="0">
                <a:solidFill>
                  <a:prstClr val="white"/>
                </a:solidFill>
              </a:rPr>
              <a:pPr fontAlgn="base">
                <a:spcBef>
                  <a:spcPct val="0"/>
                </a:spcBef>
                <a:spcAft>
                  <a:spcPct val="0"/>
                </a:spcAft>
                <a:defRPr/>
              </a:pPr>
              <a:t>11/12/2019</a:t>
            </a:fld>
            <a:endParaRPr lang="en-US">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fontAlgn="base">
              <a:spcBef>
                <a:spcPct val="0"/>
              </a:spcBef>
              <a:spcAft>
                <a:spcPct val="0"/>
              </a:spcAft>
              <a:defRPr/>
            </a:pPr>
            <a:endParaRPr lang="en-US">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pPr fontAlgn="base">
              <a:spcBef>
                <a:spcPct val="0"/>
              </a:spcBef>
              <a:spcAft>
                <a:spcPct val="0"/>
              </a:spcAft>
              <a:defRPr/>
            </a:pPr>
            <a:fld id="{F9751BC2-DA47-4FE5-89F7-B243D3604B9B}" type="slidenum">
              <a:rPr lang="en-US" smtClean="0">
                <a:solidFill>
                  <a:srgbClr val="006299"/>
                </a:solidFill>
              </a:rPr>
              <a:pPr fontAlgn="base">
                <a:spcBef>
                  <a:spcPct val="0"/>
                </a:spcBef>
                <a:spcAft>
                  <a:spcPct val="0"/>
                </a:spcAft>
                <a:defRPr/>
              </a:pPr>
              <a:t>‹#›</a:t>
            </a:fld>
            <a:endParaRPr lang="en-US">
              <a:solidFill>
                <a:srgbClr val="006299"/>
              </a:solidFill>
            </a:endParaRPr>
          </a:p>
        </p:txBody>
      </p:sp>
    </p:spTree>
    <p:extLst>
      <p:ext uri="{BB962C8B-B14F-4D97-AF65-F5344CB8AC3E}">
        <p14:creationId xmlns:p14="http://schemas.microsoft.com/office/powerpoint/2010/main" val="2562800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Freies Forma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7" name="Textplatzhalter 7"/>
          <p:cNvSpPr>
            <a:spLocks noGrp="1"/>
          </p:cNvSpPr>
          <p:nvPr>
            <p:ph type="body" sz="quarter" idx="14"/>
          </p:nvPr>
        </p:nvSpPr>
        <p:spPr>
          <a:xfrm>
            <a:off x="461965" y="1313936"/>
            <a:ext cx="8220740" cy="366250"/>
          </a:xfrm>
          <a:prstGeom prst="rect">
            <a:avLst/>
          </a:prstGeom>
        </p:spPr>
        <p:txBody>
          <a:bodyPr/>
          <a:lstStyle>
            <a:lvl1pPr marL="0" indent="0">
              <a:buNone/>
              <a:defRPr sz="1600" cap="all" baseline="0">
                <a:solidFill>
                  <a:schemeClr val="accent4">
                    <a:lumMod val="75000"/>
                  </a:schemeClr>
                </a:solidFill>
              </a:defRPr>
            </a:lvl1pPr>
          </a:lstStyle>
          <a:p>
            <a:pPr lvl="0"/>
            <a:r>
              <a:rPr lang="de-DE"/>
              <a:t>Mastertextformat bearbeiten</a:t>
            </a:r>
          </a:p>
        </p:txBody>
      </p:sp>
      <p:sp>
        <p:nvSpPr>
          <p:cNvPr id="8" name="Textplatzhalter 6"/>
          <p:cNvSpPr>
            <a:spLocks noGrp="1"/>
          </p:cNvSpPr>
          <p:nvPr>
            <p:ph type="body" sz="quarter" idx="18"/>
          </p:nvPr>
        </p:nvSpPr>
        <p:spPr>
          <a:xfrm>
            <a:off x="461963" y="6400393"/>
            <a:ext cx="3830004" cy="238965"/>
          </a:xfrm>
          <a:prstGeom prst="rect">
            <a:avLst/>
          </a:prstGeom>
        </p:spPr>
        <p:txBody>
          <a:bodyPr/>
          <a:lstStyle>
            <a:lvl1pPr marL="0" indent="0">
              <a:buNone/>
              <a:defRPr sz="800" i="1"/>
            </a:lvl1pPr>
            <a:lvl2pPr>
              <a:defRPr sz="900"/>
            </a:lvl2pPr>
            <a:lvl3pPr>
              <a:defRPr sz="900"/>
            </a:lvl3pPr>
            <a:lvl4pPr>
              <a:defRPr sz="900"/>
            </a:lvl4pPr>
            <a:lvl5pPr>
              <a:defRPr sz="900"/>
            </a:lvl5pPr>
          </a:lstStyle>
          <a:p>
            <a:pPr lvl="0"/>
            <a:r>
              <a:rPr lang="de-DE"/>
              <a:t>Mastertextformat bearbeiten</a:t>
            </a:r>
          </a:p>
        </p:txBody>
      </p:sp>
      <p:sp>
        <p:nvSpPr>
          <p:cNvPr id="9" name="Datumsplatzhalter 3"/>
          <p:cNvSpPr>
            <a:spLocks noGrp="1"/>
          </p:cNvSpPr>
          <p:nvPr>
            <p:ph type="dt" sz="half" idx="2"/>
          </p:nvPr>
        </p:nvSpPr>
        <p:spPr>
          <a:xfrm>
            <a:off x="6457734" y="6443444"/>
            <a:ext cx="920716" cy="364206"/>
          </a:xfrm>
          <a:prstGeom prst="rect">
            <a:avLst/>
          </a:prstGeom>
        </p:spPr>
        <p:txBody>
          <a:bodyPr vert="horz" lIns="91417" tIns="45709" rIns="91417" bIns="45709" rtlCol="0" anchor="ctr"/>
          <a:lstStyle>
            <a:lvl1pPr algn="l">
              <a:defRPr sz="1100">
                <a:solidFill>
                  <a:schemeClr val="tx1"/>
                </a:solidFill>
                <a:latin typeface="Fago Offc Pro"/>
                <a:cs typeface="Fago Offc Pro"/>
              </a:defRPr>
            </a:lvl1pPr>
          </a:lstStyle>
          <a:p>
            <a:fld id="{B5262563-298A-8147-9510-0EC64662ECDA}" type="datetime1">
              <a:rPr lang="de-DE" smtClean="0">
                <a:solidFill>
                  <a:srgbClr val="727272"/>
                </a:solidFill>
              </a:rPr>
              <a:pPr/>
              <a:t>12.11.2019</a:t>
            </a:fld>
            <a:endParaRPr lang="de-DE" dirty="0">
              <a:solidFill>
                <a:srgbClr val="727272"/>
              </a:solidFill>
            </a:endParaRPr>
          </a:p>
        </p:txBody>
      </p:sp>
      <p:sp>
        <p:nvSpPr>
          <p:cNvPr id="10" name="Fußzeilenplatzhalter 4"/>
          <p:cNvSpPr>
            <a:spLocks noGrp="1"/>
          </p:cNvSpPr>
          <p:nvPr>
            <p:ph type="ftr" sz="quarter" idx="3"/>
          </p:nvPr>
        </p:nvSpPr>
        <p:spPr>
          <a:xfrm>
            <a:off x="4816264" y="6443444"/>
            <a:ext cx="1504145" cy="364206"/>
          </a:xfrm>
          <a:prstGeom prst="rect">
            <a:avLst/>
          </a:prstGeom>
        </p:spPr>
        <p:txBody>
          <a:bodyPr vert="horz" lIns="91417" tIns="45709" rIns="91417" bIns="45709" rtlCol="0" anchor="ctr"/>
          <a:lstStyle>
            <a:lvl1pPr algn="ctr">
              <a:defRPr sz="1100">
                <a:solidFill>
                  <a:schemeClr val="tx1"/>
                </a:solidFill>
                <a:latin typeface="Fago Offc Pro"/>
                <a:cs typeface="Fago Offc Pro"/>
              </a:defRPr>
            </a:lvl1pPr>
          </a:lstStyle>
          <a:p>
            <a:r>
              <a:rPr lang="de-DE" dirty="0" err="1">
                <a:solidFill>
                  <a:srgbClr val="727272"/>
                </a:solidFill>
              </a:rPr>
              <a:t>systain</a:t>
            </a:r>
            <a:endParaRPr lang="de-DE" dirty="0">
              <a:solidFill>
                <a:srgbClr val="727272"/>
              </a:solidFill>
            </a:endParaRPr>
          </a:p>
        </p:txBody>
      </p:sp>
      <p:sp>
        <p:nvSpPr>
          <p:cNvPr id="11" name="Foliennummernplatzhalter 5"/>
          <p:cNvSpPr>
            <a:spLocks noGrp="1"/>
          </p:cNvSpPr>
          <p:nvPr>
            <p:ph type="sldNum" sz="quarter" idx="4"/>
          </p:nvPr>
        </p:nvSpPr>
        <p:spPr>
          <a:xfrm>
            <a:off x="7832506" y="6443444"/>
            <a:ext cx="1153826" cy="364206"/>
          </a:xfrm>
          <a:prstGeom prst="rect">
            <a:avLst/>
          </a:prstGeom>
        </p:spPr>
        <p:txBody>
          <a:bodyPr vert="horz" lIns="91417" tIns="45709" rIns="91417" bIns="45709" rtlCol="0" anchor="ctr"/>
          <a:lstStyle>
            <a:lvl1pPr algn="r">
              <a:defRPr sz="1100">
                <a:solidFill>
                  <a:schemeClr val="tx1"/>
                </a:solidFill>
                <a:latin typeface="Fago Offc Pro"/>
                <a:cs typeface="Fago Offc Pro"/>
              </a:defRPr>
            </a:lvl1pPr>
          </a:lstStyle>
          <a:p>
            <a:fld id="{ADA8FAF0-400A-944D-BB5A-0EDB3FAD75A9}" type="slidenum">
              <a:rPr lang="de-DE" smtClean="0">
                <a:solidFill>
                  <a:srgbClr val="727272"/>
                </a:solidFill>
              </a:rPr>
              <a:pPr/>
              <a:t>‹#›</a:t>
            </a:fld>
            <a:endParaRPr lang="de-DE" dirty="0">
              <a:solidFill>
                <a:srgbClr val="727272"/>
              </a:solidFill>
            </a:endParaRPr>
          </a:p>
        </p:txBody>
      </p:sp>
    </p:spTree>
    <p:extLst>
      <p:ext uri="{BB962C8B-B14F-4D97-AF65-F5344CB8AC3E}">
        <p14:creationId xmlns:p14="http://schemas.microsoft.com/office/powerpoint/2010/main" val="6345415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8" y="468313"/>
            <a:ext cx="692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60000" y="2682992"/>
            <a:ext cx="6624000" cy="1531616"/>
          </a:xfrm>
        </p:spPr>
        <p:txBody>
          <a:bodyPr>
            <a:spAutoFit/>
          </a:bodyPr>
          <a:lstStyle>
            <a:lvl1pPr algn="ctr">
              <a:lnSpc>
                <a:spcPts val="3700"/>
              </a:lnSpc>
              <a:defRPr sz="3700" b="0" i="0" cap="all" baseline="0">
                <a:solidFill>
                  <a:schemeClr val="bg1"/>
                </a:solidFill>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endParaRPr lang="fr-FR">
              <a:solidFill>
                <a:prstClr val="white"/>
              </a:solidFill>
            </a:endParaRPr>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1C5A97B9-B156-4314-91E6-CC1B5478E9BB}" type="slidenum">
              <a:rPr lang="en-US" altLang="en-US">
                <a:solidFill>
                  <a:srgbClr val="006299"/>
                </a:solidFill>
              </a:rPr>
              <a:pPr>
                <a:defRPr/>
              </a:pPr>
              <a:t>‹#›</a:t>
            </a:fld>
            <a:endParaRPr lang="en-US" altLang="en-US">
              <a:solidFill>
                <a:srgbClr val="006299"/>
              </a:solidFill>
            </a:endParaRPr>
          </a:p>
        </p:txBody>
      </p:sp>
    </p:spTree>
    <p:extLst>
      <p:ext uri="{BB962C8B-B14F-4D97-AF65-F5344CB8AC3E}">
        <p14:creationId xmlns:p14="http://schemas.microsoft.com/office/powerpoint/2010/main" val="395287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78A550A-0BD0-4222-B133-455C07F79F6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77380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846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184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840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1847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6624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0"/>
          <p:cNvSpPr>
            <a:spLocks noChangeArrowheads="1"/>
          </p:cNvSpPr>
          <p:nvPr/>
        </p:nvSpPr>
        <p:spPr bwMode="auto">
          <a:xfrm>
            <a:off x="503238" y="1306513"/>
            <a:ext cx="8154987" cy="0"/>
          </a:xfrm>
          <a:prstGeom prst="rect">
            <a:avLst/>
          </a:prstGeom>
          <a:noFill/>
          <a:ln w="6350" algn="ctr">
            <a:solidFill>
              <a:srgbClr val="72727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endParaRPr lang="fr-FR" altLang="en-US" sz="2000">
              <a:solidFill>
                <a:srgbClr val="727272"/>
              </a:solidFill>
              <a:latin typeface="Helvetica 65 Medium"/>
            </a:endParaRPr>
          </a:p>
        </p:txBody>
      </p:sp>
      <p:pic>
        <p:nvPicPr>
          <p:cNvPr id="2052" name="Imag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Placeholder 12"/>
          <p:cNvSpPr>
            <a:spLocks noGrp="1"/>
          </p:cNvSpPr>
          <p:nvPr>
            <p:ph type="body" idx="1"/>
          </p:nvPr>
        </p:nvSpPr>
        <p:spPr bwMode="auto">
          <a:xfrm>
            <a:off x="468313" y="1601788"/>
            <a:ext cx="82184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endParaRPr lang="en-US" altLang="en-US"/>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2054"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titre</a:t>
            </a:r>
            <a:br>
              <a:rPr lang="fr-FR" altLang="en-US"/>
            </a:br>
            <a:r>
              <a:rPr lang="fr-FR" altLang="en-US"/>
              <a:t>Le titre peut-être étendu sur deux lignes</a:t>
            </a:r>
            <a:endParaRPr lang="en-US" altLang="en-US"/>
          </a:p>
        </p:txBody>
      </p:sp>
      <p:sp>
        <p:nvSpPr>
          <p:cNvPr id="26"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727272"/>
                </a:solidFill>
              </a:defRPr>
            </a:lvl1pPr>
          </a:lstStyle>
          <a:p>
            <a:pPr fontAlgn="base">
              <a:spcBef>
                <a:spcPct val="0"/>
              </a:spcBef>
              <a:spcAft>
                <a:spcPct val="0"/>
              </a:spcAft>
              <a:defRPr/>
            </a:pPr>
            <a:endParaRPr lang="en-GB">
              <a:latin typeface="Arial" pitchFamily="34" charset="0"/>
              <a:cs typeface="Arial" pitchFamily="34" charset="0"/>
            </a:endParaRPr>
          </a:p>
        </p:txBody>
      </p:sp>
      <p:sp>
        <p:nvSpPr>
          <p:cNvPr id="27"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727272"/>
                </a:solidFill>
              </a:defRPr>
            </a:lvl1pPr>
          </a:lstStyle>
          <a:p>
            <a:pPr fontAlgn="base">
              <a:spcBef>
                <a:spcPct val="0"/>
              </a:spcBef>
              <a:spcAft>
                <a:spcPct val="0"/>
              </a:spcAft>
              <a:defRPr/>
            </a:pPr>
            <a:endParaRPr lang="en-GB">
              <a:latin typeface="Arial" pitchFamily="34" charset="0"/>
              <a:cs typeface="Arial" pitchFamily="34" charset="0"/>
            </a:endParaRPr>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eaLnBrk="1" hangingPunct="1">
              <a:defRPr sz="1000">
                <a:solidFill>
                  <a:schemeClr val="bg1"/>
                </a:solidFill>
              </a:defRPr>
            </a:lvl1pPr>
          </a:lstStyle>
          <a:p>
            <a:pPr fontAlgn="base">
              <a:spcBef>
                <a:spcPct val="0"/>
              </a:spcBef>
              <a:spcAft>
                <a:spcPct val="0"/>
              </a:spcAft>
              <a:defRPr/>
            </a:pPr>
            <a:fld id="{43EA5436-E963-41EF-A622-EF3B87CADDA3}" type="slidenum">
              <a:rPr lang="en-GB" altLang="en-US">
                <a:solidFill>
                  <a:prstClr val="white"/>
                </a:solidFill>
                <a:latin typeface="Arial" pitchFamily="34" charset="0"/>
                <a:cs typeface="Arial" pitchFamily="34" charset="0"/>
              </a:rPr>
              <a:pPr fontAlgn="base">
                <a:spcBef>
                  <a:spcPct val="0"/>
                </a:spcBef>
                <a:spcAft>
                  <a:spcPct val="0"/>
                </a:spcAft>
                <a:defRPr/>
              </a:pPr>
              <a:t>‹#›</a:t>
            </a:fld>
            <a:endParaRPr lang="en-GB" altLang="en-US">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38974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0" fontAlgn="base" hangingPunct="0">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81B96-E602-4D68-91C4-C277F1D36FFC}" type="datetimeFigureOut">
              <a:rPr lang="en-GB" smtClean="0">
                <a:solidFill>
                  <a:prstClr val="black">
                    <a:tint val="75000"/>
                  </a:prstClr>
                </a:solidFill>
              </a:rPr>
              <a:pPr/>
              <a:t>12/11/2019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7E149-3167-427F-A1B0-95C172DD7D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07174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Image 8"/>
          <p:cNvPicPr>
            <a:picLocks noChangeAspect="1"/>
          </p:cNvPicPr>
          <p:nvPr/>
        </p:nvPicPr>
        <p:blipFill>
          <a:blip r:embed="rId6" cstate="print"/>
          <a:srcRect/>
          <a:stretch>
            <a:fillRect/>
          </a:stretch>
        </p:blipFill>
        <p:spPr bwMode="auto">
          <a:xfrm>
            <a:off x="8193088" y="5327650"/>
            <a:ext cx="950912" cy="1530350"/>
          </a:xfrm>
          <a:prstGeom prst="rect">
            <a:avLst/>
          </a:prstGeom>
          <a:noFill/>
          <a:ln w="9525">
            <a:noFill/>
            <a:miter lim="800000"/>
            <a:headEnd/>
            <a:tailEnd/>
          </a:ln>
        </p:spPr>
      </p:pic>
      <p:sp>
        <p:nvSpPr>
          <p:cNvPr id="7" name="Rectangle 6"/>
          <p:cNvSpPr/>
          <p:nvPr/>
        </p:nvSpPr>
        <p:spPr bwMode="auto">
          <a:xfrm>
            <a:off x="503238" y="1306513"/>
            <a:ext cx="8154987" cy="0"/>
          </a:xfrm>
          <a:prstGeom prst="rect">
            <a:avLst/>
          </a:prstGeom>
          <a:noFill/>
          <a:ln w="6350" cap="flat" cmpd="sng" algn="ctr">
            <a:solidFill>
              <a:srgbClr val="727272"/>
            </a:solidFill>
            <a:prstDash val="solid"/>
            <a:miter lim="800000"/>
            <a:headEnd type="none" w="med" len="med"/>
            <a:tailEnd type="none" w="med" len="med"/>
          </a:ln>
          <a:effectLst/>
        </p:spPr>
        <p:txBody>
          <a:bodyPr wrap="none"/>
          <a:lstStyle/>
          <a:p>
            <a:pPr algn="ctr" eaLnBrk="0" fontAlgn="base" hangingPunct="0">
              <a:spcBef>
                <a:spcPct val="0"/>
              </a:spcBef>
              <a:spcAft>
                <a:spcPct val="0"/>
              </a:spcAft>
            </a:pPr>
            <a:endParaRPr lang="fr-FR" sz="2000" dirty="0">
              <a:solidFill>
                <a:prstClr val="white"/>
              </a:solidFill>
              <a:latin typeface="Helvetica 65 Medium" charset="0"/>
              <a:cs typeface="Arial" pitchFamily="34" charset="0"/>
            </a:endParaRPr>
          </a:p>
        </p:txBody>
      </p:sp>
      <p:pic>
        <p:nvPicPr>
          <p:cNvPr id="25604" name="Image 7"/>
          <p:cNvPicPr>
            <a:picLocks noChangeAspect="1"/>
          </p:cNvPicPr>
          <p:nvPr/>
        </p:nvPicPr>
        <p:blipFill>
          <a:blip r:embed="rId7" cstate="print"/>
          <a:srcRect/>
          <a:stretch>
            <a:fillRect/>
          </a:stretch>
        </p:blipFill>
        <p:spPr bwMode="auto">
          <a:xfrm>
            <a:off x="500063" y="287338"/>
            <a:ext cx="458787" cy="954087"/>
          </a:xfrm>
          <a:prstGeom prst="rect">
            <a:avLst/>
          </a:prstGeom>
          <a:noFill/>
          <a:ln w="9525">
            <a:noFill/>
            <a:miter lim="800000"/>
            <a:headEnd/>
            <a:tailEnd/>
          </a:ln>
        </p:spPr>
      </p:pic>
      <p:sp>
        <p:nvSpPr>
          <p:cNvPr id="25605" name="Title Placeholder 1"/>
          <p:cNvSpPr>
            <a:spLocks noGrp="1"/>
          </p:cNvSpPr>
          <p:nvPr>
            <p:ph type="title"/>
          </p:nvPr>
        </p:nvSpPr>
        <p:spPr bwMode="auto">
          <a:xfrm>
            <a:off x="1079500" y="238125"/>
            <a:ext cx="7416800"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Slide title</a:t>
            </a:r>
            <a:br>
              <a:rPr lang="fr-FR"/>
            </a:br>
            <a:r>
              <a:rPr lang="fr-FR"/>
              <a:t>Slide title can be extended to two lines</a:t>
            </a:r>
            <a:endParaRPr lang="en-US"/>
          </a:p>
        </p:txBody>
      </p:sp>
      <p:sp>
        <p:nvSpPr>
          <p:cNvPr id="25606" name="Text Placeholder 2"/>
          <p:cNvSpPr>
            <a:spLocks noGrp="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fontAlgn="base">
              <a:spcBef>
                <a:spcPct val="0"/>
              </a:spcBef>
              <a:spcAft>
                <a:spcPct val="0"/>
              </a:spcAft>
            </a:pPr>
            <a:fld id="{FD303076-19D6-4DAB-9C8B-3ED26E8ABE31}" type="datetime1">
              <a:rPr lang="en-US" smtClean="0">
                <a:cs typeface="Arial" pitchFamily="34" charset="0"/>
              </a:rPr>
              <a:pPr fontAlgn="base">
                <a:spcBef>
                  <a:spcPct val="0"/>
                </a:spcBef>
                <a:spcAft>
                  <a:spcPct val="0"/>
                </a:spcAft>
              </a:pPr>
              <a:t>11/12/2019</a:t>
            </a:fld>
            <a:endParaRPr lang="en-US" dirty="0">
              <a:cs typeface="Arial" pitchFamily="34" charset="0"/>
            </a:endParaRPr>
          </a:p>
        </p:txBody>
      </p:sp>
      <p:sp>
        <p:nvSpPr>
          <p:cNvPr id="5"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defRPr>
            </a:lvl1pPr>
          </a:lstStyle>
          <a:p>
            <a:pPr fontAlgn="base">
              <a:spcBef>
                <a:spcPct val="0"/>
              </a:spcBef>
              <a:spcAft>
                <a:spcPct val="0"/>
              </a:spcAft>
            </a:pPr>
            <a:endParaRPr lang="en-US" dirty="0">
              <a:cs typeface="Arial" pitchFamily="34" charset="0"/>
            </a:endParaRPr>
          </a:p>
        </p:txBody>
      </p:sp>
      <p:sp>
        <p:nvSpPr>
          <p:cNvPr id="6"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BB180368-6679-429B-A5DC-486D3AD13693}" type="slidenum">
              <a:rPr lang="en-US">
                <a:solidFill>
                  <a:prstClr val="white"/>
                </a:solidFill>
                <a:cs typeface="Arial" pitchFamily="34" charset="0"/>
              </a:rPr>
              <a:pPr fontAlgn="base">
                <a:spcBef>
                  <a:spcPct val="0"/>
                </a:spcBef>
                <a:spcAft>
                  <a:spcPct val="0"/>
                </a:spcAft>
              </a:pPr>
              <a:t>‹#›</a:t>
            </a:fld>
            <a:endParaRPr lang="en-US" dirty="0">
              <a:solidFill>
                <a:prstClr val="white"/>
              </a:solidFill>
              <a:cs typeface="Arial" pitchFamily="34" charset="0"/>
            </a:endParaRPr>
          </a:p>
        </p:txBody>
      </p:sp>
    </p:spTree>
    <p:extLst>
      <p:ext uri="{BB962C8B-B14F-4D97-AF65-F5344CB8AC3E}">
        <p14:creationId xmlns:p14="http://schemas.microsoft.com/office/powerpoint/2010/main" val="182340967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51" r:id="rId4"/>
  </p:sldLayoutIdLst>
  <p:hf hdr="0" ftr="0" dt="0"/>
  <p:txStyles>
    <p:titleStyle>
      <a:lvl1pPr algn="l" rtl="0" eaLnBrk="0" fontAlgn="base" hangingPunct="0">
        <a:spcBef>
          <a:spcPct val="0"/>
        </a:spcBef>
        <a:spcAft>
          <a:spcPct val="0"/>
        </a:spcAft>
        <a:defRPr sz="3200" kern="1200">
          <a:solidFill>
            <a:srgbClr val="727272"/>
          </a:solidFill>
          <a:latin typeface="Arial"/>
          <a:ea typeface="ＭＳ Ｐゴシック" pitchFamily="-65" charset="-128"/>
          <a:cs typeface="ＭＳ Ｐゴシック" pitchFamily="-65" charset="-128"/>
        </a:defRPr>
      </a:lvl1pPr>
      <a:lvl2pPr algn="l" rtl="0" eaLnBrk="0" fontAlgn="base" hangingPunct="0">
        <a:spcBef>
          <a:spcPct val="0"/>
        </a:spcBef>
        <a:spcAft>
          <a:spcPct val="0"/>
        </a:spcAft>
        <a:defRPr sz="3200">
          <a:solidFill>
            <a:srgbClr val="727272"/>
          </a:solidFill>
          <a:latin typeface="Arial" pitchFamily="34"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rgbClr val="727272"/>
          </a:solidFill>
          <a:latin typeface="Arial" pitchFamily="34"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rgbClr val="727272"/>
          </a:solidFill>
          <a:latin typeface="Arial" pitchFamily="34"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rgbClr val="727272"/>
          </a:solidFill>
          <a:latin typeface="Arial" pitchFamily="34" charset="0"/>
          <a:ea typeface="ＭＳ Ｐゴシック" pitchFamily="-65" charset="-128"/>
          <a:cs typeface="ＭＳ Ｐゴシック" pitchFamily="-65" charset="-128"/>
        </a:defRPr>
      </a:lvl5pPr>
      <a:lvl6pPr marL="457200" algn="l" rtl="0" fontAlgn="base">
        <a:spcBef>
          <a:spcPct val="0"/>
        </a:spcBef>
        <a:spcAft>
          <a:spcPct val="0"/>
        </a:spcAft>
        <a:defRPr sz="3200">
          <a:solidFill>
            <a:srgbClr val="727272"/>
          </a:solidFill>
          <a:latin typeface="Arial" pitchFamily="34" charset="0"/>
        </a:defRPr>
      </a:lvl6pPr>
      <a:lvl7pPr marL="914400" algn="l" rtl="0" fontAlgn="base">
        <a:spcBef>
          <a:spcPct val="0"/>
        </a:spcBef>
        <a:spcAft>
          <a:spcPct val="0"/>
        </a:spcAft>
        <a:defRPr sz="3200">
          <a:solidFill>
            <a:srgbClr val="727272"/>
          </a:solidFill>
          <a:latin typeface="Arial" pitchFamily="34" charset="0"/>
        </a:defRPr>
      </a:lvl7pPr>
      <a:lvl8pPr marL="1371600" algn="l" rtl="0" fontAlgn="base">
        <a:spcBef>
          <a:spcPct val="0"/>
        </a:spcBef>
        <a:spcAft>
          <a:spcPct val="0"/>
        </a:spcAft>
        <a:defRPr sz="3200">
          <a:solidFill>
            <a:srgbClr val="727272"/>
          </a:solidFill>
          <a:latin typeface="Arial" pitchFamily="34" charset="0"/>
        </a:defRPr>
      </a:lvl8pPr>
      <a:lvl9pPr marL="1828800" algn="l" rtl="0" fontAlgn="base">
        <a:spcBef>
          <a:spcPct val="0"/>
        </a:spcBef>
        <a:spcAft>
          <a:spcPct val="0"/>
        </a:spcAft>
        <a:defRPr sz="3200">
          <a:solidFill>
            <a:srgbClr val="727272"/>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727272"/>
          </a:solidFill>
          <a:latin typeface="Georgia"/>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727272"/>
        </a:buClr>
        <a:buFont typeface="Arial" pitchFamily="34" charset="0"/>
        <a:buChar char="–"/>
        <a:defRPr sz="2800" kern="1200">
          <a:solidFill>
            <a:srgbClr val="727272"/>
          </a:solidFill>
          <a:latin typeface="Georgia"/>
          <a:ea typeface="ＭＳ Ｐゴシック" pitchFamily="-65"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727272"/>
          </a:solidFill>
          <a:latin typeface="Georgia"/>
          <a:ea typeface="ＭＳ Ｐゴシック" pitchFamily="-65"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727272"/>
          </a:solidFill>
          <a:latin typeface="Georgia"/>
          <a:ea typeface="ＭＳ Ｐゴシック" pitchFamily="-65"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727272"/>
          </a:solidFill>
          <a:latin typeface="Georgia"/>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fontAlgn="base">
              <a:spcBef>
                <a:spcPct val="0"/>
              </a:spcBef>
              <a:spcAft>
                <a:spcPct val="0"/>
              </a:spcAft>
              <a:defRPr/>
            </a:pPr>
            <a:fld id="{9B061E74-D3E1-4BD2-A4FC-8BC0155A53AD}" type="datetimeFigureOut">
              <a:rPr lang="en-US" smtClean="0"/>
              <a:pPr fontAlgn="base">
                <a:spcBef>
                  <a:spcPct val="0"/>
                </a:spcBef>
                <a:spcAft>
                  <a:spcPct val="0"/>
                </a:spcAft>
                <a:defRPr/>
              </a:pPr>
              <a:t>11/12/2019</a:t>
            </a:fld>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fontAlgn="base">
              <a:spcBef>
                <a:spcPct val="0"/>
              </a:spcBef>
              <a:spcAft>
                <a:spcPct val="0"/>
              </a:spcAft>
              <a:defRPr/>
            </a:pPr>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fontAlgn="base">
              <a:spcBef>
                <a:spcPct val="0"/>
              </a:spcBef>
              <a:spcAft>
                <a:spcPct val="0"/>
              </a:spcAft>
              <a:defRPr/>
            </a:pPr>
            <a:fld id="{F9751BC2-DA47-4FE5-89F7-B243D3604B9B}" type="slidenum">
              <a:rPr lang="en-US" smtClean="0">
                <a:solidFill>
                  <a:prstClr val="white"/>
                </a:solidFill>
              </a:rPr>
              <a:pPr fontAlgn="base">
                <a:spcBef>
                  <a:spcPct val="0"/>
                </a:spcBef>
                <a:spcAft>
                  <a:spcPct val="0"/>
                </a:spcAft>
                <a:defRPr/>
              </a:pPr>
              <a:t>‹#›</a:t>
            </a:fld>
            <a:endParaRPr lang="en-US">
              <a:solidFill>
                <a:prstClr val="white"/>
              </a:solidFill>
            </a:endParaRPr>
          </a:p>
        </p:txBody>
      </p:sp>
    </p:spTree>
    <p:extLst>
      <p:ext uri="{BB962C8B-B14F-4D97-AF65-F5344CB8AC3E}">
        <p14:creationId xmlns:p14="http://schemas.microsoft.com/office/powerpoint/2010/main" val="183169811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investment/countryreviews.htm" TargetMode="External"/><Relationship Id="rId2" Type="http://schemas.openxmlformats.org/officeDocument/2006/relationships/hyperlink" Target="mailto:Cristina.Tebar-Less@oecd.org"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www.oecd.org/daf/inv/mne/48004323.pdf"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390124"/>
            <a:ext cx="7200800" cy="3046988"/>
          </a:xfrm>
        </p:spPr>
        <p:txBody>
          <a:bodyPr/>
          <a:lstStyle/>
          <a:p>
            <a:pPr>
              <a:lnSpc>
                <a:spcPct val="100000"/>
              </a:lnSpc>
            </a:pPr>
            <a:r>
              <a:rPr lang="en-US" sz="2800" b="1" dirty="0" err="1"/>
              <a:t>moscow</a:t>
            </a:r>
            <a:r>
              <a:rPr lang="en-US" sz="2800" b="1" dirty="0"/>
              <a:t> exchange conference </a:t>
            </a:r>
            <a:br>
              <a:rPr lang="en-US" sz="2800" b="1" dirty="0"/>
            </a:br>
            <a:r>
              <a:rPr lang="en-GB" sz="2800" b="1" dirty="0"/>
              <a:t>CORPORATE GOVERNANCE </a:t>
            </a:r>
            <a:br>
              <a:rPr lang="en-GB" sz="2800" b="1" dirty="0"/>
            </a:br>
            <a:r>
              <a:rPr lang="en-GB" sz="2800" b="1" dirty="0"/>
              <a:t>in </a:t>
            </a:r>
            <a:r>
              <a:rPr lang="en-GB" sz="2800" b="1" dirty="0" err="1"/>
              <a:t>RUssia</a:t>
            </a:r>
            <a:r>
              <a:rPr lang="en-GB" sz="2800" b="1" dirty="0"/>
              <a:t> – 2019</a:t>
            </a:r>
            <a:br>
              <a:rPr lang="en-GB" sz="3600" b="1" dirty="0"/>
            </a:br>
            <a:br>
              <a:rPr lang="en-GB" sz="3600" dirty="0"/>
            </a:br>
            <a:r>
              <a:rPr lang="en-GB" sz="3600" b="1" dirty="0"/>
              <a:t>Responsible business conduct</a:t>
            </a:r>
          </a:p>
        </p:txBody>
      </p:sp>
      <p:sp>
        <p:nvSpPr>
          <p:cNvPr id="3" name="Subtitle 2"/>
          <p:cNvSpPr>
            <a:spLocks noGrp="1"/>
          </p:cNvSpPr>
          <p:nvPr>
            <p:ph type="subTitle" idx="1"/>
          </p:nvPr>
        </p:nvSpPr>
        <p:spPr>
          <a:xfrm>
            <a:off x="971600" y="5085184"/>
            <a:ext cx="5616624" cy="1631216"/>
          </a:xfrm>
        </p:spPr>
        <p:txBody>
          <a:bodyPr/>
          <a:lstStyle/>
          <a:p>
            <a:endParaRPr lang="en-GB" dirty="0"/>
          </a:p>
          <a:p>
            <a:r>
              <a:rPr lang="en-GB" dirty="0"/>
              <a:t>Cristina </a:t>
            </a:r>
            <a:r>
              <a:rPr lang="en-GB" dirty="0" err="1"/>
              <a:t>Tébar</a:t>
            </a:r>
            <a:r>
              <a:rPr lang="en-GB" dirty="0"/>
              <a:t> Less</a:t>
            </a:r>
          </a:p>
          <a:p>
            <a:r>
              <a:rPr lang="en-GB" dirty="0"/>
              <a:t>Acting Head</a:t>
            </a:r>
          </a:p>
          <a:p>
            <a:r>
              <a:rPr lang="en-GB" dirty="0"/>
              <a:t>OECD Centre for Responsible Business Conduct</a:t>
            </a:r>
          </a:p>
          <a:p>
            <a:r>
              <a:rPr lang="en-GB"/>
              <a:t> </a:t>
            </a:r>
          </a:p>
          <a:p>
            <a:endParaRPr lang="en-GB" dirty="0"/>
          </a:p>
        </p:txBody>
      </p:sp>
    </p:spTree>
    <p:extLst>
      <p:ext uri="{BB962C8B-B14F-4D97-AF65-F5344CB8AC3E}">
        <p14:creationId xmlns:p14="http://schemas.microsoft.com/office/powerpoint/2010/main" val="188797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60648"/>
            <a:ext cx="7416800" cy="1022350"/>
          </a:xfrm>
        </p:spPr>
        <p:txBody>
          <a:bodyPr/>
          <a:lstStyle/>
          <a:p>
            <a:pPr lvl="0"/>
            <a:r>
              <a:rPr lang="en-GB" sz="3600" b="1" dirty="0">
                <a:latin typeface="Calibri" panose="020F0502020204030204" pitchFamily="34" charset="0"/>
                <a:cs typeface="Calibri" panose="020F0502020204030204" pitchFamily="34" charset="0"/>
              </a:rPr>
              <a:t>2. Helping business to conduct due diligence for RBC</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80928"/>
            <a:ext cx="5040560" cy="393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5895242" y="2244760"/>
            <a:ext cx="3248758" cy="4666207"/>
          </a:xfrm>
          <a:prstGeom prst="rect">
            <a:avLst/>
          </a:prstGeom>
        </p:spPr>
      </p:pic>
      <p:sp>
        <p:nvSpPr>
          <p:cNvPr id="2" name="TextBox 1"/>
          <p:cNvSpPr txBox="1"/>
          <p:nvPr/>
        </p:nvSpPr>
        <p:spPr>
          <a:xfrm>
            <a:off x="251520" y="1412776"/>
            <a:ext cx="8568952" cy="1015663"/>
          </a:xfrm>
          <a:prstGeom prst="rect">
            <a:avLst/>
          </a:prstGeom>
          <a:noFill/>
        </p:spPr>
        <p:txBody>
          <a:bodyPr wrap="square" rtlCol="0">
            <a:spAutoFit/>
          </a:bodyPr>
          <a:lstStyle/>
          <a:p>
            <a:r>
              <a:rPr lang="en-GB" sz="2000" dirty="0">
                <a:latin typeface="+mj-lt"/>
              </a:rPr>
              <a:t>Companies are expected to conduct due diligence to identify and address adverse impacts from their operations and through their business relations (including supply chains) </a:t>
            </a:r>
          </a:p>
        </p:txBody>
      </p:sp>
    </p:spTree>
    <p:extLst>
      <p:ext uri="{BB962C8B-B14F-4D97-AF65-F5344CB8AC3E}">
        <p14:creationId xmlns:p14="http://schemas.microsoft.com/office/powerpoint/2010/main" val="65692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232" y="1340768"/>
            <a:ext cx="4551792" cy="5517232"/>
          </a:xfrm>
        </p:spPr>
        <p:txBody>
          <a:bodyPr/>
          <a:lstStyle/>
          <a:p>
            <a:pPr marL="0" indent="0">
              <a:buNone/>
            </a:pPr>
            <a:r>
              <a:rPr lang="en-GB" sz="2000" dirty="0">
                <a:solidFill>
                  <a:schemeClr val="bg2">
                    <a:lumMod val="10000"/>
                  </a:schemeClr>
                </a:solidFill>
                <a:latin typeface="+mj-lt"/>
              </a:rPr>
              <a:t>Guidance for RBC in key sectors: minerals, extractives,  garment and footwear, agriculture, financial sector</a:t>
            </a:r>
          </a:p>
          <a:p>
            <a:pPr marL="342900" indent="-342900"/>
            <a:endParaRPr lang="en-GB" sz="2000" dirty="0">
              <a:solidFill>
                <a:schemeClr val="bg2">
                  <a:lumMod val="10000"/>
                </a:schemeClr>
              </a:solidFill>
              <a:latin typeface="+mj-lt"/>
            </a:endParaRPr>
          </a:p>
          <a:p>
            <a:pPr marL="0" indent="0">
              <a:buNone/>
            </a:pPr>
            <a:r>
              <a:rPr lang="en-GB" sz="2000" dirty="0">
                <a:solidFill>
                  <a:schemeClr val="bg2">
                    <a:lumMod val="10000"/>
                  </a:schemeClr>
                </a:solidFill>
                <a:latin typeface="+mj-lt"/>
              </a:rPr>
              <a:t>Tailored to key risks and opportunities in each sector</a:t>
            </a:r>
          </a:p>
          <a:p>
            <a:pPr marL="342900" indent="-342900"/>
            <a:endParaRPr lang="en-GB" sz="2000" dirty="0">
              <a:solidFill>
                <a:schemeClr val="bg2">
                  <a:lumMod val="10000"/>
                </a:schemeClr>
              </a:solidFill>
              <a:latin typeface="+mj-lt"/>
            </a:endParaRPr>
          </a:p>
          <a:p>
            <a:pPr marL="0" indent="0">
              <a:buNone/>
            </a:pPr>
            <a:r>
              <a:rPr lang="en-GB" sz="2000" dirty="0">
                <a:solidFill>
                  <a:schemeClr val="bg2">
                    <a:lumMod val="10000"/>
                  </a:schemeClr>
                </a:solidFill>
                <a:latin typeface="+mj-lt"/>
              </a:rPr>
              <a:t>Support to companies (e.g. through pilot projects)</a:t>
            </a:r>
          </a:p>
          <a:p>
            <a:pPr marL="342900" indent="-342900"/>
            <a:endParaRPr lang="en-GB" sz="2000" dirty="0">
              <a:solidFill>
                <a:schemeClr val="bg2">
                  <a:lumMod val="10000"/>
                </a:schemeClr>
              </a:solidFill>
              <a:latin typeface="+mj-lt"/>
            </a:endParaRPr>
          </a:p>
          <a:p>
            <a:pPr marL="0" indent="0">
              <a:buNone/>
            </a:pPr>
            <a:r>
              <a:rPr lang="en-GB" sz="2000" dirty="0">
                <a:solidFill>
                  <a:schemeClr val="bg2">
                    <a:lumMod val="10000"/>
                  </a:schemeClr>
                </a:solidFill>
                <a:latin typeface="+mj-lt"/>
              </a:rPr>
              <a:t>Cooperation with industry groups and initiatives</a:t>
            </a:r>
          </a:p>
          <a:p>
            <a:pPr marL="0" indent="0">
              <a:buNone/>
            </a:pPr>
            <a:r>
              <a:rPr lang="en-GB" sz="2000" dirty="0">
                <a:solidFill>
                  <a:schemeClr val="bg2">
                    <a:lumMod val="10000"/>
                  </a:schemeClr>
                </a:solidFill>
                <a:latin typeface="+mj-lt"/>
              </a:rPr>
              <a:t>Financial sector is one of key sectors (institutional investors, corporate lending, project finance)</a:t>
            </a:r>
          </a:p>
        </p:txBody>
      </p:sp>
      <p:sp>
        <p:nvSpPr>
          <p:cNvPr id="3" name="Title 2"/>
          <p:cNvSpPr>
            <a:spLocks noGrp="1"/>
          </p:cNvSpPr>
          <p:nvPr>
            <p:ph type="title"/>
          </p:nvPr>
        </p:nvSpPr>
        <p:spPr/>
        <p:txBody>
          <a:bodyPr/>
          <a:lstStyle/>
          <a:p>
            <a:r>
              <a:rPr lang="en-GB" dirty="0"/>
              <a:t>Sector guidance</a:t>
            </a:r>
          </a:p>
        </p:txBody>
      </p:sp>
      <p:sp>
        <p:nvSpPr>
          <p:cNvPr id="4" name="Slide Number Placeholder 3"/>
          <p:cNvSpPr>
            <a:spLocks noGrp="1"/>
          </p:cNvSpPr>
          <p:nvPr>
            <p:ph type="sldNum" sz="quarter" idx="12"/>
          </p:nvPr>
        </p:nvSpPr>
        <p:spPr/>
        <p:txBody>
          <a:bodyPr/>
          <a:lstStyle/>
          <a:p>
            <a:pPr>
              <a:defRPr/>
            </a:pPr>
            <a:fld id="{60449B7A-564C-4F6E-8406-89DF58C356B6}" type="slidenum">
              <a:rPr lang="en-US" altLang="en-US" smtClean="0">
                <a:solidFill>
                  <a:prstClr val="white"/>
                </a:solidFill>
              </a:rPr>
              <a:pPr>
                <a:defRPr/>
              </a:pPr>
              <a:t>11</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4464708" y="209032"/>
            <a:ext cx="1384525" cy="1872208"/>
          </a:xfrm>
          <a:prstGeom prst="rect">
            <a:avLst/>
          </a:prstGeom>
        </p:spPr>
      </p:pic>
      <p:pic>
        <p:nvPicPr>
          <p:cNvPr id="6" name="Picture 5"/>
          <p:cNvPicPr>
            <a:picLocks noChangeAspect="1"/>
          </p:cNvPicPr>
          <p:nvPr/>
        </p:nvPicPr>
        <p:blipFill>
          <a:blip r:embed="rId3"/>
          <a:stretch>
            <a:fillRect/>
          </a:stretch>
        </p:blipFill>
        <p:spPr>
          <a:xfrm>
            <a:off x="4813785" y="2090478"/>
            <a:ext cx="1483119" cy="2362333"/>
          </a:xfrm>
          <a:prstGeom prst="rect">
            <a:avLst/>
          </a:prstGeom>
        </p:spPr>
      </p:pic>
      <p:pic>
        <p:nvPicPr>
          <p:cNvPr id="7" name="Picture 6"/>
          <p:cNvPicPr>
            <a:picLocks noChangeAspect="1"/>
          </p:cNvPicPr>
          <p:nvPr/>
        </p:nvPicPr>
        <p:blipFill>
          <a:blip r:embed="rId4"/>
          <a:stretch>
            <a:fillRect/>
          </a:stretch>
        </p:blipFill>
        <p:spPr>
          <a:xfrm>
            <a:off x="6096834" y="237600"/>
            <a:ext cx="1656184" cy="2345856"/>
          </a:xfrm>
          <a:prstGeom prst="rect">
            <a:avLst/>
          </a:prstGeom>
        </p:spPr>
      </p:pic>
      <p:pic>
        <p:nvPicPr>
          <p:cNvPr id="8" name="Picture 7"/>
          <p:cNvPicPr>
            <a:picLocks noChangeAspect="1"/>
          </p:cNvPicPr>
          <p:nvPr/>
        </p:nvPicPr>
        <p:blipFill>
          <a:blip r:embed="rId5"/>
          <a:stretch>
            <a:fillRect/>
          </a:stretch>
        </p:blipFill>
        <p:spPr>
          <a:xfrm>
            <a:off x="7663143" y="1410528"/>
            <a:ext cx="1353357" cy="1932227"/>
          </a:xfrm>
          <a:prstGeom prst="rect">
            <a:avLst/>
          </a:prstGeom>
        </p:spPr>
      </p:pic>
      <p:pic>
        <p:nvPicPr>
          <p:cNvPr id="9" name="Picture 8"/>
          <p:cNvPicPr>
            <a:picLocks noChangeAspect="1"/>
          </p:cNvPicPr>
          <p:nvPr/>
        </p:nvPicPr>
        <p:blipFill>
          <a:blip r:embed="rId6"/>
          <a:stretch>
            <a:fillRect/>
          </a:stretch>
        </p:blipFill>
        <p:spPr>
          <a:xfrm>
            <a:off x="6770951" y="3342755"/>
            <a:ext cx="1619672" cy="2300963"/>
          </a:xfrm>
          <a:prstGeom prst="rect">
            <a:avLst/>
          </a:prstGeom>
        </p:spPr>
      </p:pic>
      <p:pic>
        <p:nvPicPr>
          <p:cNvPr id="10" name="Picture 9"/>
          <p:cNvPicPr>
            <a:picLocks noChangeAspect="1"/>
          </p:cNvPicPr>
          <p:nvPr/>
        </p:nvPicPr>
        <p:blipFill>
          <a:blip r:embed="rId7"/>
          <a:stretch>
            <a:fillRect/>
          </a:stretch>
        </p:blipFill>
        <p:spPr>
          <a:xfrm>
            <a:off x="4932039" y="4493236"/>
            <a:ext cx="1588773" cy="2246979"/>
          </a:xfrm>
          <a:prstGeom prst="rect">
            <a:avLst/>
          </a:prstGeom>
        </p:spPr>
      </p:pic>
    </p:spTree>
    <p:extLst>
      <p:ext uri="{BB962C8B-B14F-4D97-AF65-F5344CB8AC3E}">
        <p14:creationId xmlns:p14="http://schemas.microsoft.com/office/powerpoint/2010/main" val="329588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340768"/>
            <a:ext cx="5544616" cy="5315620"/>
          </a:xfrm>
        </p:spPr>
        <p:txBody>
          <a:bodyPr/>
          <a:lstStyle/>
          <a:p>
            <a:r>
              <a:rPr lang="en-GB" dirty="0">
                <a:latin typeface="+mj-lt"/>
              </a:rPr>
              <a:t>NCPs are set up by governments to handle RBC issues related to companies’ impacts</a:t>
            </a:r>
          </a:p>
          <a:p>
            <a:r>
              <a:rPr lang="en-GB" dirty="0">
                <a:latin typeface="+mj-lt"/>
              </a:rPr>
              <a:t>Non-judicial mechanism, mediation and problem solving</a:t>
            </a:r>
          </a:p>
          <a:p>
            <a:r>
              <a:rPr lang="en-GB" dirty="0">
                <a:latin typeface="+mj-lt"/>
              </a:rPr>
              <a:t>Over 450 cases since 2000</a:t>
            </a:r>
          </a:p>
          <a:p>
            <a:r>
              <a:rPr lang="en-GB" dirty="0">
                <a:latin typeface="+mj-lt"/>
              </a:rPr>
              <a:t>Financial sector increasingly targeted</a:t>
            </a:r>
          </a:p>
        </p:txBody>
      </p:sp>
      <p:sp>
        <p:nvSpPr>
          <p:cNvPr id="3" name="Title 2"/>
          <p:cNvSpPr>
            <a:spLocks noGrp="1"/>
          </p:cNvSpPr>
          <p:nvPr>
            <p:ph type="title"/>
          </p:nvPr>
        </p:nvSpPr>
        <p:spPr/>
        <p:txBody>
          <a:bodyPr/>
          <a:lstStyle/>
          <a:p>
            <a:r>
              <a:rPr lang="en-GB" b="1" dirty="0"/>
              <a:t>3. Strengthening National Contact Points</a:t>
            </a:r>
          </a:p>
        </p:txBody>
      </p:sp>
      <p:sp>
        <p:nvSpPr>
          <p:cNvPr id="4" name="Slide Number Placeholder 3"/>
          <p:cNvSpPr>
            <a:spLocks noGrp="1"/>
          </p:cNvSpPr>
          <p:nvPr>
            <p:ph type="sldNum" sz="quarter" idx="12"/>
          </p:nvPr>
        </p:nvSpPr>
        <p:spPr/>
        <p:txBody>
          <a:bodyPr/>
          <a:lstStyle/>
          <a:p>
            <a:pPr>
              <a:defRPr/>
            </a:pPr>
            <a:fld id="{60449B7A-564C-4F6E-8406-89DF58C356B6}" type="slidenum">
              <a:rPr lang="en-US" altLang="en-US" smtClean="0">
                <a:solidFill>
                  <a:prstClr val="white"/>
                </a:solidFill>
              </a:rPr>
              <a:pPr>
                <a:defRPr/>
              </a:pPr>
              <a:t>12</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5643951" y="1052736"/>
            <a:ext cx="2371550" cy="2438611"/>
          </a:xfrm>
          <a:prstGeom prst="rect">
            <a:avLst/>
          </a:prstGeom>
        </p:spPr>
      </p:pic>
      <p:pic>
        <p:nvPicPr>
          <p:cNvPr id="6" name="Picture 5"/>
          <p:cNvPicPr>
            <a:picLocks noChangeAspect="1"/>
          </p:cNvPicPr>
          <p:nvPr/>
        </p:nvPicPr>
        <p:blipFill>
          <a:blip r:embed="rId3"/>
          <a:stretch>
            <a:fillRect/>
          </a:stretch>
        </p:blipFill>
        <p:spPr>
          <a:xfrm>
            <a:off x="5887698" y="3835750"/>
            <a:ext cx="2212694" cy="3080548"/>
          </a:xfrm>
          <a:prstGeom prst="rect">
            <a:avLst/>
          </a:prstGeom>
        </p:spPr>
      </p:pic>
    </p:spTree>
    <p:extLst>
      <p:ext uri="{BB962C8B-B14F-4D97-AF65-F5344CB8AC3E}">
        <p14:creationId xmlns:p14="http://schemas.microsoft.com/office/powerpoint/2010/main" val="139037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380684" cy="1143843"/>
          </a:xfrm>
        </p:spPr>
        <p:txBody>
          <a:bodyPr/>
          <a:lstStyle/>
          <a:p>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4. Outreach to business and government beyond adherents</a:t>
            </a:r>
            <a:br>
              <a:rPr lang="en-GB" dirty="0">
                <a:latin typeface="Calibri" panose="020F0502020204030204" pitchFamily="34" charset="0"/>
                <a:cs typeface="Calibri" panose="020F0502020204030204" pitchFamily="34" charset="0"/>
              </a:rPr>
            </a:br>
            <a:endParaRPr lang="en-GB" dirty="0"/>
          </a:p>
        </p:txBody>
      </p:sp>
      <p:sp>
        <p:nvSpPr>
          <p:cNvPr id="3" name="Content Placeholder 2"/>
          <p:cNvSpPr>
            <a:spLocks noGrp="1"/>
          </p:cNvSpPr>
          <p:nvPr>
            <p:ph idx="1"/>
          </p:nvPr>
        </p:nvSpPr>
        <p:spPr>
          <a:xfrm>
            <a:off x="179512" y="1260475"/>
            <a:ext cx="3960439" cy="5597525"/>
          </a:xfrm>
        </p:spPr>
        <p:txBody>
          <a:bodyPr/>
          <a:lstStyle/>
          <a:p>
            <a:r>
              <a:rPr lang="en-GB" dirty="0">
                <a:latin typeface="+mj-lt"/>
              </a:rPr>
              <a:t>Development of RBC standards </a:t>
            </a:r>
          </a:p>
          <a:p>
            <a:r>
              <a:rPr lang="en-GB" dirty="0">
                <a:latin typeface="+mj-lt"/>
              </a:rPr>
              <a:t>Integration of RBC in policy developments</a:t>
            </a:r>
          </a:p>
          <a:p>
            <a:r>
              <a:rPr lang="en-GB" dirty="0">
                <a:latin typeface="+mj-lt"/>
              </a:rPr>
              <a:t>Training to companies</a:t>
            </a:r>
          </a:p>
          <a:p>
            <a:r>
              <a:rPr lang="en-GB" dirty="0">
                <a:latin typeface="+mj-lt"/>
              </a:rPr>
              <a:t>Global Forum on RBC</a:t>
            </a:r>
          </a:p>
          <a:p>
            <a:r>
              <a:rPr lang="en-GB" dirty="0">
                <a:latin typeface="+mj-lt"/>
              </a:rPr>
              <a:t>Translations</a:t>
            </a:r>
          </a:p>
          <a:p>
            <a:endParaRPr lang="en-GB" dirty="0"/>
          </a:p>
        </p:txBody>
      </p:sp>
      <p:sp>
        <p:nvSpPr>
          <p:cNvPr id="4" name="Slide Number Placeholder 3"/>
          <p:cNvSpPr>
            <a:spLocks noGrp="1"/>
          </p:cNvSpPr>
          <p:nvPr>
            <p:ph type="sldNum" sz="quarter" idx="12"/>
          </p:nvPr>
        </p:nvSpPr>
        <p:spPr/>
        <p:txBody>
          <a:bodyPr/>
          <a:lstStyle/>
          <a:p>
            <a:fld id="{494B33E8-32D5-4A66-901F-2B2B2A4C7096}" type="slidenum">
              <a:rPr lang="en-US" smtClean="0">
                <a:solidFill>
                  <a:prstClr val="white"/>
                </a:solidFill>
              </a:rPr>
              <a:pPr/>
              <a:t>13</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4427984" y="942016"/>
            <a:ext cx="2016224" cy="2831948"/>
          </a:xfrm>
          <a:prstGeom prst="rect">
            <a:avLst/>
          </a:prstGeom>
        </p:spPr>
      </p:pic>
      <p:pic>
        <p:nvPicPr>
          <p:cNvPr id="6" name="Picture 5"/>
          <p:cNvPicPr>
            <a:picLocks noChangeAspect="1"/>
          </p:cNvPicPr>
          <p:nvPr/>
        </p:nvPicPr>
        <p:blipFill>
          <a:blip r:embed="rId3"/>
          <a:stretch>
            <a:fillRect/>
          </a:stretch>
        </p:blipFill>
        <p:spPr>
          <a:xfrm>
            <a:off x="6610740" y="1418088"/>
            <a:ext cx="2371334" cy="1577777"/>
          </a:xfrm>
          <a:prstGeom prst="rect">
            <a:avLst/>
          </a:prstGeom>
        </p:spPr>
      </p:pic>
      <p:sp>
        <p:nvSpPr>
          <p:cNvPr id="7" name="Rectangle 6"/>
          <p:cNvSpPr/>
          <p:nvPr/>
        </p:nvSpPr>
        <p:spPr>
          <a:xfrm>
            <a:off x="5436096" y="3861048"/>
            <a:ext cx="3545978" cy="646331"/>
          </a:xfrm>
          <a:prstGeom prst="rect">
            <a:avLst/>
          </a:prstGeom>
        </p:spPr>
        <p:txBody>
          <a:bodyPr wrap="square">
            <a:spAutoFit/>
          </a:bodyPr>
          <a:lstStyle/>
          <a:p>
            <a:r>
              <a:rPr lang="en-US" b="1" dirty="0">
                <a:solidFill>
                  <a:schemeClr val="accent1"/>
                </a:solidFill>
              </a:rPr>
              <a:t>Master Class on Risk-Based Due Diligence - ASIA</a:t>
            </a:r>
            <a:endParaRPr lang="en-GB" b="1" dirty="0">
              <a:solidFill>
                <a:schemeClr val="accent1"/>
              </a:solidFill>
            </a:endParaRPr>
          </a:p>
        </p:txBody>
      </p:sp>
      <p:pic>
        <p:nvPicPr>
          <p:cNvPr id="8" name="Picture 7"/>
          <p:cNvPicPr>
            <a:picLocks noChangeAspect="1"/>
          </p:cNvPicPr>
          <p:nvPr/>
        </p:nvPicPr>
        <p:blipFill>
          <a:blip r:embed="rId4"/>
          <a:stretch>
            <a:fillRect/>
          </a:stretch>
        </p:blipFill>
        <p:spPr>
          <a:xfrm>
            <a:off x="4139951" y="4654987"/>
            <a:ext cx="3816425" cy="2182801"/>
          </a:xfrm>
          <a:prstGeom prst="rect">
            <a:avLst/>
          </a:prstGeom>
        </p:spPr>
      </p:pic>
    </p:spTree>
    <p:extLst>
      <p:ext uri="{BB962C8B-B14F-4D97-AF65-F5344CB8AC3E}">
        <p14:creationId xmlns:p14="http://schemas.microsoft.com/office/powerpoint/2010/main" val="326373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8"/>
            <a:ext cx="8579297" cy="5517232"/>
          </a:xfrm>
        </p:spPr>
        <p:txBody>
          <a:bodyPr>
            <a:normAutofit lnSpcReduction="10000"/>
          </a:bodyPr>
          <a:lstStyle/>
          <a:p>
            <a:pPr marL="0" indent="0">
              <a:buNone/>
            </a:pPr>
            <a:r>
              <a:rPr lang="en-GB" b="1" dirty="0">
                <a:solidFill>
                  <a:schemeClr val="bg2">
                    <a:lumMod val="10000"/>
                  </a:schemeClr>
                </a:solidFill>
                <a:latin typeface="+mj-lt"/>
              </a:rPr>
              <a:t>Responsible Business Conduct</a:t>
            </a:r>
          </a:p>
          <a:p>
            <a:pPr marL="0" indent="0">
              <a:buNone/>
            </a:pPr>
            <a:r>
              <a:rPr lang="en-GB" u="sng" dirty="0">
                <a:solidFill>
                  <a:schemeClr val="bg2"/>
                </a:solidFill>
                <a:latin typeface="+mj-lt"/>
              </a:rPr>
              <a:t>http://mneguidelines.oecd.org </a:t>
            </a:r>
            <a:endParaRPr lang="fr-FR" u="sng" dirty="0">
              <a:solidFill>
                <a:schemeClr val="bg2"/>
              </a:solidFill>
              <a:latin typeface="+mj-lt"/>
              <a:hlinkClick r:id="rId2"/>
            </a:endParaRPr>
          </a:p>
          <a:p>
            <a:pPr marL="0" indent="0">
              <a:lnSpc>
                <a:spcPct val="120000"/>
              </a:lnSpc>
              <a:buNone/>
            </a:pPr>
            <a:endParaRPr lang="fr-FR" b="1" dirty="0">
              <a:solidFill>
                <a:schemeClr val="bg2"/>
              </a:solidFill>
              <a:latin typeface="+mj-lt"/>
            </a:endParaRPr>
          </a:p>
          <a:p>
            <a:pPr marL="0" indent="0">
              <a:lnSpc>
                <a:spcPct val="120000"/>
              </a:lnSpc>
              <a:buNone/>
            </a:pPr>
            <a:r>
              <a:rPr lang="fr-FR" b="1" dirty="0">
                <a:solidFill>
                  <a:schemeClr val="bg2">
                    <a:lumMod val="10000"/>
                  </a:schemeClr>
                </a:solidFill>
                <a:latin typeface="+mj-lt"/>
              </a:rPr>
              <a:t>Due diligence</a:t>
            </a:r>
          </a:p>
          <a:p>
            <a:pPr marL="0" indent="0">
              <a:lnSpc>
                <a:spcPct val="120000"/>
              </a:lnSpc>
              <a:buNone/>
            </a:pPr>
            <a:r>
              <a:rPr lang="fr-FR" u="sng" dirty="0">
                <a:solidFill>
                  <a:schemeClr val="bg2"/>
                </a:solidFill>
                <a:latin typeface="+mj-lt"/>
              </a:rPr>
              <a:t>http://mneguidelines.oecd.org/duediligence</a:t>
            </a:r>
          </a:p>
          <a:p>
            <a:pPr marL="0" indent="0">
              <a:lnSpc>
                <a:spcPct val="120000"/>
              </a:lnSpc>
              <a:buNone/>
            </a:pPr>
            <a:endParaRPr lang="fr-FR" u="sng" dirty="0">
              <a:solidFill>
                <a:schemeClr val="bg2">
                  <a:lumMod val="10000"/>
                </a:schemeClr>
              </a:solidFill>
              <a:latin typeface="+mj-lt"/>
            </a:endParaRPr>
          </a:p>
          <a:p>
            <a:pPr marL="0" indent="0">
              <a:lnSpc>
                <a:spcPct val="120000"/>
              </a:lnSpc>
              <a:buNone/>
            </a:pPr>
            <a:r>
              <a:rPr lang="fr-FR" b="1" dirty="0">
                <a:solidFill>
                  <a:schemeClr val="bg2">
                    <a:lumMod val="10000"/>
                  </a:schemeClr>
                </a:solidFill>
                <a:latin typeface="+mj-lt"/>
              </a:rPr>
              <a:t>Investment/RBC Policy </a:t>
            </a:r>
            <a:r>
              <a:rPr lang="fr-FR" b="1" dirty="0" err="1">
                <a:solidFill>
                  <a:schemeClr val="bg2">
                    <a:lumMod val="10000"/>
                  </a:schemeClr>
                </a:solidFill>
                <a:latin typeface="+mj-lt"/>
              </a:rPr>
              <a:t>Reviews</a:t>
            </a:r>
            <a:endParaRPr lang="fr-FR" b="1" dirty="0">
              <a:solidFill>
                <a:schemeClr val="bg2">
                  <a:lumMod val="10000"/>
                </a:schemeClr>
              </a:solidFill>
              <a:latin typeface="+mj-lt"/>
            </a:endParaRPr>
          </a:p>
          <a:p>
            <a:pPr marL="0" indent="0">
              <a:lnSpc>
                <a:spcPct val="120000"/>
              </a:lnSpc>
              <a:buNone/>
            </a:pPr>
            <a:r>
              <a:rPr lang="fr-FR" u="sng" dirty="0">
                <a:solidFill>
                  <a:schemeClr val="bg2"/>
                </a:solidFill>
                <a:latin typeface="+mj-lt"/>
                <a:hlinkClick r:id="rId3"/>
              </a:rPr>
              <a:t>h</a:t>
            </a:r>
            <a:r>
              <a:rPr lang="en-GB" u="sng" dirty="0">
                <a:solidFill>
                  <a:schemeClr val="bg2"/>
                </a:solidFill>
                <a:latin typeface="+mj-lt"/>
                <a:hlinkClick r:id="rId3"/>
              </a:rPr>
              <a:t>ttps://www.oecd.org/investment/countryreviews.htm</a:t>
            </a:r>
            <a:endParaRPr lang="en-GB" u="sng" dirty="0">
              <a:solidFill>
                <a:schemeClr val="bg2"/>
              </a:solidFill>
              <a:latin typeface="+mj-lt"/>
            </a:endParaRPr>
          </a:p>
          <a:p>
            <a:pPr marL="0" indent="0">
              <a:lnSpc>
                <a:spcPct val="120000"/>
              </a:lnSpc>
              <a:buNone/>
            </a:pPr>
            <a:endParaRPr lang="en-GB" u="sng" dirty="0">
              <a:solidFill>
                <a:schemeClr val="bg2"/>
              </a:solidFill>
              <a:latin typeface="+mj-lt"/>
            </a:endParaRPr>
          </a:p>
          <a:p>
            <a:pPr marL="0" indent="0">
              <a:buNone/>
            </a:pPr>
            <a:endParaRPr lang="en-GB" u="sng" dirty="0">
              <a:solidFill>
                <a:schemeClr val="bg2"/>
              </a:solidFill>
            </a:endParaRPr>
          </a:p>
        </p:txBody>
      </p:sp>
      <p:sp>
        <p:nvSpPr>
          <p:cNvPr id="3" name="Slide Number Placeholder 2"/>
          <p:cNvSpPr>
            <a:spLocks noGrp="1"/>
          </p:cNvSpPr>
          <p:nvPr>
            <p:ph type="sldNum" sz="quarter" idx="4"/>
          </p:nvPr>
        </p:nvSpPr>
        <p:spPr/>
        <p:txBody>
          <a:bodyPr/>
          <a:lstStyle/>
          <a:p>
            <a:pPr>
              <a:defRPr/>
            </a:pPr>
            <a:fld id="{60449B7A-564C-4F6E-8406-89DF58C356B6}" type="slidenum">
              <a:rPr lang="en-US" altLang="en-US" smtClean="0">
                <a:solidFill>
                  <a:prstClr val="white"/>
                </a:solidFill>
              </a:rPr>
              <a:pPr>
                <a:defRPr/>
              </a:pPr>
              <a:t>14</a:t>
            </a:fld>
            <a:endParaRPr lang="en-US" altLang="en-US">
              <a:solidFill>
                <a:prstClr val="white"/>
              </a:solidFill>
            </a:endParaRPr>
          </a:p>
        </p:txBody>
      </p:sp>
      <p:sp>
        <p:nvSpPr>
          <p:cNvPr id="4" name="Title 3"/>
          <p:cNvSpPr>
            <a:spLocks noGrp="1"/>
          </p:cNvSpPr>
          <p:nvPr>
            <p:ph type="title"/>
          </p:nvPr>
        </p:nvSpPr>
        <p:spPr/>
        <p:txBody>
          <a:bodyPr/>
          <a:lstStyle/>
          <a:p>
            <a:r>
              <a:rPr lang="en-GB" b="1" dirty="0">
                <a:solidFill>
                  <a:schemeClr val="accent1">
                    <a:lumMod val="75000"/>
                  </a:schemeClr>
                </a:solidFill>
              </a:rPr>
              <a:t>Further information </a:t>
            </a:r>
            <a:endParaRPr lang="en-GB" dirty="0"/>
          </a:p>
        </p:txBody>
      </p:sp>
    </p:spTree>
    <p:extLst>
      <p:ext uri="{BB962C8B-B14F-4D97-AF65-F5344CB8AC3E}">
        <p14:creationId xmlns:p14="http://schemas.microsoft.com/office/powerpoint/2010/main" val="80202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188640"/>
            <a:ext cx="7416000" cy="815136"/>
          </a:xfrm>
        </p:spPr>
        <p:txBody>
          <a:bodyPr>
            <a:noAutofit/>
          </a:bodyPr>
          <a:lstStyle/>
          <a:p>
            <a:br>
              <a:rPr lang="en-CA" sz="2800" dirty="0">
                <a:solidFill>
                  <a:srgbClr val="5F9127"/>
                </a:solidFill>
                <a:latin typeface="Century Gothic" panose="020B0502020202020204" pitchFamily="34" charset="0"/>
              </a:rPr>
            </a:br>
            <a:r>
              <a:rPr lang="en-CA" sz="2800" b="1" dirty="0">
                <a:solidFill>
                  <a:schemeClr val="bg2">
                    <a:lumMod val="10000"/>
                  </a:schemeClr>
                </a:solidFill>
                <a:latin typeface="+mj-lt"/>
              </a:rPr>
              <a:t>What is Responsible Business Conduct?</a:t>
            </a:r>
            <a:br>
              <a:rPr lang="en-CA" sz="2800" b="1" dirty="0">
                <a:solidFill>
                  <a:schemeClr val="bg2">
                    <a:lumMod val="10000"/>
                  </a:schemeClr>
                </a:solidFill>
                <a:latin typeface="+mj-lt"/>
              </a:rPr>
            </a:br>
            <a:endParaRPr lang="en-GB" sz="2800" b="1" dirty="0">
              <a:solidFill>
                <a:schemeClr val="bg2">
                  <a:lumMod val="10000"/>
                </a:schemeClr>
              </a:solidFill>
              <a:latin typeface="+mj-lt"/>
            </a:endParaRPr>
          </a:p>
        </p:txBody>
      </p:sp>
      <p:sp>
        <p:nvSpPr>
          <p:cNvPr id="2" name="Content Placeholder 1"/>
          <p:cNvSpPr>
            <a:spLocks noGrp="1"/>
          </p:cNvSpPr>
          <p:nvPr>
            <p:ph idx="1"/>
          </p:nvPr>
        </p:nvSpPr>
        <p:spPr>
          <a:xfrm>
            <a:off x="0" y="2708919"/>
            <a:ext cx="9117442" cy="4149081"/>
          </a:xfrm>
        </p:spPr>
        <p:txBody>
          <a:bodyPr>
            <a:noAutofit/>
          </a:bodyPr>
          <a:lstStyle/>
          <a:p>
            <a:r>
              <a:rPr lang="en-US" sz="2400" dirty="0">
                <a:latin typeface="Century Gothic" panose="020B0502020202020204" pitchFamily="34" charset="0"/>
              </a:rPr>
              <a:t>Focus is on </a:t>
            </a:r>
            <a:r>
              <a:rPr lang="en-US" sz="2400" b="1" dirty="0">
                <a:latin typeface="Century Gothic" panose="020B0502020202020204" pitchFamily="34" charset="0"/>
              </a:rPr>
              <a:t>impacts</a:t>
            </a:r>
            <a:r>
              <a:rPr lang="en-US" sz="2400" dirty="0">
                <a:latin typeface="Century Gothic" panose="020B0502020202020204" pitchFamily="34" charset="0"/>
              </a:rPr>
              <a:t> of business operations on people, environment, society</a:t>
            </a:r>
          </a:p>
          <a:p>
            <a:r>
              <a:rPr lang="en-US" sz="2400" dirty="0">
                <a:latin typeface="Century Gothic" panose="020B0502020202020204" pitchFamily="34" charset="0"/>
              </a:rPr>
              <a:t>Responsibility covers companies’ </a:t>
            </a:r>
            <a:r>
              <a:rPr lang="en-US" sz="2400" b="1" dirty="0">
                <a:latin typeface="Century Gothic" panose="020B0502020202020204" pitchFamily="34" charset="0"/>
              </a:rPr>
              <a:t>own operations and supply chains</a:t>
            </a:r>
          </a:p>
          <a:p>
            <a:r>
              <a:rPr lang="en-US" sz="2400" dirty="0">
                <a:latin typeface="Century Gothic" panose="020B0502020202020204" pitchFamily="34" charset="0"/>
              </a:rPr>
              <a:t>RBC should be part of </a:t>
            </a:r>
            <a:r>
              <a:rPr lang="en-US" sz="2400" b="1" dirty="0">
                <a:latin typeface="Century Gothic" panose="020B0502020202020204" pitchFamily="34" charset="0"/>
              </a:rPr>
              <a:t>core business </a:t>
            </a:r>
            <a:r>
              <a:rPr lang="en-US" sz="2400" dirty="0">
                <a:latin typeface="Century Gothic" panose="020B0502020202020204" pitchFamily="34" charset="0"/>
              </a:rPr>
              <a:t>and </a:t>
            </a:r>
            <a:r>
              <a:rPr lang="en-US" sz="2400" b="1" dirty="0">
                <a:latin typeface="Century Gothic" panose="020B0502020202020204" pitchFamily="34" charset="0"/>
              </a:rPr>
              <a:t>risk management </a:t>
            </a:r>
            <a:endParaRPr lang="en-US" sz="2400" dirty="0">
              <a:latin typeface="Century Gothic" panose="020B0502020202020204" pitchFamily="34" charset="0"/>
            </a:endParaRPr>
          </a:p>
          <a:p>
            <a:r>
              <a:rPr lang="en-US" sz="2400" dirty="0">
                <a:latin typeface="Century Gothic" panose="020B0502020202020204" pitchFamily="34" charset="0"/>
              </a:rPr>
              <a:t>Goes </a:t>
            </a:r>
            <a:r>
              <a:rPr lang="en-US" sz="2400" b="1" dirty="0">
                <a:latin typeface="Century Gothic" panose="020B0502020202020204" pitchFamily="34" charset="0"/>
              </a:rPr>
              <a:t>beyond philanthropy </a:t>
            </a:r>
            <a:r>
              <a:rPr lang="en-US" sz="2400" dirty="0">
                <a:latin typeface="Century Gothic" panose="020B0502020202020204" pitchFamily="34" charset="0"/>
              </a:rPr>
              <a:t>and </a:t>
            </a:r>
            <a:r>
              <a:rPr lang="en-US" sz="2400" b="1" dirty="0">
                <a:latin typeface="Century Gothic" panose="020B0502020202020204" pitchFamily="34" charset="0"/>
              </a:rPr>
              <a:t>beyond</a:t>
            </a:r>
            <a:r>
              <a:rPr lang="en-US" sz="2400" dirty="0">
                <a:latin typeface="Century Gothic" panose="020B0502020202020204" pitchFamily="34" charset="0"/>
              </a:rPr>
              <a:t> </a:t>
            </a:r>
            <a:r>
              <a:rPr lang="en-US" sz="2400" b="1" dirty="0">
                <a:latin typeface="Century Gothic" panose="020B0502020202020204" pitchFamily="34" charset="0"/>
              </a:rPr>
              <a:t>“just” compliance with the law</a:t>
            </a:r>
          </a:p>
          <a:p>
            <a:r>
              <a:rPr lang="en-US" sz="2400" dirty="0">
                <a:latin typeface="Century Gothic" panose="020B0502020202020204" pitchFamily="34" charset="0"/>
              </a:rPr>
              <a:t>Is expected from </a:t>
            </a:r>
            <a:r>
              <a:rPr lang="en-US" sz="2400" b="1" dirty="0">
                <a:latin typeface="Century Gothic" panose="020B0502020202020204" pitchFamily="34" charset="0"/>
              </a:rPr>
              <a:t>all businesses</a:t>
            </a:r>
            <a:r>
              <a:rPr lang="en-US" sz="2400" dirty="0">
                <a:latin typeface="Century Gothic" panose="020B0502020202020204" pitchFamily="34" charset="0"/>
              </a:rPr>
              <a:t> (MNEs, SMEs, SOEs, financial sector)</a:t>
            </a:r>
            <a:endParaRPr lang="en-GB" sz="2400" dirty="0"/>
          </a:p>
        </p:txBody>
      </p:sp>
      <p:sp>
        <p:nvSpPr>
          <p:cNvPr id="4" name="TextBox 3"/>
          <p:cNvSpPr txBox="1"/>
          <p:nvPr/>
        </p:nvSpPr>
        <p:spPr>
          <a:xfrm>
            <a:off x="683568" y="1340768"/>
            <a:ext cx="8068296" cy="1200329"/>
          </a:xfrm>
          <a:prstGeom prst="rect">
            <a:avLst/>
          </a:prstGeom>
          <a:noFill/>
          <a:ln>
            <a:solidFill>
              <a:schemeClr val="tx2"/>
            </a:solidFill>
          </a:ln>
        </p:spPr>
        <p:txBody>
          <a:bodyPr wrap="square" rtlCol="0">
            <a:spAutoFit/>
          </a:bodyPr>
          <a:lstStyle/>
          <a:p>
            <a:r>
              <a:rPr lang="en-GB" sz="2400" b="1" dirty="0">
                <a:solidFill>
                  <a:schemeClr val="accent1">
                    <a:lumMod val="75000"/>
                  </a:schemeClr>
                </a:solidFill>
                <a:latin typeface="+mj-lt"/>
              </a:rPr>
              <a:t>Ensuring a positive contribution by business to sustainable development while avoiding negative impacts (do good while doing no harm)</a:t>
            </a:r>
          </a:p>
        </p:txBody>
      </p:sp>
    </p:spTree>
    <p:extLst>
      <p:ext uri="{BB962C8B-B14F-4D97-AF65-F5344CB8AC3E}">
        <p14:creationId xmlns:p14="http://schemas.microsoft.com/office/powerpoint/2010/main" val="174153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4001"/>
            <a:ext cx="7884488" cy="1454448"/>
          </a:xfrm>
        </p:spPr>
        <p:txBody>
          <a:bodyPr/>
          <a:lstStyle/>
          <a:p>
            <a:pPr lvl="0"/>
            <a:r>
              <a:rPr lang="en-GB" sz="3600" b="1" dirty="0">
                <a:solidFill>
                  <a:schemeClr val="tx2"/>
                </a:solidFill>
              </a:rPr>
              <a:t>OECD Guidelines for Multinational Enterprises</a:t>
            </a:r>
            <a:endParaRPr lang="en-GB" sz="3600" i="1" dirty="0">
              <a:solidFill>
                <a:schemeClr val="tx2"/>
              </a:solidFill>
            </a:endParaRPr>
          </a:p>
        </p:txBody>
      </p:sp>
      <p:sp>
        <p:nvSpPr>
          <p:cNvPr id="7" name="Slide Number Placeholder 6"/>
          <p:cNvSpPr>
            <a:spLocks noGrp="1"/>
          </p:cNvSpPr>
          <p:nvPr>
            <p:ph type="sldNum" sz="quarter" idx="4"/>
          </p:nvPr>
        </p:nvSpPr>
        <p:spPr/>
        <p:txBody>
          <a:bodyPr/>
          <a:lstStyle/>
          <a:p>
            <a:fld id="{ADA8FAF0-400A-944D-BB5A-0EDB3FAD75A9}" type="slidenum">
              <a:rPr lang="de-DE" smtClean="0">
                <a:solidFill>
                  <a:srgbClr val="727272"/>
                </a:solidFill>
              </a:rPr>
              <a:pPr/>
              <a:t>3</a:t>
            </a:fld>
            <a:endParaRPr lang="de-DE" dirty="0">
              <a:solidFill>
                <a:srgbClr val="727272"/>
              </a:solidFill>
            </a:endParaRPr>
          </a:p>
        </p:txBody>
      </p:sp>
      <p:sp>
        <p:nvSpPr>
          <p:cNvPr id="14" name="TextBox 13"/>
          <p:cNvSpPr txBox="1"/>
          <p:nvPr/>
        </p:nvSpPr>
        <p:spPr>
          <a:xfrm>
            <a:off x="611560" y="2388396"/>
            <a:ext cx="7992888" cy="461665"/>
          </a:xfrm>
          <a:prstGeom prst="rect">
            <a:avLst/>
          </a:prstGeom>
          <a:noFill/>
        </p:spPr>
        <p:txBody>
          <a:bodyPr wrap="square" rtlCol="0">
            <a:spAutoFit/>
          </a:bodyPr>
          <a:lstStyle/>
          <a:p>
            <a:endParaRPr lang="en-GB" sz="1200" i="1" dirty="0">
              <a:solidFill>
                <a:srgbClr val="9BBB59"/>
              </a:solidFill>
              <a:latin typeface="Arial"/>
            </a:endParaRPr>
          </a:p>
          <a:p>
            <a:endParaRPr lang="en-GB" sz="1200" i="1" dirty="0">
              <a:solidFill>
                <a:srgbClr val="9BBB59"/>
              </a:solidFill>
              <a:latin typeface="Arial"/>
            </a:endParaRPr>
          </a:p>
        </p:txBody>
      </p:sp>
      <p:pic>
        <p:nvPicPr>
          <p:cNvPr id="19" name="Picture 2" descr="http://mneguidelines.oecd.org/media/oecdorg/directorates/directorateforfinancialandenterpriseaffairs/2017/MNE-Guidelin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13835"/>
            <a:ext cx="1632111" cy="22591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7904" y="1484784"/>
            <a:ext cx="5148184" cy="5016758"/>
          </a:xfrm>
          <a:prstGeom prst="rect">
            <a:avLst/>
          </a:prstGeom>
          <a:noFill/>
        </p:spPr>
        <p:txBody>
          <a:bodyPr wrap="square" rtlCol="0">
            <a:spAutoFit/>
          </a:bodyPr>
          <a:lstStyle/>
          <a:p>
            <a:pPr marL="285750" indent="-285750">
              <a:spcBef>
                <a:spcPts val="0"/>
              </a:spcBef>
              <a:buClrTx/>
            </a:pPr>
            <a:r>
              <a:rPr lang="en-GB" sz="2000" dirty="0">
                <a:solidFill>
                  <a:schemeClr val="bg2">
                    <a:lumMod val="10000"/>
                  </a:schemeClr>
                </a:solidFill>
                <a:latin typeface="Century Gothic" panose="020B0502020202020204" pitchFamily="34" charset="0"/>
              </a:rPr>
              <a:t>Most comprehensive International standard on </a:t>
            </a:r>
            <a:r>
              <a:rPr lang="en-US" sz="2000" dirty="0">
                <a:solidFill>
                  <a:schemeClr val="bg2">
                    <a:lumMod val="10000"/>
                  </a:schemeClr>
                </a:solidFill>
                <a:latin typeface="Century Gothic" panose="020B0502020202020204" pitchFamily="34" charset="0"/>
              </a:rPr>
              <a:t>responsible business conduct </a:t>
            </a:r>
          </a:p>
          <a:p>
            <a:pPr marL="285750" indent="-285750">
              <a:spcBef>
                <a:spcPts val="0"/>
              </a:spcBef>
              <a:buClrTx/>
            </a:pPr>
            <a:endParaRPr lang="en-US" sz="2000" dirty="0">
              <a:solidFill>
                <a:schemeClr val="bg2">
                  <a:lumMod val="10000"/>
                </a:schemeClr>
              </a:solidFill>
              <a:latin typeface="Century Gothic" panose="020B0502020202020204" pitchFamily="34" charset="0"/>
            </a:endParaRPr>
          </a:p>
          <a:p>
            <a:pPr marL="285750" indent="-285750">
              <a:spcBef>
                <a:spcPts val="0"/>
              </a:spcBef>
              <a:buClrTx/>
            </a:pPr>
            <a:r>
              <a:rPr lang="en-US" sz="2000" dirty="0">
                <a:solidFill>
                  <a:schemeClr val="bg2">
                    <a:lumMod val="10000"/>
                  </a:schemeClr>
                </a:solidFill>
                <a:latin typeface="Century Gothic" panose="020B0502020202020204" pitchFamily="34" charset="0"/>
              </a:rPr>
              <a:t>Recommendations from governments to businesses</a:t>
            </a:r>
          </a:p>
          <a:p>
            <a:endParaRPr lang="en-US" sz="2000" dirty="0">
              <a:solidFill>
                <a:schemeClr val="bg2">
                  <a:lumMod val="10000"/>
                </a:schemeClr>
              </a:solidFill>
              <a:latin typeface="Century Gothic" panose="020B0502020202020204" pitchFamily="34" charset="0"/>
            </a:endParaRPr>
          </a:p>
          <a:p>
            <a:pPr marL="285750" indent="-285750">
              <a:spcBef>
                <a:spcPts val="0"/>
              </a:spcBef>
              <a:buClrTx/>
            </a:pPr>
            <a:r>
              <a:rPr lang="en-US" sz="2000" dirty="0">
                <a:solidFill>
                  <a:schemeClr val="bg2">
                    <a:lumMod val="10000"/>
                  </a:schemeClr>
                </a:solidFill>
                <a:latin typeface="Century Gothic" panose="020B0502020202020204" pitchFamily="34" charset="0"/>
              </a:rPr>
              <a:t>Adopted by all OECD members and open to non-OECD members </a:t>
            </a:r>
          </a:p>
          <a:p>
            <a:endParaRPr lang="en-US" sz="2000" dirty="0">
              <a:solidFill>
                <a:schemeClr val="bg2">
                  <a:lumMod val="10000"/>
                </a:schemeClr>
              </a:solidFill>
              <a:latin typeface="Century Gothic" panose="020B0502020202020204" pitchFamily="34" charset="0"/>
            </a:endParaRPr>
          </a:p>
          <a:p>
            <a:pPr marL="285750" indent="-285750">
              <a:spcBef>
                <a:spcPts val="0"/>
              </a:spcBef>
              <a:buClrTx/>
            </a:pPr>
            <a:r>
              <a:rPr lang="en-US" sz="2000" dirty="0">
                <a:solidFill>
                  <a:schemeClr val="bg2">
                    <a:lumMod val="10000"/>
                  </a:schemeClr>
                </a:solidFill>
                <a:latin typeface="Century Gothic" panose="020B0502020202020204" pitchFamily="34" charset="0"/>
              </a:rPr>
              <a:t>Includes strong government commitment : National Contact Points</a:t>
            </a:r>
          </a:p>
          <a:p>
            <a:endParaRPr lang="en-US" sz="2000" dirty="0">
              <a:solidFill>
                <a:schemeClr val="bg2">
                  <a:lumMod val="10000"/>
                </a:schemeClr>
              </a:solidFill>
              <a:latin typeface="Century Gothic" panose="020B0502020202020204" pitchFamily="34" charset="0"/>
            </a:endParaRPr>
          </a:p>
          <a:p>
            <a:pPr>
              <a:spcBef>
                <a:spcPts val="0"/>
              </a:spcBef>
              <a:buClrTx/>
            </a:pPr>
            <a:r>
              <a:rPr lang="en-US" sz="2000" dirty="0">
                <a:solidFill>
                  <a:schemeClr val="bg2">
                    <a:lumMod val="10000"/>
                  </a:schemeClr>
                </a:solidFill>
                <a:latin typeface="Century Gothic" panose="020B0502020202020204" pitchFamily="34" charset="0"/>
              </a:rPr>
              <a:t>Oversight by OECD Working Party on Responsible Business Conduct</a:t>
            </a:r>
          </a:p>
        </p:txBody>
      </p:sp>
      <p:pic>
        <p:nvPicPr>
          <p:cNvPr id="4" name="Picture 3"/>
          <p:cNvPicPr>
            <a:picLocks noChangeAspect="1"/>
          </p:cNvPicPr>
          <p:nvPr/>
        </p:nvPicPr>
        <p:blipFill>
          <a:blip r:embed="rId5"/>
          <a:stretch>
            <a:fillRect/>
          </a:stretch>
        </p:blipFill>
        <p:spPr>
          <a:xfrm>
            <a:off x="120745" y="3637714"/>
            <a:ext cx="3155111" cy="3062600"/>
          </a:xfrm>
          <a:prstGeom prst="rect">
            <a:avLst/>
          </a:prstGeom>
        </p:spPr>
      </p:pic>
    </p:spTree>
    <p:extLst>
      <p:ext uri="{BB962C8B-B14F-4D97-AF65-F5344CB8AC3E}">
        <p14:creationId xmlns:p14="http://schemas.microsoft.com/office/powerpoint/2010/main" val="256426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b="1" dirty="0">
                <a:solidFill>
                  <a:schemeClr val="tx2"/>
                </a:solidFill>
              </a:rPr>
              <a:t>Alignment between OECD, UN and ILO standards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3" y="1686967"/>
            <a:ext cx="1381277" cy="130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038" y="1340768"/>
            <a:ext cx="11096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55106" y="1386391"/>
            <a:ext cx="2760302" cy="923330"/>
          </a:xfrm>
          <a:prstGeom prst="rect">
            <a:avLst/>
          </a:prstGeom>
        </p:spPr>
        <p:txBody>
          <a:bodyPr wrap="square">
            <a:spAutoFit/>
          </a:bodyPr>
          <a:lstStyle/>
          <a:p>
            <a:pPr fontAlgn="base">
              <a:spcAft>
                <a:spcPts val="4200"/>
              </a:spcAft>
            </a:pPr>
            <a:r>
              <a:rPr lang="en-GB" b="1" dirty="0">
                <a:solidFill>
                  <a:schemeClr val="tx2"/>
                </a:solidFill>
                <a:latin typeface="Century Gothic" panose="020B0502020202020204" pitchFamily="34" charset="0"/>
                <a:ea typeface="ＭＳ Ｐゴシック" pitchFamily="-65" charset="-128"/>
                <a:cs typeface="ＭＳ Ｐゴシック" pitchFamily="-65" charset="-128"/>
              </a:rPr>
              <a:t>UN Guiding Principles on Business and Human Rights</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004" y="2430243"/>
            <a:ext cx="11160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634582" y="2420888"/>
            <a:ext cx="3816424" cy="1200329"/>
          </a:xfrm>
          <a:prstGeom prst="rect">
            <a:avLst/>
          </a:prstGeom>
          <a:noFill/>
        </p:spPr>
        <p:txBody>
          <a:bodyPr wrap="square" rtlCol="0">
            <a:spAutoFit/>
          </a:bodyPr>
          <a:lstStyle/>
          <a:p>
            <a:r>
              <a:rPr lang="en-GB" b="1" dirty="0">
                <a:solidFill>
                  <a:schemeClr val="tx2"/>
                </a:solidFill>
                <a:latin typeface="Century Gothic" panose="020B0502020202020204" pitchFamily="34" charset="0"/>
              </a:rPr>
              <a:t>ILO Tripartite Declaration of Principles concerning Multinational Enterprises and Social Policy </a:t>
            </a:r>
          </a:p>
        </p:txBody>
      </p:sp>
      <p:cxnSp>
        <p:nvCxnSpPr>
          <p:cNvPr id="6" name="Straight Arrow Connector 5"/>
          <p:cNvCxnSpPr/>
          <p:nvPr/>
        </p:nvCxnSpPr>
        <p:spPr>
          <a:xfrm>
            <a:off x="2272655" y="2060848"/>
            <a:ext cx="1599174" cy="0"/>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8" name="Straight Arrow Connector 7"/>
          <p:cNvCxnSpPr/>
          <p:nvPr/>
        </p:nvCxnSpPr>
        <p:spPr>
          <a:xfrm>
            <a:off x="2096385" y="2486975"/>
            <a:ext cx="1951715" cy="217635"/>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222254" y="3775091"/>
            <a:ext cx="5784639" cy="707886"/>
          </a:xfrm>
          <a:prstGeom prst="rect">
            <a:avLst/>
          </a:prstGeom>
          <a:noFill/>
        </p:spPr>
        <p:txBody>
          <a:bodyPr wrap="square" rtlCol="0">
            <a:spAutoFit/>
          </a:bodyPr>
          <a:lstStyle/>
          <a:p>
            <a:r>
              <a:rPr lang="en-GB" sz="2000" b="1" dirty="0">
                <a:solidFill>
                  <a:schemeClr val="tx2"/>
                </a:solidFill>
                <a:latin typeface="Century Gothic" panose="020B0502020202020204" pitchFamily="34" charset="0"/>
              </a:rPr>
              <a:t>+ environmental, anti-bribery, corporate governance instruments   </a:t>
            </a:r>
          </a:p>
        </p:txBody>
      </p:sp>
      <p:cxnSp>
        <p:nvCxnSpPr>
          <p:cNvPr id="18" name="Straight Arrow Connector 17"/>
          <p:cNvCxnSpPr/>
          <p:nvPr/>
        </p:nvCxnSpPr>
        <p:spPr>
          <a:xfrm>
            <a:off x="1949632" y="2916659"/>
            <a:ext cx="1272622" cy="695980"/>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24" name="Content Placeholder 1"/>
          <p:cNvSpPr txBox="1">
            <a:spLocks/>
          </p:cNvSpPr>
          <p:nvPr/>
        </p:nvSpPr>
        <p:spPr>
          <a:xfrm>
            <a:off x="0" y="4653136"/>
            <a:ext cx="9144000" cy="2204864"/>
          </a:xfrm>
          <a:prstGeom prst="rect">
            <a:avLst/>
          </a:prstGeom>
          <a:solidFill>
            <a:schemeClr val="accent1">
              <a:lumMod val="40000"/>
              <a:lumOff val="60000"/>
            </a:schemeClr>
          </a:solidFill>
        </p:spPr>
        <p:txBody>
          <a:bodyPr vert="horz">
            <a:normAutofit fontScale="85000" lnSpcReduction="2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en-US" sz="2000" b="1" dirty="0">
                <a:latin typeface="Century Gothic" panose="020B0502020202020204" pitchFamily="34" charset="0"/>
              </a:rPr>
              <a:t>Expectation that companies behave responsibly by identifying, avoiding and addressing negative impacts that they </a:t>
            </a:r>
          </a:p>
          <a:p>
            <a:r>
              <a:rPr lang="en-US" sz="2000" b="1" dirty="0">
                <a:latin typeface="Century Gothic" panose="020B0502020202020204" pitchFamily="34" charset="0"/>
              </a:rPr>
              <a:t>cause, </a:t>
            </a:r>
          </a:p>
          <a:p>
            <a:r>
              <a:rPr lang="en-US" sz="2000" b="1" dirty="0">
                <a:latin typeface="Century Gothic" panose="020B0502020202020204" pitchFamily="34" charset="0"/>
              </a:rPr>
              <a:t>contribute to </a:t>
            </a:r>
          </a:p>
          <a:p>
            <a:r>
              <a:rPr lang="en-US" sz="2000" b="1" dirty="0">
                <a:latin typeface="Century Gothic" panose="020B0502020202020204" pitchFamily="34" charset="0"/>
              </a:rPr>
              <a:t>or are directly linked to through a business relation </a:t>
            </a:r>
          </a:p>
          <a:p>
            <a:pPr marL="0" indent="0">
              <a:buFont typeface="Arial" pitchFamily="34" charset="0"/>
              <a:buNone/>
            </a:pPr>
            <a:endParaRPr lang="en-US" sz="2000" b="1" i="1" dirty="0">
              <a:latin typeface="Century Gothic" panose="020B0502020202020204" pitchFamily="34" charset="0"/>
            </a:endParaRPr>
          </a:p>
          <a:p>
            <a:pPr marL="0" indent="0">
              <a:buFont typeface="Arial" pitchFamily="34" charset="0"/>
              <a:buNone/>
            </a:pPr>
            <a:r>
              <a:rPr lang="en-US" sz="2000" b="1" dirty="0">
                <a:latin typeface="Century Gothic" panose="020B0502020202020204" pitchFamily="34" charset="0"/>
              </a:rPr>
              <a:t>Key tool: due diligence</a:t>
            </a:r>
          </a:p>
          <a:p>
            <a:endParaRPr lang="en-US" sz="2000" dirty="0">
              <a:latin typeface="Century Gothic" panose="020B0502020202020204" pitchFamily="34" charset="0"/>
            </a:endParaRPr>
          </a:p>
          <a:p>
            <a:pPr marL="0" indent="0">
              <a:buFont typeface="Arial" pitchFamily="34" charset="0"/>
              <a:buNone/>
            </a:pPr>
            <a:endParaRPr lang="en-US" sz="2000" dirty="0">
              <a:latin typeface="Century Gothic" panose="020B0502020202020204" pitchFamily="34" charset="0"/>
            </a:endParaRPr>
          </a:p>
        </p:txBody>
      </p:sp>
    </p:spTree>
    <p:extLst>
      <p:ext uri="{BB962C8B-B14F-4D97-AF65-F5344CB8AC3E}">
        <p14:creationId xmlns:p14="http://schemas.microsoft.com/office/powerpoint/2010/main" val="237872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6" y="165362"/>
            <a:ext cx="1224137" cy="122413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484784"/>
            <a:ext cx="1224135" cy="12241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2" y="2803273"/>
            <a:ext cx="1224136" cy="122413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4077071"/>
            <a:ext cx="1224135" cy="11521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30" y="5301209"/>
            <a:ext cx="1203934" cy="115727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672" y="188640"/>
            <a:ext cx="1224136" cy="122960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129" y="1476741"/>
            <a:ext cx="1237679" cy="1232178"/>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19672" y="2787090"/>
            <a:ext cx="1237679" cy="1232178"/>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19674" y="4077072"/>
            <a:ext cx="1237678" cy="1152128"/>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9673" y="5301210"/>
            <a:ext cx="1224135" cy="1157272"/>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12269" y="201388"/>
            <a:ext cx="1227042" cy="1221588"/>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86148" y="1476741"/>
            <a:ext cx="1227042" cy="1221588"/>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6031" y="2787090"/>
            <a:ext cx="1207159" cy="1207159"/>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6032" y="4027409"/>
            <a:ext cx="1207157" cy="1201792"/>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95810" y="5308347"/>
            <a:ext cx="1217379" cy="1150134"/>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10600" y="201388"/>
            <a:ext cx="1235091" cy="12296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02298" y="1484784"/>
            <a:ext cx="1235091" cy="1229602"/>
          </a:xfrm>
          <a:prstGeom prst="rect">
            <a:avLst/>
          </a:prstGeom>
          <a:solidFill>
            <a:srgbClr val="002060"/>
          </a:solidFill>
        </p:spPr>
      </p:pic>
      <p:grpSp>
        <p:nvGrpSpPr>
          <p:cNvPr id="43" name="Group 42"/>
          <p:cNvGrpSpPr/>
          <p:nvPr/>
        </p:nvGrpSpPr>
        <p:grpSpPr>
          <a:xfrm>
            <a:off x="5201914" y="2996956"/>
            <a:ext cx="3888432" cy="3816424"/>
            <a:chOff x="683568" y="1700808"/>
            <a:chExt cx="4728384" cy="4746331"/>
          </a:xfrm>
        </p:grpSpPr>
        <p:sp>
          <p:nvSpPr>
            <p:cNvPr id="44" name="Rectangle 43"/>
            <p:cNvSpPr/>
            <p:nvPr/>
          </p:nvSpPr>
          <p:spPr>
            <a:xfrm>
              <a:off x="683568" y="1708692"/>
              <a:ext cx="1584175" cy="1584176"/>
            </a:xfrm>
            <a:prstGeom prst="rect">
              <a:avLst/>
            </a:prstGeom>
            <a:solidFill>
              <a:srgbClr val="6585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Disclosure</a:t>
              </a:r>
            </a:p>
          </p:txBody>
        </p:sp>
        <p:sp>
          <p:nvSpPr>
            <p:cNvPr id="45" name="Rectangle 44"/>
            <p:cNvSpPr/>
            <p:nvPr/>
          </p:nvSpPr>
          <p:spPr>
            <a:xfrm>
              <a:off x="3854928" y="1708691"/>
              <a:ext cx="1557024" cy="1570096"/>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Employment &amp; </a:t>
              </a:r>
              <a:br>
                <a:rPr lang="en-GB" sz="1400" dirty="0">
                  <a:latin typeface="Century Gothic" panose="020B0502020202020204" pitchFamily="34" charset="0"/>
                </a:rPr>
              </a:br>
              <a:r>
                <a:rPr lang="en-GB" sz="1400" dirty="0">
                  <a:latin typeface="Century Gothic" panose="020B0502020202020204" pitchFamily="34" charset="0"/>
                </a:rPr>
                <a:t>Industrial Relations</a:t>
              </a:r>
            </a:p>
          </p:txBody>
        </p:sp>
        <p:sp>
          <p:nvSpPr>
            <p:cNvPr id="47" name="Rectangle 46"/>
            <p:cNvSpPr/>
            <p:nvPr/>
          </p:nvSpPr>
          <p:spPr>
            <a:xfrm>
              <a:off x="2270751" y="1700808"/>
              <a:ext cx="1584176" cy="1584176"/>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Human Rights</a:t>
              </a:r>
            </a:p>
          </p:txBody>
        </p:sp>
        <p:sp>
          <p:nvSpPr>
            <p:cNvPr id="48" name="Rectangle 47"/>
            <p:cNvSpPr/>
            <p:nvPr/>
          </p:nvSpPr>
          <p:spPr>
            <a:xfrm>
              <a:off x="686576" y="3278787"/>
              <a:ext cx="1584175" cy="159825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Environment</a:t>
              </a:r>
            </a:p>
          </p:txBody>
        </p:sp>
        <p:sp>
          <p:nvSpPr>
            <p:cNvPr id="49" name="Rectangle 48"/>
            <p:cNvSpPr/>
            <p:nvPr/>
          </p:nvSpPr>
          <p:spPr>
            <a:xfrm>
              <a:off x="2270750" y="3277602"/>
              <a:ext cx="1584177" cy="1584176"/>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Consumer interests</a:t>
              </a:r>
            </a:p>
          </p:txBody>
        </p:sp>
        <p:sp>
          <p:nvSpPr>
            <p:cNvPr id="50" name="Rectangle 49"/>
            <p:cNvSpPr/>
            <p:nvPr/>
          </p:nvSpPr>
          <p:spPr>
            <a:xfrm>
              <a:off x="3854928" y="3278788"/>
              <a:ext cx="1557024" cy="1582990"/>
            </a:xfrm>
            <a:prstGeom prst="rect">
              <a:avLst/>
            </a:prstGeom>
            <a:solidFill>
              <a:srgbClr val="5F91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Science &amp; Technology</a:t>
              </a:r>
            </a:p>
          </p:txBody>
        </p:sp>
        <p:sp>
          <p:nvSpPr>
            <p:cNvPr id="51" name="Rectangle 50"/>
            <p:cNvSpPr/>
            <p:nvPr/>
          </p:nvSpPr>
          <p:spPr>
            <a:xfrm>
              <a:off x="683568" y="4862963"/>
              <a:ext cx="1597181" cy="1584176"/>
            </a:xfrm>
            <a:prstGeom prst="rect">
              <a:avLst/>
            </a:prstGeom>
            <a:solidFill>
              <a:srgbClr val="6585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entury Gothic" panose="020B0502020202020204" pitchFamily="34" charset="0"/>
                </a:rPr>
                <a:t>Combating Bribery, Bribe Solicitation and Extortion</a:t>
              </a:r>
              <a:endParaRPr lang="en-GB" sz="1400" dirty="0">
                <a:latin typeface="+mj-lt"/>
              </a:endParaRPr>
            </a:p>
          </p:txBody>
        </p:sp>
        <p:sp>
          <p:nvSpPr>
            <p:cNvPr id="54" name="Rectangle 53"/>
            <p:cNvSpPr/>
            <p:nvPr/>
          </p:nvSpPr>
          <p:spPr>
            <a:xfrm>
              <a:off x="3844538" y="4861778"/>
              <a:ext cx="1567413" cy="1584176"/>
            </a:xfrm>
            <a:prstGeom prst="rect">
              <a:avLst/>
            </a:prstGeom>
            <a:solidFill>
              <a:srgbClr val="8F77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Competition</a:t>
              </a:r>
            </a:p>
          </p:txBody>
        </p:sp>
        <p:sp>
          <p:nvSpPr>
            <p:cNvPr id="55" name="Rectangle 54"/>
            <p:cNvSpPr/>
            <p:nvPr/>
          </p:nvSpPr>
          <p:spPr>
            <a:xfrm>
              <a:off x="2264053" y="4862963"/>
              <a:ext cx="1590873" cy="1582990"/>
            </a:xfrm>
            <a:prstGeom prst="rect">
              <a:avLst/>
            </a:prstGeom>
            <a:solidFill>
              <a:srgbClr val="4F79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entury Gothic" panose="020B0502020202020204" pitchFamily="34" charset="0"/>
                </a:rPr>
                <a:t>Taxation</a:t>
              </a:r>
            </a:p>
          </p:txBody>
        </p:sp>
      </p:grpSp>
      <p:sp>
        <p:nvSpPr>
          <p:cNvPr id="2" name="TextBox 1"/>
          <p:cNvSpPr txBox="1"/>
          <p:nvPr/>
        </p:nvSpPr>
        <p:spPr>
          <a:xfrm>
            <a:off x="5640585" y="360523"/>
            <a:ext cx="337388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dirty="0">
                <a:latin typeface="+mj-lt"/>
              </a:rPr>
              <a:t>By implementing the Guidelines and addressing adverse impacts, companies contribute to the implementation of most SDGs </a:t>
            </a:r>
          </a:p>
        </p:txBody>
      </p:sp>
      <p:cxnSp>
        <p:nvCxnSpPr>
          <p:cNvPr id="28" name="Straight Arrow Connector 27"/>
          <p:cNvCxnSpPr/>
          <p:nvPr/>
        </p:nvCxnSpPr>
        <p:spPr>
          <a:xfrm flipH="1" flipV="1">
            <a:off x="1249970" y="559554"/>
            <a:ext cx="5904656" cy="3024336"/>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21393" y="1777511"/>
            <a:ext cx="6264696" cy="2005409"/>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952630" y="3914783"/>
            <a:ext cx="5851618" cy="174646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313257" y="3954804"/>
            <a:ext cx="4744843" cy="200659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643145" y="4608686"/>
            <a:ext cx="1997440" cy="37415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436583" y="5209491"/>
            <a:ext cx="2073342" cy="9605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3694747" y="3133009"/>
            <a:ext cx="2132087" cy="1813859"/>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2342459" y="612301"/>
            <a:ext cx="3876845" cy="4316786"/>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31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1"/>
            <a:ext cx="7272808" cy="1080120"/>
          </a:xfrm>
        </p:spPr>
        <p:txBody>
          <a:bodyPr/>
          <a:lstStyle/>
          <a:p>
            <a:br>
              <a:rPr lang="en-GB" sz="2400" b="1" dirty="0">
                <a:solidFill>
                  <a:srgbClr val="5F9127"/>
                </a:solidFill>
                <a:latin typeface="Century Gothic" panose="020B0502020202020204" pitchFamily="34" charset="0"/>
              </a:rPr>
            </a:br>
            <a:br>
              <a:rPr lang="en-GB" sz="2400" b="1" dirty="0">
                <a:solidFill>
                  <a:srgbClr val="5F9127"/>
                </a:solidFill>
                <a:latin typeface="Century Gothic" panose="020B0502020202020204" pitchFamily="34" charset="0"/>
              </a:rPr>
            </a:br>
            <a:r>
              <a:rPr lang="en-GB" b="1" dirty="0">
                <a:solidFill>
                  <a:srgbClr val="5F9127"/>
                </a:solidFill>
              </a:rPr>
              <a:t>DRIVERS OF RBC</a:t>
            </a:r>
            <a:br>
              <a:rPr lang="en-GB" b="1" dirty="0">
                <a:solidFill>
                  <a:srgbClr val="5F9127"/>
                </a:solidFill>
              </a:rPr>
            </a:br>
            <a:br>
              <a:rPr lang="en-GB" b="1" dirty="0">
                <a:solidFill>
                  <a:srgbClr val="5F9127"/>
                </a:solidFill>
                <a:latin typeface="Century Gothic" panose="020B0502020202020204" pitchFamily="34" charset="0"/>
              </a:rPr>
            </a:br>
            <a:endParaRPr lang="en-GB" i="1" dirty="0">
              <a:solidFill>
                <a:schemeClr val="bg2">
                  <a:lumMod val="25000"/>
                </a:schemeClr>
              </a:solidFill>
              <a:latin typeface="Century Gothic" panose="020B0502020202020204" pitchFamily="34" charset="0"/>
            </a:endParaRPr>
          </a:p>
        </p:txBody>
      </p:sp>
      <p:sp>
        <p:nvSpPr>
          <p:cNvPr id="7" name="Slide Number Placeholder 6"/>
          <p:cNvSpPr>
            <a:spLocks noGrp="1"/>
          </p:cNvSpPr>
          <p:nvPr>
            <p:ph type="sldNum" sz="quarter" idx="4"/>
          </p:nvPr>
        </p:nvSpPr>
        <p:spPr/>
        <p:txBody>
          <a:bodyPr/>
          <a:lstStyle/>
          <a:p>
            <a:fld id="{ADA8FAF0-400A-944D-BB5A-0EDB3FAD75A9}" type="slidenum">
              <a:rPr lang="de-DE" smtClean="0">
                <a:solidFill>
                  <a:srgbClr val="727272"/>
                </a:solidFill>
              </a:rPr>
              <a:pPr/>
              <a:t>6</a:t>
            </a:fld>
            <a:endParaRPr lang="de-DE" dirty="0">
              <a:solidFill>
                <a:srgbClr val="727272"/>
              </a:solidFill>
            </a:endParaRPr>
          </a:p>
        </p:txBody>
      </p:sp>
      <p:sp>
        <p:nvSpPr>
          <p:cNvPr id="14" name="TextBox 13"/>
          <p:cNvSpPr txBox="1"/>
          <p:nvPr/>
        </p:nvSpPr>
        <p:spPr>
          <a:xfrm>
            <a:off x="611560" y="2388396"/>
            <a:ext cx="7992888" cy="461665"/>
          </a:xfrm>
          <a:prstGeom prst="rect">
            <a:avLst/>
          </a:prstGeom>
          <a:noFill/>
        </p:spPr>
        <p:txBody>
          <a:bodyPr wrap="square" rtlCol="0">
            <a:spAutoFit/>
          </a:bodyPr>
          <a:lstStyle/>
          <a:p>
            <a:endParaRPr lang="en-GB" sz="1200" i="1" dirty="0">
              <a:solidFill>
                <a:srgbClr val="9BBB59"/>
              </a:solidFill>
              <a:latin typeface="Arial"/>
            </a:endParaRPr>
          </a:p>
          <a:p>
            <a:endParaRPr lang="en-GB" sz="1200" i="1" dirty="0">
              <a:solidFill>
                <a:srgbClr val="9BBB59"/>
              </a:solidFill>
              <a:latin typeface="Arial"/>
            </a:endParaRPr>
          </a:p>
        </p:txBody>
      </p:sp>
      <p:sp>
        <p:nvSpPr>
          <p:cNvPr id="5" name="TextBox 4"/>
          <p:cNvSpPr txBox="1"/>
          <p:nvPr/>
        </p:nvSpPr>
        <p:spPr>
          <a:xfrm>
            <a:off x="539552" y="1268760"/>
            <a:ext cx="8280920" cy="4524315"/>
          </a:xfrm>
          <a:prstGeom prst="rect">
            <a:avLst/>
          </a:prstGeom>
          <a:noFill/>
        </p:spPr>
        <p:txBody>
          <a:bodyPr wrap="square" rtlCol="0">
            <a:spAutoFit/>
          </a:bodyPr>
          <a:lstStyle/>
          <a:p>
            <a:endParaRPr lang="en-GB" b="1" dirty="0">
              <a:solidFill>
                <a:srgbClr val="E6E6E6">
                  <a:lumMod val="25000"/>
                </a:srgbClr>
              </a:solidFill>
              <a:latin typeface="Arial"/>
            </a:endParaRPr>
          </a:p>
          <a:p>
            <a:r>
              <a:rPr lang="en-GB" sz="2000" b="1" dirty="0">
                <a:solidFill>
                  <a:schemeClr val="tx1">
                    <a:lumMod val="75000"/>
                  </a:schemeClr>
                </a:solidFill>
                <a:latin typeface="Century Gothic" panose="020B0502020202020204" pitchFamily="34" charset="0"/>
              </a:rPr>
              <a:t>Legislation </a:t>
            </a:r>
            <a:r>
              <a:rPr lang="en-GB" sz="2000" dirty="0">
                <a:solidFill>
                  <a:schemeClr val="tx1">
                    <a:lumMod val="75000"/>
                  </a:schemeClr>
                </a:solidFill>
                <a:latin typeface="Century Gothic" panose="020B0502020202020204" pitchFamily="34" charset="0"/>
              </a:rPr>
              <a:t>on due diligence and disclosure of RBC strategies</a:t>
            </a:r>
          </a:p>
          <a:p>
            <a:endParaRPr lang="en-GB" sz="2000" b="1" dirty="0">
              <a:solidFill>
                <a:schemeClr val="tx1">
                  <a:lumMod val="75000"/>
                </a:schemeClr>
              </a:solidFill>
              <a:latin typeface="Century Gothic" panose="020B0502020202020204" pitchFamily="34" charset="0"/>
            </a:endParaRPr>
          </a:p>
          <a:p>
            <a:r>
              <a:rPr lang="en-GB" sz="2000" b="1" dirty="0">
                <a:solidFill>
                  <a:schemeClr val="tx1">
                    <a:lumMod val="75000"/>
                  </a:schemeClr>
                </a:solidFill>
                <a:latin typeface="Century Gothic" panose="020B0502020202020204" pitchFamily="34" charset="0"/>
              </a:rPr>
              <a:t>Lawsuits against companies </a:t>
            </a:r>
            <a:r>
              <a:rPr lang="en-GB" sz="2000" dirty="0">
                <a:solidFill>
                  <a:srgbClr val="727272"/>
                </a:solidFill>
                <a:latin typeface="Century Gothic" panose="020B0502020202020204" pitchFamily="34" charset="0"/>
              </a:rPr>
              <a:t>for human rights and environmental issues. </a:t>
            </a:r>
            <a:endParaRPr lang="en-GB" sz="2000" dirty="0">
              <a:solidFill>
                <a:srgbClr val="727272"/>
              </a:solidFill>
              <a:latin typeface="Arial"/>
            </a:endParaRPr>
          </a:p>
          <a:p>
            <a:pPr>
              <a:spcBef>
                <a:spcPts val="600"/>
              </a:spcBef>
              <a:spcAft>
                <a:spcPts val="1200"/>
              </a:spcAft>
            </a:pPr>
            <a:r>
              <a:rPr lang="en-GB" sz="2000" b="1" dirty="0">
                <a:solidFill>
                  <a:schemeClr val="tx1">
                    <a:lumMod val="75000"/>
                  </a:schemeClr>
                </a:solidFill>
                <a:latin typeface="Century Gothic" panose="020B0502020202020204" pitchFamily="34" charset="0"/>
              </a:rPr>
              <a:t>Investor and shareholder requirements </a:t>
            </a:r>
            <a:r>
              <a:rPr lang="en-GB" sz="2000" dirty="0">
                <a:solidFill>
                  <a:srgbClr val="727272"/>
                </a:solidFill>
                <a:latin typeface="Century Gothic" panose="020B0502020202020204" pitchFamily="34" charset="0"/>
              </a:rPr>
              <a:t>on companies to adopt and report on responsible business conduct. </a:t>
            </a:r>
            <a:endParaRPr lang="en-GB" sz="2000" dirty="0">
              <a:solidFill>
                <a:srgbClr val="727272"/>
              </a:solidFill>
              <a:latin typeface="Arial"/>
            </a:endParaRPr>
          </a:p>
          <a:p>
            <a:pPr>
              <a:spcBef>
                <a:spcPts val="600"/>
              </a:spcBef>
              <a:spcAft>
                <a:spcPts val="1200"/>
              </a:spcAft>
            </a:pPr>
            <a:r>
              <a:rPr lang="en-GB" sz="2000" b="1" dirty="0">
                <a:solidFill>
                  <a:schemeClr val="tx1">
                    <a:lumMod val="75000"/>
                  </a:schemeClr>
                </a:solidFill>
                <a:latin typeface="Century Gothic" panose="020B0502020202020204" pitchFamily="34" charset="0"/>
              </a:rPr>
              <a:t>Consumer power</a:t>
            </a:r>
            <a:r>
              <a:rPr lang="en-GB" sz="2000" dirty="0">
                <a:solidFill>
                  <a:srgbClr val="727272"/>
                </a:solidFill>
                <a:latin typeface="Century Gothic" panose="020B0502020202020204" pitchFamily="34" charset="0"/>
              </a:rPr>
              <a:t>, both from individuals and collective action through social media and ‘mega’ campaign groups. </a:t>
            </a:r>
            <a:endParaRPr lang="en-GB" sz="2000" dirty="0">
              <a:solidFill>
                <a:srgbClr val="727272"/>
              </a:solidFill>
              <a:latin typeface="Arial"/>
            </a:endParaRPr>
          </a:p>
          <a:p>
            <a:pPr>
              <a:spcBef>
                <a:spcPts val="600"/>
              </a:spcBef>
              <a:spcAft>
                <a:spcPts val="1200"/>
              </a:spcAft>
            </a:pPr>
            <a:r>
              <a:rPr lang="en-GB" sz="2000" b="1" dirty="0">
                <a:solidFill>
                  <a:schemeClr val="tx1">
                    <a:lumMod val="75000"/>
                  </a:schemeClr>
                </a:solidFill>
                <a:latin typeface="Century Gothic" panose="020B0502020202020204" pitchFamily="34" charset="0"/>
              </a:rPr>
              <a:t>Public benchmarking of companies </a:t>
            </a:r>
            <a:r>
              <a:rPr lang="en-GB" sz="2000" dirty="0">
                <a:solidFill>
                  <a:srgbClr val="727272"/>
                </a:solidFill>
                <a:latin typeface="Century Gothic" panose="020B0502020202020204" pitchFamily="34" charset="0"/>
              </a:rPr>
              <a:t>on responsible business conduct, supported by investors. </a:t>
            </a:r>
            <a:endParaRPr lang="en-GB" sz="2000" dirty="0">
              <a:solidFill>
                <a:srgbClr val="727272"/>
              </a:solidFill>
              <a:latin typeface="Arial"/>
            </a:endParaRPr>
          </a:p>
          <a:p>
            <a:pPr>
              <a:spcBef>
                <a:spcPts val="600"/>
              </a:spcBef>
              <a:spcAft>
                <a:spcPts val="1200"/>
              </a:spcAft>
            </a:pPr>
            <a:r>
              <a:rPr lang="en-GB" sz="2000" b="1" dirty="0">
                <a:solidFill>
                  <a:schemeClr val="tx1">
                    <a:lumMod val="75000"/>
                  </a:schemeClr>
                </a:solidFill>
                <a:latin typeface="Century Gothic" panose="020B0502020202020204" pitchFamily="34" charset="0"/>
              </a:rPr>
              <a:t>Scrutiny from governments</a:t>
            </a:r>
            <a:r>
              <a:rPr lang="en-GB" sz="2000" b="1" dirty="0">
                <a:solidFill>
                  <a:srgbClr val="727272"/>
                </a:solidFill>
                <a:latin typeface="Century Gothic" panose="020B0502020202020204" pitchFamily="34" charset="0"/>
              </a:rPr>
              <a:t> </a:t>
            </a:r>
            <a:r>
              <a:rPr lang="en-GB" sz="2000" dirty="0">
                <a:solidFill>
                  <a:srgbClr val="727272"/>
                </a:solidFill>
                <a:latin typeface="Century Gothic" panose="020B0502020202020204" pitchFamily="34" charset="0"/>
              </a:rPr>
              <a:t>on supply chain activities. </a:t>
            </a:r>
            <a:endParaRPr lang="en-GB" sz="2000" dirty="0">
              <a:solidFill>
                <a:srgbClr val="727272"/>
              </a:solidFill>
              <a:latin typeface="Arial"/>
            </a:endParaRPr>
          </a:p>
        </p:txBody>
      </p:sp>
    </p:spTree>
    <p:extLst>
      <p:ext uri="{BB962C8B-B14F-4D97-AF65-F5344CB8AC3E}">
        <p14:creationId xmlns:p14="http://schemas.microsoft.com/office/powerpoint/2010/main" val="388881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ADA8FAF0-400A-944D-BB5A-0EDB3FAD75A9}" type="slidenum">
              <a:rPr lang="de-DE" smtClean="0">
                <a:solidFill>
                  <a:srgbClr val="727272"/>
                </a:solidFill>
              </a:rPr>
              <a:pPr/>
              <a:t>7</a:t>
            </a:fld>
            <a:endParaRPr lang="de-DE" dirty="0">
              <a:solidFill>
                <a:srgbClr val="727272"/>
              </a:solidFill>
            </a:endParaRPr>
          </a:p>
        </p:txBody>
      </p:sp>
      <p:sp>
        <p:nvSpPr>
          <p:cNvPr id="9" name="Title 1"/>
          <p:cNvSpPr>
            <a:spLocks noGrp="1"/>
          </p:cNvSpPr>
          <p:nvPr>
            <p:ph type="title"/>
          </p:nvPr>
        </p:nvSpPr>
        <p:spPr>
          <a:xfrm>
            <a:off x="1043608" y="-105829"/>
            <a:ext cx="7884488" cy="1454448"/>
          </a:xfrm>
        </p:spPr>
        <p:txBody>
          <a:bodyPr/>
          <a:lstStyle/>
          <a:p>
            <a:pPr lvl="0"/>
            <a:br>
              <a:rPr lang="en-US" b="1" dirty="0">
                <a:solidFill>
                  <a:srgbClr val="5F9127"/>
                </a:solidFill>
                <a:latin typeface="Century Gothic" panose="020B0502020202020204" pitchFamily="34" charset="0"/>
              </a:rPr>
            </a:br>
            <a:r>
              <a:rPr lang="en-US" b="1" dirty="0">
                <a:solidFill>
                  <a:srgbClr val="5F9127"/>
                </a:solidFill>
              </a:rPr>
              <a:t>BENEFITS OF RBC</a:t>
            </a:r>
            <a:br>
              <a:rPr lang="en-US" b="1" dirty="0">
                <a:solidFill>
                  <a:srgbClr val="5F9127"/>
                </a:solidFill>
              </a:rPr>
            </a:br>
            <a:endParaRPr lang="en-US" b="1" dirty="0">
              <a:solidFill>
                <a:srgbClr val="5F9127"/>
              </a:solidFill>
            </a:endParaRPr>
          </a:p>
        </p:txBody>
      </p:sp>
      <p:pic>
        <p:nvPicPr>
          <p:cNvPr id="10" name="officeArt object"/>
          <p:cNvPicPr/>
          <p:nvPr/>
        </p:nvPicPr>
        <p:blipFill>
          <a:blip r:embed="rId3">
            <a:extLst/>
          </a:blip>
          <a:stretch>
            <a:fillRect/>
          </a:stretch>
        </p:blipFill>
        <p:spPr>
          <a:xfrm>
            <a:off x="4904570" y="1713185"/>
            <a:ext cx="4239430" cy="5144815"/>
          </a:xfrm>
          <a:prstGeom prst="rect">
            <a:avLst/>
          </a:prstGeom>
          <a:ln w="12700" cap="flat">
            <a:noFill/>
            <a:miter lim="400000"/>
          </a:ln>
          <a:effectLst/>
        </p:spPr>
      </p:pic>
      <p:sp>
        <p:nvSpPr>
          <p:cNvPr id="11" name="Rounded Rectangle 4"/>
          <p:cNvSpPr/>
          <p:nvPr/>
        </p:nvSpPr>
        <p:spPr bwMode="auto">
          <a:xfrm>
            <a:off x="539751" y="5897563"/>
            <a:ext cx="3816226" cy="627062"/>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fontAlgn="base">
              <a:lnSpc>
                <a:spcPct val="90000"/>
              </a:lnSpc>
              <a:spcBef>
                <a:spcPct val="0"/>
              </a:spcBef>
              <a:spcAft>
                <a:spcPct val="35000"/>
              </a:spcAft>
              <a:defRPr/>
            </a:pPr>
            <a:r>
              <a:rPr lang="en-US" dirty="0">
                <a:solidFill>
                  <a:schemeClr val="tx1">
                    <a:lumMod val="75000"/>
                  </a:schemeClr>
                </a:solidFill>
                <a:latin typeface="Century Gothic" panose="020B0502020202020204" pitchFamily="34" charset="0"/>
              </a:rPr>
              <a:t>Distinguish from competitors and </a:t>
            </a:r>
            <a:r>
              <a:rPr lang="en-US" b="1" dirty="0">
                <a:solidFill>
                  <a:schemeClr val="tx1">
                    <a:lumMod val="75000"/>
                  </a:schemeClr>
                </a:solidFill>
                <a:latin typeface="Century Gothic" panose="020B0502020202020204" pitchFamily="34" charset="0"/>
              </a:rPr>
              <a:t>access new markets</a:t>
            </a:r>
            <a:endParaRPr lang="en-GB" b="1" dirty="0">
              <a:solidFill>
                <a:schemeClr val="bg2">
                  <a:lumMod val="10000"/>
                </a:schemeClr>
              </a:solidFill>
              <a:latin typeface="Century Gothic" panose="020B0502020202020204" pitchFamily="34" charset="0"/>
            </a:endParaRPr>
          </a:p>
        </p:txBody>
      </p:sp>
      <p:grpSp>
        <p:nvGrpSpPr>
          <p:cNvPr id="12" name="Group 5"/>
          <p:cNvGrpSpPr>
            <a:grpSpLocks/>
          </p:cNvGrpSpPr>
          <p:nvPr/>
        </p:nvGrpSpPr>
        <p:grpSpPr bwMode="auto">
          <a:xfrm>
            <a:off x="546100" y="2413000"/>
            <a:ext cx="4391993" cy="695325"/>
            <a:chOff x="0" y="481813"/>
            <a:chExt cx="8820471" cy="694421"/>
          </a:xfrm>
          <a:noFill/>
        </p:grpSpPr>
        <p:sp>
          <p:nvSpPr>
            <p:cNvPr id="13" name="Rounded Rectangle 2"/>
            <p:cNvSpPr/>
            <p:nvPr/>
          </p:nvSpPr>
          <p:spPr>
            <a:xfrm>
              <a:off x="0" y="481813"/>
              <a:ext cx="8820471" cy="69442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3070" y="515108"/>
              <a:ext cx="8754331" cy="627833"/>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fontAlgn="base">
                <a:lnSpc>
                  <a:spcPct val="90000"/>
                </a:lnSpc>
                <a:spcBef>
                  <a:spcPct val="0"/>
                </a:spcBef>
                <a:spcAft>
                  <a:spcPct val="35000"/>
                </a:spcAft>
                <a:defRPr/>
              </a:pPr>
              <a:r>
                <a:rPr lang="en-US" dirty="0">
                  <a:solidFill>
                    <a:schemeClr val="tx1">
                      <a:lumMod val="75000"/>
                    </a:schemeClr>
                  </a:solidFill>
                  <a:latin typeface="Century Gothic" panose="020B0502020202020204" pitchFamily="34" charset="0"/>
                </a:rPr>
                <a:t>Obtain and retain the </a:t>
              </a:r>
              <a:r>
                <a:rPr lang="en-US" b="1" dirty="0">
                  <a:solidFill>
                    <a:schemeClr val="tx1">
                      <a:lumMod val="75000"/>
                    </a:schemeClr>
                  </a:solidFill>
                  <a:latin typeface="Century Gothic" panose="020B0502020202020204" pitchFamily="34" charset="0"/>
                </a:rPr>
                <a:t>social license </a:t>
              </a:r>
              <a:r>
                <a:rPr lang="en-US" dirty="0">
                  <a:solidFill>
                    <a:schemeClr val="tx1">
                      <a:lumMod val="75000"/>
                    </a:schemeClr>
                  </a:solidFill>
                  <a:latin typeface="Century Gothic" panose="020B0502020202020204" pitchFamily="34" charset="0"/>
                </a:rPr>
                <a:t>to operate</a:t>
              </a:r>
              <a:endParaRPr lang="en-GB" dirty="0">
                <a:solidFill>
                  <a:schemeClr val="tx1">
                    <a:lumMod val="75000"/>
                  </a:schemeClr>
                </a:solidFill>
                <a:latin typeface="Century Gothic" panose="020B0502020202020204" pitchFamily="34" charset="0"/>
              </a:endParaRPr>
            </a:p>
          </p:txBody>
        </p:sp>
      </p:grpSp>
      <p:grpSp>
        <p:nvGrpSpPr>
          <p:cNvPr id="15" name="Group 8"/>
          <p:cNvGrpSpPr>
            <a:grpSpLocks/>
          </p:cNvGrpSpPr>
          <p:nvPr/>
        </p:nvGrpSpPr>
        <p:grpSpPr bwMode="auto">
          <a:xfrm>
            <a:off x="565151" y="1587500"/>
            <a:ext cx="4381016" cy="693738"/>
            <a:chOff x="0" y="481813"/>
            <a:chExt cx="8820471" cy="694421"/>
          </a:xfrm>
          <a:noFill/>
        </p:grpSpPr>
        <p:sp>
          <p:nvSpPr>
            <p:cNvPr id="16" name="Rounded Rectangle 27"/>
            <p:cNvSpPr/>
            <p:nvPr/>
          </p:nvSpPr>
          <p:spPr>
            <a:xfrm>
              <a:off x="0" y="481813"/>
              <a:ext cx="8820471" cy="69442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3153" y="515184"/>
              <a:ext cx="8754166" cy="627679"/>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fontAlgn="base">
                <a:lnSpc>
                  <a:spcPct val="90000"/>
                </a:lnSpc>
                <a:spcBef>
                  <a:spcPct val="0"/>
                </a:spcBef>
                <a:spcAft>
                  <a:spcPct val="35000"/>
                </a:spcAft>
                <a:defRPr/>
              </a:pPr>
              <a:r>
                <a:rPr lang="en-US" b="1" dirty="0">
                  <a:solidFill>
                    <a:schemeClr val="tx1">
                      <a:lumMod val="75000"/>
                    </a:schemeClr>
                  </a:solidFill>
                  <a:latin typeface="Century Gothic" panose="020B0502020202020204" pitchFamily="34" charset="0"/>
                </a:rPr>
                <a:t>Reduce risks </a:t>
              </a:r>
              <a:r>
                <a:rPr lang="en-US" dirty="0">
                  <a:solidFill>
                    <a:schemeClr val="tx1">
                      <a:lumMod val="75000"/>
                    </a:schemeClr>
                  </a:solidFill>
                  <a:latin typeface="Century Gothic" panose="020B0502020202020204" pitchFamily="34" charset="0"/>
                </a:rPr>
                <a:t>and manage reputation </a:t>
              </a:r>
              <a:endParaRPr lang="en-GB" dirty="0">
                <a:solidFill>
                  <a:schemeClr val="tx1">
                    <a:lumMod val="75000"/>
                  </a:schemeClr>
                </a:solidFill>
                <a:latin typeface="Century Gothic" panose="020B0502020202020204" pitchFamily="34" charset="0"/>
              </a:endParaRPr>
            </a:p>
          </p:txBody>
        </p:sp>
      </p:grpSp>
      <p:grpSp>
        <p:nvGrpSpPr>
          <p:cNvPr id="18" name="Group 11"/>
          <p:cNvGrpSpPr>
            <a:grpSpLocks/>
          </p:cNvGrpSpPr>
          <p:nvPr/>
        </p:nvGrpSpPr>
        <p:grpSpPr bwMode="auto">
          <a:xfrm>
            <a:off x="531813" y="3243263"/>
            <a:ext cx="4400227" cy="695325"/>
            <a:chOff x="0" y="481813"/>
            <a:chExt cx="8820471" cy="694421"/>
          </a:xfrm>
          <a:noFill/>
        </p:grpSpPr>
        <p:sp>
          <p:nvSpPr>
            <p:cNvPr id="19" name="Rounded Rectangle 33"/>
            <p:cNvSpPr/>
            <p:nvPr/>
          </p:nvSpPr>
          <p:spPr>
            <a:xfrm>
              <a:off x="0" y="481813"/>
              <a:ext cx="8820471" cy="69442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33008" y="515107"/>
              <a:ext cx="8754455" cy="627833"/>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fontAlgn="base">
                <a:lnSpc>
                  <a:spcPct val="90000"/>
                </a:lnSpc>
                <a:spcBef>
                  <a:spcPct val="0"/>
                </a:spcBef>
                <a:spcAft>
                  <a:spcPct val="35000"/>
                </a:spcAft>
                <a:defRPr/>
              </a:pPr>
              <a:r>
                <a:rPr lang="en-US" dirty="0">
                  <a:solidFill>
                    <a:schemeClr val="tx1">
                      <a:lumMod val="75000"/>
                    </a:schemeClr>
                  </a:solidFill>
                  <a:latin typeface="Century Gothic" panose="020B0502020202020204" pitchFamily="34" charset="0"/>
                </a:rPr>
                <a:t>Protect existing </a:t>
              </a:r>
              <a:r>
                <a:rPr lang="en-US" b="1" dirty="0">
                  <a:solidFill>
                    <a:schemeClr val="tx1">
                      <a:lumMod val="75000"/>
                    </a:schemeClr>
                  </a:solidFill>
                  <a:latin typeface="Century Gothic" panose="020B0502020202020204" pitchFamily="34" charset="0"/>
                </a:rPr>
                <a:t>value</a:t>
              </a:r>
              <a:r>
                <a:rPr lang="en-US" dirty="0">
                  <a:solidFill>
                    <a:schemeClr val="tx1">
                      <a:lumMod val="75000"/>
                    </a:schemeClr>
                  </a:solidFill>
                  <a:latin typeface="Century Gothic" panose="020B0502020202020204" pitchFamily="34" charset="0"/>
                </a:rPr>
                <a:t> and create new value</a:t>
              </a:r>
              <a:endParaRPr lang="en-GB" dirty="0">
                <a:solidFill>
                  <a:schemeClr val="tx1">
                    <a:lumMod val="75000"/>
                  </a:schemeClr>
                </a:solidFill>
                <a:latin typeface="Century Gothic" panose="020B0502020202020204" pitchFamily="34" charset="0"/>
              </a:endParaRPr>
            </a:p>
          </p:txBody>
        </p:sp>
      </p:grpSp>
      <p:grpSp>
        <p:nvGrpSpPr>
          <p:cNvPr id="21" name="Group 15"/>
          <p:cNvGrpSpPr>
            <a:grpSpLocks/>
          </p:cNvGrpSpPr>
          <p:nvPr/>
        </p:nvGrpSpPr>
        <p:grpSpPr bwMode="auto">
          <a:xfrm>
            <a:off x="508001" y="4108450"/>
            <a:ext cx="4413950" cy="693738"/>
            <a:chOff x="0" y="481813"/>
            <a:chExt cx="8820471" cy="694421"/>
          </a:xfrm>
          <a:noFill/>
        </p:grpSpPr>
        <p:sp>
          <p:nvSpPr>
            <p:cNvPr id="22" name="Rounded Rectangle 39"/>
            <p:cNvSpPr/>
            <p:nvPr/>
          </p:nvSpPr>
          <p:spPr>
            <a:xfrm>
              <a:off x="0" y="481813"/>
              <a:ext cx="8820471" cy="69442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34734" y="515184"/>
              <a:ext cx="8751003" cy="627679"/>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fontAlgn="base">
                <a:lnSpc>
                  <a:spcPct val="90000"/>
                </a:lnSpc>
                <a:spcBef>
                  <a:spcPct val="0"/>
                </a:spcBef>
                <a:spcAft>
                  <a:spcPct val="35000"/>
                </a:spcAft>
                <a:defRPr/>
              </a:pPr>
              <a:r>
                <a:rPr lang="en-US" dirty="0">
                  <a:solidFill>
                    <a:schemeClr val="tx1">
                      <a:lumMod val="75000"/>
                    </a:schemeClr>
                  </a:solidFill>
                  <a:latin typeface="Century Gothic" panose="020B0502020202020204" pitchFamily="34" charset="0"/>
                </a:rPr>
                <a:t>Facilitate the participation in </a:t>
              </a:r>
              <a:r>
                <a:rPr lang="en-US" b="1" dirty="0">
                  <a:solidFill>
                    <a:schemeClr val="tx1">
                      <a:lumMod val="75000"/>
                    </a:schemeClr>
                  </a:solidFill>
                  <a:latin typeface="Century Gothic" panose="020B0502020202020204" pitchFamily="34" charset="0"/>
                </a:rPr>
                <a:t>global value chains</a:t>
              </a:r>
              <a:endParaRPr lang="en-GB" b="1" dirty="0">
                <a:solidFill>
                  <a:schemeClr val="tx1">
                    <a:lumMod val="75000"/>
                  </a:schemeClr>
                </a:solidFill>
                <a:latin typeface="Century Gothic" panose="020B0502020202020204" pitchFamily="34" charset="0"/>
              </a:endParaRPr>
            </a:p>
          </p:txBody>
        </p:sp>
      </p:grpSp>
      <p:grpSp>
        <p:nvGrpSpPr>
          <p:cNvPr id="24" name="Group 21"/>
          <p:cNvGrpSpPr>
            <a:grpSpLocks/>
          </p:cNvGrpSpPr>
          <p:nvPr/>
        </p:nvGrpSpPr>
        <p:grpSpPr bwMode="auto">
          <a:xfrm>
            <a:off x="532450" y="4972050"/>
            <a:ext cx="4415780" cy="693738"/>
            <a:chOff x="0" y="481813"/>
            <a:chExt cx="8820471" cy="694421"/>
          </a:xfrm>
          <a:noFill/>
        </p:grpSpPr>
        <p:sp>
          <p:nvSpPr>
            <p:cNvPr id="25" name="Rounded Rectangle 45"/>
            <p:cNvSpPr/>
            <p:nvPr/>
          </p:nvSpPr>
          <p:spPr>
            <a:xfrm>
              <a:off x="0" y="481813"/>
              <a:ext cx="8820471" cy="694421"/>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34720" y="515184"/>
              <a:ext cx="8751032" cy="627679"/>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fontAlgn="base">
                <a:lnSpc>
                  <a:spcPct val="90000"/>
                </a:lnSpc>
                <a:spcBef>
                  <a:spcPct val="0"/>
                </a:spcBef>
                <a:spcAft>
                  <a:spcPct val="35000"/>
                </a:spcAft>
                <a:defRPr/>
              </a:pPr>
              <a:r>
                <a:rPr lang="en-US" b="1" dirty="0">
                  <a:solidFill>
                    <a:schemeClr val="tx1">
                      <a:lumMod val="75000"/>
                    </a:schemeClr>
                  </a:solidFill>
                  <a:latin typeface="Century Gothic" panose="020B0502020202020204" pitchFamily="34" charset="0"/>
                </a:rPr>
                <a:t>Attract and retain talent </a:t>
              </a:r>
              <a:r>
                <a:rPr lang="en-US" dirty="0">
                  <a:solidFill>
                    <a:schemeClr val="tx1">
                      <a:lumMod val="75000"/>
                    </a:schemeClr>
                  </a:solidFill>
                  <a:latin typeface="Century Gothic" panose="020B0502020202020204" pitchFamily="34" charset="0"/>
                </a:rPr>
                <a:t>- increase productivity</a:t>
              </a:r>
              <a:endParaRPr lang="en-GB" dirty="0">
                <a:solidFill>
                  <a:schemeClr val="tx1">
                    <a:lumMod val="75000"/>
                  </a:schemeClr>
                </a:solidFill>
                <a:latin typeface="Century Gothic" panose="020B0502020202020204" pitchFamily="34" charset="0"/>
              </a:endParaRPr>
            </a:p>
          </p:txBody>
        </p:sp>
      </p:grpSp>
    </p:spTree>
    <p:extLst>
      <p:ext uri="{BB962C8B-B14F-4D97-AF65-F5344CB8AC3E}">
        <p14:creationId xmlns:p14="http://schemas.microsoft.com/office/powerpoint/2010/main" val="142356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188640"/>
            <a:ext cx="7380384" cy="1071360"/>
          </a:xfrm>
        </p:spPr>
        <p:txBody>
          <a:bodyPr/>
          <a:lstStyle/>
          <a:p>
            <a:pPr>
              <a:spcBef>
                <a:spcPts val="0"/>
              </a:spcBef>
              <a:defRPr/>
            </a:pPr>
            <a:r>
              <a:rPr lang="en-GB" sz="4000" b="1" dirty="0">
                <a:solidFill>
                  <a:schemeClr val="bg2">
                    <a:lumMod val="10000"/>
                  </a:schemeClr>
                </a:solidFill>
              </a:rPr>
              <a:t>OECD’s work on RBC </a:t>
            </a:r>
            <a:r>
              <a:rPr lang="en-GB" sz="4000" b="1" i="1" dirty="0">
                <a:solidFill>
                  <a:schemeClr val="bg2">
                    <a:lumMod val="10000"/>
                  </a:schemeClr>
                </a:solidFill>
                <a:ea typeface="ＭＳ Ｐゴシック" pitchFamily="34" charset="-128"/>
                <a:cs typeface="ＭＳ Ｐゴシック" pitchFamily="-65" charset="-128"/>
              </a:rPr>
              <a:t> </a:t>
            </a:r>
          </a:p>
        </p:txBody>
      </p:sp>
      <p:sp>
        <p:nvSpPr>
          <p:cNvPr id="11" name="Title 2"/>
          <p:cNvSpPr txBox="1">
            <a:spLocks/>
          </p:cNvSpPr>
          <p:nvPr/>
        </p:nvSpPr>
        <p:spPr>
          <a:xfrm>
            <a:off x="628650" y="365126"/>
            <a:ext cx="7886700" cy="1325563"/>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pPr>
              <a:spcBef>
                <a:spcPts val="0"/>
              </a:spcBef>
              <a:defRPr/>
            </a:pPr>
            <a:endParaRPr lang="en-GB" sz="1800" i="1" dirty="0">
              <a:solidFill>
                <a:srgbClr val="727272">
                  <a:lumMod val="75000"/>
                </a:srgbClr>
              </a:solidFill>
              <a:ea typeface="ＭＳ Ｐゴシック" pitchFamily="34" charset="-128"/>
              <a:cs typeface="ＭＳ Ｐゴシック" pitchFamily="-65" charset="-128"/>
            </a:endParaRPr>
          </a:p>
        </p:txBody>
      </p:sp>
      <p:graphicFrame>
        <p:nvGraphicFramePr>
          <p:cNvPr id="12" name="Content Placeholder 8"/>
          <p:cNvGraphicFramePr>
            <a:graphicFrameLocks noGrp="1"/>
          </p:cNvGraphicFramePr>
          <p:nvPr>
            <p:ph idx="1"/>
            <p:extLst>
              <p:ext uri="{D42A27DB-BD31-4B8C-83A1-F6EECF244321}">
                <p14:modId xmlns:p14="http://schemas.microsoft.com/office/powerpoint/2010/main" val="2912696266"/>
              </p:ext>
            </p:extLst>
          </p:nvPr>
        </p:nvGraphicFramePr>
        <p:xfrm>
          <a:off x="621533" y="1628800"/>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763688" y="5589240"/>
            <a:ext cx="5112568" cy="400110"/>
          </a:xfrm>
          <a:prstGeom prst="rect">
            <a:avLst/>
          </a:prstGeom>
          <a:noFill/>
        </p:spPr>
        <p:txBody>
          <a:bodyPr wrap="square" rtlCol="0">
            <a:spAutoFit/>
          </a:bodyPr>
          <a:lstStyle/>
          <a:p>
            <a:pPr>
              <a:defRPr/>
            </a:pPr>
            <a:r>
              <a:rPr lang="en-GB" sz="2000" b="1" dirty="0">
                <a:solidFill>
                  <a:srgbClr val="727272"/>
                </a:solidFill>
                <a:latin typeface="Calibri" panose="020F0502020204030204" pitchFamily="34" charset="0"/>
                <a:cs typeface="Calibri" panose="020F0502020204030204" pitchFamily="34" charset="0"/>
              </a:rPr>
              <a:t>OECD Guidelines for Multinational Enterprises </a:t>
            </a:r>
          </a:p>
        </p:txBody>
      </p:sp>
      <p:cxnSp>
        <p:nvCxnSpPr>
          <p:cNvPr id="6" name="Straight Connector 5"/>
          <p:cNvCxnSpPr/>
          <p:nvPr/>
        </p:nvCxnSpPr>
        <p:spPr>
          <a:xfrm>
            <a:off x="467544" y="1260000"/>
            <a:ext cx="8136904" cy="876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502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1. Supporting government policies for RBC</a:t>
            </a:r>
            <a:br>
              <a:rPr lang="en-GB" dirty="0">
                <a:latin typeface="Calibri" panose="020F0502020204030204" pitchFamily="34" charset="0"/>
                <a:cs typeface="Calibri" panose="020F0502020204030204" pitchFamily="34" charset="0"/>
              </a:rPr>
            </a:br>
            <a:endParaRPr lang="en-GB" dirty="0"/>
          </a:p>
        </p:txBody>
      </p:sp>
      <p:sp>
        <p:nvSpPr>
          <p:cNvPr id="3" name="Text Placeholder 2"/>
          <p:cNvSpPr>
            <a:spLocks noGrp="1"/>
          </p:cNvSpPr>
          <p:nvPr>
            <p:ph type="body" sz="quarter" idx="14"/>
          </p:nvPr>
        </p:nvSpPr>
        <p:spPr>
          <a:xfrm>
            <a:off x="251521" y="1556792"/>
            <a:ext cx="4564743" cy="5184576"/>
          </a:xfrm>
        </p:spPr>
        <p:txBody>
          <a:bodyPr>
            <a:noAutofit/>
          </a:bodyPr>
          <a:lstStyle/>
          <a:p>
            <a:r>
              <a:rPr lang="en-GB" sz="2000" cap="none" dirty="0">
                <a:latin typeface="+mj-lt"/>
              </a:rPr>
              <a:t>Meetings of the Working Party on RBC – all governments adhering to the OECD Guidelines for MNEs </a:t>
            </a:r>
          </a:p>
          <a:p>
            <a:pPr marL="285750" indent="-285750">
              <a:buFont typeface="Arial" panose="020B0604020202020204" pitchFamily="34" charset="0"/>
              <a:buChar char="•"/>
            </a:pPr>
            <a:endParaRPr lang="en-GB" sz="2000" cap="none" dirty="0">
              <a:latin typeface="+mj-lt"/>
            </a:endParaRPr>
          </a:p>
          <a:p>
            <a:r>
              <a:rPr lang="en-GB" sz="2000" cap="none" dirty="0">
                <a:latin typeface="+mj-lt"/>
              </a:rPr>
              <a:t>Workshops on emerging issues relevant to RBC  (gender, digitalisation, non-financial disclosure)</a:t>
            </a:r>
          </a:p>
          <a:p>
            <a:endParaRPr lang="en-GB" sz="2000" cap="none" dirty="0">
              <a:latin typeface="+mj-lt"/>
            </a:endParaRPr>
          </a:p>
          <a:p>
            <a:r>
              <a:rPr lang="en-GB" sz="2000" cap="none" dirty="0">
                <a:latin typeface="+mj-lt"/>
              </a:rPr>
              <a:t>Support enabling policy frameworks for RBC</a:t>
            </a:r>
          </a:p>
          <a:p>
            <a:r>
              <a:rPr lang="en-GB" sz="2000" cap="none" dirty="0">
                <a:latin typeface="+mj-lt"/>
              </a:rPr>
              <a:t>Advice on domestic and international policy developments on RBC</a:t>
            </a:r>
          </a:p>
          <a:p>
            <a:endParaRPr lang="en-GB" sz="2000" cap="none" dirty="0">
              <a:latin typeface="+mj-lt"/>
            </a:endParaRPr>
          </a:p>
          <a:p>
            <a:r>
              <a:rPr lang="en-GB" sz="2000" cap="none" dirty="0">
                <a:latin typeface="+mj-lt"/>
              </a:rPr>
              <a:t>Inputs into G7, G20, APEC</a:t>
            </a:r>
          </a:p>
          <a:p>
            <a:pPr marL="285750" indent="-285750">
              <a:buFont typeface="Arial" panose="020B0604020202020204" pitchFamily="34" charset="0"/>
              <a:buChar char="•"/>
            </a:pPr>
            <a:endParaRPr lang="en-GB" sz="2000" dirty="0">
              <a:latin typeface="+mj-lt"/>
            </a:endParaRPr>
          </a:p>
        </p:txBody>
      </p:sp>
      <p:sp>
        <p:nvSpPr>
          <p:cNvPr id="7" name="Slide Number Placeholder 6"/>
          <p:cNvSpPr>
            <a:spLocks noGrp="1"/>
          </p:cNvSpPr>
          <p:nvPr>
            <p:ph type="sldNum" sz="quarter" idx="4"/>
          </p:nvPr>
        </p:nvSpPr>
        <p:spPr/>
        <p:txBody>
          <a:bodyPr/>
          <a:lstStyle/>
          <a:p>
            <a:fld id="{ADA8FAF0-400A-944D-BB5A-0EDB3FAD75A9}" type="slidenum">
              <a:rPr lang="de-DE" smtClean="0">
                <a:solidFill>
                  <a:srgbClr val="727272"/>
                </a:solidFill>
              </a:rPr>
              <a:pPr/>
              <a:t>9</a:t>
            </a:fld>
            <a:endParaRPr lang="de-DE" dirty="0">
              <a:solidFill>
                <a:srgbClr val="727272"/>
              </a:solidFill>
            </a:endParaRPr>
          </a:p>
        </p:txBody>
      </p:sp>
      <p:pic>
        <p:nvPicPr>
          <p:cNvPr id="9" name="Picture 2" descr="https://www.oecd.org/media/oecdorg/directorates/directorateforfinancialandenterpriseaffairs/MyanmarIPRCover-170x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477" y="748800"/>
            <a:ext cx="1967678" cy="25464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neguidelines.oecd.org/media/oecdorg/directorates/directorateforfinancialandenterpriseaffairs/RBC_in_Kazakhstan-2014-14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637" y="4012555"/>
            <a:ext cx="1951363" cy="2787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84081">
            <a:off x="4766034" y="3946019"/>
            <a:ext cx="1856743" cy="2713934"/>
          </a:xfrm>
          <a:prstGeom prst="rect">
            <a:avLst/>
          </a:prstGeom>
        </p:spPr>
      </p:pic>
      <p:pic>
        <p:nvPicPr>
          <p:cNvPr id="10" name="Picture 9"/>
          <p:cNvPicPr>
            <a:picLocks noChangeAspect="1"/>
          </p:cNvPicPr>
          <p:nvPr/>
        </p:nvPicPr>
        <p:blipFill>
          <a:blip r:embed="rId6"/>
          <a:stretch>
            <a:fillRect/>
          </a:stretch>
        </p:blipFill>
        <p:spPr>
          <a:xfrm>
            <a:off x="5015355" y="1348983"/>
            <a:ext cx="1658256" cy="2341067"/>
          </a:xfrm>
          <a:prstGeom prst="rect">
            <a:avLst/>
          </a:prstGeom>
        </p:spPr>
      </p:pic>
    </p:spTree>
    <p:extLst>
      <p:ext uri="{BB962C8B-B14F-4D97-AF65-F5344CB8AC3E}">
        <p14:creationId xmlns:p14="http://schemas.microsoft.com/office/powerpoint/2010/main" val="1281946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OECDListFormCollapsible</Display>
  <Edit>OECDListFormCollapsible</Edit>
  <New>OECDListFormCollapsible</New>
</FormTemplates>
</file>

<file path=customXml/item2.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f:fields xmlns:f="http://schemas.fabasoft.com/folio/2007/fields">
  <f:record ref="">
    <f:field ref="objname" par="" edit="true" text="Swiss NCP- Workshop OECD DD Guidance 10.9 / Speech Tyler Gillard OECD"/>
    <f:field ref="objsubject" par="" edit="true" text=""/>
    <f:field ref="objcreatedby" par="" text="Kunze, Alex, SECO"/>
    <f:field ref="objcreatedat" par="" text="27.08.2018 14:13:04"/>
    <f:field ref="objchangedby" par="" text="Kunze, Alex, SECO"/>
    <f:field ref="objmodifiedat" par="" text="28.08.2018 16:04:44"/>
    <f:field ref="doc_FSCFOLIO_1_1001_FieldDocumentNumber" par="" text=""/>
    <f:field ref="doc_FSCFOLIO_1_1001_FieldSubject" par="" edit="true" text=""/>
    <f:field ref="FSCFOLIO_1_1001_FieldCurrentUser" par="" text="SECO Alex Kunze"/>
    <f:field ref="CCAPRECONFIG_15_1001_Objektname" par="" edit="true" text="Swiss NCP- Workshop OECD DD Guidance 10.9 / Speech Tyler Gillard OECD"/>
    <f:field ref="CHPRECONFIG_1_1001_Objektname" par="" edit="true" text="Swiss NCP- Workshop OECD DD Guidance 10.9 / Speech Tyler Gillard OECD"/>
  </f:record>
  <f:record inx="1" ref="">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CCAPRECONFIG_15_1001_Abschriftsbemerkung" par="" text=""/>
    <f:field ref="CCAPRECONFIG_15_1001_Versandart" par="" text="B-Post"/>
    <f:field ref="CCAPRECONFIG_15_1001_Fax"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Serialcontext &gt; Adressat/innen">
    <f:field ref="CCAPRECONFIG_15_1001_Abschriftsbemerkung" text="Abschriftsbemerkung"/>
    <f:field ref="CHPRECONFIG_1_1001_Anrede" text="Anrede"/>
    <f:field ref="CHPRECONFIG_1_1001_EMailAdresse" text="E-Mail Adresse"/>
    <f:field ref="CCAPRECONFIG_15_1001_Fax" text="Fax"/>
    <f:field ref="CHPRECONFIG_1_1001_Nachname" text="Nachname"/>
    <f:field ref="CHPRECONFIG_1_1001_Ort" text="Ort"/>
    <f:field ref="CHPRECONFIG_1_1001_Postleitzahl" text="Postleitzahl"/>
    <f:field ref="CHPRECONFIG_1_1001_Strasse" text="Strasse"/>
    <f:field ref="CHPRECONFIG_1_1001_Titel" text="Titel"/>
    <f:field ref="CCAPRECONFIG_15_1001_Versandart" text="Versandart"/>
    <f:field ref="CHPRECONFIG_1_1001_Vorname" text="Vorname"/>
  </f:display>
  <f:display par="" text="Serienbrief">
    <f:field ref="doc_FSCFOLIO_1_1001_FieldSubject" text="Betreff"/>
    <f:field ref="doc_FSCFOLIO_1_1001_FieldDocumentNumber" text="Dokument Nummer"/>
  </f:display>
</f:fields>
</file>

<file path=customXml/item5.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6.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CCDD97BACC81094AA9235912A0087CAC" ma:contentTypeVersion="86" ma:contentTypeDescription="" ma:contentTypeScope="" ma:versionID="61021d3b0e17f77e45c60b1b0cdb4873">
  <xsd:schema xmlns:xsd="http://www.w3.org/2001/XMLSchema" xmlns:xs="http://www.w3.org/2001/XMLSchema" xmlns:p="http://schemas.microsoft.com/office/2006/metadata/properties" xmlns:ns2="54c4cd27-f286-408f-9ce0-33c1e0f3ab39" xmlns:ns3="422d9e62-c95f-4be8-bc96-fc16e6e7af15" xmlns:ns4="ca82dde9-3436-4d3d-bddd-d31447390034" xmlns:ns5="ddbd984f-848b-4d59-a9eb-1760df3af461" xmlns:ns6="c9f238dd-bb73-4aef-a7a5-d644ad823e52" xmlns:ns7="http://schemas.microsoft.com/sharepoint/v4" targetNamespace="http://schemas.microsoft.com/office/2006/metadata/properties" ma:root="true" ma:fieldsID="a6567f67b45a5deb15cf0f345094df4c" ns2:_="" ns3:_="" ns4:_="" ns5:_="" ns6:_="" ns7:_="">
    <xsd:import namespace="54c4cd27-f286-408f-9ce0-33c1e0f3ab39"/>
    <xsd:import namespace="422d9e62-c95f-4be8-bc96-fc16e6e7af15"/>
    <xsd:import namespace="ca82dde9-3436-4d3d-bddd-d31447390034"/>
    <xsd:import namespace="ddbd984f-848b-4d59-a9eb-1760df3af461"/>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mcabdfbcfcc34b0db2b26427245c13c6" minOccurs="0"/>
                <xsd:element ref="ns3:_dlc_DocId" minOccurs="0"/>
                <xsd:element ref="ns2:OECDKimProvenance" minOccurs="0"/>
                <xsd:element ref="ns4:TaxCatchAll" minOccurs="0"/>
                <xsd:element ref="ns4:TaxCatchAllLabel" minOccurs="0"/>
                <xsd:element ref="ns2:OECDKimBussinessContext" minOccurs="0"/>
                <xsd:element ref="ns3:_dlc_DocIdPersistId" minOccurs="0"/>
                <xsd:element ref="ns3:cdaa264386b64a5eb3931631587e1776" minOccurs="0"/>
                <xsd:element ref="ns5:nbb885e32ada4fa18483bd70230d535b"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element ref="ns7: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Provenance" ma:index="30" nillable="true" ma:displayName="Kim provenance" ma:description="" ma:hidden="true" ma:internalName="OECDKimProvenance" ma:readOnly="false">
      <xsd:simpleType>
        <xsd:restriction base="dms:Text">
          <xsd:maxLength value="255"/>
        </xsd:restriction>
      </xsd:simpleType>
    </xsd:element>
    <xsd:element name="OECDKimBussinessContext" ma:index="33" nillable="true" ma:displayName="Kim business context" ma:description="" ma:hidden="true" ma:internalName="OECDKimBussinessContex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d9e62-c95f-4be8-bc96-fc16e6e7af15"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8" nillable="true" ma:displayName="Document ID" ma:description="" ma:hidden="true" ma:internalName="_dlc_DocId" ma:readOnly="true">
      <xsd:simpleType>
        <xsd:restriction base="dms:Text"/>
      </xsd:simpleType>
    </xsd:element>
    <xsd:element name="_dlc_DocIdPersistId" ma:index="34" nillable="true" ma:displayName="Persist ID" ma:description="Keep ID on add." ma:hidden="true" ma:internalName="_dlc_DocIdPersistId" ma:readOnly="true">
      <xsd:simpleType>
        <xsd:restriction base="dms:Boolean"/>
      </xsd:simpleType>
    </xsd:element>
    <xsd:element name="cdaa264386b64a5eb3931631587e1776" ma:index="36" nillable="true" ma:taxonomy="true" ma:internalName="cdaa264386b64a5eb3931631587e1776" ma:taxonomyFieldName="OECDHorizontalProjects" ma:displayName="Horizontal project" ma:readOnly="false" ma:default="" ma:fieldId="cdaa2643-86b6-4a5e-b393-1631587e1776"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1" nillable="true" ma:displayName="OECDHorizontalProjects_0" ma:description="" ma:hidden="true" ma:internalName="eShareHorizProjTaxHTField0">
      <xsd:simpleType>
        <xsd:restriction base="dms:Note"/>
      </xsd:simpleType>
    </xsd:element>
    <xsd:element name="OECDAllRelatedUsers" ma:index="44"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31" nillable="true" ma:displayName="Taxonomy Catch All Column" ma:hidden="true" ma:list="{4d2fa938-8d37-45fa-910f-cb0aa52e3ee4}" ma:internalName="TaxCatchAll" ma:showField="CatchAllData" ma:web="422d9e62-c95f-4be8-bc96-fc16e6e7af15">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hidden="true" ma:list="{4d2fa938-8d37-45fa-910f-cb0aa52e3ee4}" ma:internalName="TaxCatchAllLabel" ma:readOnly="true" ma:showField="CatchAllDataLabel" ma:web="422d9e62-c95f-4be8-bc96-fc16e6e7af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bd984f-848b-4d59-a9eb-1760df3af461"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bc83b2af-e160-442d-bd56-c59d584bfbe4" ma:internalName="OECDProjectLookup" ma:readOnly="false" ma:showField="OECDShortProjectName" ma:web="ddbd984f-848b-4d59-a9eb-1760df3af461">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bc83b2af-e160-442d-bd56-c59d584bfbe4"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mcabdfbcfcc34b0db2b26427245c13c6" ma:index="26" nillable="true" ma:displayName="Deliverable owner_0" ma:hidden="true" ma:internalName="mcabdfbcfcc34b0db2b26427245c13c6">
      <xsd:simpleType>
        <xsd:restriction base="dms:Note"/>
      </xsd:simpleType>
    </xsd:element>
    <xsd:element name="nbb885e32ada4fa18483bd70230d535b" ma:index="37" nillable="true" ma:taxonomy="true" ma:internalName="nbb885e32ada4fa18483bd70230d535b" ma:taxonomyFieldName="OECDProjectOwnerStructure" ma:displayName="Project owner" ma:readOnly="false" ma:default="" ma:fieldId="7bb885e3-2ada-4fa1-8483-bd70230d535b"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8" nillable="true" ma:displayName="O.N.E Document Sharing Status" ma:description="" ma:hidden="true" ma:internalName="OECDSharingStatus">
      <xsd:simpleType>
        <xsd:restriction base="dms:Text"/>
      </xsd:simpleType>
    </xsd:element>
    <xsd:element name="OECDCommunityDocumentURL" ma:index="39" nillable="true" ma:displayName="O.N.E Community Document URL" ma:description="" ma:hidden="true" ma:internalName="OECDCommunityDocumentURL">
      <xsd:simpleType>
        <xsd:restriction base="dms:Text"/>
      </xsd:simpleType>
    </xsd:element>
    <xsd:element name="OECDCommunityDocumentID" ma:index="40" nillable="true" ma:displayName="O.N.E Community Document ID" ma:decimals="0" ma:description="" ma:hidden="true" ma:internalName="OECDCommunityDocumentID">
      <xsd:simpleType>
        <xsd:restriction base="dms:Number"/>
      </xsd:simpleType>
    </xsd:element>
    <xsd:element name="SharedWithUsers" ma:index="4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readOnly="false"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p:properties xmlns:p="http://schemas.microsoft.com/office/2006/metadata/properties" xmlns:xsi="http://www.w3.org/2001/XMLSchema-instance" xmlns:pc="http://schemas.microsoft.com/office/infopath/2007/PartnerControls">
  <documentManagement>
    <mcabdfbcfcc34b0db2b26427245c13c6 xmlns="ddbd984f-848b-4d59-a9eb-1760df3af461" xsi:nil="true"/>
    <eShareHorizProjTaxHTField0 xmlns="422d9e62-c95f-4be8-bc96-fc16e6e7af15" xsi:nil="true"/>
    <OECDAllRelatedUsers xmlns="422d9e62-c95f-4be8-bc96-fc16e6e7af15">
      <UserInfo>
        <DisplayName/>
        <AccountId xsi:nil="true"/>
        <AccountType/>
      </UserInfo>
    </OECDAllRelatedUsers>
    <OECDTagsCache xmlns="ddbd984f-848b-4d59-a9eb-1760df3af461"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4.1.1.2 Promoting Responsible Business Conduct: Annual Report of the National Contact Points, update of the database of specific instances, Reports on the OECD Guidelines for Multinational Enterprises- capacity building and resource assistance for NCPs, p</TermName>
          <TermId xmlns="http://schemas.microsoft.com/office/infopath/2007/PartnerControls">3dd13598-3cee-443c-80b0-e0b61ddbb03e</TermId>
        </TermInfo>
      </Terms>
    </eSharePWBTaxHTField0>
    <OECDSharingStatus xmlns="ddbd984f-848b-4d59-a9eb-1760df3af461" xsi:nil="true"/>
    <IconOverlay xmlns="http://schemas.microsoft.com/sharepoint/v4" xsi:nil="true"/>
    <OECDCommunityDocumentURL xmlns="ddbd984f-848b-4d59-a9eb-1760df3af461" xsi:nil="true"/>
    <OECDMeetingDate xmlns="54c4cd27-f286-408f-9ce0-33c1e0f3ab39" xsi:nil="true"/>
    <OECDPinnedBy xmlns="ddbd984f-848b-4d59-a9eb-1760df3af461">
      <UserInfo>
        <DisplayName/>
        <AccountId xsi:nil="true"/>
        <AccountType/>
      </UserInfo>
    </OECDPinnedBy>
    <cdaa264386b64a5eb3931631587e1776 xmlns="422d9e62-c95f-4be8-bc96-fc16e6e7af15">
      <Terms xmlns="http://schemas.microsoft.com/office/infopath/2007/PartnerControls"/>
    </cdaa264386b64a5eb3931631587e1776>
    <nbb885e32ada4fa18483bd70230d535b xmlns="ddbd984f-848b-4d59-a9eb-1760df3af461">
      <Terms xmlns="http://schemas.microsoft.com/office/infopath/2007/PartnerControls">
        <TermInfo xmlns="http://schemas.microsoft.com/office/infopath/2007/PartnerControls">
          <TermName xmlns="http://schemas.microsoft.com/office/infopath/2007/PartnerControls">DAF/INV</TermName>
          <TermId xmlns="http://schemas.microsoft.com/office/infopath/2007/PartnerControls">db780339-a94b-4fd1-9202-c087447e8c6f</TermId>
        </TermInfo>
      </Terms>
    </nbb885e32ada4fa18483bd70230d535b>
    <OECDExpirationDate xmlns="422d9e62-c95f-4be8-bc96-fc16e6e7af15" xsi:nil="true"/>
    <OECDProjectMembers xmlns="ddbd984f-848b-4d59-a9eb-1760df3af461">
      <UserInfo>
        <DisplayName>MUSARRA Patrizia, DAF</DisplayName>
        <AccountId>775</AccountId>
        <AccountType/>
      </UserInfo>
      <UserInfo>
        <DisplayName>BIJELIC Barbara, DAF/INV</DisplayName>
        <AccountId>346</AccountId>
        <AccountType/>
      </UserInfo>
      <UserInfo>
        <DisplayName>BULE Tihana, DAF/INV</DisplayName>
        <AccountId>417</AccountId>
        <AccountType/>
      </UserInfo>
      <UserInfo>
        <DisplayName>GILLARD Tyler, DAF/INV</DisplayName>
        <AccountId>339</AccountId>
        <AccountType/>
      </UserInfo>
      <UserInfo>
        <DisplayName>KOEP-ANDRIEU Hannah, DAF/INV</DisplayName>
        <AccountId>419</AccountId>
        <AccountType/>
      </UserInfo>
      <UserInfo>
        <DisplayName>MARECHAL Louis, DAF/INV</DisplayName>
        <AccountId>349</AccountId>
        <AccountType/>
      </UserInfo>
      <UserInfo>
        <DisplayName>SCHAPPERT Jennifer, DAF/INV</DisplayName>
        <AccountId>341</AccountId>
        <AccountType/>
      </UserInfo>
      <UserInfo>
        <DisplayName>DOVEY Kathryn, DAF/INV</DisplayName>
        <AccountId>639</AccountId>
        <AccountType/>
      </UserInfo>
      <UserInfo>
        <DisplayName>HOLM Alison, DAF/INV</DisplayName>
        <AccountId>697</AccountId>
        <AccountType/>
      </UserInfo>
      <UserInfo>
        <DisplayName>ARBEL Pauline, CFE/COM</DisplayName>
        <AccountId>632</AccountId>
        <AccountType/>
      </UserInfo>
      <UserInfo>
        <DisplayName>DUFFIN Pamela, DAF</DisplayName>
        <AccountId>72</AccountId>
        <AccountType/>
      </UserInfo>
      <UserInfo>
        <DisplayName>PIERRE Elodie, DAF</DisplayName>
        <AccountId>296</AccountId>
        <AccountType/>
      </UserInfo>
      <UserInfo>
        <DisplayName>MCGEEHAN Bridget, DAF/INV</DisplayName>
        <AccountId>604</AccountId>
        <AccountType/>
      </UserInfo>
      <UserInfo>
        <DisplayName>AL TAHER CUCCI Sama, ENV/CBW</DisplayName>
        <AccountId>888</AccountId>
        <AccountType/>
      </UserInfo>
      <UserInfo>
        <DisplayName>ROTA Ariane, DAF/INV</DisplayName>
        <AccountId>1377</AccountId>
        <AccountType/>
      </UserInfo>
      <UserInfo>
        <DisplayName>TEBAR LESS Cristina, DAF/INV</DisplayName>
        <AccountId>114</AccountId>
        <AccountType/>
      </UserInfo>
      <UserInfo>
        <DisplayName>BOELE Froukje, DAF/INV</DisplayName>
        <AccountId>1105</AccountId>
        <AccountType/>
      </UserInfo>
      <UserInfo>
        <DisplayName>NICOL Ruth, DAF</DisplayName>
        <AccountId>139</AccountId>
        <AccountType/>
      </UserInfo>
      <UserInfo>
        <DisplayName>ZACHARIOU Avra, DAF</DisplayName>
        <AccountId>1616</AccountId>
        <AccountType/>
      </UserInfo>
      <UserInfo>
        <DisplayName>MCCALL Elizabeth, DAF/COMP</DisplayName>
        <AccountId>374</AccountId>
        <AccountType/>
      </UserInfo>
      <UserInfo>
        <DisplayName>HETHERINGTON Fiona, SDD/P21</DisplayName>
        <AccountId>362</AccountId>
        <AccountType/>
      </UserInfo>
      <UserInfo>
        <DisplayName>MAIOTTI Luca, DAF/INV</DisplayName>
        <AccountId>1764</AccountId>
        <AccountType/>
      </UserInfo>
      <UserInfo>
        <DisplayName>LOVELL Dorothy, DAF/INV</DisplayName>
        <AccountId>1833</AccountId>
        <AccountType/>
      </UserInfo>
      <UserInfo>
        <DisplayName>HACHEZ Nicolas, DAF/INV</DisplayName>
        <AccountId>2029</AccountId>
        <AccountType/>
      </UserInfo>
      <UserInfo>
        <DisplayName>ALEXANDROV Pauline, DAF/INV</DisplayName>
        <AccountId>1961</AccountId>
        <AccountType/>
      </UserInfo>
      <UserInfo>
        <DisplayName>KANNABHIRAN Shivani, DAF/INV</DisplayName>
        <AccountId>2134</AccountId>
        <AccountType/>
      </UserInfo>
      <UserInfo>
        <DisplayName>SMILEY Edward, DAF</DisplayName>
        <AccountId>67</AccountId>
        <AccountType/>
      </UserInfo>
      <UserInfo>
        <DisplayName>LAWAL Juliet, DAF/INV</DisplayName>
        <AccountId>2147</AccountId>
        <AccountType/>
      </UserInfo>
    </OECDProjectMembers>
    <eShareCommitteeTaxHTField0 xmlns="c9f238dd-bb73-4aef-a7a5-d644ad823e52">
      <Terms xmlns="http://schemas.microsoft.com/office/infopath/2007/PartnerControls">
        <TermInfo xmlns="http://schemas.microsoft.com/office/infopath/2007/PartnerControls">
          <TermName xmlns="http://schemas.microsoft.com/office/infopath/2007/PartnerControls">Investment Committee</TermName>
          <TermId xmlns="http://schemas.microsoft.com/office/infopath/2007/PartnerControls">c17d2b9d-41b9-434b-8912-3c124c840d3a</TermId>
        </TermInfo>
      </Terms>
    </eShareCommitteeTaxHTField0>
    <OECDKimProvenance xmlns="54c4cd27-f286-408f-9ce0-33c1e0f3ab39" xsi:nil="true"/>
    <OECDProjectLookup xmlns="ddbd984f-848b-4d59-a9eb-1760df3af461">20</OECDProjectLookup>
    <OECDMainProject xmlns="ddbd984f-848b-4d59-a9eb-1760df3af461"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Corporate social responsibility</TermName>
          <TermId xmlns="http://schemas.microsoft.com/office/infopath/2007/PartnerControls">665487f7-5db5-4718-a057-bf71055f1ffb</TermId>
        </TermInfo>
      </Terms>
    </eShareTopicTaxHTField0>
    <OECDProjectManager xmlns="ddbd984f-848b-4d59-a9eb-1760df3af461">
      <UserInfo>
        <DisplayName/>
        <AccountId>114</AccountId>
        <AccountType/>
      </UserInfo>
    </OECDProjectManager>
    <eShareKeywordsTaxHTField0 xmlns="c9f238dd-bb73-4aef-a7a5-d644ad823e52">
      <Terms xmlns="http://schemas.microsoft.com/office/infopath/2007/PartnerControls">
        <TermInfo xmlns="http://schemas.microsoft.com/office/infopath/2007/PartnerControls">
          <TermName xmlns="http://schemas.microsoft.com/office/infopath/2007/PartnerControls">RBC</TermName>
          <TermId xmlns="http://schemas.microsoft.com/office/infopath/2007/PartnerControls">e8399760-16dd-4b57-b027-e5fe85424538</TermId>
        </TermInfo>
      </Terms>
    </eShareKeywordsTaxHTField0>
    <TaxCatchAll xmlns="ca82dde9-3436-4d3d-bddd-d31447390034">
      <Value>131</Value>
      <Value>292</Value>
      <Value>234</Value>
      <Value>107</Value>
      <Value>253</Value>
    </TaxCatchAll>
    <OECDCommunityDocumentID xmlns="ddbd984f-848b-4d59-a9eb-1760df3af461" xsi:nil="true"/>
    <_dlc_DocId xmlns="422d9e62-c95f-4be8-bc96-fc16e6e7af15">ESHAREDAF-38-25945</_dlc_DocId>
    <_dlc_DocIdUrl xmlns="422d9e62-c95f-4be8-bc96-fc16e6e7af15">
      <Url>https://portal.oecd.org/eshare/daf/pc/_layouts/15/DocIdRedir.aspx?ID=ESHAREDAF-38-25945</Url>
      <Description>ESHAREDAF-38-25945</Description>
    </_dlc_DocIdUrl>
  </documentManagement>
</p:properties>
</file>

<file path=customXml/itemProps1.xml><?xml version="1.0" encoding="utf-8"?>
<ds:datastoreItem xmlns:ds="http://schemas.openxmlformats.org/officeDocument/2006/customXml" ds:itemID="{AD620F56-9AED-4451-99F7-9E0404BD7B5D}">
  <ds:schemaRefs>
    <ds:schemaRef ds:uri="http://schemas.microsoft.com/sharepoint/v3/contenttype/forms"/>
  </ds:schemaRefs>
</ds:datastoreItem>
</file>

<file path=customXml/itemProps2.xml><?xml version="1.0" encoding="utf-8"?>
<ds:datastoreItem xmlns:ds="http://schemas.openxmlformats.org/officeDocument/2006/customXml" ds:itemID="{7F576CCF-6B0A-4C75-8897-7D7753C29E5A}">
  <ds:schemaRefs>
    <ds:schemaRef ds:uri="http://www.oecd.org/eshare/projectsentre/CtFieldPriority/"/>
    <ds:schemaRef ds:uri="http://schemas.microsoft.com/2003/10/Serialization/Arrays"/>
  </ds:schemaRefs>
</ds:datastoreItem>
</file>

<file path=customXml/itemProps3.xml><?xml version="1.0" encoding="utf-8"?>
<ds:datastoreItem xmlns:ds="http://schemas.openxmlformats.org/officeDocument/2006/customXml" ds:itemID="{5D3BA03A-A8FD-47E7-8D8A-225CDE16A3FA}">
  <ds:schemaRefs>
    <ds:schemaRef ds:uri="http://schemas.microsoft.com/sharepoint/events"/>
  </ds:schemaRefs>
</ds:datastoreItem>
</file>

<file path=customXml/itemProps4.xml><?xml version="1.0" encoding="utf-8"?>
<ds:datastoreItem xmlns:ds="http://schemas.openxmlformats.org/officeDocument/2006/customXml" ds:itemID="{4E8A9591-F074-446B-902F-511FF79C122F}">
  <ds:schemaRefs>
    <ds:schemaRef ds:uri="http://schemas.fabasoft.com/folio/2007/fields"/>
  </ds:schemaRefs>
</ds:datastoreItem>
</file>

<file path=customXml/itemProps5.xml><?xml version="1.0" encoding="utf-8"?>
<ds:datastoreItem xmlns:ds="http://schemas.openxmlformats.org/officeDocument/2006/customXml" ds:itemID="{041B78DC-0594-4132-ACCE-D9BA3B405F25}">
  <ds:schemaRefs>
    <ds:schemaRef ds:uri="Microsoft.SharePoint.Taxonomy.ContentTypeSync"/>
  </ds:schemaRefs>
</ds:datastoreItem>
</file>

<file path=customXml/itemProps6.xml><?xml version="1.0" encoding="utf-8"?>
<ds:datastoreItem xmlns:ds="http://schemas.openxmlformats.org/officeDocument/2006/customXml" ds:itemID="{B84D30FD-4418-476C-BBBF-3863A0B62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422d9e62-c95f-4be8-bc96-fc16e6e7af15"/>
    <ds:schemaRef ds:uri="ca82dde9-3436-4d3d-bddd-d31447390034"/>
    <ds:schemaRef ds:uri="ddbd984f-848b-4d59-a9eb-1760df3af461"/>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2E4CCA23-64C1-4714-8A03-ACD05418977D}">
  <ds:schemaRefs>
    <ds:schemaRef ds:uri="http://purl.org/dc/elements/1.1/"/>
    <ds:schemaRef ds:uri="http://schemas.microsoft.com/office/2006/metadata/properties"/>
    <ds:schemaRef ds:uri="54c4cd27-f286-408f-9ce0-33c1e0f3ab39"/>
    <ds:schemaRef ds:uri="ddbd984f-848b-4d59-a9eb-1760df3af461"/>
    <ds:schemaRef ds:uri="http://schemas.microsoft.com/sharepoint/v4"/>
    <ds:schemaRef ds:uri="http://purl.org/dc/terms/"/>
    <ds:schemaRef ds:uri="422d9e62-c95f-4be8-bc96-fc16e6e7af15"/>
    <ds:schemaRef ds:uri="c9f238dd-bb73-4aef-a7a5-d644ad823e52"/>
    <ds:schemaRef ds:uri="http://schemas.microsoft.com/office/2006/documentManagement/types"/>
    <ds:schemaRef ds:uri="http://schemas.microsoft.com/office/infopath/2007/PartnerControls"/>
    <ds:schemaRef ds:uri="ca82dde9-3436-4d3d-bddd-d31447390034"/>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199</TotalTime>
  <Words>969</Words>
  <Application>Microsoft Office PowerPoint</Application>
  <PresentationFormat>Экран (4:3)</PresentationFormat>
  <Paragraphs>146</Paragraphs>
  <Slides>14</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14</vt:i4>
      </vt:variant>
    </vt:vector>
  </HeadingPairs>
  <TitlesOfParts>
    <vt:vector size="26" baseType="lpstr">
      <vt:lpstr>ＭＳ Ｐゴシック</vt:lpstr>
      <vt:lpstr>Arial</vt:lpstr>
      <vt:lpstr>Calibri</vt:lpstr>
      <vt:lpstr>Calibri Light</vt:lpstr>
      <vt:lpstr>Century Gothic</vt:lpstr>
      <vt:lpstr>Fago Offc Pro</vt:lpstr>
      <vt:lpstr>Georgia</vt:lpstr>
      <vt:lpstr>Helvetica 65 Medium</vt:lpstr>
      <vt:lpstr>OCDE_Français_blanc</vt:lpstr>
      <vt:lpstr>Custom Design</vt:lpstr>
      <vt:lpstr>3_OECD_English_white</vt:lpstr>
      <vt:lpstr>5_OECD_English_white</vt:lpstr>
      <vt:lpstr>moscow exchange conference  CORPORATE GOVERNANCE  in RUssia – 2019  Responsible business conduct</vt:lpstr>
      <vt:lpstr> What is Responsible Business Conduct? </vt:lpstr>
      <vt:lpstr>OECD Guidelines for Multinational Enterprises</vt:lpstr>
      <vt:lpstr>Alignment between OECD, UN and ILO standards</vt:lpstr>
      <vt:lpstr>Презентация PowerPoint</vt:lpstr>
      <vt:lpstr>  DRIVERS OF RBC  </vt:lpstr>
      <vt:lpstr> BENEFITS OF RBC </vt:lpstr>
      <vt:lpstr>OECD’s work on RBC  </vt:lpstr>
      <vt:lpstr>1. Supporting government policies for RBC </vt:lpstr>
      <vt:lpstr>2. Helping business to conduct due diligence for RBC</vt:lpstr>
      <vt:lpstr>Sector guidance</vt:lpstr>
      <vt:lpstr>3. Strengthening National Contact Points</vt:lpstr>
      <vt:lpstr> 4. Outreach to business and government beyond adherents </vt:lpstr>
      <vt:lpstr>Further information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Responsible Business Conduct (RBC) ?</dc:title>
  <dc:creator>BIJELIC Barbara</dc:creator>
  <cp:lastModifiedBy>Рябова Анна Сергеевна</cp:lastModifiedBy>
  <cp:revision>131</cp:revision>
  <cp:lastPrinted>2018-08-27T12:22:51Z</cp:lastPrinted>
  <dcterms:created xsi:type="dcterms:W3CDTF">2018-08-13T14:49:04Z</dcterms:created>
  <dcterms:modified xsi:type="dcterms:W3CDTF">2019-11-12T07:02:58Z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0x0101008B4DD370EC31429186F3AD49F0D3098F00D44DBCB9EB4F45278CB5C9765BE5299500A4858B360C6A491AA753F8BCA47AA91000CCDD97BACC81094AA9235912A0087CAC</vt:lpwstr>
  </property>
  <property fmtid="{D5CDD505-2E9C-101B-9397-08002B2CF9AE}" pid="3" name="OECDCountry">
    <vt:lpwstr/>
  </property>
  <property fmtid="{D5CDD505-2E9C-101B-9397-08002B2CF9AE}" pid="4" name="OECDTopic">
    <vt:lpwstr>234;#Corporate social responsibility|665487f7-5db5-4718-a057-bf71055f1ffb</vt:lpwstr>
  </property>
  <property fmtid="{D5CDD505-2E9C-101B-9397-08002B2CF9AE}" pid="5" name="OECDCommittee">
    <vt:lpwstr>107;#Investment Committee|c17d2b9d-41b9-434b-8912-3c124c840d3a</vt:lpwstr>
  </property>
  <property fmtid="{D5CDD505-2E9C-101B-9397-08002B2CF9AE}" pid="6" name="OECDPWB">
    <vt:lpwstr>292;#4.1.1.2 Promoting Responsible Business Conduct: Annual Report of the National Contact Points, update of the database of specific instances, Reports on the OECD Guidelines for Multinational Enterprises- capacity building and resource assistance for NC</vt:lpwstr>
  </property>
  <property fmtid="{D5CDD505-2E9C-101B-9397-08002B2CF9AE}" pid="7" name="OECDKeywords">
    <vt:lpwstr>253;#RBC|e8399760-16dd-4b57-b027-e5fe85424538</vt:lpwstr>
  </property>
  <property fmtid="{D5CDD505-2E9C-101B-9397-08002B2CF9AE}" pid="8" name="OECDHorizontalProjects">
    <vt:lpwstr/>
  </property>
  <property fmtid="{D5CDD505-2E9C-101B-9397-08002B2CF9AE}" pid="9" name="OECDProjectOwnerStructure">
    <vt:lpwstr>131;#DAF/INV|db780339-a94b-4fd1-9202-c087447e8c6f</vt:lpwstr>
  </property>
  <property fmtid="{D5CDD505-2E9C-101B-9397-08002B2CF9AE}" pid="10" name="_dlc_DocIdItemGuid">
    <vt:lpwstr>9b2344e9-1887-44db-8f84-cf4def4006eb</vt:lpwstr>
  </property>
  <property fmtid="{D5CDD505-2E9C-101B-9397-08002B2CF9AE}" pid="11" name="FSC#EVDCFG@15.1400:DocumentID">
    <vt:lpwstr/>
  </property>
  <property fmtid="{D5CDD505-2E9C-101B-9397-08002B2CF9AE}" pid="12" name="FSC#EVDCFG@15.1400:DossierBarCode">
    <vt:lpwstr/>
  </property>
  <property fmtid="{D5CDD505-2E9C-101B-9397-08002B2CF9AE}" pid="13" name="FSC#EVDCFG@15.1400:ActualVersionNumber">
    <vt:lpwstr>1</vt:lpwstr>
  </property>
  <property fmtid="{D5CDD505-2E9C-101B-9397-08002B2CF9AE}" pid="14" name="FSC#EVDCFG@15.1400:ActualVersionCreatedAt">
    <vt:lpwstr>2018-08-27T14:13:04</vt:lpwstr>
  </property>
  <property fmtid="{D5CDD505-2E9C-101B-9397-08002B2CF9AE}" pid="15" name="FSC#EVDCFG@15.1400:ResponsibleBureau_DE">
    <vt:lpwstr>Staatssekretariat für Wirtschaft SECO</vt:lpwstr>
  </property>
  <property fmtid="{D5CDD505-2E9C-101B-9397-08002B2CF9AE}" pid="16" name="FSC#EVDCFG@15.1400:ResponsibleBureau_EN">
    <vt:lpwstr>State Secretariat for Economic Affairs SECO</vt:lpwstr>
  </property>
  <property fmtid="{D5CDD505-2E9C-101B-9397-08002B2CF9AE}" pid="17" name="FSC#EVDCFG@15.1400:ResponsibleBureau_FR">
    <vt:lpwstr>Secrétariat d'Etat à l'économie SECO</vt:lpwstr>
  </property>
  <property fmtid="{D5CDD505-2E9C-101B-9397-08002B2CF9AE}" pid="18" name="FSC#EVDCFG@15.1400:ResponsibleBureau_IT">
    <vt:lpwstr>Segreteria di Stato dell’economia SECO</vt:lpwstr>
  </property>
  <property fmtid="{D5CDD505-2E9C-101B-9397-08002B2CF9AE}" pid="19" name="FSC#EVDCFG@15.1400:UserInChargeUserTitle">
    <vt:lpwstr/>
  </property>
  <property fmtid="{D5CDD505-2E9C-101B-9397-08002B2CF9AE}" pid="20" name="FSC#EVDCFG@15.1400:UserInChargeUserName">
    <vt:lpwstr>Kunze</vt:lpwstr>
  </property>
  <property fmtid="{D5CDD505-2E9C-101B-9397-08002B2CF9AE}" pid="21" name="FSC#EVDCFG@15.1400:UserInChargeUserFirstname">
    <vt:lpwstr/>
  </property>
  <property fmtid="{D5CDD505-2E9C-101B-9397-08002B2CF9AE}" pid="22" name="FSC#EVDCFG@15.1400:UserInChargeUserEnvSalutationDE">
    <vt:lpwstr>Wissenschaftlicher Mitarbeiter</vt:lpwstr>
  </property>
  <property fmtid="{D5CDD505-2E9C-101B-9397-08002B2CF9AE}" pid="23" name="FSC#EVDCFG@15.1400:UserInChargeUserEnvSalutationEN">
    <vt:lpwstr/>
  </property>
  <property fmtid="{D5CDD505-2E9C-101B-9397-08002B2CF9AE}" pid="24" name="FSC#EVDCFG@15.1400:UserInChargeUserEnvSalutationFR">
    <vt:lpwstr/>
  </property>
  <property fmtid="{D5CDD505-2E9C-101B-9397-08002B2CF9AE}" pid="25" name="FSC#EVDCFG@15.1400:UserInChargeUserEnvSalutationIT">
    <vt:lpwstr/>
  </property>
  <property fmtid="{D5CDD505-2E9C-101B-9397-08002B2CF9AE}" pid="26" name="FSC#EVDCFG@15.1400:FilerespUserPersonTitle">
    <vt:lpwstr>SECO</vt:lpwstr>
  </property>
  <property fmtid="{D5CDD505-2E9C-101B-9397-08002B2CF9AE}" pid="27" name="FSC#EVDCFG@15.1400:Address">
    <vt:lpwstr/>
  </property>
  <property fmtid="{D5CDD505-2E9C-101B-9397-08002B2CF9AE}" pid="28" name="FSC#EVDCFG@15.1400:PositionNumber">
    <vt:lpwstr/>
  </property>
  <property fmtid="{D5CDD505-2E9C-101B-9397-08002B2CF9AE}" pid="29" name="FSC#EVDCFG@15.1400:Dossierref">
    <vt:lpwstr>441.2-00004</vt:lpwstr>
  </property>
  <property fmtid="{D5CDD505-2E9C-101B-9397-08002B2CF9AE}" pid="30" name="FSC#EVDCFG@15.1400:FileRespEmail">
    <vt:lpwstr>alex.kunze@seco.admin.ch</vt:lpwstr>
  </property>
  <property fmtid="{D5CDD505-2E9C-101B-9397-08002B2CF9AE}" pid="31" name="FSC#EVDCFG@15.1400:FileRespFax">
    <vt:lpwstr>+41 58 463 18 94</vt:lpwstr>
  </property>
  <property fmtid="{D5CDD505-2E9C-101B-9397-08002B2CF9AE}" pid="32" name="FSC#EVDCFG@15.1400:FileRespHome">
    <vt:lpwstr>Bern</vt:lpwstr>
  </property>
  <property fmtid="{D5CDD505-2E9C-101B-9397-08002B2CF9AE}" pid="33" name="FSC#EVDCFG@15.1400:FileResponsible">
    <vt:lpwstr>Alex Kunze</vt:lpwstr>
  </property>
  <property fmtid="{D5CDD505-2E9C-101B-9397-08002B2CF9AE}" pid="34" name="FSC#EVDCFG@15.1400:UserInCharge">
    <vt:lpwstr/>
  </property>
  <property fmtid="{D5CDD505-2E9C-101B-9397-08002B2CF9AE}" pid="35" name="FSC#EVDCFG@15.1400:FileRespOrg">
    <vt:lpwstr>Internationale Investitionen und multinationale Unternehmen</vt:lpwstr>
  </property>
  <property fmtid="{D5CDD505-2E9C-101B-9397-08002B2CF9AE}" pid="36" name="FSC#EVDCFG@15.1400:FileRespOrgHome">
    <vt:lpwstr/>
  </property>
  <property fmtid="{D5CDD505-2E9C-101B-9397-08002B2CF9AE}" pid="37" name="FSC#EVDCFG@15.1400:FileRespOrgStreet">
    <vt:lpwstr/>
  </property>
  <property fmtid="{D5CDD505-2E9C-101B-9397-08002B2CF9AE}" pid="38" name="FSC#EVDCFG@15.1400:FileRespOrgZipCode">
    <vt:lpwstr/>
  </property>
  <property fmtid="{D5CDD505-2E9C-101B-9397-08002B2CF9AE}" pid="39" name="FSC#EVDCFG@15.1400:FileRespshortsign">
    <vt:lpwstr>kua</vt:lpwstr>
  </property>
  <property fmtid="{D5CDD505-2E9C-101B-9397-08002B2CF9AE}" pid="40" name="FSC#EVDCFG@15.1400:FileRespStreet">
    <vt:lpwstr>Holzikofenweg 36</vt:lpwstr>
  </property>
  <property fmtid="{D5CDD505-2E9C-101B-9397-08002B2CF9AE}" pid="41" name="FSC#EVDCFG@15.1400:FileRespTel">
    <vt:lpwstr>+41 58 465 30 63</vt:lpwstr>
  </property>
  <property fmtid="{D5CDD505-2E9C-101B-9397-08002B2CF9AE}" pid="42" name="FSC#EVDCFG@15.1400:FileRespZipCode">
    <vt:lpwstr>3003</vt:lpwstr>
  </property>
  <property fmtid="{D5CDD505-2E9C-101B-9397-08002B2CF9AE}" pid="43" name="FSC#EVDCFG@15.1400:OutAttachElectr">
    <vt:lpwstr/>
  </property>
  <property fmtid="{D5CDD505-2E9C-101B-9397-08002B2CF9AE}" pid="44" name="FSC#EVDCFG@15.1400:OutAttachPhysic">
    <vt:lpwstr/>
  </property>
  <property fmtid="{D5CDD505-2E9C-101B-9397-08002B2CF9AE}" pid="45" name="FSC#EVDCFG@15.1400:SignAcceptedDraft1">
    <vt:lpwstr/>
  </property>
  <property fmtid="{D5CDD505-2E9C-101B-9397-08002B2CF9AE}" pid="46" name="FSC#EVDCFG@15.1400:SignAcceptedDraft1FR">
    <vt:lpwstr/>
  </property>
  <property fmtid="{D5CDD505-2E9C-101B-9397-08002B2CF9AE}" pid="47" name="FSC#EVDCFG@15.1400:SignAcceptedDraft2">
    <vt:lpwstr/>
  </property>
  <property fmtid="{D5CDD505-2E9C-101B-9397-08002B2CF9AE}" pid="48" name="FSC#EVDCFG@15.1400:SignAcceptedDraft2FR">
    <vt:lpwstr/>
  </property>
  <property fmtid="{D5CDD505-2E9C-101B-9397-08002B2CF9AE}" pid="49" name="FSC#EVDCFG@15.1400:SignApproved1">
    <vt:lpwstr/>
  </property>
  <property fmtid="{D5CDD505-2E9C-101B-9397-08002B2CF9AE}" pid="50" name="FSC#EVDCFG@15.1400:SignApproved1FR">
    <vt:lpwstr/>
  </property>
  <property fmtid="{D5CDD505-2E9C-101B-9397-08002B2CF9AE}" pid="51" name="FSC#EVDCFG@15.1400:SignApproved2">
    <vt:lpwstr/>
  </property>
  <property fmtid="{D5CDD505-2E9C-101B-9397-08002B2CF9AE}" pid="52" name="FSC#EVDCFG@15.1400:SignApproved2FR">
    <vt:lpwstr/>
  </property>
  <property fmtid="{D5CDD505-2E9C-101B-9397-08002B2CF9AE}" pid="53" name="FSC#EVDCFG@15.1400:SubDossierBarCode">
    <vt:lpwstr/>
  </property>
  <property fmtid="{D5CDD505-2E9C-101B-9397-08002B2CF9AE}" pid="54" name="FSC#EVDCFG@15.1400:Subject">
    <vt:lpwstr/>
  </property>
  <property fmtid="{D5CDD505-2E9C-101B-9397-08002B2CF9AE}" pid="55" name="FSC#EVDCFG@15.1400:Title">
    <vt:lpwstr>Swiss NCP- Workshop OECD DD Guidance 10.9 / Speech Tyler Gillard OECD</vt:lpwstr>
  </property>
  <property fmtid="{D5CDD505-2E9C-101B-9397-08002B2CF9AE}" pid="56" name="FSC#EVDCFG@15.1400:UserFunction">
    <vt:lpwstr>Sachbearbeiter/in - AFIN / SECO</vt:lpwstr>
  </property>
  <property fmtid="{D5CDD505-2E9C-101B-9397-08002B2CF9AE}" pid="57" name="FSC#EVDCFG@15.1400:SalutationEnglish">
    <vt:lpwstr>Special Foreign Economic Service_x000d_
International Investment and Multinational Enterprises</vt:lpwstr>
  </property>
  <property fmtid="{D5CDD505-2E9C-101B-9397-08002B2CF9AE}" pid="58" name="FSC#EVDCFG@15.1400:SalutationFrench">
    <vt:lpwstr>Services spécialisés économie extérieure_x000d_
Investissements internationaux et entreprises multinationales</vt:lpwstr>
  </property>
  <property fmtid="{D5CDD505-2E9C-101B-9397-08002B2CF9AE}" pid="59" name="FSC#EVDCFG@15.1400:SalutationGerman">
    <vt:lpwstr>Aussenwirtschaftliche Fachdienste_x000d_
Internationale Investitionen und multinationale Unternehmen</vt:lpwstr>
  </property>
  <property fmtid="{D5CDD505-2E9C-101B-9397-08002B2CF9AE}" pid="60" name="FSC#EVDCFG@15.1400:SalutationItalian">
    <vt:lpwstr>Servizi specializzati Economia esterna_x000d_
Investimenti internationali e Imprese multinazionali</vt:lpwstr>
  </property>
  <property fmtid="{D5CDD505-2E9C-101B-9397-08002B2CF9AE}" pid="61" name="FSC#EVDCFG@15.1400:SalutationEnglishUser">
    <vt:lpwstr/>
  </property>
  <property fmtid="{D5CDD505-2E9C-101B-9397-08002B2CF9AE}" pid="62" name="FSC#EVDCFG@15.1400:SalutationFrenchUser">
    <vt:lpwstr/>
  </property>
  <property fmtid="{D5CDD505-2E9C-101B-9397-08002B2CF9AE}" pid="63" name="FSC#EVDCFG@15.1400:SalutationGermanUser">
    <vt:lpwstr>Wissenschaftlicher Mitarbeiter</vt:lpwstr>
  </property>
  <property fmtid="{D5CDD505-2E9C-101B-9397-08002B2CF9AE}" pid="64" name="FSC#EVDCFG@15.1400:SalutationItalianUser">
    <vt:lpwstr/>
  </property>
  <property fmtid="{D5CDD505-2E9C-101B-9397-08002B2CF9AE}" pid="65" name="FSC#EVDCFG@15.1400:FileRespOrgShortname">
    <vt:lpwstr>AFIN / SECO</vt:lpwstr>
  </property>
  <property fmtid="{D5CDD505-2E9C-101B-9397-08002B2CF9AE}" pid="66" name="FSC#EVDCFG@15.1400:ResponsibleEditorFirstname">
    <vt:lpwstr>Alex</vt:lpwstr>
  </property>
  <property fmtid="{D5CDD505-2E9C-101B-9397-08002B2CF9AE}" pid="67" name="FSC#EVDCFG@15.1400:ResponsibleEditorSurname">
    <vt:lpwstr>Kunze</vt:lpwstr>
  </property>
  <property fmtid="{D5CDD505-2E9C-101B-9397-08002B2CF9AE}" pid="68" name="FSC#EVDCFG@15.1400:GroupTitle">
    <vt:lpwstr>Internationale Investitionen und multinationale Unternehmen</vt:lpwstr>
  </property>
  <property fmtid="{D5CDD505-2E9C-101B-9397-08002B2CF9AE}" pid="69" name="FSC#COOELAK@1.1001:Subject">
    <vt:lpwstr/>
  </property>
  <property fmtid="{D5CDD505-2E9C-101B-9397-08002B2CF9AE}" pid="70" name="FSC#COOELAK@1.1001:FileReference">
    <vt:lpwstr>441.2-00004</vt:lpwstr>
  </property>
  <property fmtid="{D5CDD505-2E9C-101B-9397-08002B2CF9AE}" pid="71" name="FSC#COOELAK@1.1001:FileRefYear">
    <vt:lpwstr>2017</vt:lpwstr>
  </property>
  <property fmtid="{D5CDD505-2E9C-101B-9397-08002B2CF9AE}" pid="72" name="FSC#COOELAK@1.1001:FileRefOrdinal">
    <vt:lpwstr>4</vt:lpwstr>
  </property>
  <property fmtid="{D5CDD505-2E9C-101B-9397-08002B2CF9AE}" pid="73" name="FSC#COOELAK@1.1001:FileRefOU">
    <vt:lpwstr>Administration</vt:lpwstr>
  </property>
  <property fmtid="{D5CDD505-2E9C-101B-9397-08002B2CF9AE}" pid="74" name="FSC#COOELAK@1.1001:Organization">
    <vt:lpwstr/>
  </property>
  <property fmtid="{D5CDD505-2E9C-101B-9397-08002B2CF9AE}" pid="75" name="FSC#COOELAK@1.1001:Owner">
    <vt:lpwstr>Kunze Alex, SECO</vt:lpwstr>
  </property>
  <property fmtid="{D5CDD505-2E9C-101B-9397-08002B2CF9AE}" pid="76" name="FSC#COOELAK@1.1001:OwnerExtension">
    <vt:lpwstr>+41 58 465 30 63</vt:lpwstr>
  </property>
  <property fmtid="{D5CDD505-2E9C-101B-9397-08002B2CF9AE}" pid="77" name="FSC#COOELAK@1.1001:OwnerFaxExtension">
    <vt:lpwstr>+41 58 463 18 94</vt:lpwstr>
  </property>
  <property fmtid="{D5CDD505-2E9C-101B-9397-08002B2CF9AE}" pid="78" name="FSC#COOELAK@1.1001:DispatchedBy">
    <vt:lpwstr/>
  </property>
  <property fmtid="{D5CDD505-2E9C-101B-9397-08002B2CF9AE}" pid="79" name="FSC#COOELAK@1.1001:DispatchedAt">
    <vt:lpwstr/>
  </property>
  <property fmtid="{D5CDD505-2E9C-101B-9397-08002B2CF9AE}" pid="80" name="FSC#COOELAK@1.1001:ApprovedBy">
    <vt:lpwstr/>
  </property>
  <property fmtid="{D5CDD505-2E9C-101B-9397-08002B2CF9AE}" pid="81" name="FSC#COOELAK@1.1001:ApprovedAt">
    <vt:lpwstr/>
  </property>
  <property fmtid="{D5CDD505-2E9C-101B-9397-08002B2CF9AE}" pid="82" name="FSC#COOELAK@1.1001:Department">
    <vt:lpwstr>Internationale Investitionen und multinationale Unternehmen (AFIN / SECO)</vt:lpwstr>
  </property>
  <property fmtid="{D5CDD505-2E9C-101B-9397-08002B2CF9AE}" pid="83" name="FSC#COOELAK@1.1001:CreatedAt">
    <vt:lpwstr>27.08.2018</vt:lpwstr>
  </property>
  <property fmtid="{D5CDD505-2E9C-101B-9397-08002B2CF9AE}" pid="84" name="FSC#COOELAK@1.1001:OU">
    <vt:lpwstr>Internationale Investitionen und multinationale Unternehmen (AFIN / SECO)</vt:lpwstr>
  </property>
  <property fmtid="{D5CDD505-2E9C-101B-9397-08002B2CF9AE}" pid="85" name="FSC#COOELAK@1.1001:Priority">
    <vt:lpwstr> ()</vt:lpwstr>
  </property>
  <property fmtid="{D5CDD505-2E9C-101B-9397-08002B2CF9AE}" pid="86" name="FSC#COOELAK@1.1001:ObjBarCode">
    <vt:lpwstr>*COO.2101.104.3.3024462*</vt:lpwstr>
  </property>
  <property fmtid="{D5CDD505-2E9C-101B-9397-08002B2CF9AE}" pid="87" name="FSC#COOELAK@1.1001:RefBarCode">
    <vt:lpwstr>*COO.2101.104.4.3020613*</vt:lpwstr>
  </property>
  <property fmtid="{D5CDD505-2E9C-101B-9397-08002B2CF9AE}" pid="88" name="FSC#COOELAK@1.1001:FileRefBarCode">
    <vt:lpwstr>*441.2-00004*</vt:lpwstr>
  </property>
  <property fmtid="{D5CDD505-2E9C-101B-9397-08002B2CF9AE}" pid="89" name="FSC#COOELAK@1.1001:ExternalRef">
    <vt:lpwstr/>
  </property>
  <property fmtid="{D5CDD505-2E9C-101B-9397-08002B2CF9AE}" pid="90" name="FSC#COOELAK@1.1001:IncomingNumber">
    <vt:lpwstr/>
  </property>
  <property fmtid="{D5CDD505-2E9C-101B-9397-08002B2CF9AE}" pid="91" name="FSC#COOELAK@1.1001:IncomingSubject">
    <vt:lpwstr/>
  </property>
  <property fmtid="{D5CDD505-2E9C-101B-9397-08002B2CF9AE}" pid="92" name="FSC#COOELAK@1.1001:ProcessResponsible">
    <vt:lpwstr/>
  </property>
  <property fmtid="{D5CDD505-2E9C-101B-9397-08002B2CF9AE}" pid="93" name="FSC#COOELAK@1.1001:ProcessResponsiblePhone">
    <vt:lpwstr/>
  </property>
  <property fmtid="{D5CDD505-2E9C-101B-9397-08002B2CF9AE}" pid="94" name="FSC#COOELAK@1.1001:ProcessResponsibleMail">
    <vt:lpwstr/>
  </property>
  <property fmtid="{D5CDD505-2E9C-101B-9397-08002B2CF9AE}" pid="95" name="FSC#COOELAK@1.1001:ProcessResponsibleFax">
    <vt:lpwstr/>
  </property>
  <property fmtid="{D5CDD505-2E9C-101B-9397-08002B2CF9AE}" pid="96" name="FSC#COOELAK@1.1001:ApproverFirstName">
    <vt:lpwstr/>
  </property>
  <property fmtid="{D5CDD505-2E9C-101B-9397-08002B2CF9AE}" pid="97" name="FSC#COOELAK@1.1001:ApproverSurName">
    <vt:lpwstr/>
  </property>
  <property fmtid="{D5CDD505-2E9C-101B-9397-08002B2CF9AE}" pid="98" name="FSC#COOELAK@1.1001:ApproverTitle">
    <vt:lpwstr/>
  </property>
  <property fmtid="{D5CDD505-2E9C-101B-9397-08002B2CF9AE}" pid="99" name="FSC#COOELAK@1.1001:ExternalDate">
    <vt:lpwstr/>
  </property>
  <property fmtid="{D5CDD505-2E9C-101B-9397-08002B2CF9AE}" pid="100" name="FSC#COOELAK@1.1001:SettlementApprovedAt">
    <vt:lpwstr/>
  </property>
  <property fmtid="{D5CDD505-2E9C-101B-9397-08002B2CF9AE}" pid="101" name="FSC#COOELAK@1.1001:BaseNumber">
    <vt:lpwstr>441.2</vt:lpwstr>
  </property>
  <property fmtid="{D5CDD505-2E9C-101B-9397-08002B2CF9AE}" pid="102" name="FSC#COOELAK@1.1001:CurrentUserRolePos">
    <vt:lpwstr>Sachbearbeiter/in</vt:lpwstr>
  </property>
  <property fmtid="{D5CDD505-2E9C-101B-9397-08002B2CF9AE}" pid="103" name="FSC#COOELAK@1.1001:CurrentUserEmail">
    <vt:lpwstr>alex.kunze@seco.admin.ch</vt:lpwstr>
  </property>
  <property fmtid="{D5CDD505-2E9C-101B-9397-08002B2CF9AE}" pid="104" name="FSC#ELAKGOV@1.1001:PersonalSubjGender">
    <vt:lpwstr/>
  </property>
  <property fmtid="{D5CDD505-2E9C-101B-9397-08002B2CF9AE}" pid="105" name="FSC#ELAKGOV@1.1001:PersonalSubjFirstName">
    <vt:lpwstr/>
  </property>
  <property fmtid="{D5CDD505-2E9C-101B-9397-08002B2CF9AE}" pid="106" name="FSC#ELAKGOV@1.1001:PersonalSubjSurName">
    <vt:lpwstr/>
  </property>
  <property fmtid="{D5CDD505-2E9C-101B-9397-08002B2CF9AE}" pid="107" name="FSC#ELAKGOV@1.1001:PersonalSubjSalutation">
    <vt:lpwstr/>
  </property>
  <property fmtid="{D5CDD505-2E9C-101B-9397-08002B2CF9AE}" pid="108" name="FSC#ELAKGOV@1.1001:PersonalSubjAddress">
    <vt:lpwstr/>
  </property>
  <property fmtid="{D5CDD505-2E9C-101B-9397-08002B2CF9AE}" pid="109" name="FSC#ATSTATECFG@1.1001:Office">
    <vt:lpwstr/>
  </property>
  <property fmtid="{D5CDD505-2E9C-101B-9397-08002B2CF9AE}" pid="110" name="FSC#ATSTATECFG@1.1001:Agent">
    <vt:lpwstr>SECO Alex Kunze</vt:lpwstr>
  </property>
  <property fmtid="{D5CDD505-2E9C-101B-9397-08002B2CF9AE}" pid="111" name="FSC#ATSTATECFG@1.1001:AgentPhone">
    <vt:lpwstr>+41 58 465 30 63</vt:lpwstr>
  </property>
  <property fmtid="{D5CDD505-2E9C-101B-9397-08002B2CF9AE}" pid="112" name="FSC#ATSTATECFG@1.1001:DepartmentFax">
    <vt:lpwstr/>
  </property>
  <property fmtid="{D5CDD505-2E9C-101B-9397-08002B2CF9AE}" pid="113" name="FSC#ATSTATECFG@1.1001:DepartmentEmail">
    <vt:lpwstr/>
  </property>
  <property fmtid="{D5CDD505-2E9C-101B-9397-08002B2CF9AE}" pid="114" name="FSC#ATSTATECFG@1.1001:SubfileDate">
    <vt:lpwstr/>
  </property>
  <property fmtid="{D5CDD505-2E9C-101B-9397-08002B2CF9AE}" pid="115" name="FSC#ATSTATECFG@1.1001:SubfileSubject">
    <vt:lpwstr/>
  </property>
  <property fmtid="{D5CDD505-2E9C-101B-9397-08002B2CF9AE}" pid="116" name="FSC#ATSTATECFG@1.1001:DepartmentZipCode">
    <vt:lpwstr/>
  </property>
  <property fmtid="{D5CDD505-2E9C-101B-9397-08002B2CF9AE}" pid="117" name="FSC#ATSTATECFG@1.1001:DepartmentCountry">
    <vt:lpwstr/>
  </property>
  <property fmtid="{D5CDD505-2E9C-101B-9397-08002B2CF9AE}" pid="118" name="FSC#ATSTATECFG@1.1001:DepartmentCity">
    <vt:lpwstr/>
  </property>
  <property fmtid="{D5CDD505-2E9C-101B-9397-08002B2CF9AE}" pid="119" name="FSC#ATSTATECFG@1.1001:DepartmentStreet">
    <vt:lpwstr/>
  </property>
  <property fmtid="{D5CDD505-2E9C-101B-9397-08002B2CF9AE}" pid="120" name="FSC#ATSTATECFG@1.1001:DepartmentDVR">
    <vt:lpwstr/>
  </property>
  <property fmtid="{D5CDD505-2E9C-101B-9397-08002B2CF9AE}" pid="121" name="FSC#ATSTATECFG@1.1001:DepartmentUID">
    <vt:lpwstr/>
  </property>
  <property fmtid="{D5CDD505-2E9C-101B-9397-08002B2CF9AE}" pid="122" name="FSC#ATSTATECFG@1.1001:SubfileReference">
    <vt:lpwstr>441.2-00004/00004/00010</vt:lpwstr>
  </property>
  <property fmtid="{D5CDD505-2E9C-101B-9397-08002B2CF9AE}" pid="123" name="FSC#ATSTATECFG@1.1001:Clause">
    <vt:lpwstr/>
  </property>
  <property fmtid="{D5CDD505-2E9C-101B-9397-08002B2CF9AE}" pid="124" name="FSC#ATSTATECFG@1.1001:ApprovedSignature">
    <vt:lpwstr/>
  </property>
  <property fmtid="{D5CDD505-2E9C-101B-9397-08002B2CF9AE}" pid="125" name="FSC#ATSTATECFG@1.1001:BankAccount">
    <vt:lpwstr/>
  </property>
  <property fmtid="{D5CDD505-2E9C-101B-9397-08002B2CF9AE}" pid="126" name="FSC#ATSTATECFG@1.1001:BankAccountOwner">
    <vt:lpwstr/>
  </property>
  <property fmtid="{D5CDD505-2E9C-101B-9397-08002B2CF9AE}" pid="127" name="FSC#ATSTATECFG@1.1001:BankInstitute">
    <vt:lpwstr/>
  </property>
  <property fmtid="{D5CDD505-2E9C-101B-9397-08002B2CF9AE}" pid="128" name="FSC#ATSTATECFG@1.1001:BankAccountID">
    <vt:lpwstr/>
  </property>
  <property fmtid="{D5CDD505-2E9C-101B-9397-08002B2CF9AE}" pid="129" name="FSC#ATSTATECFG@1.1001:BankAccountIBAN">
    <vt:lpwstr/>
  </property>
  <property fmtid="{D5CDD505-2E9C-101B-9397-08002B2CF9AE}" pid="130" name="FSC#ATSTATECFG@1.1001:BankAccountBIC">
    <vt:lpwstr/>
  </property>
  <property fmtid="{D5CDD505-2E9C-101B-9397-08002B2CF9AE}" pid="131" name="FSC#ATSTATECFG@1.1001:BankName">
    <vt:lpwstr/>
  </property>
  <property fmtid="{D5CDD505-2E9C-101B-9397-08002B2CF9AE}" pid="132" name="FSC#COOSYSTEM@1.1:Container">
    <vt:lpwstr>COO.2101.104.3.3024462</vt:lpwstr>
  </property>
  <property fmtid="{D5CDD505-2E9C-101B-9397-08002B2CF9AE}" pid="133" name="FSC#FSCFOLIO@1.1001:docpropproject">
    <vt:lpwstr/>
  </property>
</Properties>
</file>