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6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>
        <p:scale>
          <a:sx n="97" d="100"/>
          <a:sy n="97" d="100"/>
        </p:scale>
        <p:origin x="116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109B6-AA12-D54C-A401-09E884234318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4430F-4A48-2749-9A23-AB725A57C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267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F20C5-343F-447E-95CE-BEBA09498CFE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330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023F8-06B6-4A45-96EB-C47E88BCF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C44CB9-5D36-B34F-B6FF-ACC118414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AF04C-C9F0-CB44-AC9A-98A233A0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BB070-0476-8D4F-9D65-50C49FD6D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4E112-159B-A64D-9C78-91AD1B26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609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A27-A514-5947-8A43-5CF4DFFF0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B6735-A539-D54C-A2E0-4CD3168D7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15139-F97C-214A-936F-BA507E07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57135-9EAE-EF40-84AA-68CCDF2B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AACCD-2A02-0946-9CB9-3B3C2578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13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5A456F-D118-214B-8CB4-6064E3D5FE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F0CDE7-D6C8-E544-8578-DE956531A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738D2-DB95-7A41-99B0-CC0AE284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1458B-AB6E-8547-BFD9-155123D8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39106-3DCA-AA4D-BFB8-984265B9B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62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40179-6C27-3947-BFAE-2AD07302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4ECBE-FA76-C44F-9C56-1C7745B95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B37E8-FCF0-C846-BCB5-A2C862D5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1AC1-A869-774A-95F6-30DB5A234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DA2D9-D16D-504F-8696-82D51858F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92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09C68-0AB2-1949-BB8F-7DBBE3753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35D1F-99F9-1240-B650-E45370B4B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8C5FE-4B03-714D-97AD-022C9348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E36DE-57CD-A148-B40E-A9A1CFCA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53B1C-757B-D044-98BB-7CA680E6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85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1572-77BE-804E-A273-2CA249BC8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B0250-2C91-B745-9559-2F1FE4A7D3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BB17C-B42E-3846-9C14-2417D9A82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F917A-1C17-4C4F-95E5-0C0304AA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C49BD-B265-6845-8C0C-F62C08286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B7A5F-FEBD-2549-81A7-42CEA9002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39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FF48A-40AE-FE4D-A74A-33FCE11B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AEF77-796C-DF48-B9C8-F88518B8A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EB551-50E1-9945-80DC-364C8D5A2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17A32C-AEE6-1D44-A194-8BBCFAAEC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DB459-F446-AF48-A907-9076B6A6E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7ABCA5-A5A9-884B-A084-B2F174E7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2D073-0D4A-E44B-BC31-9B8B42168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3FCDE0-010F-CA4D-83A5-2BFBED23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82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43A9E-B00F-014C-98EF-403EFE65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43B3FB-AFDF-8045-8EBC-F466D33B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04BDC2-8D25-BE4A-BE90-2981083DA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D94BA-6E2B-3C41-894E-36944D14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1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55DBB8-571B-EB4A-AB08-555AC58D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5E483A-5EC8-2B4F-BFCD-DCDE81B6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4C8DF-5DA5-834B-A940-BD8AD99C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1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34AFE-B1F8-264C-A1C1-A2A29A52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F485B-83C9-6A4A-A65F-86304043C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AA88C-2E9B-DC43-8767-61613637C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B33A4F-70E3-0C49-9DE3-AAACD821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B01D1-71DA-B846-8FF2-5C272528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1A583-9DFB-0947-A19A-A1F6843A0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89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09AB2-DA80-F04E-917A-18CFD0F6A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02DDA-C6A9-E443-A262-50ACCB07F0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7CCA8-C40D-574C-BAD4-75E2A38CB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60426-9776-AD4B-A4C8-0FC7F80E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FE2CB-0360-844A-A371-65DB3A71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E31DE-8F40-064D-9848-1D777329F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9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6E4141-97EF-AB4C-9CD2-1FEF9048D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FCE8A-D7AD-C444-A6A6-1C1AD8557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EA0A2-C9C5-E74A-8366-0C039D856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1E9A9-2C34-E343-9AD4-3830E0FDDF05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1DBFF-B639-AF42-83AE-356F371C8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4D6A-BD68-6C4C-B5CF-A2C1D84D61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2FEDA-B8A2-E846-9932-D8E987A80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6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oecd-russia.org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854094"/>
            <a:ext cx="2540005" cy="790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 flipH="1">
            <a:off x="1142998" y="3126330"/>
            <a:ext cx="1885209" cy="15377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dirty="0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3378204" y="4120572"/>
            <a:ext cx="8021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+mj-lt"/>
                <a:ea typeface="Avenir Next" charset="0"/>
                <a:cs typeface="Avenir Next" charset="0"/>
              </a:rPr>
              <a:t>Центр Россия-ОЭСР РАНХиГС при Президенте РФ</a:t>
            </a:r>
          </a:p>
        </p:txBody>
      </p:sp>
      <p:pic>
        <p:nvPicPr>
          <p:cNvPr id="5" name="Picture 4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843" y="446345"/>
            <a:ext cx="1751266" cy="16064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F27A997-56B2-724F-A4EB-ADDE1485D8B0}"/>
              </a:ext>
            </a:extLst>
          </p:cNvPr>
          <p:cNvSpPr/>
          <p:nvPr/>
        </p:nvSpPr>
        <p:spPr>
          <a:xfrm>
            <a:off x="3378204" y="3126330"/>
            <a:ext cx="76707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/>
              <a:t>Ответственное поведение: стандарты ОЭСР для финансового сектора и перспективы для России</a:t>
            </a:r>
          </a:p>
        </p:txBody>
      </p:sp>
    </p:spTree>
    <p:extLst>
      <p:ext uri="{BB962C8B-B14F-4D97-AF65-F5344CB8AC3E}">
        <p14:creationId xmlns:p14="http://schemas.microsoft.com/office/powerpoint/2010/main" val="57479271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81CD640-BA9F-664E-8CB1-6273037D8B45}"/>
              </a:ext>
            </a:extLst>
          </p:cNvPr>
          <p:cNvSpPr txBox="1"/>
          <p:nvPr/>
        </p:nvSpPr>
        <p:spPr>
          <a:xfrm>
            <a:off x="8805248" y="763496"/>
            <a:ext cx="28067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>
                <a:solidFill>
                  <a:srgbClr val="FF6565"/>
                </a:solidFill>
              </a:rPr>
              <a:t>10</a:t>
            </a:r>
            <a:r>
              <a:rPr lang="en-US" sz="7000" b="1" dirty="0">
                <a:solidFill>
                  <a:srgbClr val="FF6565"/>
                </a:solidFill>
              </a:rPr>
              <a:t>% </a:t>
            </a:r>
            <a:endParaRPr lang="ru-RU" sz="7000" b="1" dirty="0">
              <a:solidFill>
                <a:srgbClr val="FF6565"/>
              </a:solidFill>
            </a:endParaRPr>
          </a:p>
          <a:p>
            <a:r>
              <a:rPr lang="ru-RU" sz="1500" dirty="0">
                <a:latin typeface="+mj-lt"/>
              </a:rPr>
              <a:t>средств мирового финансового рынка инвестируются в соответствии со стратегиями ответственного инвестирования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0AFA9A-C3F8-3640-87F5-821AA8645CF4}"/>
              </a:ext>
            </a:extLst>
          </p:cNvPr>
          <p:cNvSpPr txBox="1"/>
          <p:nvPr/>
        </p:nvSpPr>
        <p:spPr>
          <a:xfrm>
            <a:off x="8805248" y="3854793"/>
            <a:ext cx="28067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>
                <a:solidFill>
                  <a:srgbClr val="FF6565"/>
                </a:solidFill>
              </a:rPr>
              <a:t>2 300</a:t>
            </a:r>
          </a:p>
          <a:p>
            <a:r>
              <a:rPr lang="ru-RU" sz="1500" dirty="0">
                <a:latin typeface="+mj-lt"/>
              </a:rPr>
              <a:t>инвестиционных компаний заявили приверженность </a:t>
            </a:r>
            <a:r>
              <a:rPr lang="en-US" sz="1500" dirty="0">
                <a:latin typeface="+mj-lt"/>
              </a:rPr>
              <a:t>PRI, </a:t>
            </a:r>
            <a:r>
              <a:rPr lang="ru-RU" sz="1500" dirty="0">
                <a:latin typeface="+mj-lt"/>
              </a:rPr>
              <a:t>из них 2 из России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A34F52-D2E7-3849-A2F1-0538BF6999BE}"/>
              </a:ext>
            </a:extLst>
          </p:cNvPr>
          <p:cNvSpPr/>
          <p:nvPr/>
        </p:nvSpPr>
        <p:spPr>
          <a:xfrm>
            <a:off x="1156109" y="3752320"/>
            <a:ext cx="6399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Ответственное поведение увеличивает стоимость ценных бумаг. </a:t>
            </a:r>
            <a:r>
              <a:rPr lang="ru-RU" sz="1600" dirty="0">
                <a:latin typeface="+mj-lt"/>
              </a:rPr>
              <a:t>На 3,4-8 процентных пункта </a:t>
            </a:r>
            <a:r>
              <a:rPr lang="ru-RU" sz="1600" i="1" dirty="0">
                <a:latin typeface="+mj-lt"/>
              </a:rPr>
              <a:t>(</a:t>
            </a:r>
            <a:r>
              <a:rPr lang="en-GB" sz="1600" i="1" dirty="0">
                <a:latin typeface="+mj-lt"/>
              </a:rPr>
              <a:t>Boston Consulting Group)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27D926-AE15-1B48-9B3F-0E41994DA402}"/>
              </a:ext>
            </a:extLst>
          </p:cNvPr>
          <p:cNvSpPr txBox="1"/>
          <p:nvPr/>
        </p:nvSpPr>
        <p:spPr>
          <a:xfrm>
            <a:off x="1156109" y="888835"/>
            <a:ext cx="6399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/>
              <a:t>Увеличение объема рынка ответственных инвестиций. </a:t>
            </a:r>
            <a:r>
              <a:rPr lang="ru-RU" sz="1600" dirty="0">
                <a:latin typeface="+mj-lt"/>
              </a:rPr>
              <a:t>По оценкам </a:t>
            </a:r>
            <a:r>
              <a:rPr lang="en-US" sz="1600" dirty="0">
                <a:latin typeface="+mj-lt"/>
              </a:rPr>
              <a:t>MSCI </a:t>
            </a:r>
            <a:r>
              <a:rPr lang="ru-RU" sz="1600" dirty="0">
                <a:latin typeface="+mj-lt"/>
              </a:rPr>
              <a:t>мировой рынок увеличится в 2 раза за 5 лет. Европа и США – лидеры рынка ответственных инвестиций.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383C57-8C49-2642-A99A-7D90E822ED96}"/>
              </a:ext>
            </a:extLst>
          </p:cNvPr>
          <p:cNvSpPr/>
          <p:nvPr/>
        </p:nvSpPr>
        <p:spPr>
          <a:xfrm>
            <a:off x="1176304" y="2897925"/>
            <a:ext cx="63993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Ответственное поведение снижает ставку кредитования на</a:t>
            </a:r>
            <a:r>
              <a:rPr lang="en-US" sz="1600" b="1" dirty="0"/>
              <a:t> 0,02</a:t>
            </a:r>
            <a:r>
              <a:rPr lang="ru-RU" sz="1600" b="1" dirty="0"/>
              <a:t>% - 0,2</a:t>
            </a:r>
            <a:r>
              <a:rPr lang="en-US" sz="1600" b="1" dirty="0"/>
              <a:t>% </a:t>
            </a:r>
            <a:r>
              <a:rPr lang="ru-RU" sz="1600" i="1" dirty="0">
                <a:latin typeface="+mj-lt"/>
              </a:rPr>
              <a:t>(</a:t>
            </a:r>
            <a:r>
              <a:rPr lang="en-GB" sz="1600" i="1" dirty="0">
                <a:latin typeface="+mj-lt"/>
              </a:rPr>
              <a:t>Linklaters)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ECF4BF5-3639-094D-BF68-95B060140AB1}"/>
              </a:ext>
            </a:extLst>
          </p:cNvPr>
          <p:cNvSpPr/>
          <p:nvPr/>
        </p:nvSpPr>
        <p:spPr>
          <a:xfrm>
            <a:off x="1176304" y="4647469"/>
            <a:ext cx="6498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Стимулирование компаний </a:t>
            </a:r>
            <a:r>
              <a:rPr lang="ru-RU" sz="1600" dirty="0">
                <a:latin typeface="+mj-lt"/>
              </a:rPr>
              <a:t>к ответственному поведению через </a:t>
            </a:r>
            <a:r>
              <a:rPr lang="ru-RU" sz="1600" b="1" dirty="0"/>
              <a:t>национальные контактные центры ОЭСР</a:t>
            </a:r>
            <a:r>
              <a:rPr lang="ru-RU" sz="1600" dirty="0">
                <a:latin typeface="+mj-lt"/>
              </a:rPr>
              <a:t>. Ежегодный рост числа споров (в 2 раза за последние 20 лет), всего уже 400 споров. 73% споров касаются стран, которые не входят в ОЭСР. </a:t>
            </a:r>
          </a:p>
        </p:txBody>
      </p:sp>
      <p:pic>
        <p:nvPicPr>
          <p:cNvPr id="23" name="Graphic 22" descr="Bar graph with upward trend">
            <a:extLst>
              <a:ext uri="{FF2B5EF4-FFF2-40B4-BE49-F238E27FC236}">
                <a16:creationId xmlns:a16="http://schemas.microsoft.com/office/drawing/2014/main" id="{24B6255D-A30A-2D4F-85AE-F2A3177CF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730" y="3752320"/>
            <a:ext cx="612000" cy="612000"/>
          </a:xfrm>
          <a:prstGeom prst="rect">
            <a:avLst/>
          </a:prstGeom>
        </p:spPr>
      </p:pic>
      <p:pic>
        <p:nvPicPr>
          <p:cNvPr id="25" name="Graphic 24" descr="Pie chart">
            <a:extLst>
              <a:ext uri="{FF2B5EF4-FFF2-40B4-BE49-F238E27FC236}">
                <a16:creationId xmlns:a16="http://schemas.microsoft.com/office/drawing/2014/main" id="{E12F5715-CAC2-9C4B-BDF0-042799353E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9738" y="5968409"/>
            <a:ext cx="646331" cy="646331"/>
          </a:xfrm>
          <a:prstGeom prst="rect">
            <a:avLst/>
          </a:prstGeom>
        </p:spPr>
      </p:pic>
      <p:pic>
        <p:nvPicPr>
          <p:cNvPr id="27" name="Graphic 26" descr="Downward trend">
            <a:extLst>
              <a:ext uri="{FF2B5EF4-FFF2-40B4-BE49-F238E27FC236}">
                <a16:creationId xmlns:a16="http://schemas.microsoft.com/office/drawing/2014/main" id="{31F90A96-52C7-F140-8E8C-8C22048446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6742" y="2775155"/>
            <a:ext cx="646331" cy="646331"/>
          </a:xfrm>
          <a:prstGeom prst="rect">
            <a:avLst/>
          </a:prstGeom>
        </p:spPr>
      </p:pic>
      <p:pic>
        <p:nvPicPr>
          <p:cNvPr id="29" name="Graphic 28" descr="Gauge">
            <a:extLst>
              <a:ext uri="{FF2B5EF4-FFF2-40B4-BE49-F238E27FC236}">
                <a16:creationId xmlns:a16="http://schemas.microsoft.com/office/drawing/2014/main" id="{BDF2BDB9-1AD5-334F-82E8-520DD56FDA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9543" y="4754654"/>
            <a:ext cx="650996" cy="650996"/>
          </a:xfrm>
          <a:prstGeom prst="rect">
            <a:avLst/>
          </a:prstGeom>
        </p:spPr>
      </p:pic>
      <p:pic>
        <p:nvPicPr>
          <p:cNvPr id="31" name="Graphic 30" descr="Research">
            <a:extLst>
              <a:ext uri="{FF2B5EF4-FFF2-40B4-BE49-F238E27FC236}">
                <a16:creationId xmlns:a16="http://schemas.microsoft.com/office/drawing/2014/main" id="{82E0E34E-FC4E-EA4A-8C46-E5E6646A260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9543" y="1016094"/>
            <a:ext cx="646331" cy="646331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E1067C6E-5DF9-524B-AF86-7A01A528BC9C}"/>
              </a:ext>
            </a:extLst>
          </p:cNvPr>
          <p:cNvSpPr txBox="1"/>
          <p:nvPr/>
        </p:nvSpPr>
        <p:spPr>
          <a:xfrm>
            <a:off x="306742" y="167951"/>
            <a:ext cx="114684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/>
              <a:t>ТРЕНДЫ РАЗВИТИЯ ОТВЕТСТВЕННОГО ПОВЕДЕНИЯ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D70AE1-0713-A34B-A3CA-B00CE01738DA}"/>
              </a:ext>
            </a:extLst>
          </p:cNvPr>
          <p:cNvSpPr/>
          <p:nvPr/>
        </p:nvSpPr>
        <p:spPr>
          <a:xfrm>
            <a:off x="1176304" y="5968409"/>
            <a:ext cx="63441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+mj-lt"/>
              </a:rPr>
              <a:t>В ближайшие годы </a:t>
            </a:r>
            <a:r>
              <a:rPr lang="ru-RU" sz="1600" b="1" dirty="0"/>
              <a:t>будет расти кол-во споров </a:t>
            </a:r>
            <a:r>
              <a:rPr lang="ru-RU" sz="1600" dirty="0">
                <a:latin typeface="+mj-lt"/>
              </a:rPr>
              <a:t>в сфере сельского хозяйства, текстиля, финансовых рынков, ИКТ. </a:t>
            </a:r>
          </a:p>
        </p:txBody>
      </p:sp>
      <p:pic>
        <p:nvPicPr>
          <p:cNvPr id="3" name="Graphic 2" descr="Shooting star">
            <a:extLst>
              <a:ext uri="{FF2B5EF4-FFF2-40B4-BE49-F238E27FC236}">
                <a16:creationId xmlns:a16="http://schemas.microsoft.com/office/drawing/2014/main" id="{CDDF86A5-8728-4B4B-98EC-3FDCF00AE5E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38181" y="2020493"/>
            <a:ext cx="619097" cy="6190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51109A-E6CE-324D-85FE-1F2BA17BBDB0}"/>
              </a:ext>
            </a:extLst>
          </p:cNvPr>
          <p:cNvSpPr txBox="1"/>
          <p:nvPr/>
        </p:nvSpPr>
        <p:spPr>
          <a:xfrm>
            <a:off x="1176303" y="2033100"/>
            <a:ext cx="6399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/>
              <a:t>Развитие отраслевых руководств ОЭСР, </a:t>
            </a:r>
            <a:r>
              <a:rPr lang="ru-RU" sz="1600" dirty="0"/>
              <a:t>приняты руководства по 5 отраслям. За 2 года принято </a:t>
            </a:r>
            <a:r>
              <a:rPr lang="ru-RU" sz="1600" b="1" dirty="0"/>
              <a:t>2 руководства по фин. рынкам</a:t>
            </a:r>
            <a:endParaRPr lang="ru-RU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711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927D926-AE15-1B48-9B3F-0E41994DA402}"/>
              </a:ext>
            </a:extLst>
          </p:cNvPr>
          <p:cNvSpPr txBox="1"/>
          <p:nvPr/>
        </p:nvSpPr>
        <p:spPr>
          <a:xfrm>
            <a:off x="1559270" y="1313392"/>
            <a:ext cx="63845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Принятие Плана действий по развитию внедрения стандартов ответственного поведения. </a:t>
            </a:r>
            <a:r>
              <a:rPr lang="ru-RU" sz="2000" dirty="0">
                <a:latin typeface="+mj-lt"/>
              </a:rPr>
              <a:t>Создание стимулов для внедрения ОВБ компаниями, финансовыми институтами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067C6E-5DF9-524B-AF86-7A01A528BC9C}"/>
              </a:ext>
            </a:extLst>
          </p:cNvPr>
          <p:cNvSpPr txBox="1"/>
          <p:nvPr/>
        </p:nvSpPr>
        <p:spPr>
          <a:xfrm>
            <a:off x="306742" y="167951"/>
            <a:ext cx="114684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/>
              <a:t>ПРЕДЛОЖЕНИЯ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8B042A-E2EB-DA43-961A-5A4D2458B6A5}"/>
              </a:ext>
            </a:extLst>
          </p:cNvPr>
          <p:cNvSpPr txBox="1"/>
          <p:nvPr/>
        </p:nvSpPr>
        <p:spPr>
          <a:xfrm>
            <a:off x="1559270" y="5225725"/>
            <a:ext cx="6384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Участие института развития России (ВЭБ)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в создании новых стандартов ответственного поведения институтов развития, в </a:t>
            </a:r>
            <a:r>
              <a:rPr lang="ru-RU" sz="2000" dirty="0" err="1">
                <a:latin typeface="+mj-lt"/>
              </a:rPr>
              <a:t>т.ч</a:t>
            </a:r>
            <a:r>
              <a:rPr lang="ru-RU" sz="2000" dirty="0">
                <a:latin typeface="+mj-lt"/>
              </a:rPr>
              <a:t>. на площадке ОЭСР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E2D7C9-1E2E-5B42-A1B4-459D774C552B}"/>
              </a:ext>
            </a:extLst>
          </p:cNvPr>
          <p:cNvSpPr txBox="1"/>
          <p:nvPr/>
        </p:nvSpPr>
        <p:spPr>
          <a:xfrm>
            <a:off x="1559270" y="3115670"/>
            <a:ext cx="63845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Развитие системы обучения компаний по стандартам ОВБ ОЭСР. </a:t>
            </a:r>
            <a:r>
              <a:rPr lang="ru-RU" sz="2000" dirty="0">
                <a:latin typeface="+mj-lt"/>
              </a:rPr>
              <a:t>Центр Россия-ОЭСР РАНХиГС, ВАВТ, Бельгийско-Люксембургской Торговой Палатой  реализует программу обучения для предпринимателей с 2020 г. </a:t>
            </a:r>
          </a:p>
        </p:txBody>
      </p:sp>
      <p:pic>
        <p:nvPicPr>
          <p:cNvPr id="5" name="Graphic 4" descr="Puzzle pieces">
            <a:extLst>
              <a:ext uri="{FF2B5EF4-FFF2-40B4-BE49-F238E27FC236}">
                <a16:creationId xmlns:a16="http://schemas.microsoft.com/office/drawing/2014/main" id="{D2390245-F93D-6048-AE06-9FD6ECF89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117" y="1313392"/>
            <a:ext cx="793867" cy="793867"/>
          </a:xfrm>
          <a:prstGeom prst="rect">
            <a:avLst/>
          </a:prstGeom>
        </p:spPr>
      </p:pic>
      <p:pic>
        <p:nvPicPr>
          <p:cNvPr id="7" name="Graphic 6" descr="Rocket">
            <a:extLst>
              <a:ext uri="{FF2B5EF4-FFF2-40B4-BE49-F238E27FC236}">
                <a16:creationId xmlns:a16="http://schemas.microsoft.com/office/drawing/2014/main" id="{7466EA98-48AF-1347-824A-615F8ABB35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0116" y="5336622"/>
            <a:ext cx="793867" cy="793867"/>
          </a:xfrm>
          <a:prstGeom prst="rect">
            <a:avLst/>
          </a:prstGeom>
        </p:spPr>
      </p:pic>
      <p:pic>
        <p:nvPicPr>
          <p:cNvPr id="17" name="Graphic 16" descr="Backpack">
            <a:extLst>
              <a:ext uri="{FF2B5EF4-FFF2-40B4-BE49-F238E27FC236}">
                <a16:creationId xmlns:a16="http://schemas.microsoft.com/office/drawing/2014/main" id="{DC9F6E35-A679-7D4C-8CE8-37DA1B8DE7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0115" y="3429000"/>
            <a:ext cx="793867" cy="793867"/>
          </a:xfrm>
          <a:prstGeom prst="rect">
            <a:avLst/>
          </a:prstGeom>
        </p:spPr>
      </p:pic>
      <p:cxnSp>
        <p:nvCxnSpPr>
          <p:cNvPr id="3" name="Elbow Connector 2">
            <a:extLst>
              <a:ext uri="{FF2B5EF4-FFF2-40B4-BE49-F238E27FC236}">
                <a16:creationId xmlns:a16="http://schemas.microsoft.com/office/drawing/2014/main" id="{7B833894-4A89-3E47-BCBE-8A0088D85E6A}"/>
              </a:ext>
            </a:extLst>
          </p:cNvPr>
          <p:cNvCxnSpPr>
            <a:cxnSpLocks/>
          </p:cNvCxnSpPr>
          <p:nvPr/>
        </p:nvCxnSpPr>
        <p:spPr>
          <a:xfrm>
            <a:off x="7943850" y="1750776"/>
            <a:ext cx="2239541" cy="552450"/>
          </a:xfrm>
          <a:prstGeom prst="bentConnector2">
            <a:avLst/>
          </a:prstGeom>
          <a:ln w="57150">
            <a:solidFill>
              <a:srgbClr val="FF6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4399F73-E9FA-584E-8ACE-98BCD2C0EF4B}"/>
              </a:ext>
            </a:extLst>
          </p:cNvPr>
          <p:cNvSpPr txBox="1"/>
          <p:nvPr/>
        </p:nvSpPr>
        <p:spPr>
          <a:xfrm>
            <a:off x="8591550" y="2453950"/>
            <a:ext cx="318368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+mj-lt"/>
              </a:rPr>
              <a:t>ФАС внедряет антимонопольный комплаенс. Но ограничивает применения Кодекса ответственного поставщика</a:t>
            </a:r>
          </a:p>
          <a:p>
            <a:pPr algn="ctr"/>
            <a:r>
              <a:rPr lang="ru-RU" dirty="0">
                <a:latin typeface="+mj-lt"/>
              </a:rPr>
              <a:t>ФНС – налоговый мониторинг </a:t>
            </a:r>
          </a:p>
        </p:txBody>
      </p:sp>
    </p:spTree>
    <p:extLst>
      <p:ext uri="{BB962C8B-B14F-4D97-AF65-F5344CB8AC3E}">
        <p14:creationId xmlns:p14="http://schemas.microsoft.com/office/powerpoint/2010/main" val="218398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274</Words>
  <Application>Microsoft Macintosh PowerPoint</Application>
  <PresentationFormat>Widescreen</PresentationFormat>
  <Paragraphs>20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 Анонимный</dc:creator>
  <cp:lastModifiedBy>Пользователь Анонимный</cp:lastModifiedBy>
  <cp:revision>12</cp:revision>
  <dcterms:created xsi:type="dcterms:W3CDTF">2019-11-08T10:24:14Z</dcterms:created>
  <dcterms:modified xsi:type="dcterms:W3CDTF">2019-11-08T12:26:15Z</dcterms:modified>
</cp:coreProperties>
</file>