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3" r:id="rId4"/>
    <p:sldId id="273" r:id="rId5"/>
    <p:sldId id="276" r:id="rId6"/>
    <p:sldId id="272" r:id="rId7"/>
    <p:sldId id="275" r:id="rId8"/>
    <p:sldId id="270" r:id="rId9"/>
    <p:sldId id="271" r:id="rId10"/>
    <p:sldId id="280" r:id="rId11"/>
    <p:sldId id="278" r:id="rId12"/>
    <p:sldId id="279" r:id="rId13"/>
    <p:sldId id="285" r:id="rId14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KK" lastIdx="4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8"/>
    <p:restoredTop sz="94674"/>
  </p:normalViewPr>
  <p:slideViewPr>
    <p:cSldViewPr snapToGrid="0">
      <p:cViewPr varScale="1">
        <p:scale>
          <a:sx n="124" d="100"/>
          <a:sy n="124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 dirty="0"/>
              <a:t>Основные показатели деятельности, тыс. руб.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Лист1!$A$34:$A$39</c:f>
              <c:strCache>
                <c:ptCount val="6"/>
                <c:pt idx="0">
                  <c:v>Выручка всего, в т.ч.</c:v>
                </c:pt>
                <c:pt idx="1">
                  <c:v>Доступ в интернет, ПД</c:v>
                </c:pt>
                <c:pt idx="2">
                  <c:v>Услуги связи</c:v>
                </c:pt>
                <c:pt idx="3">
                  <c:v>Аренда каналов</c:v>
                </c:pt>
                <c:pt idx="4">
                  <c:v>Прочие услуги</c:v>
                </c:pt>
                <c:pt idx="5">
                  <c:v>Чистая прибыль</c:v>
                </c:pt>
              </c:strCache>
            </c:strRef>
          </c:cat>
          <c:val>
            <c:numRef>
              <c:f>Лист1!$B$34:$B$39</c:f>
              <c:numCache>
                <c:formatCode>_(* #,##0_);_(* \(#,##0\);_(* "-"_);_(@_)</c:formatCode>
                <c:ptCount val="6"/>
                <c:pt idx="0">
                  <c:v>1052073</c:v>
                </c:pt>
                <c:pt idx="1">
                  <c:v>383768</c:v>
                </c:pt>
                <c:pt idx="2">
                  <c:v>242197</c:v>
                </c:pt>
                <c:pt idx="3">
                  <c:v>232294</c:v>
                </c:pt>
                <c:pt idx="4">
                  <c:v>193813</c:v>
                </c:pt>
                <c:pt idx="5">
                  <c:v>4151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3D-4746-8EC2-7F761D815DEA}"/>
            </c:ext>
          </c:extLst>
        </c:ser>
        <c:ser>
          <c:idx val="1"/>
          <c:order val="1"/>
          <c:tx>
            <c:strRef>
              <c:f>Лист1!$C$33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Лист1!$A$34:$A$39</c:f>
              <c:strCache>
                <c:ptCount val="6"/>
                <c:pt idx="0">
                  <c:v>Выручка всего, в т.ч.</c:v>
                </c:pt>
                <c:pt idx="1">
                  <c:v>Доступ в интернет, ПД</c:v>
                </c:pt>
                <c:pt idx="2">
                  <c:v>Услуги связи</c:v>
                </c:pt>
                <c:pt idx="3">
                  <c:v>Аренда каналов</c:v>
                </c:pt>
                <c:pt idx="4">
                  <c:v>Прочие услуги</c:v>
                </c:pt>
                <c:pt idx="5">
                  <c:v>Чистая прибыль</c:v>
                </c:pt>
              </c:strCache>
            </c:strRef>
          </c:cat>
          <c:val>
            <c:numRef>
              <c:f>Лист1!$C$34:$C$39</c:f>
              <c:numCache>
                <c:formatCode>_(* #,##0_);_(* \(#,##0\);_(* "-"_);_(@_)</c:formatCode>
                <c:ptCount val="6"/>
                <c:pt idx="0">
                  <c:v>1055287</c:v>
                </c:pt>
                <c:pt idx="1">
                  <c:v>369564</c:v>
                </c:pt>
                <c:pt idx="2">
                  <c:v>204659</c:v>
                </c:pt>
                <c:pt idx="3">
                  <c:v>236416</c:v>
                </c:pt>
                <c:pt idx="4">
                  <c:v>244648</c:v>
                </c:pt>
                <c:pt idx="5">
                  <c:v>7275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3D-4746-8EC2-7F761D815DEA}"/>
            </c:ext>
          </c:extLst>
        </c:ser>
        <c:ser>
          <c:idx val="2"/>
          <c:order val="2"/>
          <c:tx>
            <c:strRef>
              <c:f>Лист1!$D$33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Лист1!$A$34:$A$39</c:f>
              <c:strCache>
                <c:ptCount val="6"/>
                <c:pt idx="0">
                  <c:v>Выручка всего, в т.ч.</c:v>
                </c:pt>
                <c:pt idx="1">
                  <c:v>Доступ в интернет, ПД</c:v>
                </c:pt>
                <c:pt idx="2">
                  <c:v>Услуги связи</c:v>
                </c:pt>
                <c:pt idx="3">
                  <c:v>Аренда каналов</c:v>
                </c:pt>
                <c:pt idx="4">
                  <c:v>Прочие услуги</c:v>
                </c:pt>
                <c:pt idx="5">
                  <c:v>Чистая прибыль</c:v>
                </c:pt>
              </c:strCache>
            </c:strRef>
          </c:cat>
          <c:val>
            <c:numRef>
              <c:f>Лист1!$D$34:$D$39</c:f>
              <c:numCache>
                <c:formatCode>_(* #,##0_);_(* \(#,##0\);_(* "-"_);_(@_)</c:formatCode>
                <c:ptCount val="6"/>
                <c:pt idx="0">
                  <c:v>1141312</c:v>
                </c:pt>
                <c:pt idx="1">
                  <c:v>443049</c:v>
                </c:pt>
                <c:pt idx="2">
                  <c:v>209274</c:v>
                </c:pt>
                <c:pt idx="3">
                  <c:v>266880</c:v>
                </c:pt>
                <c:pt idx="4">
                  <c:v>222109</c:v>
                </c:pt>
                <c:pt idx="5">
                  <c:v>33655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3D-4746-8EC2-7F761D815DEA}"/>
            </c:ext>
          </c:extLst>
        </c:ser>
        <c:ser>
          <c:idx val="3"/>
          <c:order val="3"/>
          <c:tx>
            <c:strRef>
              <c:f>Лист1!$E$33</c:f>
              <c:strCache>
                <c:ptCount val="1"/>
                <c:pt idx="0">
                  <c:v>1П2021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Лист1!$A$34:$A$39</c:f>
              <c:strCache>
                <c:ptCount val="6"/>
                <c:pt idx="0">
                  <c:v>Выручка всего, в т.ч.</c:v>
                </c:pt>
                <c:pt idx="1">
                  <c:v>Доступ в интернет, ПД</c:v>
                </c:pt>
                <c:pt idx="2">
                  <c:v>Услуги связи</c:v>
                </c:pt>
                <c:pt idx="3">
                  <c:v>Аренда каналов</c:v>
                </c:pt>
                <c:pt idx="4">
                  <c:v>Прочие услуги</c:v>
                </c:pt>
                <c:pt idx="5">
                  <c:v>Чистая прибыль</c:v>
                </c:pt>
              </c:strCache>
            </c:strRef>
          </c:cat>
          <c:val>
            <c:numRef>
              <c:f>Лист1!$E$34:$E$39</c:f>
              <c:numCache>
                <c:formatCode>_(* #,##0_);_(* \(#,##0\);_(* "-"_);_(@_)</c:formatCode>
                <c:ptCount val="6"/>
                <c:pt idx="0">
                  <c:v>658521</c:v>
                </c:pt>
                <c:pt idx="1">
                  <c:v>222282</c:v>
                </c:pt>
                <c:pt idx="2">
                  <c:v>91446</c:v>
                </c:pt>
                <c:pt idx="3">
                  <c:v>159032</c:v>
                </c:pt>
                <c:pt idx="4">
                  <c:v>185761</c:v>
                </c:pt>
                <c:pt idx="5">
                  <c:v>72578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3D-4746-8EC2-7F761D815D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037687040"/>
        <c:axId val="2047763296"/>
      </c:barChart>
      <c:catAx>
        <c:axId val="2037687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47763296"/>
        <c:crosses val="autoZero"/>
        <c:auto val="1"/>
        <c:lblAlgn val="ctr"/>
        <c:lblOffset val="100"/>
        <c:noMultiLvlLbl val="0"/>
      </c:catAx>
      <c:valAx>
        <c:axId val="2047763296"/>
        <c:scaling>
          <c:orientation val="minMax"/>
        </c:scaling>
        <c:delete val="1"/>
        <c:axPos val="l"/>
        <c:numFmt formatCode="_(* #,##0_);_(* \(#,##0\);_(* &quot;-&quot;_);_(@_)" sourceLinked="1"/>
        <c:majorTickMark val="none"/>
        <c:minorTickMark val="none"/>
        <c:tickLblPos val="nextTo"/>
        <c:crossAx val="203768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44B59-D9D8-0A4D-AEC1-964D1DCFB174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1F336-E69C-984E-A370-05C04A926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25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71F336-E69C-984E-A370-05C04A926B4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181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71F336-E69C-984E-A370-05C04A926B4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412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Рисунок 36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Рисунок 37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Образец заголовка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Шестой уровень структуры</a:t>
            </a: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Седьмой уровень структурыОбразец текста</a:t>
            </a:r>
          </a:p>
          <a:p>
            <a:pPr marL="685800" lvl="1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Второй уровень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Третий уровень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Четвертый уровень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Пятый уровень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26.1.21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405D176-BCB7-40AC-9780-6C3B206962B0}" type="slidenum">
              <a:rPr lang="ru-RU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aonsv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1" name="CustomShape 3"/>
          <p:cNvSpPr/>
          <p:nvPr/>
        </p:nvSpPr>
        <p:spPr>
          <a:xfrm>
            <a:off x="872280" y="2980080"/>
            <a:ext cx="10604520" cy="106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A5E3"/>
                </a:solidFill>
                <a:uFill>
                  <a:solidFill>
                    <a:srgbClr val="FFFFFF"/>
                  </a:solidFill>
                </a:uFill>
                <a:latin typeface="Myriad Pro"/>
              </a:rPr>
              <a:t>Публичное акционерное общество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A5E3"/>
                </a:solidFill>
                <a:uFill>
                  <a:solidFill>
                    <a:srgbClr val="FFFFFF"/>
                  </a:solidFill>
                </a:uFill>
                <a:latin typeface="Myriad Pro"/>
              </a:rPr>
              <a:t>«НАУКА-СВЯЗЬ»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C013D850-4D4B-4434-B517-0277E34AE07F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3036162" y="1122481"/>
            <a:ext cx="7631357" cy="342336"/>
          </a:xfrm>
        </p:spPr>
        <p:txBody>
          <a:bodyPr/>
          <a:lstStyle/>
          <a:p>
            <a:pPr algn="ctr"/>
            <a:r>
              <a:rPr lang="ru-RU" sz="1600" dirty="0">
                <a:solidFill>
                  <a:srgbClr val="0070C0"/>
                </a:solidFill>
              </a:rPr>
              <a:t>Прогноз валовой рентабельности по направлениям</a:t>
            </a:r>
          </a:p>
          <a:p>
            <a:pPr algn="ctr"/>
            <a:endParaRPr lang="ru-RU" sz="1200" dirty="0"/>
          </a:p>
        </p:txBody>
      </p:sp>
      <p:pic>
        <p:nvPicPr>
          <p:cNvPr id="5" name="Объект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37797" y="1789214"/>
            <a:ext cx="8158017" cy="3636470"/>
          </a:xfrm>
          <a:prstGeom prst="rect">
            <a:avLst/>
          </a:prstGeom>
        </p:spPr>
      </p:pic>
      <p:sp>
        <p:nvSpPr>
          <p:cNvPr id="9" name="Заголовок 2">
            <a:extLst>
              <a:ext uri="{FF2B5EF4-FFF2-40B4-BE49-F238E27FC236}">
                <a16:creationId xmlns:a16="http://schemas.microsoft.com/office/drawing/2014/main" id="{9EC35121-7C62-4C42-A57F-7B2C2D44F202}"/>
              </a:ext>
            </a:extLst>
          </p:cNvPr>
          <p:cNvSpPr txBox="1">
            <a:spLocks/>
          </p:cNvSpPr>
          <p:nvPr/>
        </p:nvSpPr>
        <p:spPr>
          <a:xfrm>
            <a:off x="2212112" y="241381"/>
            <a:ext cx="9143640" cy="558660"/>
          </a:xfrm>
          <a:prstGeom prst="rect">
            <a:avLst/>
          </a:prstGeom>
        </p:spPr>
        <p:txBody>
          <a:bodyPr lIns="0" tIns="0" rIns="0" b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0070C0"/>
                </a:solidFill>
              </a:rPr>
              <a:t>Планы по развитию компании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1362803-0E15-4433-9972-B5222B8309F6}"/>
              </a:ext>
            </a:extLst>
          </p:cNvPr>
          <p:cNvSpPr/>
          <p:nvPr/>
        </p:nvSpPr>
        <p:spPr>
          <a:xfrm>
            <a:off x="403293" y="3257626"/>
            <a:ext cx="29345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b="1" dirty="0"/>
          </a:p>
          <a:p>
            <a:r>
              <a:rPr lang="ru-RU" sz="1200" b="1" dirty="0"/>
              <a:t>СУ</a:t>
            </a:r>
            <a:r>
              <a:rPr lang="ru-RU" sz="1200" dirty="0"/>
              <a:t> – Строительное управление (слаботочные системы на строительных объектах) </a:t>
            </a:r>
          </a:p>
          <a:p>
            <a:r>
              <a:rPr lang="ru-RU" sz="1200" b="1" dirty="0"/>
              <a:t>АСУ ТП </a:t>
            </a:r>
            <a:r>
              <a:rPr lang="ru-RU" sz="1200" dirty="0"/>
              <a:t>– Автоматизированные системы управления технологическим производством</a:t>
            </a:r>
          </a:p>
          <a:p>
            <a:r>
              <a:rPr lang="ru-RU" sz="1200" b="1" dirty="0"/>
              <a:t>ВОЛС</a:t>
            </a:r>
            <a:r>
              <a:rPr lang="ru-RU" sz="1200" dirty="0"/>
              <a:t> – Строительство волоконно-оптических линий связи</a:t>
            </a:r>
          </a:p>
        </p:txBody>
      </p:sp>
    </p:spTree>
    <p:extLst>
      <p:ext uri="{BB962C8B-B14F-4D97-AF65-F5344CB8AC3E}">
        <p14:creationId xmlns:p14="http://schemas.microsoft.com/office/powerpoint/2010/main" val="3993442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F8C82DF-8B3A-4D57-9471-CF770459A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438" y="217185"/>
            <a:ext cx="8204179" cy="72390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Инновационная деятельность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5D8889-2AE1-4509-9CC1-0710E8AD4B0A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830455" y="1197921"/>
            <a:ext cx="10530129" cy="4959522"/>
          </a:xfrm>
        </p:spPr>
        <p:txBody>
          <a:bodyPr/>
          <a:lstStyle/>
          <a:p>
            <a:pPr marL="0" indent="0">
              <a:buNone/>
            </a:pPr>
            <a:endParaRPr lang="ru-RU" sz="1200" b="1" dirty="0"/>
          </a:p>
          <a:p>
            <a:pPr marL="0" indent="0">
              <a:buNone/>
            </a:pPr>
            <a:r>
              <a:rPr lang="ru-RU" sz="1200" b="1" dirty="0"/>
              <a:t>Эмитент соответствует требованиям, предусмотренным подпунктом 2 пункта 3.1.1. Приложения 3 к Правилам листинга ПАО Московская биржа:  </a:t>
            </a:r>
          </a:p>
          <a:p>
            <a:pPr marL="0" indent="0">
              <a:buNone/>
            </a:pPr>
            <a:endParaRPr lang="ru-RU" sz="1200" b="1" dirty="0"/>
          </a:p>
          <a:p>
            <a:r>
              <a:rPr lang="ru-RU" sz="1200" dirty="0"/>
              <a:t>Компания оказывает услуги в области информационно-телекоммуникационных систем, и применяет технологии доступа к широкополосным мультимедийным услугам, входящим в перечень критических технологий Российской̆ Федерации, утверждённых Указом Президента РФ от 07.07.2011 № 899 «Об утверждении приоритетных направлений развития науки, технологий и техники в Российской Федерации и перечня критических технологий Российской Федерации». </a:t>
            </a:r>
          </a:p>
          <a:p>
            <a:pPr marL="0" indent="0">
              <a:buNone/>
            </a:pPr>
            <a:endParaRPr lang="ru-RU" sz="1200" b="1" dirty="0"/>
          </a:p>
          <a:p>
            <a:pPr marL="0" indent="0">
              <a:buNone/>
            </a:pPr>
            <a:r>
              <a:rPr lang="ru-RU" sz="1200" b="1" dirty="0"/>
              <a:t>Примеры внедряемых ГК инноваций:</a:t>
            </a:r>
          </a:p>
          <a:p>
            <a:pPr marL="0" indent="0">
              <a:buNone/>
            </a:pPr>
            <a:endParaRPr lang="ru-RU" sz="1200" b="1" dirty="0"/>
          </a:p>
          <a:p>
            <a:r>
              <a:rPr lang="ru-RU" sz="1200" b="1" dirty="0"/>
              <a:t>Построение сложных географически распределенных сетей связи, отвечающих высоким требованиям клиентов в </a:t>
            </a:r>
            <a:r>
              <a:rPr lang="en-US" sz="1200" b="1" dirty="0"/>
              <a:t>b2b </a:t>
            </a:r>
            <a:r>
              <a:rPr lang="ru-RU" sz="1200" b="1" dirty="0"/>
              <a:t>секторе </a:t>
            </a:r>
          </a:p>
          <a:p>
            <a:r>
              <a:rPr lang="ru-RU" sz="1200" b="1" dirty="0"/>
              <a:t>(ПАО Селигдар, ЗАО Трансмашхолдинг, ООО ФиксПрайс, НПФ Доверие)</a:t>
            </a:r>
            <a:r>
              <a:rPr lang="ru-RU" sz="1200" dirty="0"/>
              <a:t>.</a:t>
            </a:r>
          </a:p>
          <a:p>
            <a:endParaRPr lang="ru-RU" sz="1200" dirty="0"/>
          </a:p>
          <a:p>
            <a:r>
              <a:rPr lang="ru-RU" sz="1200" dirty="0"/>
              <a:t>Компания предоставляет своим клиентам весь спектр современных телекоммуникационных услуг, предлагая индивидуальные решения по строительству и обслуживанию телекоммуникационных сетей, учитывая особенности рынков и индивидуальные требования заказчиков.</a:t>
            </a:r>
          </a:p>
          <a:p>
            <a:pPr marL="0" indent="0">
              <a:buNone/>
            </a:pPr>
            <a:endParaRPr lang="ru-RU" sz="1200" b="1" dirty="0"/>
          </a:p>
          <a:p>
            <a:r>
              <a:rPr lang="ru-RU" sz="1200" b="1" dirty="0"/>
              <a:t>Цифровизация учебного процесса.</a:t>
            </a:r>
          </a:p>
          <a:p>
            <a:endParaRPr lang="ru-RU" sz="1200" dirty="0"/>
          </a:p>
          <a:p>
            <a:r>
              <a:rPr lang="ru-RU" sz="1200" dirty="0"/>
              <a:t>В сотрудничестве с ДИТ Москвы Компания обеспечивает непрерывность учебного процесса в ведущих вузах страны, предоставляя  услуги доступа студентов к единой общегородской сети </a:t>
            </a:r>
            <a:r>
              <a:rPr lang="en-US" sz="1200" dirty="0"/>
              <a:t>Wi-Fi</a:t>
            </a:r>
            <a:r>
              <a:rPr lang="ru-RU" sz="1200" dirty="0"/>
              <a:t>. Отчеты по услугам передачи данных передаются в единую систему мониторинга и администрирования услуг связи (АС ЕСМА).</a:t>
            </a:r>
          </a:p>
          <a:p>
            <a:pPr marL="0" indent="0">
              <a:buNone/>
            </a:pPr>
            <a:endParaRPr lang="ru-RU" sz="1200" b="1" dirty="0"/>
          </a:p>
          <a:p>
            <a:r>
              <a:rPr lang="ru-RU" sz="1200" b="1" dirty="0"/>
              <a:t>Внедрение АСУ-ТП на горно-обогатительных предприятиях ПАО Русолово. </a:t>
            </a:r>
          </a:p>
          <a:p>
            <a:endParaRPr lang="ru-RU" sz="1200" b="1" dirty="0"/>
          </a:p>
          <a:p>
            <a:pPr marL="0" indent="0">
              <a:buNone/>
            </a:pPr>
            <a:r>
              <a:rPr lang="ru-RU" sz="1200" dirty="0"/>
              <a:t>Современное производство – это огромный цельный механизм. АСУ ТП в современных реалиях становится умнее и умнее с каждым днём благодаря нейронным интерфейсам, современные системы способны идентифицировать тип и количество объекта который перерабатывается на производстве, тем самым позволяя автоматически добавлять реагенты и обрабатывать, например, руду с нужными параметрами и условиями, получая максимальный выход полезного вещества из руды. В дальнейшем – в автоматическом режиме подавать шлак на отгрузку в нужную машину в зависимости от его влажности, веса и прочих параметров.</a:t>
            </a:r>
          </a:p>
          <a:p>
            <a:pPr marL="0" indent="0">
              <a:buNone/>
            </a:pPr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594848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10ADCD4-AF47-43DE-B48B-A3D46998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803" y="319320"/>
            <a:ext cx="8963007" cy="72390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Инновационная деятельность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7633C2-D3DE-4897-94D1-C9511770937F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407560" y="1252113"/>
            <a:ext cx="9739901" cy="4326754"/>
          </a:xfrm>
        </p:spPr>
        <p:txBody>
          <a:bodyPr/>
          <a:lstStyle/>
          <a:p>
            <a:endParaRPr lang="ru-RU" sz="1200" b="1" dirty="0"/>
          </a:p>
          <a:p>
            <a:endParaRPr lang="ru-RU" sz="1200" b="1" dirty="0"/>
          </a:p>
          <a:p>
            <a:r>
              <a:rPr lang="ru-RU" sz="1200" b="1" dirty="0"/>
              <a:t>Разработка и внедрение системы поточного анализа химического состава рудной массы на</a:t>
            </a:r>
          </a:p>
          <a:p>
            <a:r>
              <a:rPr lang="ru-RU" sz="1200" b="1" dirty="0"/>
              <a:t>Солнечной обогатительной фабрике (ПАО Русолово, Хабаровский край)</a:t>
            </a:r>
          </a:p>
          <a:p>
            <a:endParaRPr lang="ru-RU" sz="1200" b="1" dirty="0"/>
          </a:p>
          <a:p>
            <a:r>
              <a:rPr lang="ru-RU" sz="1200" dirty="0"/>
              <a:t>Для управления процессом обогащения на горнодобывающих предприятиях необходимо осуществлять измерение полезных компонентов в реальном времени на потоке. Одним из передовых решений данной задачи являются поточные анализаторы, в основе которых лежат ядерно-физические методы анализа состава вещества. Компания внедряет поточные </a:t>
            </a:r>
            <a:r>
              <a:rPr lang="ru-RU" sz="1200" dirty="0" err="1"/>
              <a:t>online</a:t>
            </a:r>
            <a:r>
              <a:rPr lang="ru-RU" sz="1200" dirty="0"/>
              <a:t> анализаторы рентгеноспектрального АРП-2Ц и нейтрон-гамма анализа для анализа содержания химических элементов в технологических продуктах. </a:t>
            </a:r>
          </a:p>
          <a:p>
            <a:r>
              <a:rPr lang="ru-RU" sz="1200" dirty="0"/>
              <a:t>Исследование производится непосредственно в потоке без отбора проб, в цеховых условиях или условиях рудоконтролирующих станций. Применение поточных анализаторов позволяет повысить эффективность производства от 1 до 5%.</a:t>
            </a:r>
          </a:p>
          <a:p>
            <a:r>
              <a:rPr lang="ru-RU" sz="1200" dirty="0"/>
              <a:t>В настоящее время выполняется НИОКР по повышению точности анализа содержания полезных элементов в руде на разных этапах обогащения.</a:t>
            </a:r>
          </a:p>
          <a:p>
            <a:endParaRPr lang="ru-RU" sz="1200" dirty="0"/>
          </a:p>
          <a:p>
            <a:r>
              <a:rPr lang="ru-RU" sz="1200" b="1" dirty="0"/>
              <a:t>Автоматизация в природоохранной области.</a:t>
            </a:r>
          </a:p>
          <a:p>
            <a:endParaRPr lang="ru-RU" sz="1200" dirty="0"/>
          </a:p>
          <a:p>
            <a:r>
              <a:rPr lang="ru-RU" sz="1200" dirty="0"/>
              <a:t>В целях контроля над поголовьем диких животных в заповедниках и охотхозяйствах используются современные дроны с тепловизором. Посредством современных дронов также можно производить замеры площадей посевных полей и участков леса, дистанционно измерять кислотность почв. </a:t>
            </a:r>
          </a:p>
          <a:p>
            <a:endParaRPr lang="ru-RU" sz="1200" dirty="0"/>
          </a:p>
          <a:p>
            <a:endParaRPr lang="ru-RU" sz="1200" dirty="0"/>
          </a:p>
          <a:p>
            <a:r>
              <a:rPr lang="ru-RU" sz="1200" b="1" dirty="0"/>
              <a:t>Развитие проекта роботизации карьерного спецтранспорта.</a:t>
            </a:r>
          </a:p>
          <a:p>
            <a:endParaRPr lang="ru-RU" sz="1200" dirty="0"/>
          </a:p>
          <a:p>
            <a:r>
              <a:rPr lang="ru-RU" sz="1200" dirty="0"/>
              <a:t>Системы предотвращения столкновений транспорта и позиционирования людей становятся обязательными для горной добычи и опасных производств. Внедряются интеллектуальные системы анализа и радио-технологии замеров расстояний. </a:t>
            </a:r>
          </a:p>
          <a:p>
            <a:endParaRPr lang="ru-RU" sz="1200" dirty="0"/>
          </a:p>
          <a:p>
            <a:endParaRPr lang="ru-RU" sz="1200" b="1" dirty="0"/>
          </a:p>
          <a:p>
            <a:endParaRPr lang="ru-RU" sz="1200" dirty="0"/>
          </a:p>
          <a:p>
            <a:endParaRPr lang="ru-RU" sz="1200" dirty="0"/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0545993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0" name="CustomShape 2"/>
          <p:cNvSpPr/>
          <p:nvPr/>
        </p:nvSpPr>
        <p:spPr>
          <a:xfrm rot="10800000">
            <a:off x="12192120" y="1602360"/>
            <a:ext cx="1544400" cy="1602000"/>
          </a:xfrm>
          <a:prstGeom prst="round1Rect">
            <a:avLst>
              <a:gd name="adj" fmla="val 16667"/>
            </a:avLst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E84FE784-6A39-40B3-9280-84129033D05D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1296140" y="1083077"/>
            <a:ext cx="10038799" cy="7528472"/>
          </a:xfrm>
        </p:spPr>
        <p:txBody>
          <a:bodyPr/>
          <a:lstStyle/>
          <a:p>
            <a:pPr marL="482850" indent="-171450"/>
            <a:r>
              <a:rPr lang="ru-RU" sz="1200" dirty="0">
                <a:latin typeface="+mj-lt"/>
              </a:rPr>
              <a:t>ПАО «Наука-Связь» является одним из крупнейших российских операторов связи. </a:t>
            </a:r>
          </a:p>
          <a:p>
            <a:pPr marL="482850" indent="-171450"/>
            <a:r>
              <a:rPr lang="ru-RU" sz="1200" dirty="0">
                <a:latin typeface="+mj-lt"/>
              </a:rPr>
              <a:t>Компания успешно развивается в наиболее перспективной на данный момент отрасли, получающей государственную поддержку.</a:t>
            </a:r>
          </a:p>
          <a:p>
            <a:pPr marL="482850" indent="-171450"/>
            <a:r>
              <a:rPr lang="ru-RU" sz="1200" dirty="0">
                <a:latin typeface="+mj-lt"/>
              </a:rPr>
              <a:t>Эмитент оказывает услуги в области информационно-телекоммуникационных систем: предоставление доступа в интернет и передача данных, услуги связи, предоставление в аренду каналов связи, системная интеграция, создание инженерных систем в новостройках, разработка и внедрение систем автоматизации для промышленных производств, строительство ВОЛС. </a:t>
            </a:r>
          </a:p>
          <a:p>
            <a:pPr marL="482850" indent="-171450"/>
            <a:r>
              <a:rPr lang="ru-RU" sz="1200" dirty="0">
                <a:latin typeface="+mj-lt"/>
              </a:rPr>
              <a:t>Компания применяет технологии доступа к широкополосным мультимедийным услугам, входящим в перечень критических технологий Российской̆ Федерации, утверждённых Указом Президента РФ от 07.07.2011 № 899 «Об утверждении приоритетных направлений развития науки, технологий и техники в Российской Федерации и перечня критических технологий Российской Федерации».</a:t>
            </a:r>
          </a:p>
          <a:p>
            <a:pPr marL="482850" indent="-171450"/>
            <a:r>
              <a:rPr lang="ru-RU" sz="1200" dirty="0">
                <a:latin typeface="+mj-lt"/>
              </a:rPr>
              <a:t>Устойчивости бизнеса способствует наличие в структуре Группы инжиниринговых направлений: системной интеграции, АСУ ТП, открывающих дополнительные возможности комплексного решения клиентских задач.</a:t>
            </a:r>
          </a:p>
          <a:p>
            <a:pPr marL="482850" indent="-171450"/>
            <a:r>
              <a:rPr lang="ru-RU" sz="1200" dirty="0">
                <a:latin typeface="+mj-lt"/>
              </a:rPr>
              <a:t>Оптимальное сочетание масштаба Компании, длительной истории работы, высокого уровня управления и корпоративной культуры открывает широкие возможности совершенствования бизнес-процессов. В их числе – гибкость принятия решений, индивидуальный подход к задачам, высокий стандарт качества услуг.</a:t>
            </a:r>
          </a:p>
          <a:p>
            <a:pPr marL="482850" indent="-171450"/>
            <a:r>
              <a:rPr lang="ru-RU" sz="1200" dirty="0">
                <a:latin typeface="+mj-lt"/>
              </a:rPr>
              <a:t>Стабильность руководства, высокий профессионализм и опыт сотрудников Компании позволяет принимать оптимальные решения и выходить на рынок с проверенными компетенциями.</a:t>
            </a:r>
          </a:p>
          <a:p>
            <a:pPr marL="482850" indent="-171450"/>
            <a:r>
              <a:rPr lang="ru-RU" sz="1200" dirty="0">
                <a:latin typeface="+mj-lt"/>
              </a:rPr>
              <a:t>Поддержка акционеров и абсолютная прозрачность для инвесторов гарантирует финансовую стабильность и инвестиционную привлекательность эмитента. </a:t>
            </a:r>
          </a:p>
          <a:p>
            <a:pPr marL="311400" indent="0">
              <a:buNone/>
            </a:pPr>
            <a:r>
              <a:rPr lang="ru-RU" sz="1200" dirty="0">
                <a:latin typeface="+mj-lt"/>
              </a:rPr>
              <a:t> </a:t>
            </a:r>
          </a:p>
          <a:p>
            <a:pPr marL="311400" indent="0">
              <a:buNone/>
            </a:pPr>
            <a:endParaRPr lang="ru-RU" sz="1200" dirty="0"/>
          </a:p>
          <a:p>
            <a:pPr marL="311400" indent="0">
              <a:buNone/>
            </a:pPr>
            <a:endParaRPr lang="ru-RU" sz="1200" dirty="0"/>
          </a:p>
          <a:p>
            <a:pPr marL="540000"/>
            <a:endParaRPr lang="ru-RU" sz="1200" dirty="0"/>
          </a:p>
          <a:p>
            <a:pPr marL="540000"/>
            <a:endParaRPr lang="ru-RU" sz="1200" dirty="0"/>
          </a:p>
          <a:p>
            <a:endParaRPr lang="ru-RU" sz="1200" dirty="0"/>
          </a:p>
          <a:p>
            <a:endParaRPr lang="ru-RU" sz="1200" dirty="0"/>
          </a:p>
          <a:p>
            <a:endParaRPr lang="ru-RU" sz="1200" dirty="0"/>
          </a:p>
          <a:p>
            <a:pPr marL="0" indent="0">
              <a:buNone/>
            </a:pPr>
            <a:endParaRPr lang="ru-RU" sz="1200" dirty="0"/>
          </a:p>
          <a:p>
            <a:pPr marL="0" indent="0">
              <a:buNone/>
            </a:pPr>
            <a:endParaRPr lang="ru-RU" sz="1200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79CF62F-28F6-4623-BDD2-BBEBAE04C24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317140" y="382196"/>
            <a:ext cx="7510441" cy="55880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Резюме</a:t>
            </a:r>
          </a:p>
        </p:txBody>
      </p:sp>
    </p:spTree>
    <p:extLst>
      <p:ext uri="{BB962C8B-B14F-4D97-AF65-F5344CB8AC3E}">
        <p14:creationId xmlns:p14="http://schemas.microsoft.com/office/powerpoint/2010/main" val="4631155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0" y="6219720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1" name="CustomShape 3"/>
          <p:cNvSpPr/>
          <p:nvPr/>
        </p:nvSpPr>
        <p:spPr>
          <a:xfrm>
            <a:off x="872280" y="2980080"/>
            <a:ext cx="10604520" cy="106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E79D5096-FAE0-450C-86BE-4FD0114D2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9012" y="292594"/>
            <a:ext cx="7341833" cy="628714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О компании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A35471BD-30DD-4217-91F0-9B2E4BB9255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390616" y="1122480"/>
            <a:ext cx="11086184" cy="2385132"/>
          </a:xfrm>
        </p:spPr>
        <p:txBody>
          <a:bodyPr/>
          <a:lstStyle/>
          <a:p>
            <a:endParaRPr lang="en-US" sz="1100" dirty="0"/>
          </a:p>
          <a:p>
            <a:endParaRPr lang="en-US" sz="1100" dirty="0"/>
          </a:p>
          <a:p>
            <a:r>
              <a:rPr lang="ru-RU" sz="1100" dirty="0"/>
              <a:t>Полное наименование: </a:t>
            </a:r>
            <a:r>
              <a:rPr lang="ru-RU" sz="1100" b="1" dirty="0"/>
              <a:t>Публичное акционерное общество «Наука-Связь» </a:t>
            </a:r>
          </a:p>
          <a:p>
            <a:endParaRPr lang="ru-RU" sz="1100" dirty="0"/>
          </a:p>
          <a:p>
            <a:r>
              <a:rPr lang="ru-RU" sz="1100" dirty="0"/>
              <a:t>Сокращённое фирменное наименование: </a:t>
            </a:r>
            <a:r>
              <a:rPr lang="ru-RU" sz="1100" b="1" dirty="0"/>
              <a:t>ПАО «Наука-Связь»</a:t>
            </a:r>
          </a:p>
          <a:p>
            <a:endParaRPr lang="ru-RU" sz="1100" dirty="0"/>
          </a:p>
          <a:p>
            <a:r>
              <a:rPr lang="ru-RU" sz="1100" dirty="0"/>
              <a:t>ИНН: 7714716995</a:t>
            </a:r>
          </a:p>
          <a:p>
            <a:endParaRPr lang="ru-RU" sz="1100" dirty="0"/>
          </a:p>
          <a:p>
            <a:r>
              <a:rPr lang="ru-RU" sz="1100" dirty="0"/>
              <a:t>ОГРН: 1077761976852</a:t>
            </a:r>
          </a:p>
          <a:p>
            <a:endParaRPr lang="ru-RU" sz="1100" dirty="0"/>
          </a:p>
          <a:p>
            <a:r>
              <a:rPr lang="ru-RU" sz="1100" dirty="0"/>
              <a:t>Место нахождения: город Москва</a:t>
            </a:r>
          </a:p>
          <a:p>
            <a:endParaRPr lang="ru-RU" sz="1100" dirty="0"/>
          </a:p>
          <a:p>
            <a:r>
              <a:rPr lang="ru-RU" sz="1100" dirty="0"/>
              <a:t>Почтовый адрес: 125124, г. Москва, ул. 3-Я Ямского Поля, </a:t>
            </a:r>
          </a:p>
          <a:p>
            <a:r>
              <a:rPr lang="ru-RU" sz="1100" dirty="0"/>
              <a:t>д. 2 к. 13 этаж 1 пом. IV ком. 16</a:t>
            </a:r>
          </a:p>
          <a:p>
            <a:endParaRPr lang="ru-RU" sz="1100" dirty="0"/>
          </a:p>
          <a:p>
            <a:r>
              <a:rPr lang="ru-RU" sz="1100" dirty="0"/>
              <a:t>Дата государственной регистрации: 01.11.2007</a:t>
            </a:r>
          </a:p>
          <a:p>
            <a:endParaRPr lang="ru-RU" sz="1100" dirty="0"/>
          </a:p>
          <a:p>
            <a:r>
              <a:rPr lang="en-US" sz="1100" dirty="0">
                <a:hlinkClick r:id="rId3"/>
              </a:rPr>
              <a:t>https://oaonsv.ru</a:t>
            </a:r>
            <a:endParaRPr lang="en-US" sz="1100" dirty="0"/>
          </a:p>
          <a:p>
            <a:endParaRPr lang="ru-RU" sz="1100" dirty="0"/>
          </a:p>
          <a:p>
            <a:endParaRPr lang="ru-RU" sz="1000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7570F21E-A2FC-4D61-9FB1-82F394947A6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707982" y="1201728"/>
            <a:ext cx="5158342" cy="2441292"/>
          </a:xfrm>
        </p:spPr>
        <p:txBody>
          <a:bodyPr/>
          <a:lstStyle/>
          <a:p>
            <a:endParaRPr lang="ru-RU" sz="1200" dirty="0"/>
          </a:p>
          <a:p>
            <a:r>
              <a:rPr lang="ru-RU" sz="1200" dirty="0"/>
              <a:t>Публичное акционерное общество «Наука-Связь» является головной компанией холдинга и объединят активы трех дочерних компаний (ООО «Наука-Связь», ООО «Цифровые платформы», ООО «</a:t>
            </a:r>
            <a:r>
              <a:rPr lang="ru-RU" sz="1200" dirty="0" err="1"/>
              <a:t>Автелком</a:t>
            </a:r>
            <a:r>
              <a:rPr lang="ru-RU" sz="1200" dirty="0"/>
              <a:t>»).</a:t>
            </a:r>
          </a:p>
          <a:p>
            <a:endParaRPr lang="ru-RU" sz="1200" dirty="0"/>
          </a:p>
          <a:p>
            <a:r>
              <a:rPr lang="ru-RU" sz="1200" dirty="0"/>
              <a:t>Сфера бизнес-интересов и компетенций Группы компаний находится в области телекоммуникаций, инжиниринга и </a:t>
            </a:r>
            <a:r>
              <a:rPr lang="ru-RU" sz="1200" dirty="0" err="1"/>
              <a:t>промавтоматизации</a:t>
            </a:r>
            <a:r>
              <a:rPr lang="ru-RU" sz="1200" dirty="0"/>
              <a:t>, строительства ВОЛС, системной интеграции и IT сервисов. </a:t>
            </a:r>
          </a:p>
          <a:p>
            <a:endParaRPr lang="ru-RU" sz="1200" dirty="0"/>
          </a:p>
          <a:p>
            <a:r>
              <a:rPr lang="ru-RU" sz="1200" dirty="0"/>
              <a:t>Акции Компании с 2011 года обращаются на Московской бирже, с 2011 по 2019 (до момента увеличения требований к капитализации компаний) акции компании входили в сектор РИИ ММВБ.</a:t>
            </a:r>
            <a:endParaRPr lang="en-US" sz="1200" dirty="0"/>
          </a:p>
          <a:p>
            <a:endParaRPr lang="en-US" sz="1200" dirty="0"/>
          </a:p>
          <a:p>
            <a:r>
              <a:rPr lang="ru-RU" sz="1200" dirty="0"/>
              <a:t>Капитализация Компании составляет более 900 000 000 руб.</a:t>
            </a:r>
          </a:p>
          <a:p>
            <a:endParaRPr lang="ru-RU" sz="1200" dirty="0"/>
          </a:p>
          <a:p>
            <a:endParaRPr lang="ru-RU" sz="1200" dirty="0"/>
          </a:p>
          <a:p>
            <a:endParaRPr lang="ru-RU" sz="1000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97AB60A4-A311-48AD-BDEB-786E57816E95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707982" y="3508532"/>
            <a:ext cx="6093402" cy="2441292"/>
          </a:xfrm>
        </p:spPr>
        <p:txBody>
          <a:bodyPr/>
          <a:lstStyle/>
          <a:p>
            <a:pPr algn="ctr"/>
            <a:r>
              <a:rPr lang="ru-RU" sz="1100" b="1" dirty="0"/>
              <a:t>Акции </a:t>
            </a:r>
          </a:p>
          <a:p>
            <a:endParaRPr lang="ru-RU" sz="1100" b="1" dirty="0"/>
          </a:p>
          <a:p>
            <a:r>
              <a:rPr lang="ru-RU" sz="1100" dirty="0"/>
              <a:t>Акции обыкновенные именные бездокументарные:  </a:t>
            </a:r>
          </a:p>
          <a:p>
            <a:endParaRPr lang="ru-RU" sz="1100" dirty="0"/>
          </a:p>
          <a:p>
            <a:r>
              <a:rPr lang="ru-RU" sz="1100" dirty="0"/>
              <a:t>Количество ценных бумаг (штук): 4 701 562</a:t>
            </a:r>
          </a:p>
          <a:p>
            <a:endParaRPr lang="ru-RU" sz="1100" dirty="0"/>
          </a:p>
          <a:p>
            <a:r>
              <a:rPr lang="ru-RU" sz="1100" dirty="0"/>
              <a:t>Номинальная стоимость: 1 (Один) рубль</a:t>
            </a:r>
          </a:p>
          <a:p>
            <a:endParaRPr lang="ru-RU" sz="1100" dirty="0"/>
          </a:p>
          <a:p>
            <a:r>
              <a:rPr lang="ru-RU" sz="1100" dirty="0"/>
              <a:t>Государственный регистрационный номер выпуска (дополнительного выпуска) ценных бумаг – 1-01-12689-А; </a:t>
            </a:r>
          </a:p>
          <a:p>
            <a:endParaRPr lang="ru-RU" sz="1100" dirty="0"/>
          </a:p>
          <a:p>
            <a:r>
              <a:rPr lang="ru-RU" sz="1100" dirty="0"/>
              <a:t>Дата государственной регистрации (идентификационный номер выпуска (дополнительного выпуска) ценных бумаг и дата его присвоения) – 19.12.2007г.;</a:t>
            </a:r>
          </a:p>
          <a:p>
            <a:r>
              <a:rPr lang="ru-RU" sz="1100" dirty="0"/>
              <a:t> </a:t>
            </a:r>
          </a:p>
          <a:p>
            <a:r>
              <a:rPr lang="ru-RU" sz="1100" dirty="0"/>
              <a:t>Международный код (номер) идентификации ценных бумаг (ISIN) – RU000A0GQLB6</a:t>
            </a:r>
            <a:r>
              <a:rPr lang="ru-RU" sz="1200" dirty="0"/>
              <a:t>.</a:t>
            </a:r>
          </a:p>
          <a:p>
            <a:endParaRPr lang="ru-RU" sz="1000" dirty="0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E61C3BCB-6E24-43B8-9322-7CDBA01BE8E9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390616" y="3670087"/>
            <a:ext cx="5060273" cy="2387160"/>
          </a:xfrm>
        </p:spPr>
        <p:txBody>
          <a:bodyPr/>
          <a:lstStyle/>
          <a:p>
            <a:r>
              <a:rPr lang="ru-RU" sz="1200" b="1" dirty="0"/>
              <a:t>Аудитор: </a:t>
            </a:r>
            <a:r>
              <a:rPr lang="ru-RU" sz="1200" dirty="0"/>
              <a:t>ООО «Кроу Экспертиза»</a:t>
            </a:r>
          </a:p>
          <a:p>
            <a:endParaRPr lang="ru-RU" sz="1200" dirty="0"/>
          </a:p>
          <a:p>
            <a:r>
              <a:rPr lang="ru-RU" sz="1200" b="1" dirty="0"/>
              <a:t>Консультант: </a:t>
            </a:r>
            <a:r>
              <a:rPr lang="ru-RU" sz="1200" dirty="0"/>
              <a:t>ООО «АЛОР+»</a:t>
            </a:r>
          </a:p>
          <a:p>
            <a:endParaRPr lang="ru-RU" sz="1200" dirty="0"/>
          </a:p>
          <a:p>
            <a:r>
              <a:rPr lang="ru-RU" sz="1200" b="1" dirty="0"/>
              <a:t>Стоимость активов</a:t>
            </a:r>
            <a:r>
              <a:rPr lang="ru-RU" sz="1200" dirty="0"/>
              <a:t>: 1 439 068 985,05 руб.*</a:t>
            </a:r>
          </a:p>
          <a:p>
            <a:endParaRPr lang="ru-RU" sz="1200" dirty="0"/>
          </a:p>
          <a:p>
            <a:r>
              <a:rPr lang="ru-RU" sz="1200" b="1" dirty="0"/>
              <a:t>Количество сотрудников: </a:t>
            </a:r>
            <a:r>
              <a:rPr lang="ru-RU" sz="1200" dirty="0"/>
              <a:t>365 чел.</a:t>
            </a:r>
          </a:p>
          <a:p>
            <a:endParaRPr lang="ru-RU" sz="1200" dirty="0"/>
          </a:p>
          <a:p>
            <a:endParaRPr lang="ru-RU" sz="1000" dirty="0"/>
          </a:p>
          <a:p>
            <a:endParaRPr lang="ru-RU" sz="1000" dirty="0"/>
          </a:p>
          <a:p>
            <a:r>
              <a:rPr lang="ru-RU" sz="1000" dirty="0"/>
              <a:t>* </a:t>
            </a:r>
            <a:r>
              <a:rPr lang="ru-RU" sz="1000" i="1" dirty="0"/>
              <a:t>Здесь и далее используются данные на основе консолидированной отчётности по МСФО ПАО «Наука-Связь»</a:t>
            </a:r>
          </a:p>
        </p:txBody>
      </p:sp>
    </p:spTree>
    <p:extLst>
      <p:ext uri="{BB962C8B-B14F-4D97-AF65-F5344CB8AC3E}">
        <p14:creationId xmlns:p14="http://schemas.microsoft.com/office/powerpoint/2010/main" val="261726621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90D3378-3698-4000-BE44-DE0B7059D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317" y="283716"/>
            <a:ext cx="8812086" cy="510651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История компании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C9ABE514-03F7-4D31-8412-73740255FB7C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020932" y="1114240"/>
            <a:ext cx="10440140" cy="5034459"/>
          </a:xfrm>
        </p:spPr>
        <p:txBody>
          <a:bodyPr/>
          <a:lstStyle/>
          <a:p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Группа компаний берет своё начало от предприятия ООО «Наука-Связь», созданного в 1999 году как универсальный телекоммуникационный оператор, предоставляющий услуги телефонии и передачи данных другим операторам и корпоративным клиентам в России.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Собственная система волоконно-оптической сети связи начала строиться в 2000 году с подключения НПО «Наука» и ФГУП «Пресса», а к 2001 году организованы узлы связи на основных московских точках обмена трафиком ММТС-9 и ММТС-10, что позволило выйти на новый рынок и начать предоставление услуг связи для операторов Москвы и Московской области.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В 2002 году Компания приступила к строительству сети связи в других регионах страны и в настоящий момент представлена в 17 городах 12 регионов России.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В 2004 году «Наука-Связь» получила первый опыт приобретения телекоммуникационных компаний и успешно интегрировала в собственную сеть активы компании «</a:t>
            </a:r>
            <a:r>
              <a:rPr lang="ru-RU" sz="1050" dirty="0" err="1"/>
              <a:t>ТопСтройИнвест</a:t>
            </a:r>
            <a:r>
              <a:rPr lang="ru-RU" sz="1050" dirty="0"/>
              <a:t>–Телеком».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В 2006 году в рамках строительства международной сети были организованы каналы связи с точками доступа во Франкфурте, Лондоне и Нью-Йорке. В настоящий момент более 250 точек доступа в России и за рубежом.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В 2007 году было принято решение о создании компании ПАО «Наука-Связь» с последующим размещением акций компании на Московской Бирже, </a:t>
            </a:r>
          </a:p>
          <a:p>
            <a:r>
              <a:rPr lang="ru-RU" sz="1050" dirty="0"/>
              <a:t>     ООО «Наука-Связь» стало дочерней компанией.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К 2009 году Компания приобрела ещё несколько операторов связи и ввела в эксплуатацию собственный Центр Обработки Данных в Москве, войдя, таким образом, в ТОП-100 крупнейших провайдеров России.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В 2011 году акции ПАО «Наука-Связь» вошли в сектор РИИ Московской Биржи, полностью соответствуя всем критериям рынка.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К 2016 году количество клиентов превысило 13 000. Среди клиентов – государственные структуры и крупнейшие российские и международные корпорации, в том числе ВГТРК, Роснефть, Трансмашхолдинг.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В 2019 году после увеличения требований к капитализации в 500 млн. руб. в год акции ПАО Наука-Связь были исключены из сектора РИИ Московской Биржи.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В 2020 году внеочередным общим собранием акционеров было принято решение об увеличении уставного капитала ПАО «Наука-Связь», в капитал компании привлечено более 400 млн рублей путем размещения дополнительных акций. Всего в обращении на «Московской бирже» находятся 4 701 562 акции ПАО «Наука-Связь». Капитализация компании превысила 900 млн рублей.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dirty="0"/>
              <a:t>В 2021 году в группу компаний вошли ООО «</a:t>
            </a:r>
            <a:r>
              <a:rPr lang="ru-RU" sz="1050" dirty="0" err="1"/>
              <a:t>АвТелКом</a:t>
            </a:r>
            <a:r>
              <a:rPr lang="ru-RU" sz="1050" dirty="0"/>
              <a:t>» и ООО «Цифровые Платформы». К компетенциям группы компаний «Наука Связь» добавились новые направления: строительство магистральных ВОЛС, комплексный технический аудит, промышленная автоматизация. Созданы новые региональные представительства.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50" dirty="0"/>
          </a:p>
          <a:p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31012163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0E4FABC-65D8-40EB-B928-9E6B62A5E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4492" y="2278476"/>
            <a:ext cx="5161260" cy="298458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8B04D11-6872-4A18-8129-579BF164E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80" y="1993553"/>
            <a:ext cx="4859116" cy="3554431"/>
          </a:xfrm>
          <a:prstGeom prst="rect">
            <a:avLst/>
          </a:prstGeom>
        </p:spPr>
      </p:pic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4709461-4CF9-48BD-8987-4EAC132CD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112" y="286928"/>
            <a:ext cx="9143640" cy="72390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Текущая структура группы компаний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BE0765-2369-4272-8665-0511D865B2EB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482571"/>
            <a:ext cx="4512936" cy="487031"/>
          </a:xfrm>
        </p:spPr>
        <p:txBody>
          <a:bodyPr/>
          <a:lstStyle/>
          <a:p>
            <a:pPr marL="0" indent="0">
              <a:buNone/>
            </a:pPr>
            <a:r>
              <a:rPr lang="ru-RU" sz="1200" b="1" dirty="0"/>
              <a:t>Схема владения </a:t>
            </a:r>
            <a:r>
              <a:rPr lang="en-US" sz="1200" b="1" dirty="0"/>
              <a:t>/</a:t>
            </a:r>
            <a:r>
              <a:rPr lang="ru-RU" sz="1200" b="1" dirty="0"/>
              <a:t> управления:</a:t>
            </a:r>
          </a:p>
          <a:p>
            <a:endParaRPr lang="ru-RU" sz="12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6895BC-AD2E-4C7D-A34F-2C1F61E3532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478089" y="1354090"/>
            <a:ext cx="4728360" cy="656948"/>
          </a:xfrm>
        </p:spPr>
        <p:txBody>
          <a:bodyPr/>
          <a:lstStyle/>
          <a:p>
            <a:pPr marL="0" indent="0">
              <a:buNone/>
            </a:pPr>
            <a:r>
              <a:rPr lang="ru-RU" sz="1200" b="1" dirty="0"/>
              <a:t>Общее количество акционеров на 30.08.2021 – </a:t>
            </a:r>
            <a:r>
              <a:rPr lang="ru-RU" sz="1200" dirty="0"/>
              <a:t>2 014.</a:t>
            </a:r>
          </a:p>
          <a:p>
            <a:pPr marL="0" indent="0">
              <a:buNone/>
            </a:pPr>
            <a:endParaRPr lang="ru-RU" sz="1200" b="1" dirty="0"/>
          </a:p>
          <a:p>
            <a:pPr marL="0" indent="0" algn="ctr">
              <a:buNone/>
            </a:pPr>
            <a:r>
              <a:rPr lang="ru-RU" sz="1200" b="1" dirty="0"/>
              <a:t>Структура акционеров:</a:t>
            </a:r>
          </a:p>
          <a:p>
            <a:pPr marL="0" indent="0">
              <a:buNone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6708132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79CF62F-28F6-4623-BDD2-BBEBAE04C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402" y="279462"/>
            <a:ext cx="7723573" cy="55866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Финансовые показатели деятельности</a:t>
            </a:r>
          </a:p>
        </p:txBody>
      </p:sp>
      <p:pic>
        <p:nvPicPr>
          <p:cNvPr id="5" name="Объект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3113" y="1295863"/>
            <a:ext cx="5963428" cy="3986350"/>
          </a:xfrm>
          <a:prstGeom prst="rect">
            <a:avLst/>
          </a:prstGeom>
        </p:spPr>
      </p:pic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E7E450D-BE43-4BF4-AF89-C0277B90F4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465851"/>
              </p:ext>
            </p:extLst>
          </p:nvPr>
        </p:nvGraphicFramePr>
        <p:xfrm>
          <a:off x="319596" y="1043220"/>
          <a:ext cx="5773517" cy="434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Текст 3">
            <a:extLst>
              <a:ext uri="{FF2B5EF4-FFF2-40B4-BE49-F238E27FC236}">
                <a16:creationId xmlns:a16="http://schemas.microsoft.com/office/drawing/2014/main" id="{BC43DF7B-2209-47D1-89E5-EC3F8C6F175B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781235" y="5606186"/>
            <a:ext cx="6215466" cy="469108"/>
          </a:xfrm>
        </p:spPr>
        <p:txBody>
          <a:bodyPr/>
          <a:lstStyle/>
          <a:p>
            <a:r>
              <a:rPr lang="ru-RU" sz="12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/>
              <a:t>Соотношение чистый долг/</a:t>
            </a:r>
            <a:r>
              <a:rPr lang="en-US" sz="1200" b="1" dirty="0"/>
              <a:t>EBITDA </a:t>
            </a:r>
            <a:r>
              <a:rPr lang="ru-RU" sz="1200" b="1" dirty="0"/>
              <a:t>уменьшилось с 2,94 (2019г.) до 1,25 (2020г.)</a:t>
            </a:r>
            <a:endParaRPr lang="en-US" sz="1200" b="1" dirty="0"/>
          </a:p>
          <a:p>
            <a:r>
              <a:rPr lang="ru-RU" sz="1200" dirty="0"/>
              <a:t> </a:t>
            </a:r>
          </a:p>
          <a:p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956292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5FC03F0-9A92-4410-9FCE-118D34CDB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9568" y="2179691"/>
            <a:ext cx="5260232" cy="3212943"/>
          </a:xfrm>
          <a:prstGeom prst="rect">
            <a:avLst/>
          </a:prstGeom>
        </p:spPr>
      </p:pic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07F2BB3-3C09-4F00-8ED3-9D5B12791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112" y="349662"/>
            <a:ext cx="9143640" cy="57708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Анализ отрасли.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AEAA38-872C-4958-B4FF-F763BFFFD10D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88476" y="1398217"/>
            <a:ext cx="5413957" cy="4698898"/>
          </a:xfrm>
        </p:spPr>
        <p:txBody>
          <a:bodyPr/>
          <a:lstStyle/>
          <a:p>
            <a:pPr marL="180000"/>
            <a:r>
              <a:rPr lang="ru-RU" sz="1100" dirty="0"/>
              <a:t>Сохраняющий наиболее значимую роль в бизнесе Группы  телекоммуникационный сегмент характеризуется следующим: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/>
              <a:t>По предварительным данным «ТМТ Консалтинг», объем рынка телекоммуникаций в 2020 году со-ставил 1,73 трлн руб. Годовая динамика рынка составила -0,7% — это самый низкий показатель за всю современную историю телекоммуникаций. В период предыдущих кризисов рынок сохранял рост за счёт того, что основные сегменты рынка на тот момент ещё не достигли насыщения.</a:t>
            </a:r>
          </a:p>
          <a:p>
            <a:endParaRPr lang="ru-RU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/>
              <a:t>В 2021 году, на рынок продолжают влиять негативные факторы, связанные с пандемией̆. Вместе с тем в большинстве сегментов можно ожидать восстановительных тенденций.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/>
              <a:t>Абонентская база ключевого рынка мобильной̆ связи вернётся к росту, что в сочетании с частичным восстановлением сегмента роуминга обеспечит ускоренный̆ рост доходов.</a:t>
            </a:r>
          </a:p>
          <a:p>
            <a:r>
              <a:rPr lang="ru-RU" sz="11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/>
              <a:t>В отсутствие негативных трендов 2020 года ускорится рост выручки от широкополосного интернет-доступа и платного ТВ.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/>
              <a:t>Часть предприятий, оценив преимущества удалённого формата работы, продолжит работать в комбинированном формате дом/офис и после окончания пандемии.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100" dirty="0"/>
          </a:p>
          <a:p>
            <a:endParaRPr lang="ru-RU" sz="12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CA52F45-8708-4B5E-8D81-27786778F4E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6000" y="1122481"/>
            <a:ext cx="4571520" cy="706320"/>
          </a:xfrm>
        </p:spPr>
        <p:txBody>
          <a:bodyPr/>
          <a:lstStyle/>
          <a:p>
            <a:r>
              <a:rPr lang="ru-RU" sz="1200" b="1" dirty="0"/>
              <a:t>Прогноз телекоммуникационного рынка России</a:t>
            </a:r>
          </a:p>
        </p:txBody>
      </p:sp>
    </p:spTree>
    <p:extLst>
      <p:ext uri="{BB962C8B-B14F-4D97-AF65-F5344CB8AC3E}">
        <p14:creationId xmlns:p14="http://schemas.microsoft.com/office/powerpoint/2010/main" val="12293195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07F2BB3-3C09-4F00-8ED3-9D5B12791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112" y="349662"/>
            <a:ext cx="9143640" cy="57708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Основные конкуренты и конкурентные преимущества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AEAA38-872C-4958-B4FF-F763BFFFD10D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828800" y="1122480"/>
            <a:ext cx="8838720" cy="280192"/>
          </a:xfrm>
        </p:spPr>
        <p:txBody>
          <a:bodyPr/>
          <a:lstStyle/>
          <a:p>
            <a:pPr algn="ctr"/>
            <a:r>
              <a:rPr lang="en-US" sz="1200" b="1" dirty="0" err="1"/>
              <a:t>CNews</a:t>
            </a:r>
            <a:r>
              <a:rPr lang="en-US" sz="1200" b="1" dirty="0"/>
              <a:t> Telecom 2020</a:t>
            </a:r>
            <a:r>
              <a:rPr lang="ru-RU" sz="1200" b="1" dirty="0"/>
              <a:t>: Крупнейшие телекоммуникационные компании России по выручке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CA52F45-8708-4B5E-8D81-27786778F4E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2530135" y="1122480"/>
            <a:ext cx="8300621" cy="280192"/>
          </a:xfrm>
        </p:spPr>
        <p:txBody>
          <a:bodyPr/>
          <a:lstStyle/>
          <a:p>
            <a:pPr algn="ctr"/>
            <a:r>
              <a:rPr lang="ru-RU" sz="1200" dirty="0"/>
              <a:t>      </a:t>
            </a:r>
          </a:p>
        </p:txBody>
      </p:sp>
      <p:pic>
        <p:nvPicPr>
          <p:cNvPr id="7" name="Объект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61876" y="1641852"/>
            <a:ext cx="6104380" cy="4516343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C9B5009-EEEE-4AC1-9DF4-DEE178FD9A33}"/>
              </a:ext>
            </a:extLst>
          </p:cNvPr>
          <p:cNvSpPr/>
          <p:nvPr/>
        </p:nvSpPr>
        <p:spPr>
          <a:xfrm>
            <a:off x="297794" y="1641852"/>
            <a:ext cx="363303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Основным преимуществом Группы является ее универсальность.</a:t>
            </a:r>
          </a:p>
          <a:p>
            <a:endParaRPr lang="ru-RU" sz="1400" b="1" dirty="0"/>
          </a:p>
          <a:p>
            <a:r>
              <a:rPr lang="ru-RU" sz="1400" b="1" dirty="0"/>
              <a:t>Компании группы оказывают весь комплекс современных телекоммуникационных услуг от предоставления доступа к услугам телефонной связи, интернет и цифрового телевидения до реализации сложных решений по строительству телекоммуникационной и ИТ-инфраструктуры на объектах заказчиков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96356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048A9A8-93C7-46FD-85CA-803BA212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112" y="310471"/>
            <a:ext cx="9143640" cy="55866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Планы по развитию компании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B70C03-B2B1-427D-A871-07657F1067A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2077374" y="2276226"/>
            <a:ext cx="9136625" cy="3725080"/>
          </a:xfrm>
        </p:spPr>
        <p:txBody>
          <a:bodyPr/>
          <a:lstStyle/>
          <a:p>
            <a:r>
              <a:rPr lang="ru-RU" sz="1200" b="1" dirty="0"/>
              <a:t>В среднесрочной и долгосрочной перспективах Группа планирует реализовывать свои бизнес-интересы </a:t>
            </a:r>
          </a:p>
          <a:p>
            <a:r>
              <a:rPr lang="ru-RU" sz="1200" b="1" dirty="0"/>
              <a:t>и компетенции в отношении следующих направлений и клиентских групп</a:t>
            </a:r>
            <a:r>
              <a:rPr lang="ru-RU" sz="1200" dirty="0"/>
              <a:t>:</a:t>
            </a:r>
          </a:p>
          <a:p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Управляющие компании (УК) в бизнес-центрах, B2B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Госкомпании, B2G. Целевые отрасли: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   </a:t>
            </a:r>
            <a:r>
              <a:rPr lang="ru-RU" sz="1200" dirty="0"/>
              <a:t> Атомная промышленность,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   </a:t>
            </a:r>
            <a:r>
              <a:rPr lang="ru-RU" sz="1200" dirty="0"/>
              <a:t> Авиация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   </a:t>
            </a:r>
            <a:r>
              <a:rPr lang="ru-RU" sz="1200" dirty="0"/>
              <a:t> Логистика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   </a:t>
            </a:r>
            <a:r>
              <a:rPr lang="ru-RU" sz="1200" dirty="0"/>
              <a:t> Издательское дело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Операторы связи, B2O;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Арендаторы в БЦ, IT-услуги, B2B, B2G.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Арендаторы в БЦ, Услуги связи, B2B.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Автоматизация, B2B: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   </a:t>
            </a:r>
            <a:r>
              <a:rPr lang="ru-RU" sz="1200" dirty="0"/>
              <a:t> Автоматизация промышленных производств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   </a:t>
            </a:r>
            <a:r>
              <a:rPr lang="ru-RU" sz="1200" dirty="0"/>
              <a:t> Климатические системы для ритейла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   </a:t>
            </a:r>
            <a:r>
              <a:rPr lang="ru-RU" sz="1200" dirty="0"/>
              <a:t> Транспортные навигационные системы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Строительство слаботочных систем, B2B.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Строительство магистральных ВОЛС, B2B, B2O.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Строительство противопожарных систем, B2B.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Строительство инженерных систем на вновь строящихся объектах (жильё, промышленные объекты, ритейл), B2B.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Комплексный технический аудит (B2B, B2G)</a:t>
            </a:r>
          </a:p>
          <a:p>
            <a:endParaRPr lang="ru-RU" sz="1200" dirty="0"/>
          </a:p>
        </p:txBody>
      </p:sp>
      <p:sp>
        <p:nvSpPr>
          <p:cNvPr id="8" name="Заголовок 2">
            <a:extLst>
              <a:ext uri="{FF2B5EF4-FFF2-40B4-BE49-F238E27FC236}">
                <a16:creationId xmlns:a16="http://schemas.microsoft.com/office/drawing/2014/main" id="{35380EC7-D40F-412E-8927-54DD4F9EB01E}"/>
              </a:ext>
            </a:extLst>
          </p:cNvPr>
          <p:cNvSpPr txBox="1">
            <a:spLocks/>
          </p:cNvSpPr>
          <p:nvPr/>
        </p:nvSpPr>
        <p:spPr>
          <a:xfrm>
            <a:off x="2253061" y="773758"/>
            <a:ext cx="9143640" cy="558660"/>
          </a:xfrm>
          <a:prstGeom prst="rect">
            <a:avLst/>
          </a:prstGeom>
        </p:spPr>
        <p:txBody>
          <a:bodyPr lIns="0" tIns="0" rIns="0" b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>
                <a:solidFill>
                  <a:srgbClr val="0070C0"/>
                </a:solidFill>
              </a:rPr>
              <a:t>Ключевые направления и клиентские группы</a:t>
            </a:r>
          </a:p>
        </p:txBody>
      </p:sp>
      <p:sp>
        <p:nvSpPr>
          <p:cNvPr id="9" name="Текст 3">
            <a:extLst>
              <a:ext uri="{FF2B5EF4-FFF2-40B4-BE49-F238E27FC236}">
                <a16:creationId xmlns:a16="http://schemas.microsoft.com/office/drawing/2014/main" id="{962FE82F-8D70-42C6-8BE4-BBD8E6862D9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94469"/>
            <a:ext cx="11373413" cy="819704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Компания видит дальнейшие перспективы Группы, как в органическом развитии и совершенствовании имеющихся компетенций, так и в приобретении производственных предприятий, расширяющих и дополняющих компетенции Группы в сфере её бизнес-интересов.</a:t>
            </a:r>
          </a:p>
          <a:p>
            <a:r>
              <a:rPr lang="ru-RU" sz="12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При этом доступ к рынку капитала для такого развития обеспечивается, в том числе, многолетним обращением акций Компании на Московской бирже и возможностью осуществлять привлечения средств инвесторов через дополнительные размещения акций.</a:t>
            </a:r>
            <a:endParaRPr lang="en-US" sz="1200" dirty="0"/>
          </a:p>
          <a:p>
            <a:r>
              <a:rPr lang="ru-RU" sz="1200" dirty="0"/>
              <a:t> </a:t>
            </a:r>
          </a:p>
          <a:p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143314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32F8615-2244-4433-8CA6-60594012BF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796" y="2757688"/>
            <a:ext cx="7531282" cy="3329146"/>
          </a:xfrm>
          <a:prstGeom prst="rect">
            <a:avLst/>
          </a:prstGeom>
        </p:spPr>
      </p:pic>
      <p:sp>
        <p:nvSpPr>
          <p:cNvPr id="78" name="CustomShape 1"/>
          <p:cNvSpPr/>
          <p:nvPr/>
        </p:nvSpPr>
        <p:spPr>
          <a:xfrm>
            <a:off x="-360" y="6259578"/>
            <a:ext cx="12191760" cy="637920"/>
          </a:xfrm>
          <a:prstGeom prst="rect">
            <a:avLst/>
          </a:prstGeom>
          <a:solidFill>
            <a:srgbClr val="00A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82" name="CustomShape 4"/>
          <p:cNvSpPr/>
          <p:nvPr/>
        </p:nvSpPr>
        <p:spPr>
          <a:xfrm>
            <a:off x="1586880" y="6219720"/>
            <a:ext cx="1060452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744E2C-D22C-4987-8E76-515B3491AE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962" y="279462"/>
            <a:ext cx="1962150" cy="723900"/>
          </a:xfrm>
          <a:prstGeom prst="rect">
            <a:avLst/>
          </a:prstGeo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831AA7C-8546-45D4-8556-37B594AEB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112" y="68751"/>
            <a:ext cx="9143640" cy="72390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Планы по развитию компании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EB10FE7-24DC-4E33-805C-6C32B6B436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33" y="2971496"/>
            <a:ext cx="4132372" cy="3115338"/>
          </a:xfrm>
          <a:prstGeom prst="rect">
            <a:avLst/>
          </a:prstGeom>
        </p:spPr>
      </p:pic>
      <p:sp>
        <p:nvSpPr>
          <p:cNvPr id="9" name="Текст 3">
            <a:extLst>
              <a:ext uri="{FF2B5EF4-FFF2-40B4-BE49-F238E27FC236}">
                <a16:creationId xmlns:a16="http://schemas.microsoft.com/office/drawing/2014/main" id="{EF52F964-A90E-47D7-8F11-455E4E42498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2539013" y="702818"/>
            <a:ext cx="7631357" cy="342336"/>
          </a:xfrm>
        </p:spPr>
        <p:txBody>
          <a:bodyPr/>
          <a:lstStyle/>
          <a:p>
            <a:pPr algn="ctr"/>
            <a:r>
              <a:rPr lang="ru-RU" sz="1600" dirty="0">
                <a:solidFill>
                  <a:srgbClr val="0070C0"/>
                </a:solidFill>
              </a:rPr>
              <a:t>Прогноз выручки (млн. руб.)</a:t>
            </a:r>
          </a:p>
          <a:p>
            <a:pPr algn="ctr"/>
            <a:endParaRPr lang="ru-RU" sz="12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7258188-3879-4163-9391-C4F75B70D433}"/>
              </a:ext>
            </a:extLst>
          </p:cNvPr>
          <p:cNvSpPr/>
          <p:nvPr/>
        </p:nvSpPr>
        <p:spPr>
          <a:xfrm>
            <a:off x="218923" y="1174530"/>
            <a:ext cx="11561745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/>
              <a:t>Группа планирует увеличить консолидированную выручку на 85% за период 2021-22 гг. 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/>
              <a:t>Этот рост будет обеспечен развитием телеком-направления (вклад 25%), приобретением компании «АвТелКом» и ростом объёмов по её целевым направлениям (вклад 75%): </a:t>
            </a:r>
          </a:p>
          <a:p>
            <a:pPr marL="351450" indent="-171450">
              <a:buFont typeface="Arial" panose="020B0604020202020204" pitchFamily="34" charset="0"/>
              <a:buChar char="•"/>
            </a:pPr>
            <a:r>
              <a:rPr lang="ru-RU" sz="1100" dirty="0"/>
              <a:t>создание инженерных систем в новостройках (СУ), </a:t>
            </a:r>
          </a:p>
          <a:p>
            <a:pPr marL="351450" indent="-171450">
              <a:buFont typeface="Arial" panose="020B0604020202020204" pitchFamily="34" charset="0"/>
              <a:buChar char="•"/>
            </a:pPr>
            <a:r>
              <a:rPr lang="ru-RU" sz="1100" dirty="0"/>
              <a:t>разработка и внедрение систем автоматизации для промышленных производств (АСУ ТП), </a:t>
            </a:r>
          </a:p>
          <a:p>
            <a:pPr marL="351450" indent="-171450">
              <a:buFont typeface="Arial" panose="020B0604020202020204" pitchFamily="34" charset="0"/>
              <a:buChar char="•"/>
            </a:pPr>
            <a:r>
              <a:rPr lang="ru-RU" sz="1100" dirty="0"/>
              <a:t>строительство ВОЛС.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/>
              <a:t>В последующих периодах темп роста находится в пределах инфляции</a:t>
            </a:r>
          </a:p>
        </p:txBody>
      </p:sp>
    </p:spTree>
    <p:extLst>
      <p:ext uri="{BB962C8B-B14F-4D97-AF65-F5344CB8AC3E}">
        <p14:creationId xmlns:p14="http://schemas.microsoft.com/office/powerpoint/2010/main" val="97829543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2009</TotalTime>
  <Words>2026</Words>
  <Application>Microsoft Macintosh PowerPoint</Application>
  <PresentationFormat>Широкоэкранный</PresentationFormat>
  <Paragraphs>232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Myriad Pro</vt:lpstr>
      <vt:lpstr>Symbol</vt:lpstr>
      <vt:lpstr>Times New Roman</vt:lpstr>
      <vt:lpstr>Wingdings</vt:lpstr>
      <vt:lpstr>Office Theme</vt:lpstr>
      <vt:lpstr>Презентация PowerPoint</vt:lpstr>
      <vt:lpstr>О компании</vt:lpstr>
      <vt:lpstr>История компании</vt:lpstr>
      <vt:lpstr>Текущая структура группы компаний</vt:lpstr>
      <vt:lpstr>Финансовые показатели деятельности</vt:lpstr>
      <vt:lpstr>Анализ отрасли.</vt:lpstr>
      <vt:lpstr>Основные конкуренты и конкурентные преимущества</vt:lpstr>
      <vt:lpstr>Планы по развитию компании</vt:lpstr>
      <vt:lpstr>Планы по развитию компании</vt:lpstr>
      <vt:lpstr>Презентация PowerPoint</vt:lpstr>
      <vt:lpstr>Инновационная деятельность</vt:lpstr>
      <vt:lpstr>Инновационная деятельность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Петров Андрей Андреевич</dc:creator>
  <dc:description/>
  <cp:lastModifiedBy>Microsoft Office User</cp:lastModifiedBy>
  <cp:revision>187</cp:revision>
  <dcterms:created xsi:type="dcterms:W3CDTF">2021-01-22T14:05:59Z</dcterms:created>
  <dcterms:modified xsi:type="dcterms:W3CDTF">2021-09-24T13:08:23Z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