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2"/>
  </p:notesMasterIdLst>
  <p:sldIdLst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614C5-8FBD-4D18-AC5D-5EBE73CDD4C8}" type="datetimeFigureOut">
              <a:rPr lang="ru-RU" smtClean="0"/>
              <a:t>22.08.2014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311FE-8EE9-4725-93D5-904616A333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5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E5340-C9E9-4964-B56E-09D7DA907541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353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E5340-C9E9-4964-B56E-09D7DA907541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353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1DE5340-C9E9-4964-B56E-09D7DA907541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16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1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atlas-old\Департамент_по_коммуникациям\Отдел_управления_брендом\Фирменный стиль\Шаблон презентаций\купол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90" t="14957" r="19446" b="9402"/>
          <a:stretch/>
        </p:blipFill>
        <p:spPr bwMode="auto">
          <a:xfrm>
            <a:off x="251520" y="252000"/>
            <a:ext cx="432000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pic>
        <p:nvPicPr>
          <p:cNvPr id="1027" name="Picture 3" descr="\\atlas-old\Департамент_по_коммуникациям\Отдел_управления_брендом\Фирменный стиль\Шаблон презентаций\LOGO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54313"/>
            <a:ext cx="2448272" cy="5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6D6F6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167E4C93-8E89-4B83-936A-E2A050ED9A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96136" y="404912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48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06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5D4F4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167E4C93-8E89-4B83-936A-E2A050ED9A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96136" y="404912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48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9805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4_ Слайд с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576000"/>
            <a:ext cx="7416000" cy="1123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1999" y="2134800"/>
            <a:ext cx="7416000" cy="360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5_ Слайд с текстом и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576000"/>
            <a:ext cx="7416000" cy="1123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1999" y="2134800"/>
            <a:ext cx="4140000" cy="360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Case. Simple text goes here in Tahoma regular Sentence Case. Simple text goes here in Tahoma regular Sentence Case.</a:t>
            </a:r>
          </a:p>
          <a:p>
            <a:pPr lvl="0"/>
            <a:r>
              <a:rPr lang="en-US" dirty="0" smtClean="0"/>
              <a:t>Simple text goes here in Tahoma regular Sentence Case.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5436000" y="2160000"/>
            <a:ext cx="3240000" cy="3708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ctr">
              <a:buNone/>
              <a:defRPr sz="1800" baseline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the icon </a:t>
            </a:r>
            <a:br>
              <a:rPr lang="en-US" dirty="0" smtClean="0"/>
            </a:br>
            <a:r>
              <a:rPr lang="en-US" dirty="0" smtClean="0"/>
              <a:t>to select </a:t>
            </a:r>
            <a:br>
              <a:rPr lang="en-US" dirty="0" smtClean="0"/>
            </a:br>
            <a:r>
              <a:rPr lang="en-US" dirty="0" smtClean="0"/>
              <a:t>an image</a:t>
            </a:r>
          </a:p>
        </p:txBody>
      </p:sp>
      <p:pic>
        <p:nvPicPr>
          <p:cNvPr id="11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6_ Слайд с буллетированным текстом и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576000"/>
            <a:ext cx="7416000" cy="1123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одержимое 3"/>
          <p:cNvSpPr>
            <a:spLocks noGrp="1"/>
          </p:cNvSpPr>
          <p:nvPr>
            <p:ph sz="half" idx="14" hasCustomPrompt="1"/>
          </p:nvPr>
        </p:nvSpPr>
        <p:spPr>
          <a:xfrm>
            <a:off x="4572000" y="2160000"/>
            <a:ext cx="4104000" cy="2782800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Click the relevant icon to select an object</a:t>
            </a:r>
          </a:p>
        </p:txBody>
      </p:sp>
      <p:sp>
        <p:nvSpPr>
          <p:cNvPr id="11" name="Текст 3"/>
          <p:cNvSpPr>
            <a:spLocks noGrp="1"/>
          </p:cNvSpPr>
          <p:nvPr>
            <p:ph type="body" sz="half" idx="13" hasCustomPrompt="1"/>
          </p:nvPr>
        </p:nvSpPr>
        <p:spPr>
          <a:xfrm>
            <a:off x="4572000" y="5112000"/>
            <a:ext cx="4176000" cy="5760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goes here in Tahoma light 11 pt.</a:t>
            </a:r>
          </a:p>
        </p:txBody>
      </p:sp>
      <p:sp>
        <p:nvSpPr>
          <p:cNvPr id="10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2000" y="2134800"/>
            <a:ext cx="3276000" cy="3600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174625" indent="-174625" defTabSz="1976438">
              <a:spcBef>
                <a:spcPts val="1800"/>
              </a:spcBef>
              <a:buFont typeface="Wingdings" pitchFamily="2" charset="2"/>
              <a:buChar char="§"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defTabSz="1976438">
              <a:defRPr sz="1600">
                <a:latin typeface="+mj-lt"/>
                <a:ea typeface="Verdana" pitchFamily="34" charset="0"/>
                <a:cs typeface="Verdana" pitchFamily="34" charset="0"/>
              </a:defRPr>
            </a:lvl2pPr>
            <a:lvl3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Bullet point one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  <a:p>
            <a:pPr lvl="0"/>
            <a:r>
              <a:rPr lang="en-US" dirty="0" smtClean="0"/>
              <a:t>Bullet point two</a:t>
            </a:r>
          </a:p>
          <a:p>
            <a:pPr lvl="1"/>
            <a:r>
              <a:rPr lang="en-US" dirty="0" smtClean="0"/>
              <a:t>Sub point one</a:t>
            </a:r>
          </a:p>
          <a:p>
            <a:pPr lvl="1"/>
            <a:r>
              <a:rPr lang="en-US" dirty="0" smtClean="0"/>
              <a:t>Sub point two</a:t>
            </a:r>
          </a:p>
        </p:txBody>
      </p:sp>
      <p:pic>
        <p:nvPicPr>
          <p:cNvPr id="13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7_ Слайд с текстом и таблице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576000"/>
            <a:ext cx="7416000" cy="1123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1998" y="2134800"/>
            <a:ext cx="7416000" cy="115018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Case. Simple text goes here in Tahoma regular Sentence Case.</a:t>
            </a:r>
            <a:br>
              <a:rPr lang="en-US" dirty="0" smtClean="0"/>
            </a:br>
            <a:r>
              <a:rPr lang="en-US" dirty="0" smtClean="0"/>
              <a:t>Copy</a:t>
            </a:r>
            <a:r>
              <a:rPr lang="ru-RU" dirty="0" smtClean="0"/>
              <a:t> </a:t>
            </a:r>
            <a:r>
              <a:rPr lang="en-US" dirty="0" smtClean="0"/>
              <a:t>&gt; Paste a Moscow Exchange formatted Excel table below. Please use the original Moscow Exchange Excel template.</a:t>
            </a:r>
            <a:endParaRPr lang="ru-RU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8_ Слайд с текстом и диаграмм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52000" y="576000"/>
            <a:ext cx="7416000" cy="11232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SLIDE TITLE GOES HERE: TAHOMA 26 PT LIGHT + BOLD FOR THE TAIL!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151999" y="2134800"/>
            <a:ext cx="4140000" cy="360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0"/>
              </a:spcBef>
              <a:buNone/>
              <a:defRPr sz="1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Simple text goes here in Tahoma regular Sentence Case 16 </a:t>
            </a:r>
            <a:r>
              <a:rPr lang="en-US" dirty="0" err="1" smtClean="0"/>
              <a:t>pt</a:t>
            </a:r>
            <a:r>
              <a:rPr lang="en-US" dirty="0" smtClean="0"/>
              <a:t> 1,4 lines. Simple text goes here in Tahoma regular Sentence Case. Simple text goes here in Tahoma regular Sentence Case.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6477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одержимое 3"/>
          <p:cNvSpPr>
            <a:spLocks noGrp="1"/>
          </p:cNvSpPr>
          <p:nvPr>
            <p:ph sz="half" idx="14" hasCustomPrompt="1"/>
          </p:nvPr>
        </p:nvSpPr>
        <p:spPr>
          <a:xfrm>
            <a:off x="5436000" y="2160000"/>
            <a:ext cx="3240000" cy="3708000"/>
          </a:xfrm>
          <a:prstGeom prst="rect">
            <a:avLst/>
          </a:prstGeom>
        </p:spPr>
        <p:txBody>
          <a:bodyPr>
            <a:noAutofit/>
          </a:bodyPr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Click the relevant icon to select an object</a:t>
            </a:r>
          </a:p>
        </p:txBody>
      </p:sp>
      <p:sp>
        <p:nvSpPr>
          <p:cNvPr id="11" name="Текст 3"/>
          <p:cNvSpPr>
            <a:spLocks noGrp="1"/>
          </p:cNvSpPr>
          <p:nvPr>
            <p:ph type="body" sz="half" idx="13" hasCustomPrompt="1"/>
          </p:nvPr>
        </p:nvSpPr>
        <p:spPr>
          <a:xfrm>
            <a:off x="5508000" y="5157192"/>
            <a:ext cx="2054288" cy="7920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Diagram caption Tahoma regular 11 pt.</a:t>
            </a:r>
          </a:p>
        </p:txBody>
      </p:sp>
      <p:pic>
        <p:nvPicPr>
          <p:cNvPr id="10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7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atlas-old\Департамент_по_коммуникациям\Отдел_управления_брендом\Фирменный стиль\Шаблон презентаций\купол2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9" b="344"/>
          <a:stretch/>
        </p:blipFill>
        <p:spPr bwMode="auto">
          <a:xfrm>
            <a:off x="251520" y="260648"/>
            <a:ext cx="8640960" cy="63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EMPHASIS CAN BE PUT ON QUOTES OR IMPORTANT PART OF THE TEXT BY: TAHOMA 26 PT LIGHT + BOLD FOR THE TAIL!</a:t>
            </a:r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61636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EMPHASIS CAN BE PUT ON QUOTES OR IMPORTANT PART OF THE TEXT BY: TAHOMA 26 PT LIGHT + BOLD FOR THE TAIL!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146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51626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EMPHASIS CAN BE PUT ON QUOTES OR IMPORTANT PART OF THE TEXT BY: TAHOMA 26 PT LIGHT + BOLD FOR THE TAIL!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05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9875"/>
            <a:ext cx="4320480" cy="6327477"/>
          </a:xfrm>
          <a:prstGeom prst="rect">
            <a:avLst/>
          </a:prstGeom>
          <a:solidFill>
            <a:srgbClr val="6163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5613" y="269875"/>
            <a:ext cx="24209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3126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6D6F6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EMPHASIS CAN BE PUT ON QUOTES OR IMPORTANT PART OF THE TEXT BY: TAHOMA 26 PT LIGHT + BOLD FOR THE TAIL!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059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 Слайд с выно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5D4F4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48000" y="612000"/>
            <a:ext cx="5040000" cy="2160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defRPr sz="26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EMPHASIS CAN BE PUT ON QUOTES OR IMPORTANT PART OF THE TEXT BY: TAHOMA 26 PT LIGHT + BOLD FOR THE TAIL!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059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07_ 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:\Moscow Exchange (ex-Micex-RTS) brandbook\MSCW_XCHNG_Master_Logo_Folder\PNG\RUSSIAN\MSCW_XCHNG_RGB_RU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9588" y="5688013"/>
            <a:ext cx="22701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одзаголовок 2"/>
          <p:cNvSpPr txBox="1">
            <a:spLocks/>
          </p:cNvSpPr>
          <p:nvPr/>
        </p:nvSpPr>
        <p:spPr>
          <a:xfrm>
            <a:off x="360363" y="539750"/>
            <a:ext cx="7199312" cy="1439863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  <a:defRPr/>
            </a:pPr>
            <a:r>
              <a:rPr lang="ru-RU" sz="4800" dirty="0" smtClean="0">
                <a:latin typeface="Verdana" pitchFamily="34" charset="0"/>
              </a:rPr>
              <a:t>СПАСИБО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ru-RU" sz="4800" b="1" dirty="0" smtClean="0">
                <a:latin typeface="Verdana" pitchFamily="34" charset="0"/>
              </a:rPr>
              <a:t>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1372117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9875"/>
            <a:ext cx="4320480" cy="6327477"/>
          </a:xfrm>
          <a:prstGeom prst="rect">
            <a:avLst/>
          </a:prstGeom>
          <a:solidFill>
            <a:srgbClr val="516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5613" y="269875"/>
            <a:ext cx="24209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963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9875"/>
            <a:ext cx="4320480" cy="6327477"/>
          </a:xfrm>
          <a:prstGeom prst="rect">
            <a:avLst/>
          </a:prstGeom>
          <a:solidFill>
            <a:srgbClr val="6D6F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5613" y="269875"/>
            <a:ext cx="24209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223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 Титульный слайд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752000" y="4291200"/>
            <a:ext cx="4068000" cy="648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100000"/>
              </a:lnSpc>
              <a:defRPr sz="11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January 00, 2000, City</a:t>
            </a:r>
            <a:br>
              <a:rPr lang="en-US" dirty="0" smtClean="0"/>
            </a:br>
            <a:r>
              <a:rPr lang="en-US" dirty="0" smtClean="0"/>
              <a:t>Name Surname</a:t>
            </a:r>
            <a:br>
              <a:rPr lang="en-US" dirty="0" smtClean="0"/>
            </a:br>
            <a:r>
              <a:rPr lang="en-US" dirty="0" smtClean="0"/>
              <a:t>Speaker’s title</a:t>
            </a:r>
            <a:endParaRPr lang="ru-RU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4752000" y="5083200"/>
            <a:ext cx="4176464" cy="136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600" baseline="0">
                <a:latin typeface="+mj-lt"/>
                <a:ea typeface="Verdana" pitchFamily="34" charset="0"/>
                <a:cs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TITLE GOES HERE </a:t>
            </a:r>
            <a:br>
              <a:rPr lang="en-US" dirty="0" smtClean="0"/>
            </a:br>
            <a:r>
              <a:rPr lang="en-US" dirty="0" smtClean="0"/>
              <a:t>IN TAHOMA</a:t>
            </a:r>
            <a:br>
              <a:rPr lang="en-US" dirty="0" smtClean="0"/>
            </a:br>
            <a:r>
              <a:rPr lang="en-US" dirty="0" smtClean="0"/>
              <a:t>(LIGHT+BOLD)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9875"/>
            <a:ext cx="4320480" cy="6327477"/>
          </a:xfrm>
          <a:prstGeom prst="rect">
            <a:avLst/>
          </a:prstGeom>
          <a:solidFill>
            <a:srgbClr val="5D4F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5613" y="269875"/>
            <a:ext cx="242093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796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2_ 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9875" y="269875"/>
            <a:ext cx="8604250" cy="6318250"/>
          </a:xfrm>
          <a:prstGeom prst="rect">
            <a:avLst/>
          </a:prstGeom>
          <a:solidFill>
            <a:srgbClr val="51626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152525" y="828675"/>
            <a:ext cx="4064000" cy="719138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None/>
              <a:defRPr/>
            </a:pPr>
            <a:r>
              <a:rPr lang="en-US" sz="2600" dirty="0" smtClean="0">
                <a:solidFill>
                  <a:schemeClr val="bg1"/>
                </a:solidFill>
                <a:latin typeface="+mj-lt"/>
              </a:rPr>
              <a:t>CONTENTS</a:t>
            </a:r>
          </a:p>
        </p:txBody>
      </p:sp>
      <p:sp>
        <p:nvSpPr>
          <p:cNvPr id="11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2000" y="2134800"/>
            <a:ext cx="6768000" cy="3382432"/>
          </a:xfrm>
          <a:prstGeom prst="rect">
            <a:avLst/>
          </a:prstGeom>
        </p:spPr>
        <p:txBody>
          <a:bodyPr vert="horz" numCol="2">
            <a:noAutofit/>
          </a:bodyPr>
          <a:lstStyle>
            <a:lvl1pPr marL="174625" indent="-174625" defTabSz="1976438">
              <a:spcBef>
                <a:spcPts val="1800"/>
              </a:spcBef>
              <a:buFont typeface="Wingdings" pitchFamily="2" charset="2"/>
              <a:buChar char="§"/>
              <a:defRPr sz="1600" baseline="0">
                <a:solidFill>
                  <a:schemeClr val="bg1">
                    <a:lumMod val="95000"/>
                  </a:schemeClr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 defTabSz="1976438">
              <a:defRPr sz="1600">
                <a:solidFill>
                  <a:schemeClr val="bg1">
                    <a:lumMod val="95000"/>
                  </a:schemeClr>
                </a:solidFill>
                <a:latin typeface="+mj-lt"/>
                <a:ea typeface="Verdana" pitchFamily="34" charset="0"/>
                <a:cs typeface="Verdana" pitchFamily="34" charset="0"/>
              </a:defRPr>
            </a:lvl2pPr>
            <a:lvl3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Item number one</a:t>
            </a:r>
            <a:endParaRPr lang="ru-RU" dirty="0" smtClean="0"/>
          </a:p>
          <a:p>
            <a:pPr lvl="1"/>
            <a:r>
              <a:rPr lang="en-US" dirty="0" smtClean="0"/>
              <a:t>Sub item one</a:t>
            </a:r>
          </a:p>
          <a:p>
            <a:pPr lvl="1"/>
            <a:r>
              <a:rPr lang="en-US" dirty="0" smtClean="0"/>
              <a:t>Sub item two</a:t>
            </a:r>
          </a:p>
          <a:p>
            <a:pPr lvl="0"/>
            <a:r>
              <a:rPr lang="en-US" dirty="0" smtClean="0"/>
              <a:t>Item number two</a:t>
            </a:r>
            <a:endParaRPr lang="ru-RU" dirty="0" smtClean="0"/>
          </a:p>
          <a:p>
            <a:pPr lvl="1"/>
            <a:r>
              <a:rPr lang="en-US" dirty="0" smtClean="0"/>
              <a:t>Sub item one</a:t>
            </a:r>
          </a:p>
          <a:p>
            <a:pPr lvl="1"/>
            <a:r>
              <a:rPr lang="en-US" dirty="0" smtClean="0"/>
              <a:t>Sub item two</a:t>
            </a:r>
          </a:p>
          <a:p>
            <a:pPr lvl="0"/>
            <a:r>
              <a:rPr lang="en-US" dirty="0" smtClean="0"/>
              <a:t>Item number three</a:t>
            </a:r>
            <a:endParaRPr lang="ru-RU" dirty="0" smtClean="0"/>
          </a:p>
          <a:p>
            <a:pPr lvl="1"/>
            <a:r>
              <a:rPr lang="en-US" dirty="0" smtClean="0"/>
              <a:t>Sub item one</a:t>
            </a:r>
          </a:p>
          <a:p>
            <a:pPr lvl="1"/>
            <a:r>
              <a:rPr lang="en-US" dirty="0" smtClean="0"/>
              <a:t>Sub item two</a:t>
            </a:r>
          </a:p>
          <a:p>
            <a:pPr lvl="0"/>
            <a:r>
              <a:rPr lang="en-US" dirty="0" smtClean="0"/>
              <a:t>Item number four</a:t>
            </a:r>
            <a:endParaRPr lang="ru-RU" dirty="0" smtClean="0"/>
          </a:p>
          <a:p>
            <a:pPr lvl="1"/>
            <a:r>
              <a:rPr lang="en-US" dirty="0" smtClean="0"/>
              <a:t>Sub item one</a:t>
            </a:r>
          </a:p>
          <a:p>
            <a:pPr lvl="1"/>
            <a:r>
              <a:rPr lang="en-US" dirty="0" smtClean="0"/>
              <a:t>Sub item two</a:t>
            </a:r>
          </a:p>
          <a:p>
            <a:pPr lvl="0"/>
            <a:r>
              <a:rPr lang="en-US" dirty="0" smtClean="0"/>
              <a:t>Item number five</a:t>
            </a:r>
            <a:endParaRPr lang="ru-RU" dirty="0" smtClean="0"/>
          </a:p>
          <a:p>
            <a:pPr lvl="1"/>
            <a:r>
              <a:rPr lang="en-US" dirty="0" smtClean="0"/>
              <a:t>Sub item one</a:t>
            </a:r>
          </a:p>
          <a:p>
            <a:pPr lvl="1"/>
            <a:r>
              <a:rPr lang="en-US" dirty="0" smtClean="0"/>
              <a:t>Sub item two</a:t>
            </a:r>
          </a:p>
          <a:p>
            <a:pPr lvl="1"/>
            <a:endParaRPr lang="ru-RU" dirty="0" smtClean="0"/>
          </a:p>
          <a:p>
            <a:pPr lvl="1"/>
            <a:endParaRPr lang="ru-RU" dirty="0" smtClean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03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880000" y="612000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4800" baseline="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69875" y="269875"/>
            <a:ext cx="2160000" cy="63182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2" descr="H:\Moscow Exchange (ex-Micex-RTS) brandbook\MSCW_XCHNG_Master_Logo_Folder\PNG\ENGLISH\MSCW_XCHNG_RGB_E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2025" y="6191250"/>
            <a:ext cx="1665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61636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167E4C93-8E89-4B83-936A-E2A050ED9A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96136" y="404912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48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481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 Начало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69875" y="260648"/>
            <a:ext cx="8604250" cy="6318250"/>
          </a:xfrm>
          <a:prstGeom prst="rect">
            <a:avLst/>
          </a:prstGeom>
          <a:solidFill>
            <a:srgbClr val="51626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355976" y="6192000"/>
            <a:ext cx="3960024" cy="36000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88000" y="6192000"/>
            <a:ext cx="360000" cy="360000"/>
          </a:xfrm>
          <a:prstGeom prst="rect">
            <a:avLst/>
          </a:prstGeom>
        </p:spPr>
        <p:txBody>
          <a:bodyPr rIns="0" bIns="0"/>
          <a:lstStyle>
            <a:lvl1pPr algn="r">
              <a:defRPr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fld id="{167E4C93-8E89-4B83-936A-E2A050ED9A2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96136" y="404912"/>
            <a:ext cx="5400000" cy="2232000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algn="l">
              <a:lnSpc>
                <a:spcPct val="90000"/>
              </a:lnSpc>
              <a:defRPr sz="4800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1.0</a:t>
            </a:r>
            <a:br>
              <a:rPr lang="en-US" dirty="0" smtClean="0"/>
            </a:br>
            <a:r>
              <a:rPr lang="en-US" dirty="0" err="1" smtClean="0"/>
              <a:t>Devider</a:t>
            </a:r>
            <a:r>
              <a:rPr lang="en-US" dirty="0" smtClean="0"/>
              <a:t> title (</a:t>
            </a:r>
            <a:r>
              <a:rPr lang="en-US" dirty="0" err="1" smtClean="0"/>
              <a:t>light+bold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4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65970-85C8-4B65-A061-2F07D449E467}" type="datetime1">
              <a:rPr lang="ru-RU" smtClean="0"/>
              <a:t>22.08.2014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01335-259E-40F9-B4E1-7E4FDCDF683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71" r:id="rId3"/>
    <p:sldLayoutId id="2147483672" r:id="rId4"/>
    <p:sldLayoutId id="2147483673" r:id="rId5"/>
    <p:sldLayoutId id="2147483662" r:id="rId6"/>
    <p:sldLayoutId id="2147483663" r:id="rId7"/>
    <p:sldLayoutId id="2147483674" r:id="rId8"/>
    <p:sldLayoutId id="2147483675" r:id="rId9"/>
    <p:sldLayoutId id="2147483676" r:id="rId10"/>
    <p:sldLayoutId id="2147483677" r:id="rId11"/>
    <p:sldLayoutId id="2147483664" r:id="rId12"/>
    <p:sldLayoutId id="2147483665" r:id="rId13"/>
    <p:sldLayoutId id="2147483666" r:id="rId14"/>
    <p:sldLayoutId id="2147483667" r:id="rId15"/>
    <p:sldLayoutId id="2147483668" r:id="rId16"/>
    <p:sldLayoutId id="2147483669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rina.bukharina@moex.com" TargetMode="External"/><Relationship Id="rId2" Type="http://schemas.openxmlformats.org/officeDocument/2006/relationships/hyperlink" Target="mailto:marina.astreina@moex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4752000" y="5229352"/>
            <a:ext cx="4392000" cy="1368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Risk balancing (netting) between the derivatives and FX markets</a:t>
            </a:r>
            <a:endParaRPr lang="ru-RU" sz="28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903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416000" cy="1123200"/>
          </a:xfrm>
        </p:spPr>
        <p:txBody>
          <a:bodyPr/>
          <a:lstStyle/>
          <a:p>
            <a:r>
              <a:rPr lang="en-US" dirty="0" smtClean="0"/>
              <a:t>Risk balancing (netting) between </a:t>
            </a:r>
            <a:br>
              <a:rPr lang="en-US" dirty="0" smtClean="0"/>
            </a:br>
            <a:r>
              <a:rPr lang="en-US" b="1" dirty="0" smtClean="0"/>
              <a:t>the derivatives and FX markets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2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7624" y="1268760"/>
            <a:ext cx="7632848" cy="4968552"/>
          </a:xfrm>
        </p:spPr>
        <p:txBody>
          <a:bodyPr>
            <a:normAutofit/>
          </a:bodyPr>
          <a:lstStyle/>
          <a:p>
            <a:r>
              <a:rPr lang="en-US" b="1" dirty="0" smtClean="0"/>
              <a:t>Start date</a:t>
            </a:r>
            <a:r>
              <a:rPr lang="ru-RU" b="1" dirty="0" smtClean="0"/>
              <a:t>: </a:t>
            </a:r>
            <a:r>
              <a:rPr lang="ru-RU" dirty="0" smtClean="0"/>
              <a:t>2 </a:t>
            </a:r>
            <a:r>
              <a:rPr lang="en-US" dirty="0" smtClean="0"/>
              <a:t>June</a:t>
            </a:r>
            <a:r>
              <a:rPr lang="ru-RU" dirty="0" smtClean="0"/>
              <a:t> </a:t>
            </a:r>
            <a:r>
              <a:rPr lang="ru-RU" dirty="0"/>
              <a:t>2014 </a:t>
            </a:r>
            <a:endParaRPr lang="ru-RU" dirty="0" smtClean="0"/>
          </a:p>
          <a:p>
            <a:r>
              <a:rPr lang="en-US" b="1" dirty="0" smtClean="0"/>
              <a:t>What will be offered?</a:t>
            </a:r>
            <a:r>
              <a:rPr lang="ru-RU" dirty="0" smtClean="0"/>
              <a:t> </a:t>
            </a:r>
            <a:r>
              <a:rPr lang="en-US" dirty="0" smtClean="0"/>
              <a:t>The service for redistributing the risk between open </a:t>
            </a:r>
            <a:r>
              <a:rPr lang="en-US" dirty="0"/>
              <a:t>derivatives market positions and unfulfilled FX market </a:t>
            </a:r>
            <a:r>
              <a:rPr lang="en-US" dirty="0" smtClean="0"/>
              <a:t>obligations. The service will work for currency pairs </a:t>
            </a:r>
            <a:r>
              <a:rPr lang="en-US" dirty="0"/>
              <a:t>EUR/RUB</a:t>
            </a:r>
            <a:r>
              <a:rPr lang="ru-RU" dirty="0"/>
              <a:t>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dirty="0"/>
              <a:t>USD/RUB</a:t>
            </a:r>
            <a:r>
              <a:rPr lang="ru-RU" dirty="0"/>
              <a:t> </a:t>
            </a:r>
            <a:r>
              <a:rPr lang="en-US" dirty="0" smtClean="0"/>
              <a:t>across all instruments (futures, options, forwards and spot).</a:t>
            </a:r>
          </a:p>
          <a:p>
            <a:r>
              <a:rPr lang="en-US" b="1" dirty="0" smtClean="0"/>
              <a:t>Risk forwarding instruments</a:t>
            </a:r>
            <a:r>
              <a:rPr lang="ru-RU" b="1" dirty="0" smtClean="0"/>
              <a:t>: </a:t>
            </a:r>
            <a:r>
              <a:rPr lang="en-US" dirty="0" smtClean="0"/>
              <a:t>supporting instruments</a:t>
            </a:r>
            <a:r>
              <a:rPr lang="en-US" b="1" dirty="0" smtClean="0"/>
              <a:t> </a:t>
            </a:r>
            <a:r>
              <a:rPr lang="ru-RU" dirty="0" smtClean="0"/>
              <a:t>EURRUB_RSK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dirty="0"/>
              <a:t>USD</a:t>
            </a:r>
            <a:r>
              <a:rPr lang="ru-RU" dirty="0" smtClean="0"/>
              <a:t>RUB_RSK (</a:t>
            </a:r>
            <a:r>
              <a:rPr lang="en-US" dirty="0"/>
              <a:t>not de </a:t>
            </a:r>
            <a:r>
              <a:rPr lang="en-US" dirty="0" smtClean="0"/>
              <a:t>jure trading instruments).</a:t>
            </a:r>
            <a:endParaRPr lang="ru-RU" dirty="0" smtClean="0"/>
          </a:p>
          <a:p>
            <a:r>
              <a:rPr lang="en-US" b="1" dirty="0" smtClean="0"/>
              <a:t>Benefits for members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en-US" dirty="0" smtClean="0"/>
              <a:t>less collateral is required as a result </a:t>
            </a:r>
            <a:r>
              <a:rPr lang="en-US" dirty="0"/>
              <a:t>of counter </a:t>
            </a:r>
            <a:r>
              <a:rPr lang="en-US" dirty="0" smtClean="0"/>
              <a:t>positions netting.</a:t>
            </a:r>
          </a:p>
          <a:p>
            <a:endParaRPr lang="en-US" dirty="0" smtClean="0"/>
          </a:p>
          <a:p>
            <a:r>
              <a:rPr lang="en-US" dirty="0"/>
              <a:t>To use the service, members should issue a </a:t>
            </a:r>
            <a:r>
              <a:rPr lang="en-US" b="1" dirty="0"/>
              <a:t>special instruction </a:t>
            </a:r>
            <a:r>
              <a:rPr lang="en-US" dirty="0" smtClean="0"/>
              <a:t>to NCC to tie the brokerage firm and relevant FX market settlement code.</a:t>
            </a:r>
          </a:p>
        </p:txBody>
      </p:sp>
    </p:spTree>
    <p:extLst>
      <p:ext uri="{BB962C8B-B14F-4D97-AF65-F5344CB8AC3E}">
        <p14:creationId xmlns:p14="http://schemas.microsoft.com/office/powerpoint/2010/main" val="32018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88640"/>
            <a:ext cx="7416000" cy="1123200"/>
          </a:xfrm>
        </p:spPr>
        <p:txBody>
          <a:bodyPr/>
          <a:lstStyle/>
          <a:p>
            <a:r>
              <a:rPr lang="en-US" dirty="0" smtClean="0"/>
              <a:t>How to </a:t>
            </a:r>
            <a:r>
              <a:rPr lang="en-US" b="1" dirty="0" smtClean="0"/>
              <a:t>use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3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71600" y="764704"/>
            <a:ext cx="7920880" cy="5256584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/>
              <a:t>Enter a non-anonymous order in the instrument (</a:t>
            </a:r>
            <a:r>
              <a:rPr lang="ru-RU" sz="1300" dirty="0"/>
              <a:t>EURRUB_RSK </a:t>
            </a:r>
            <a:r>
              <a:rPr lang="en-US" sz="1300" dirty="0"/>
              <a:t>or</a:t>
            </a:r>
            <a:r>
              <a:rPr lang="ru-RU" sz="1300" dirty="0"/>
              <a:t> </a:t>
            </a:r>
            <a:r>
              <a:rPr lang="en-US" sz="1300" dirty="0"/>
              <a:t>USD</a:t>
            </a:r>
            <a:r>
              <a:rPr lang="ru-RU" sz="1300" dirty="0"/>
              <a:t>RUB_RSK</a:t>
            </a:r>
            <a:r>
              <a:rPr lang="en-US" sz="1300" dirty="0"/>
              <a:t>) in the SPECTRA trading and clearing system. The order must contain volume and the broker code in the field “Counterparty”.</a:t>
            </a:r>
          </a:p>
          <a:p>
            <a:endParaRPr lang="ru-RU" sz="13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/>
              <a:t>After a non anonymous order is entered, two orders in the risk transfer instrument with opposite directions are generated automatically (after the collateral sufficiency check), on the derivatives and FX markets, respectively.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1300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Instruments </a:t>
            </a:r>
            <a:r>
              <a:rPr lang="ru-RU" sz="1300" dirty="0"/>
              <a:t>EURRUB_RSK </a:t>
            </a:r>
            <a:r>
              <a:rPr lang="en-US" sz="1300" dirty="0" smtClean="0"/>
              <a:t>and</a:t>
            </a:r>
            <a:r>
              <a:rPr lang="ru-RU" sz="1300" dirty="0" smtClean="0"/>
              <a:t> </a:t>
            </a:r>
            <a:r>
              <a:rPr lang="en-US" sz="1300" dirty="0"/>
              <a:t>USD</a:t>
            </a:r>
            <a:r>
              <a:rPr lang="ru-RU" sz="1300" dirty="0"/>
              <a:t>RUB_RSK </a:t>
            </a:r>
            <a:r>
              <a:rPr lang="en-US" sz="1300" dirty="0" smtClean="0"/>
              <a:t>are similar to TOM instruments in terms of risk parameters. Thus,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300" dirty="0" smtClean="0"/>
              <a:t>Collateral sufficiency is checked by recalculating the Single limit on the full netting basis, in the FX </a:t>
            </a:r>
            <a:r>
              <a:rPr lang="en-US" sz="1300" dirty="0"/>
              <a:t>market trading and clearing system;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300" dirty="0"/>
              <a:t>Collateral in the SPECTRA trading and clearing system is taken for the larger deal leg (half netting). </a:t>
            </a:r>
          </a:p>
          <a:p>
            <a:r>
              <a:rPr lang="en-US" sz="1300" dirty="0" smtClean="0"/>
              <a:t>During </a:t>
            </a:r>
            <a:r>
              <a:rPr lang="en-US" sz="1300" dirty="0"/>
              <a:t>the clearing session, the risk </a:t>
            </a:r>
            <a:r>
              <a:rPr lang="en-US" sz="1300" dirty="0" smtClean="0"/>
              <a:t>forwarding </a:t>
            </a:r>
            <a:r>
              <a:rPr lang="en-US" sz="1300" dirty="0"/>
              <a:t>instruments are recorded at the current central rate, with no variation margin or collateral deposits </a:t>
            </a:r>
            <a:r>
              <a:rPr lang="en-US" sz="1300" dirty="0" smtClean="0"/>
              <a:t>required.</a:t>
            </a:r>
          </a:p>
          <a:p>
            <a:endParaRPr lang="en-US" sz="1300" b="1" dirty="0" smtClean="0"/>
          </a:p>
          <a:p>
            <a:r>
              <a:rPr lang="en-US" sz="1300" b="1" dirty="0" smtClean="0"/>
              <a:t>Note</a:t>
            </a:r>
            <a:r>
              <a:rPr lang="ru-RU" sz="1300" b="1" dirty="0" smtClean="0"/>
              <a:t>:</a:t>
            </a:r>
            <a:endParaRPr lang="ru-RU" sz="1300" b="1" dirty="0"/>
          </a:p>
          <a:p>
            <a:r>
              <a:rPr lang="en-US" sz="1300" dirty="0"/>
              <a:t>A position arising from such a transaction is open ended; it may be closed out by making a counter transaction in the same risk </a:t>
            </a:r>
            <a:r>
              <a:rPr lang="en-US" sz="1300" dirty="0" smtClean="0"/>
              <a:t>forwarding </a:t>
            </a:r>
            <a:r>
              <a:rPr lang="en-US" sz="1300" dirty="0"/>
              <a:t>instrument. </a:t>
            </a:r>
            <a:endParaRPr lang="en-US" sz="1300" dirty="0" smtClean="0"/>
          </a:p>
          <a:p>
            <a:r>
              <a:rPr lang="ru-RU" sz="1300" dirty="0"/>
              <a:t> </a:t>
            </a:r>
          </a:p>
          <a:p>
            <a:endParaRPr lang="ru-RU" sz="1300" dirty="0"/>
          </a:p>
          <a:p>
            <a:endParaRPr lang="ru-RU" sz="1300" dirty="0" smtClean="0"/>
          </a:p>
          <a:p>
            <a:endParaRPr lang="ru-RU" sz="13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300" dirty="0" smtClean="0"/>
          </a:p>
          <a:p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450194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16000" cy="1123200"/>
          </a:xfrm>
        </p:spPr>
        <p:txBody>
          <a:bodyPr/>
          <a:lstStyle/>
          <a:p>
            <a:r>
              <a:rPr lang="en-US" dirty="0" smtClean="0"/>
              <a:t>Margin </a:t>
            </a:r>
            <a:r>
              <a:rPr lang="en-US" b="1" dirty="0" smtClean="0"/>
              <a:t>netting</a:t>
            </a:r>
            <a:endParaRPr lang="ru-RU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4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3394" y="1700166"/>
            <a:ext cx="2304320" cy="6480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Member’s position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- 1000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94221" y="1700166"/>
            <a:ext cx="2304320" cy="64809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Member’s position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+ 1000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8" name="Прямая со стрелкой 7"/>
          <p:cNvCxnSpPr>
            <a:stCxn id="6" idx="3"/>
            <a:endCxn id="7" idx="1"/>
          </p:cNvCxnSpPr>
          <p:nvPr/>
        </p:nvCxnSpPr>
        <p:spPr>
          <a:xfrm>
            <a:off x="3847714" y="2024211"/>
            <a:ext cx="2446507" cy="0"/>
          </a:xfrm>
          <a:prstGeom prst="straightConnector1">
            <a:avLst/>
          </a:prstGeom>
          <a:ln w="38100">
            <a:solidFill>
              <a:schemeClr val="tx1"/>
            </a:solidFill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одзаголовок 2"/>
          <p:cNvSpPr txBox="1">
            <a:spLocks/>
          </p:cNvSpPr>
          <p:nvPr/>
        </p:nvSpPr>
        <p:spPr bwMode="auto">
          <a:xfrm>
            <a:off x="3959272" y="2024211"/>
            <a:ext cx="2232310" cy="288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 smtClean="0">
                <a:latin typeface="Verdana" pitchFamily="34" charset="0"/>
              </a:rPr>
              <a:t>Risk balancing</a:t>
            </a:r>
            <a:endParaRPr lang="ru-RU" sz="1200" dirty="0">
              <a:latin typeface="Verdana" pitchFamily="34" charset="0"/>
            </a:endParaRP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 bwMode="auto">
          <a:xfrm>
            <a:off x="6030657" y="4260055"/>
            <a:ext cx="2958185" cy="730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dirty="0" smtClean="0"/>
              <a:t>The Single limit change </a:t>
            </a:r>
          </a:p>
          <a:p>
            <a:pPr algn="ctr"/>
            <a:r>
              <a:rPr lang="en-US" sz="1600" dirty="0" smtClean="0"/>
              <a:t>(full netting)</a:t>
            </a:r>
            <a:endParaRPr lang="ru-RU" sz="1600" dirty="0">
              <a:latin typeface="+mn-lt"/>
            </a:endParaRPr>
          </a:p>
        </p:txBody>
      </p:sp>
      <p:sp>
        <p:nvSpPr>
          <p:cNvPr id="11" name="Цилиндр 10"/>
          <p:cNvSpPr/>
          <p:nvPr/>
        </p:nvSpPr>
        <p:spPr>
          <a:xfrm>
            <a:off x="7021010" y="5085152"/>
            <a:ext cx="936130" cy="1152160"/>
          </a:xfrm>
          <a:prstGeom prst="can">
            <a:avLst/>
          </a:prstGeom>
          <a:noFill/>
          <a:ln>
            <a:solidFill>
              <a:srgbClr val="9B0D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2117641" y="2492276"/>
            <a:ext cx="936130" cy="1152160"/>
            <a:chOff x="1907630" y="3212970"/>
            <a:chExt cx="936130" cy="1152160"/>
          </a:xfrm>
        </p:grpSpPr>
        <p:sp>
          <p:nvSpPr>
            <p:cNvPr id="13" name="Цилиндр 12"/>
            <p:cNvSpPr/>
            <p:nvPr/>
          </p:nvSpPr>
          <p:spPr>
            <a:xfrm>
              <a:off x="1907630" y="3212970"/>
              <a:ext cx="936130" cy="1020142"/>
            </a:xfrm>
            <a:prstGeom prst="can">
              <a:avLst/>
            </a:prstGeom>
            <a:noFill/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Цилиндр 13"/>
            <p:cNvSpPr/>
            <p:nvPr/>
          </p:nvSpPr>
          <p:spPr>
            <a:xfrm>
              <a:off x="1907630" y="3502997"/>
              <a:ext cx="936130" cy="862133"/>
            </a:xfrm>
            <a:prstGeom prst="can">
              <a:avLst>
                <a:gd name="adj" fmla="val 50000"/>
              </a:avLst>
            </a:prstGeom>
            <a:solidFill>
              <a:srgbClr val="C00000"/>
            </a:solidFill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7" name="Прямоугольник 61"/>
          <p:cNvSpPr/>
          <p:nvPr/>
        </p:nvSpPr>
        <p:spPr>
          <a:xfrm>
            <a:off x="1251158" y="836712"/>
            <a:ext cx="2888793" cy="577404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262626"/>
                </a:solidFill>
              </a:rPr>
              <a:t>Derivatives market trading member initial margin </a:t>
            </a:r>
            <a:endParaRPr lang="ru-RU" dirty="0">
              <a:solidFill>
                <a:srgbClr val="262626"/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6978316" y="2573402"/>
            <a:ext cx="936130" cy="1152160"/>
            <a:chOff x="1907630" y="3212970"/>
            <a:chExt cx="936130" cy="1152160"/>
          </a:xfrm>
        </p:grpSpPr>
        <p:sp>
          <p:nvSpPr>
            <p:cNvPr id="19" name="Цилиндр 18"/>
            <p:cNvSpPr/>
            <p:nvPr/>
          </p:nvSpPr>
          <p:spPr>
            <a:xfrm>
              <a:off x="1907630" y="3212970"/>
              <a:ext cx="936130" cy="1020142"/>
            </a:xfrm>
            <a:prstGeom prst="can">
              <a:avLst/>
            </a:prstGeom>
            <a:noFill/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Цилиндр 19"/>
            <p:cNvSpPr/>
            <p:nvPr/>
          </p:nvSpPr>
          <p:spPr>
            <a:xfrm>
              <a:off x="1907630" y="3502997"/>
              <a:ext cx="936130" cy="862133"/>
            </a:xfrm>
            <a:prstGeom prst="can">
              <a:avLst>
                <a:gd name="adj" fmla="val 50000"/>
              </a:avLst>
            </a:prstGeom>
            <a:solidFill>
              <a:srgbClr val="C00000"/>
            </a:solidFill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2117641" y="5085152"/>
            <a:ext cx="936130" cy="1152160"/>
            <a:chOff x="1907630" y="3212970"/>
            <a:chExt cx="936130" cy="1152160"/>
          </a:xfrm>
        </p:grpSpPr>
        <p:sp>
          <p:nvSpPr>
            <p:cNvPr id="22" name="Цилиндр 21"/>
            <p:cNvSpPr/>
            <p:nvPr/>
          </p:nvSpPr>
          <p:spPr>
            <a:xfrm>
              <a:off x="1907630" y="3212970"/>
              <a:ext cx="936130" cy="1020142"/>
            </a:xfrm>
            <a:prstGeom prst="can">
              <a:avLst/>
            </a:prstGeom>
            <a:noFill/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Цилиндр 22"/>
            <p:cNvSpPr/>
            <p:nvPr/>
          </p:nvSpPr>
          <p:spPr>
            <a:xfrm>
              <a:off x="1907630" y="3502997"/>
              <a:ext cx="936130" cy="862133"/>
            </a:xfrm>
            <a:prstGeom prst="can">
              <a:avLst>
                <a:gd name="adj" fmla="val 50000"/>
              </a:avLst>
            </a:prstGeom>
            <a:solidFill>
              <a:srgbClr val="C00000"/>
            </a:solidFill>
            <a:ln>
              <a:solidFill>
                <a:srgbClr val="9B0D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1459870" y="3663647"/>
            <a:ext cx="2499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+1000</a:t>
            </a:r>
            <a:r>
              <a:rPr lang="en-US" dirty="0"/>
              <a:t>*USDRUB_RSK</a:t>
            </a:r>
            <a:endParaRPr lang="ru-RU" dirty="0"/>
          </a:p>
        </p:txBody>
      </p:sp>
      <p:sp>
        <p:nvSpPr>
          <p:cNvPr id="31" name="Прямоугольник 112"/>
          <p:cNvSpPr>
            <a:spLocks noChangeArrowheads="1"/>
          </p:cNvSpPr>
          <p:nvPr/>
        </p:nvSpPr>
        <p:spPr bwMode="auto">
          <a:xfrm>
            <a:off x="6006302" y="836713"/>
            <a:ext cx="2864341" cy="57740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rgbClr val="262626"/>
                </a:solidFill>
              </a:rPr>
              <a:t>FX </a:t>
            </a:r>
            <a:r>
              <a:rPr lang="en-US" dirty="0">
                <a:solidFill>
                  <a:srgbClr val="262626"/>
                </a:solidFill>
              </a:rPr>
              <a:t>market trading member initial margin </a:t>
            </a:r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330039" y="3725562"/>
            <a:ext cx="2441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-1000</a:t>
            </a:r>
            <a:r>
              <a:rPr lang="en-US" dirty="0"/>
              <a:t>*USDRUB_RSK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2426047" y="3995971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7286722" y="4032979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=</a:t>
            </a:r>
            <a:endParaRPr lang="ru-RU" dirty="0"/>
          </a:p>
        </p:txBody>
      </p:sp>
      <p:cxnSp>
        <p:nvCxnSpPr>
          <p:cNvPr id="37" name="Прямая со стрелкой 36"/>
          <p:cNvCxnSpPr>
            <a:endCxn id="33" idx="1"/>
          </p:cNvCxnSpPr>
          <p:nvPr/>
        </p:nvCxnSpPr>
        <p:spPr>
          <a:xfrm>
            <a:off x="5075427" y="3083473"/>
            <a:ext cx="1254612" cy="82675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>
            <a:off x="3918369" y="3083473"/>
            <a:ext cx="1157058" cy="748421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1222049" y="4260055"/>
            <a:ext cx="2727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Initial margin per the larger deal leg (half netting)</a:t>
            </a: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6735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2B10B-2B5B-4D21-B621-3C15B0884A5E}" type="slidenum">
              <a:rPr lang="ru-RU" smtClean="0">
                <a:solidFill>
                  <a:srgbClr val="000000">
                    <a:tint val="75000"/>
                  </a:srgbClr>
                </a:solidFill>
              </a:rPr>
              <a:pPr/>
              <a:t>5</a:t>
            </a:fld>
            <a:endParaRPr lang="ru-RU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043608" y="289576"/>
            <a:ext cx="7416000" cy="619144"/>
          </a:xfrm>
        </p:spPr>
        <p:txBody>
          <a:bodyPr/>
          <a:lstStyle/>
          <a:p>
            <a:r>
              <a:rPr lang="en-US" dirty="0" smtClean="0"/>
              <a:t>Example. </a:t>
            </a:r>
            <a:r>
              <a:rPr lang="en-US" b="1" dirty="0" smtClean="0"/>
              <a:t>Collateral calculation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504005"/>
              </p:ext>
            </p:extLst>
          </p:nvPr>
        </p:nvGraphicFramePr>
        <p:xfrm>
          <a:off x="1115616" y="698336"/>
          <a:ext cx="7920880" cy="537830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88232"/>
                <a:gridCol w="2880320"/>
                <a:gridCol w="2952328"/>
              </a:tblGrid>
              <a:tr h="325636">
                <a:tc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Spectra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ASTS</a:t>
                      </a:r>
                      <a:endParaRPr lang="ru-RU" sz="16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62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Before</a:t>
                      </a:r>
                      <a:r>
                        <a:rPr lang="en-US" sz="1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 June 2014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25636">
                <a:tc>
                  <a:txBody>
                    <a:bodyPr/>
                    <a:lstStyle/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Position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*Si-6.14 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+1*USDRUB_TOM 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6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 1,264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722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.5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462">
                <a:tc gridSpan="3"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 = 1,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264+1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722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5=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019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2462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After 2 June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2014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(</a:t>
                      </a:r>
                      <a:r>
                        <a:rPr lang="en-US" sz="1600" dirty="0" smtClean="0"/>
                        <a:t>a transaction in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USDRUB_RSK is applied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624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Position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*Si-6.14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*USDRUB_RSK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+1*USDRUB_TOM 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-1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000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*USDRUB_RSK</a:t>
                      </a:r>
                      <a:endParaRPr lang="ru-RU" sz="1600" b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6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IM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 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,722.5</a:t>
                      </a:r>
                      <a:endParaRPr lang="ru-RU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RUB </a:t>
                      </a:r>
                      <a:r>
                        <a:rPr lang="ru-RU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 *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8984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ru-RU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sz="1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RUB 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722.5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*the Single limit includes only the interest rate risk (after the transaction in the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risk transfer instrument)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Single limit value is very small due to full netting of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USDRUB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TOM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USDRUB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_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RSK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instruments.</a:t>
                      </a:r>
                      <a:endParaRPr lang="en-US" sz="14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/>
                        <a:t>Note</a:t>
                      </a:r>
                      <a:r>
                        <a:rPr lang="ru-RU" sz="1400" b="1" dirty="0" smtClean="0"/>
                        <a:t>: </a:t>
                      </a:r>
                      <a:r>
                        <a:rPr lang="en-US" sz="1400" b="0" dirty="0" smtClean="0"/>
                        <a:t>positions in the instruments</a:t>
                      </a:r>
                      <a:r>
                        <a:rPr lang="ru-RU" sz="1400" b="0" baseline="0" dirty="0" smtClean="0"/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USDRUB_RSK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EURRUB_RSK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are not closed automatically at closing out of relevant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osition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the futures or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TOM instrument; such positions are closed out by making a counter deal in the same risk transfer</a:t>
                      </a:r>
                      <a:r>
                        <a:rPr lang="en-US" sz="14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instrument.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10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47256" y="2276872"/>
            <a:ext cx="6696744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Verdana" pitchFamily="34" charset="0"/>
              </a:rPr>
              <a:t>Contacts</a:t>
            </a:r>
            <a:r>
              <a:rPr lang="ru-RU" sz="1600" b="1" dirty="0" smtClean="0">
                <a:latin typeface="Verdana" pitchFamily="34" charset="0"/>
              </a:rPr>
              <a:t>:</a:t>
            </a:r>
          </a:p>
          <a:p>
            <a:endParaRPr lang="ru-RU" sz="1600" b="1" dirty="0" smtClean="0">
              <a:latin typeface="Verdana" pitchFamily="34" charset="0"/>
            </a:endParaRP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FX Market</a:t>
            </a:r>
            <a:endParaRPr lang="ru-RU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Marina </a:t>
            </a:r>
            <a:r>
              <a:rPr lang="en-US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Astreina</a:t>
            </a:r>
            <a:endParaRPr lang="ru-RU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hone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+7 495 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363-32-32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26124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mail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marina.astreina@moex.com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Derivatives market</a:t>
            </a:r>
            <a:endParaRPr lang="ru-RU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Irina </a:t>
            </a:r>
            <a:r>
              <a:rPr lang="en-US" sz="1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Bukharina</a:t>
            </a:r>
            <a:endParaRPr lang="ru-RU" sz="1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Phone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+7 495 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363-32-32, </a:t>
            </a:r>
            <a:r>
              <a:rPr lang="en-US" sz="1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</a:t>
            </a:r>
            <a:r>
              <a:rPr lang="ru-RU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26062 </a:t>
            </a:r>
            <a:endParaRPr lang="en-US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Email</a:t>
            </a:r>
            <a:r>
              <a:rPr lang="ru-RU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1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irina.bukharina@moex.com</a:t>
            </a:r>
            <a:endParaRPr lang="en-US" sz="1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47256" y="908720"/>
            <a:ext cx="5400000" cy="2232000"/>
          </a:xfrm>
        </p:spPr>
        <p:txBody>
          <a:bodyPr/>
          <a:lstStyle/>
          <a:p>
            <a:r>
              <a:rPr lang="en-US" dirty="0" smtClean="0"/>
              <a:t>Thank </a:t>
            </a:r>
            <a:r>
              <a:rPr lang="en-US" b="1" dirty="0" smtClean="0"/>
              <a:t>you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2257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езентация_EN">
  <a:themeElements>
    <a:clrScheme name="Moscow Exchange">
      <a:dk1>
        <a:srgbClr val="000000"/>
      </a:dk1>
      <a:lt1>
        <a:sysClr val="window" lastClr="FFFFFF"/>
      </a:lt1>
      <a:dk2>
        <a:srgbClr val="CCCCCC"/>
      </a:dk2>
      <a:lt2>
        <a:srgbClr val="E6E6E6"/>
      </a:lt2>
      <a:accent1>
        <a:srgbClr val="63B1E5"/>
      </a:accent1>
      <a:accent2>
        <a:srgbClr val="A2AD00"/>
      </a:accent2>
      <a:accent3>
        <a:srgbClr val="E26EB2"/>
      </a:accent3>
      <a:accent4>
        <a:srgbClr val="FFA100"/>
      </a:accent4>
      <a:accent5>
        <a:srgbClr val="002F5F"/>
      </a:accent5>
      <a:accent6>
        <a:srgbClr val="53682B"/>
      </a:accent6>
      <a:hlink>
        <a:srgbClr val="593160"/>
      </a:hlink>
      <a:folHlink>
        <a:srgbClr val="8D3C1E"/>
      </a:folHlink>
    </a:clrScheme>
    <a:fontScheme name="Moscow Exchang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46AE59D714A33448C879F6EED7C13EF" ma:contentTypeVersion="0" ma:contentTypeDescription="Создание документа." ma:contentTypeScope="" ma:versionID="51d16541a83fe4bdd53d9c73fa891021">
  <xsd:schema xmlns:xsd="http://www.w3.org/2001/XMLSchema" xmlns:xs="http://www.w3.org/2001/XMLSchema" xmlns:p="http://schemas.microsoft.com/office/2006/metadata/properties" xmlns:ns2="5c2cd6fe-a789-4745-9d50-c055d8f1627e" targetNamespace="http://schemas.microsoft.com/office/2006/metadata/properties" ma:root="true" ma:fieldsID="eb6df43a550ff08c15757511108e667f" ns2:_="">
    <xsd:import namespace="5c2cd6fe-a789-4745-9d50-c055d8f1627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2cd6fe-a789-4745-9d50-c055d8f1627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166CAE7E-47FB-4596-9BE0-C8E47F56D0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82DD44-BED5-40DD-B00A-EA8A9126C76B}">
  <ds:schemaRefs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5c2cd6fe-a789-4745-9d50-c055d8f1627e"/>
    <ds:schemaRef ds:uri="http://purl.org/dc/dcmitype/"/>
    <ds:schemaRef ds:uri="http://schemas.microsoft.com/office/2006/documentManagement/type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C6A8C1BC-1093-4476-ABB6-420E419F1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2cd6fe-a789-4745-9d50-c055d8f162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C98BE59-4B8D-4824-8A5F-4CA86D7B473B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презентация_EN</Template>
  <TotalTime>120</TotalTime>
  <Words>585</Words>
  <Application>Microsoft Office PowerPoint</Application>
  <PresentationFormat>Экран (4:3)</PresentationFormat>
  <Paragraphs>83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презентация_EN</vt:lpstr>
      <vt:lpstr>Презентация PowerPoint</vt:lpstr>
      <vt:lpstr>Risk balancing (netting) between  the derivatives and FX markets</vt:lpstr>
      <vt:lpstr>How to use</vt:lpstr>
      <vt:lpstr>Margin netting</vt:lpstr>
      <vt:lpstr>Example. Collateral calculation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LoshkarevaKV</dc:creator>
  <cp:lastModifiedBy>atets</cp:lastModifiedBy>
  <cp:revision>11</cp:revision>
  <dcterms:created xsi:type="dcterms:W3CDTF">2014-05-13T10:05:58Z</dcterms:created>
  <dcterms:modified xsi:type="dcterms:W3CDTF">2014-08-22T08:51:37Z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0x010100146AE59D714A33448C879F6EED7C13EF</vt:lpwstr>
  </property>
</Properties>
</file>