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5"/>
  </p:sldMasterIdLst>
  <p:notesMasterIdLst>
    <p:notesMasterId r:id="rId15"/>
  </p:notesMasterIdLst>
  <p:handoutMasterIdLst>
    <p:handoutMasterId r:id="rId16"/>
  </p:handoutMasterIdLst>
  <p:sldIdLst>
    <p:sldId id="296" r:id="rId6"/>
    <p:sldId id="302" r:id="rId7"/>
    <p:sldId id="292" r:id="rId8"/>
    <p:sldId id="297" r:id="rId9"/>
    <p:sldId id="298" r:id="rId10"/>
    <p:sldId id="300" r:id="rId11"/>
    <p:sldId id="299" r:id="rId12"/>
    <p:sldId id="305" r:id="rId13"/>
    <p:sldId id="301" r:id="rId14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67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55" autoAdjust="0"/>
    <p:restoredTop sz="95366" autoAdjust="0"/>
  </p:normalViewPr>
  <p:slideViewPr>
    <p:cSldViewPr>
      <p:cViewPr>
        <p:scale>
          <a:sx n="100" d="100"/>
          <a:sy n="100" d="100"/>
        </p:scale>
        <p:origin x="-606" y="-294"/>
      </p:cViewPr>
      <p:guideLst>
        <p:guide orient="horz" pos="799"/>
        <p:guide pos="793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2022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319481D-04E3-436C-917A-F1148C290ADF}" type="datetimeFigureOut">
              <a:rPr lang="ru-RU"/>
              <a:pPr>
                <a:defRPr/>
              </a:pPr>
              <a:t>27.05.2014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4C3A80D-71F5-4FB7-804B-C73B470ED2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178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898909A-081B-4113-BE66-7110EEA52DB4}" type="datetimeFigureOut">
              <a:rPr lang="ru-RU"/>
              <a:pPr>
                <a:defRPr/>
              </a:pPr>
              <a:t>27.05.2014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A394C18-C6E5-4850-A806-251BEB51AD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02320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3311FE-8EE9-4725-93D5-904616A3337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949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6474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01_ 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 bwMode="auto">
          <a:xfrm>
            <a:off x="269875" y="269875"/>
            <a:ext cx="4284663" cy="63182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" name="Picture 2" descr="H:\Moscow Exchange (ex-Micex-RTS) brandbook\MSCW_XCHNG_Master_Logo_Folder\PNG\ENGLISH\MSCW_XCHNG_RGB_E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613" y="269875"/>
            <a:ext cx="2420937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0300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02_ Соде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9875" y="269875"/>
            <a:ext cx="8604250" cy="6318250"/>
          </a:xfrm>
          <a:prstGeom prst="rect">
            <a:avLst/>
          </a:prstGeom>
          <a:solidFill>
            <a:srgbClr val="55677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>
          <a:xfrm>
            <a:off x="1152525" y="828675"/>
            <a:ext cx="4064000" cy="7191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buFont typeface="Arial" charset="0"/>
              <a:buNone/>
              <a:defRPr/>
            </a:pPr>
            <a:r>
              <a:rPr lang="en-US" sz="2600" dirty="0" smtClean="0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CONTENTS</a:t>
            </a:r>
            <a:endParaRPr lang="ru-RU" sz="2600" b="1" dirty="0" smtClean="0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649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02_ Слайд начала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647700" y="6191250"/>
            <a:ext cx="7667625" cy="360363"/>
          </a:xfrm>
          <a:prstGeom prst="rect">
            <a:avLst/>
          </a:prstGeom>
        </p:spPr>
        <p:txBody>
          <a:bodyPr rIns="0"/>
          <a:lstStyle>
            <a:lvl1pPr marL="449263" indent="-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lnSpc>
                <a:spcPct val="150000"/>
              </a:lnSpc>
              <a:buFont typeface="Arial" charset="0"/>
              <a:buNone/>
              <a:defRPr/>
            </a:pPr>
            <a:endParaRPr lang="en-US" sz="1100" b="1" dirty="0" smtClean="0">
              <a:latin typeface="Verdana" pitchFamily="34" charset="0"/>
            </a:endParaRPr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>
          <a:xfrm>
            <a:off x="8388350" y="6191250"/>
            <a:ext cx="360363" cy="360363"/>
          </a:xfrm>
          <a:prstGeom prst="rect">
            <a:avLst/>
          </a:prstGeom>
        </p:spPr>
        <p:txBody>
          <a:bodyPr lIns="0" r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100" b="0" baseline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449263" indent="-449263" algn="r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fld id="{AA083BBB-52FB-470F-9B51-B20A87051DF4}" type="slidenum">
              <a:rPr lang="en-US" smtClean="0"/>
              <a:pPr marL="449263" indent="-449263" algn="r" fontAlgn="auto">
                <a:lnSpc>
                  <a:spcPct val="150000"/>
                </a:lnSpc>
                <a:spcAft>
                  <a:spcPts val="0"/>
                </a:spcAft>
                <a:buFont typeface="Arial" pitchFamily="34" charset="0"/>
                <a:buNone/>
                <a:defRPr/>
              </a:pPr>
              <a:t>‹#›</a:t>
            </a:fld>
            <a:endParaRPr lang="en-US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69875" y="269875"/>
            <a:ext cx="2160588" cy="63182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Picture 2" descr="H:\Moscow Exchange (ex-Micex-RTS) brandbook\MSCW_XCHNG_Master_Logo_Folder\PNG\ENGLISH\MSCW_XCHNG_RGB_E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025" y="6191250"/>
            <a:ext cx="1665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1043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04_ Регуляр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9875" y="269875"/>
            <a:ext cx="647700" cy="631825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" name="Подзаголовок 2"/>
          <p:cNvSpPr txBox="1">
            <a:spLocks/>
          </p:cNvSpPr>
          <p:nvPr/>
        </p:nvSpPr>
        <p:spPr>
          <a:xfrm>
            <a:off x="8388350" y="6191250"/>
            <a:ext cx="360363" cy="360363"/>
          </a:xfrm>
          <a:prstGeom prst="rect">
            <a:avLst/>
          </a:prstGeom>
        </p:spPr>
        <p:txBody>
          <a:bodyPr lIns="0" r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100" b="0" baseline="0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449263" indent="-449263" algn="r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fld id="{ED34E3CD-2331-4CF0-92E4-F653B1505FA8}" type="slidenum">
              <a:rPr lang="en-US" smtClean="0"/>
              <a:pPr marL="449263" indent="-449263" algn="r" fontAlgn="auto">
                <a:lnSpc>
                  <a:spcPct val="150000"/>
                </a:lnSpc>
                <a:spcAft>
                  <a:spcPts val="0"/>
                </a:spcAft>
                <a:buFont typeface="Arial" pitchFamily="34" charset="0"/>
                <a:buNone/>
                <a:defRPr/>
              </a:pPr>
              <a:t>‹#›</a:t>
            </a:fld>
            <a:endParaRPr lang="en-US" dirty="0" smtClean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647700" y="6191250"/>
            <a:ext cx="7667625" cy="360363"/>
          </a:xfrm>
          <a:prstGeom prst="rect">
            <a:avLst/>
          </a:prstGeom>
        </p:spPr>
        <p:txBody>
          <a:bodyPr rIns="0"/>
          <a:lstStyle>
            <a:lvl1pPr marL="449263" indent="-44926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 eaLnBrk="1" hangingPunct="1">
              <a:lnSpc>
                <a:spcPct val="150000"/>
              </a:lnSpc>
              <a:buFont typeface="Arial" charset="0"/>
              <a:buNone/>
              <a:defRPr/>
            </a:pPr>
            <a:endParaRPr lang="en-US" sz="1100" b="1" dirty="0" smtClean="0">
              <a:latin typeface="Verdana" pitchFamily="34" charset="0"/>
            </a:endParaRPr>
          </a:p>
        </p:txBody>
      </p:sp>
      <p:pic>
        <p:nvPicPr>
          <p:cNvPr id="5" name="Picture 2" descr="H:\Moscow Exchange (ex-Micex-RTS) brandbook\MSCW_XCHNG_Master_Logo_Folder\PNG\ENGLISH\MSCW_XCHNG_RGB_E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725" y="6191250"/>
            <a:ext cx="16652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9685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05_ Выно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>
            <a:grpSpLocks/>
          </p:cNvGrpSpPr>
          <p:nvPr/>
        </p:nvGrpSpPr>
        <p:grpSpPr bwMode="auto">
          <a:xfrm>
            <a:off x="269875" y="269875"/>
            <a:ext cx="8593138" cy="6327775"/>
            <a:chOff x="269999" y="270000"/>
            <a:chExt cx="8593083" cy="6327352"/>
          </a:xfrm>
        </p:grpSpPr>
        <p:grpSp>
          <p:nvGrpSpPr>
            <p:cNvPr id="3" name="Группа 14"/>
            <p:cNvGrpSpPr>
              <a:grpSpLocks/>
            </p:cNvGrpSpPr>
            <p:nvPr/>
          </p:nvGrpSpPr>
          <p:grpSpPr bwMode="auto">
            <a:xfrm>
              <a:off x="269999" y="270000"/>
              <a:ext cx="8593083" cy="6327352"/>
              <a:chOff x="5436096" y="1027320"/>
              <a:chExt cx="3275888" cy="4831247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5436096" y="1027320"/>
                <a:ext cx="3275888" cy="4831247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/>
              </a:p>
            </p:txBody>
          </p:sp>
          <p:cxnSp>
            <p:nvCxnSpPr>
              <p:cNvPr id="6" name="Прямая соединительная линия 5"/>
              <p:cNvCxnSpPr/>
              <p:nvPr/>
            </p:nvCxnSpPr>
            <p:spPr>
              <a:xfrm>
                <a:off x="5436096" y="1027320"/>
                <a:ext cx="3275888" cy="4831247"/>
              </a:xfrm>
              <a:prstGeom prst="line">
                <a:avLst/>
              </a:prstGeom>
              <a:ln w="6350" cmpd="sng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Прямая соединительная линия 6"/>
              <p:cNvCxnSpPr/>
              <p:nvPr/>
            </p:nvCxnSpPr>
            <p:spPr>
              <a:xfrm flipH="1">
                <a:off x="5436096" y="1027320"/>
                <a:ext cx="3275888" cy="4831247"/>
              </a:xfrm>
              <a:prstGeom prst="line">
                <a:avLst/>
              </a:prstGeom>
              <a:ln w="6350" cmpd="sng"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" name="Подзаголовок 2"/>
            <p:cNvSpPr txBox="1">
              <a:spLocks/>
            </p:cNvSpPr>
            <p:nvPr/>
          </p:nvSpPr>
          <p:spPr>
            <a:xfrm>
              <a:off x="3492603" y="2955870"/>
              <a:ext cx="2173274" cy="97783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buFont typeface="Arial" charset="0"/>
                <a:buNone/>
                <a:defRPr/>
              </a:pPr>
              <a:r>
                <a:rPr lang="en-US" sz="1200" dirty="0" smtClean="0">
                  <a:solidFill>
                    <a:srgbClr val="7F7F7F"/>
                  </a:solidFill>
                  <a:latin typeface="Verdana" pitchFamily="34" charset="0"/>
                </a:rPr>
                <a:t> [ IMAGE ]</a:t>
              </a:r>
            </a:p>
          </p:txBody>
        </p:sp>
      </p:grpSp>
      <p:sp>
        <p:nvSpPr>
          <p:cNvPr id="8" name="Подзаголовок 2"/>
          <p:cNvSpPr txBox="1">
            <a:spLocks/>
          </p:cNvSpPr>
          <p:nvPr/>
        </p:nvSpPr>
        <p:spPr bwMode="auto">
          <a:xfrm>
            <a:off x="647700" y="612775"/>
            <a:ext cx="4716463" cy="2960688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n-US" sz="2600" dirty="0" smtClean="0">
                <a:latin typeface="Verdana" pitchFamily="34" charset="0"/>
              </a:rPr>
              <a:t>EMPHASIS CAN BE PUT ON QUOTES OR IMPORTANT PART OF THE TEXT BY GOES HERE IN VERDANA</a:t>
            </a:r>
            <a:endParaRPr lang="ru-RU" sz="2600" dirty="0" smtClean="0">
              <a:latin typeface="Verdana" pitchFamily="34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2600" b="1" dirty="0" smtClean="0">
                <a:latin typeface="Verdana" pitchFamily="34" charset="0"/>
              </a:rPr>
              <a:t>LIGHT AND BOLD </a:t>
            </a:r>
            <a:br>
              <a:rPr lang="en-US" sz="2600" b="1" dirty="0" smtClean="0">
                <a:latin typeface="Verdana" pitchFamily="34" charset="0"/>
              </a:rPr>
            </a:br>
            <a:r>
              <a:rPr lang="en-US" sz="2600" b="1" dirty="0" smtClean="0">
                <a:latin typeface="Verdana" pitchFamily="34" charset="0"/>
              </a:rPr>
              <a:t>26 PT CAPS</a:t>
            </a:r>
            <a:endParaRPr lang="ru-RU" sz="2600" b="1" dirty="0" smtClean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127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07_ Заключите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360363" y="539750"/>
            <a:ext cx="7199312" cy="1439863"/>
          </a:xfrm>
          <a:prstGeom prst="rect">
            <a:avLst/>
          </a:prstGeom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r>
              <a:rPr lang="en-US" sz="2400" dirty="0" smtClean="0">
                <a:latin typeface="Verdana" pitchFamily="34" charset="0"/>
              </a:rPr>
              <a:t>Thank you for your attention</a:t>
            </a:r>
          </a:p>
          <a:p>
            <a:pPr eaLnBrk="1" hangingPunct="1">
              <a:buFont typeface="Arial" charset="0"/>
              <a:buNone/>
              <a:defRPr/>
            </a:pPr>
            <a:endParaRPr lang="ru-RU" sz="2400" dirty="0" smtClean="0">
              <a:latin typeface="Verdana" pitchFamily="34" charset="0"/>
            </a:endParaRPr>
          </a:p>
        </p:txBody>
      </p:sp>
      <p:pic>
        <p:nvPicPr>
          <p:cNvPr id="3" name="Picture 2" descr="H:\Moscow Exchange (ex-Micex-RTS) brandbook\MSCW_XCHNG_Master_Logo_Folder\PNG\ENGLISH\MSCW_XCHNG_RGB_E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588" y="5688013"/>
            <a:ext cx="2270125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1051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04_ Слайд с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152000" y="576000"/>
            <a:ext cx="7416000" cy="11232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SLIDE TITLE GOES HERE: TAHOMA 26 PT LIGHT + BOLD FOR THE TAIL!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88000" y="6192000"/>
            <a:ext cx="360000" cy="360000"/>
          </a:xfrm>
          <a:prstGeom prst="rect">
            <a:avLst/>
          </a:prstGeom>
        </p:spPr>
        <p:txBody>
          <a:bodyPr rIns="0" bIns="0"/>
          <a:lstStyle>
            <a:lvl1pPr algn="r">
              <a:defRPr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fld id="{E4E01335-259E-40F9-B4E1-7E4FDCDF683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1151999" y="2134800"/>
            <a:ext cx="7416000" cy="3600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40000"/>
              </a:lnSpc>
              <a:spcBef>
                <a:spcPts val="0"/>
              </a:spcBef>
              <a:buNone/>
              <a:defRPr sz="16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Simple text goes here in Tahoma regular Sentence Case 16 </a:t>
            </a:r>
            <a:r>
              <a:rPr lang="en-US" dirty="0" err="1" smtClean="0"/>
              <a:t>pt</a:t>
            </a:r>
            <a:r>
              <a:rPr lang="en-US" dirty="0" smtClean="0"/>
              <a:t> 1,4 lines. Simple text goes here in Tahoma regular Sentence Case 16 </a:t>
            </a:r>
            <a:r>
              <a:rPr lang="en-US" dirty="0" err="1" smtClean="0"/>
              <a:t>pt</a:t>
            </a:r>
            <a:r>
              <a:rPr lang="en-US" dirty="0" smtClean="0"/>
              <a:t> 1,4 lines. Simple text goes here in Tahoma regular Sentence Case 16 </a:t>
            </a:r>
            <a:r>
              <a:rPr lang="en-US" dirty="0" err="1" smtClean="0"/>
              <a:t>pt</a:t>
            </a:r>
            <a:r>
              <a:rPr lang="en-US" dirty="0" smtClean="0"/>
              <a:t> 1,4 lines. Simple text goes here in Tahoma regular Sentence Case 16 </a:t>
            </a:r>
            <a:r>
              <a:rPr lang="en-US" dirty="0" err="1" smtClean="0"/>
              <a:t>pt</a:t>
            </a:r>
            <a:r>
              <a:rPr lang="en-US" dirty="0" smtClean="0"/>
              <a:t> 1,4 lines. Simple text goes here in Tahoma regular Sentence Case 16 </a:t>
            </a:r>
            <a:r>
              <a:rPr lang="en-US" dirty="0" err="1" smtClean="0"/>
              <a:t>pt</a:t>
            </a:r>
            <a:r>
              <a:rPr lang="en-US" dirty="0" smtClean="0"/>
              <a:t> 1,4 lines. Simple text goes here in Tahoma regular Sentence Case 16 </a:t>
            </a:r>
            <a:r>
              <a:rPr lang="en-US" dirty="0" err="1" smtClean="0"/>
              <a:t>pt</a:t>
            </a:r>
            <a:r>
              <a:rPr lang="en-US" dirty="0" smtClean="0"/>
              <a:t> 1,4 lines. Simple text goes here in Tahoma regular Sentence Case 16 </a:t>
            </a:r>
            <a:r>
              <a:rPr lang="en-US" dirty="0" err="1" smtClean="0"/>
              <a:t>pt</a:t>
            </a:r>
            <a:r>
              <a:rPr lang="en-US" dirty="0" smtClean="0"/>
              <a:t> 1,4 lines. Simple text goes here in Tahoma regular Sentence Case 16 </a:t>
            </a:r>
            <a:r>
              <a:rPr lang="en-US" dirty="0" err="1" smtClean="0"/>
              <a:t>pt</a:t>
            </a:r>
            <a:r>
              <a:rPr lang="en-US" dirty="0" smtClean="0"/>
              <a:t> 1,4 lines.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69875" y="269875"/>
            <a:ext cx="647700" cy="631825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0" name="Picture 2" descr="H:\Moscow Exchange (ex-Micex-RTS) brandbook\MSCW_XCHNG_Master_Logo_Folder\PNG\ENGLISH\MSCW_XCHNG_RGB_E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0725" y="6191250"/>
            <a:ext cx="1665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355976" y="6192000"/>
            <a:ext cx="3960024" cy="360000"/>
          </a:xfrm>
          <a:prstGeom prst="rect">
            <a:avLst/>
          </a:prstGeom>
        </p:spPr>
        <p:txBody>
          <a:bodyPr/>
          <a:lstStyle>
            <a:lvl1pPr algn="r">
              <a:defRPr sz="110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958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 Титульный слайд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\\office.micex.com\Public\Files\Департамент_по_коммуникациям\Отдел_управления_брендом\Фирменный_стиль\Шаблон_презентаций\Шаблоны с выбором фото\ГУМ1.jp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" r="11929"/>
          <a:stretch/>
        </p:blipFill>
        <p:spPr bwMode="auto">
          <a:xfrm>
            <a:off x="251520" y="254312"/>
            <a:ext cx="4320000" cy="6369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752000" y="4291200"/>
            <a:ext cx="4068000" cy="64800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100000"/>
              </a:lnSpc>
              <a:defRPr sz="1100" baseline="0">
                <a:latin typeface="+mj-lt"/>
                <a:ea typeface="Verdana" pitchFamily="34" charset="0"/>
                <a:cs typeface="Verdana" pitchFamily="34" charset="0"/>
              </a:defRPr>
            </a:lvl1pPr>
          </a:lstStyle>
          <a:p>
            <a:r>
              <a:rPr lang="en-US" dirty="0" smtClean="0"/>
              <a:t>January 00, 2000, City</a:t>
            </a:r>
            <a:br>
              <a:rPr lang="en-US" dirty="0" smtClean="0"/>
            </a:br>
            <a:r>
              <a:rPr lang="en-US" dirty="0" smtClean="0"/>
              <a:t>Name Surname</a:t>
            </a:r>
            <a:br>
              <a:rPr lang="en-US" dirty="0" smtClean="0"/>
            </a:br>
            <a:r>
              <a:rPr lang="en-US" dirty="0" smtClean="0"/>
              <a:t>Speaker’s title</a:t>
            </a:r>
            <a:endParaRPr lang="ru-RU" dirty="0"/>
          </a:p>
        </p:txBody>
      </p:sp>
      <p:sp>
        <p:nvSpPr>
          <p:cNvPr id="8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4752000" y="5083200"/>
            <a:ext cx="4176464" cy="1368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6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TITLE GOES HERE </a:t>
            </a:r>
            <a:br>
              <a:rPr lang="en-US" dirty="0" smtClean="0"/>
            </a:br>
            <a:r>
              <a:rPr lang="en-US" dirty="0" smtClean="0"/>
              <a:t>IN TAHOMA</a:t>
            </a:r>
            <a:br>
              <a:rPr lang="en-US" dirty="0" smtClean="0"/>
            </a:br>
            <a:r>
              <a:rPr lang="en-US" dirty="0" smtClean="0"/>
              <a:t>(LIGHT+BOLD)</a:t>
            </a:r>
          </a:p>
        </p:txBody>
      </p:sp>
      <p:pic>
        <p:nvPicPr>
          <p:cNvPr id="1027" name="Picture 3" descr="\\atlas-old\Департамент_по_коммуникациям\Отдел_управления_брендом\Фирменный стиль\Шаблон презентаций\LOGO.jp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54313"/>
            <a:ext cx="2448272" cy="582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1491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CEE2D84F869A52E2517D06BB5754EE4D1A1E912ABDCEEDB5F181D2243AC6B9DE36D3A602f4h9K" TargetMode="Externa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Valeriya.Antipova@micex.com" TargetMode="External"/><Relationship Id="rId2" Type="http://schemas.openxmlformats.org/officeDocument/2006/relationships/hyperlink" Target="mailto:Ekaterina.Gordienko@moex.com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 2014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4752000" y="5083200"/>
            <a:ext cx="4176464" cy="108210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Verdana" pitchFamily="34" charset="0"/>
              </a:rPr>
              <a:t>Листинг  </a:t>
            </a:r>
            <a:r>
              <a:rPr lang="en-US" sz="2800" b="1" dirty="0" smtClean="0">
                <a:latin typeface="Verdana" pitchFamily="34" charset="0"/>
              </a:rPr>
              <a:t>ETF</a:t>
            </a:r>
            <a:r>
              <a:rPr lang="ru-RU" sz="2800" b="1" dirty="0" smtClean="0">
                <a:latin typeface="Verdana" pitchFamily="34" charset="0"/>
              </a:rPr>
              <a:t> на Московской Бирже</a:t>
            </a:r>
            <a:endParaRPr lang="ru-RU" sz="2800" b="1" dirty="0"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7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Rectangle 12"/>
          <p:cNvSpPr>
            <a:spLocks noChangeArrowheads="1"/>
          </p:cNvSpPr>
          <p:nvPr/>
        </p:nvSpPr>
        <p:spPr bwMode="blackGray">
          <a:xfrm>
            <a:off x="5535044" y="2132855"/>
            <a:ext cx="3291056" cy="372786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lIns="90000" tIns="46800" rIns="90000" bIns="46800" anchor="ctr"/>
          <a:lstStyle/>
          <a:p>
            <a:pPr marL="266700" indent="-266700" algn="ctr" defTabSz="746125" fontAlgn="base">
              <a:spcBef>
                <a:spcPct val="10000"/>
              </a:spcBef>
              <a:spcAft>
                <a:spcPct val="2000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endParaRPr lang="en-GB">
              <a:latin typeface="Arial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5664224" y="2485691"/>
            <a:ext cx="3032696" cy="32890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22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Rectangle 12"/>
          <p:cNvSpPr>
            <a:spLocks noChangeArrowheads="1"/>
          </p:cNvSpPr>
          <p:nvPr/>
        </p:nvSpPr>
        <p:spPr bwMode="blackGray">
          <a:xfrm>
            <a:off x="1176638" y="2132855"/>
            <a:ext cx="3323354" cy="37444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lIns="90000" tIns="46800" rIns="90000" bIns="46800" anchor="ctr"/>
          <a:lstStyle/>
          <a:p>
            <a:pPr marL="266700" indent="-266700" algn="ctr" defTabSz="746125" fontAlgn="base">
              <a:spcBef>
                <a:spcPct val="10000"/>
              </a:spcBef>
              <a:spcAft>
                <a:spcPct val="2000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endParaRPr lang="en-GB">
              <a:latin typeface="Arial" pitchFamily="34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323280" y="2519316"/>
            <a:ext cx="3032696" cy="3289081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22225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TextBox 56"/>
          <p:cNvSpPr txBox="1"/>
          <p:nvPr/>
        </p:nvSpPr>
        <p:spPr>
          <a:xfrm>
            <a:off x="6304840" y="2108239"/>
            <a:ext cx="18002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/>
              <a:t>Регулируемый рынок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76638" y="188640"/>
            <a:ext cx="7416000" cy="476736"/>
          </a:xfrm>
        </p:spPr>
        <p:txBody>
          <a:bodyPr/>
          <a:lstStyle/>
          <a:p>
            <a:r>
              <a:rPr lang="ru-RU" b="1" dirty="0" smtClean="0"/>
              <a:t>Структура Списка ценных бумаг</a:t>
            </a: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1176638" y="1532175"/>
            <a:ext cx="3338741" cy="576063"/>
          </a:xfrm>
          <a:prstGeom prst="chevron">
            <a:avLst>
              <a:gd name="adj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Московская Биржа</a:t>
            </a:r>
            <a:endParaRPr lang="en-US" sz="1200" b="1" dirty="0" smtClean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до 8 июня 2014</a:t>
            </a:r>
            <a:endParaRPr lang="ru-RU" sz="1200" b="1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Нашивка 7"/>
          <p:cNvSpPr/>
          <p:nvPr/>
        </p:nvSpPr>
        <p:spPr>
          <a:xfrm>
            <a:off x="5513732" y="1532176"/>
            <a:ext cx="3312368" cy="576063"/>
          </a:xfrm>
          <a:prstGeom prst="chevron">
            <a:avLst>
              <a:gd name="adj" fmla="val 0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Московская </a:t>
            </a:r>
            <a:r>
              <a:rPr lang="ru-RU" sz="12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Биржа</a:t>
            </a:r>
            <a:endParaRPr lang="en-US" sz="1200" b="1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с </a:t>
            </a:r>
            <a:r>
              <a:rPr lang="ru-RU" sz="12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9 июня </a:t>
            </a:r>
            <a:r>
              <a:rPr lang="en-US" sz="12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2014</a:t>
            </a:r>
            <a:endParaRPr lang="ru-RU" sz="1200" b="1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572274" y="2851867"/>
            <a:ext cx="1265332" cy="629158"/>
          </a:xfrm>
          <a:prstGeom prst="roundRect">
            <a:avLst/>
          </a:prstGeom>
          <a:solidFill>
            <a:srgbClr val="C60C3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200" b="1" kern="0" dirty="0">
                <a:solidFill>
                  <a:prstClr val="white"/>
                </a:solidFill>
                <a:latin typeface="Calibri"/>
                <a:cs typeface="Arial" pitchFamily="34" charset="0"/>
              </a:rPr>
              <a:t>I</a:t>
            </a:r>
            <a:endParaRPr lang="ru-RU" sz="3200" b="1" kern="0" dirty="0">
              <a:solidFill>
                <a:prstClr val="white"/>
              </a:solidFill>
              <a:latin typeface="Calibri"/>
              <a:cs typeface="Arial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6572274" y="3558090"/>
            <a:ext cx="1265332" cy="899941"/>
          </a:xfrm>
          <a:prstGeom prst="roundRect">
            <a:avLst/>
          </a:prstGeom>
          <a:solidFill>
            <a:srgbClr val="C60C3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200" b="1" kern="0" dirty="0">
                <a:solidFill>
                  <a:prstClr val="white"/>
                </a:solidFill>
                <a:latin typeface="Calibri"/>
                <a:cs typeface="Arial" pitchFamily="34" charset="0"/>
              </a:rPr>
              <a:t>II</a:t>
            </a:r>
            <a:endParaRPr lang="ru-RU" sz="3200" b="1" kern="0" dirty="0">
              <a:solidFill>
                <a:prstClr val="white"/>
              </a:solidFill>
              <a:latin typeface="Calibri"/>
              <a:cs typeface="Arial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566657" y="4747236"/>
            <a:ext cx="1265333" cy="905921"/>
          </a:xfrm>
          <a:prstGeom prst="roundRect">
            <a:avLst/>
          </a:prstGeom>
          <a:solidFill>
            <a:srgbClr val="C60C3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3200" b="1" kern="0" dirty="0">
                <a:solidFill>
                  <a:prstClr val="white"/>
                </a:solidFill>
                <a:latin typeface="Calibri"/>
                <a:cs typeface="Arial" pitchFamily="34" charset="0"/>
              </a:rPr>
              <a:t>III</a:t>
            </a:r>
            <a:endParaRPr lang="ru-RU" sz="3200" b="1" kern="0" dirty="0">
              <a:solidFill>
                <a:prstClr val="white"/>
              </a:solidFill>
              <a:latin typeface="Calibri"/>
              <a:cs typeface="Arial" pitchFamily="34" charset="0"/>
            </a:endParaRPr>
          </a:p>
        </p:txBody>
      </p:sp>
      <p:sp>
        <p:nvSpPr>
          <p:cNvPr id="23" name="Текст 3"/>
          <p:cNvSpPr>
            <a:spLocks noGrp="1"/>
          </p:cNvSpPr>
          <p:nvPr>
            <p:ph type="body" sz="half" idx="2"/>
          </p:nvPr>
        </p:nvSpPr>
        <p:spPr>
          <a:xfrm>
            <a:off x="1176638" y="692695"/>
            <a:ext cx="7844794" cy="870165"/>
          </a:xfrm>
          <a:ln>
            <a:noFill/>
          </a:ln>
        </p:spPr>
        <p:txBody>
          <a:bodyPr>
            <a:noAutofit/>
          </a:bodyPr>
          <a:lstStyle/>
          <a:p>
            <a:r>
              <a:rPr lang="ru-RU" sz="1500" dirty="0" smtClean="0"/>
              <a:t>В сентябре </a:t>
            </a:r>
            <a:r>
              <a:rPr lang="en-US" sz="1500" dirty="0" smtClean="0"/>
              <a:t>2013 </a:t>
            </a:r>
            <a:r>
              <a:rPr lang="ru-RU" sz="1500" dirty="0" smtClean="0"/>
              <a:t>новые требования к листингу ценных бумаг были утверждены Регулятором</a:t>
            </a:r>
            <a:r>
              <a:rPr lang="en-US" sz="1500" dirty="0" smtClean="0"/>
              <a:t>*. </a:t>
            </a:r>
            <a:r>
              <a:rPr lang="ru-RU" sz="1500" dirty="0" smtClean="0"/>
              <a:t>Новые правила листинга Московской Биржи </a:t>
            </a:r>
            <a:r>
              <a:rPr lang="ru-RU" sz="1500" dirty="0" smtClean="0"/>
              <a:t>вступили </a:t>
            </a:r>
            <a:r>
              <a:rPr lang="ru-RU" sz="1500" dirty="0" smtClean="0"/>
              <a:t>в силу </a:t>
            </a:r>
            <a:r>
              <a:rPr lang="ru-RU" sz="1500" dirty="0" smtClean="0"/>
              <a:t>9 июня </a:t>
            </a:r>
            <a:r>
              <a:rPr lang="en-US" sz="1500" dirty="0" smtClean="0"/>
              <a:t>2014</a:t>
            </a:r>
            <a:r>
              <a:rPr lang="ru-RU" sz="1500" dirty="0" smtClean="0"/>
              <a:t> года</a:t>
            </a:r>
            <a:r>
              <a:rPr lang="en-US" sz="1500" dirty="0" smtClean="0"/>
              <a:t>.</a:t>
            </a:r>
            <a:endParaRPr lang="en-US" sz="15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12368" y="2749540"/>
            <a:ext cx="2882669" cy="1927425"/>
          </a:xfrm>
          <a:prstGeom prst="roundRect">
            <a:avLst/>
          </a:prstGeom>
          <a:noFill/>
          <a:ln w="222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1876243" y="2108239"/>
            <a:ext cx="202721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 smtClean="0"/>
              <a:t>Регулируемый рынок</a:t>
            </a:r>
            <a:endParaRPr lang="ru-RU" sz="105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08635" y="4935201"/>
            <a:ext cx="129013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dirty="0">
                <a:solidFill>
                  <a:srgbClr val="C00000"/>
                </a:solidFill>
              </a:rPr>
              <a:t>Перечень </a:t>
            </a:r>
            <a:r>
              <a:rPr lang="ru-RU" sz="1000" dirty="0" err="1">
                <a:solidFill>
                  <a:srgbClr val="C00000"/>
                </a:solidFill>
              </a:rPr>
              <a:t>внесписочных</a:t>
            </a:r>
            <a:r>
              <a:rPr lang="ru-RU" sz="1000" dirty="0">
                <a:solidFill>
                  <a:srgbClr val="C00000"/>
                </a:solidFill>
              </a:rPr>
              <a:t> ценных бумаг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1981777" y="3863343"/>
            <a:ext cx="1803994" cy="266889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1600" b="1" kern="0" dirty="0">
                <a:solidFill>
                  <a:srgbClr val="C00000"/>
                </a:solidFill>
                <a:latin typeface="Calibri"/>
                <a:cs typeface="Arial" pitchFamily="34" charset="0"/>
              </a:rPr>
              <a:t>В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981777" y="3558090"/>
            <a:ext cx="1803995" cy="266050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1600" b="1" kern="0" dirty="0" smtClean="0">
                <a:solidFill>
                  <a:srgbClr val="C00000"/>
                </a:solidFill>
                <a:latin typeface="Calibri"/>
                <a:cs typeface="Arial" pitchFamily="34" charset="0"/>
              </a:rPr>
              <a:t>Б</a:t>
            </a:r>
            <a:endParaRPr lang="ru-RU" sz="1600" b="1" kern="0" dirty="0">
              <a:solidFill>
                <a:srgbClr val="C00000"/>
              </a:solidFill>
              <a:latin typeface="Calibri"/>
              <a:cs typeface="Arial" pitchFamily="34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993924" y="3166445"/>
            <a:ext cx="1791847" cy="286409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1600" b="1" kern="0" dirty="0">
                <a:solidFill>
                  <a:srgbClr val="C00000"/>
                </a:solidFill>
                <a:latin typeface="Calibri"/>
                <a:cs typeface="Arial" pitchFamily="34" charset="0"/>
              </a:rPr>
              <a:t> </a:t>
            </a:r>
            <a:r>
              <a:rPr lang="ru-RU" sz="1600" b="1" kern="0" dirty="0" smtClean="0">
                <a:solidFill>
                  <a:srgbClr val="C00000"/>
                </a:solidFill>
                <a:latin typeface="Calibri"/>
                <a:cs typeface="Arial" pitchFamily="34" charset="0"/>
              </a:rPr>
              <a:t>А</a:t>
            </a:r>
            <a:r>
              <a:rPr lang="en-US" sz="1600" b="1" kern="0" dirty="0" smtClean="0">
                <a:solidFill>
                  <a:srgbClr val="C00000"/>
                </a:solidFill>
                <a:latin typeface="Calibri"/>
                <a:cs typeface="Arial" pitchFamily="34" charset="0"/>
              </a:rPr>
              <a:t>2</a:t>
            </a:r>
            <a:endParaRPr lang="ru-RU" sz="1600" b="1" kern="0" dirty="0">
              <a:solidFill>
                <a:srgbClr val="C00000"/>
              </a:solidFill>
              <a:latin typeface="Calibri"/>
              <a:cs typeface="Arial" pitchFamily="34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993924" y="2851867"/>
            <a:ext cx="1791848" cy="269888"/>
          </a:xfrm>
          <a:prstGeom prst="roundRect">
            <a:avLst/>
          </a:prstGeom>
          <a:solidFill>
            <a:schemeClr val="bg1">
              <a:lumMod val="65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/>
            <a:r>
              <a:rPr lang="ru-RU" sz="1600" b="1" kern="0" dirty="0">
                <a:solidFill>
                  <a:prstClr val="white"/>
                </a:solidFill>
                <a:latin typeface="Calibri"/>
                <a:cs typeface="Arial" pitchFamily="34" charset="0"/>
              </a:rPr>
              <a:t> </a:t>
            </a:r>
            <a:r>
              <a:rPr lang="ru-RU" sz="1600" b="1" kern="0" dirty="0">
                <a:solidFill>
                  <a:srgbClr val="C00000"/>
                </a:solidFill>
                <a:latin typeface="Calibri"/>
                <a:cs typeface="Arial" pitchFamily="34" charset="0"/>
              </a:rPr>
              <a:t>А1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981777" y="4178185"/>
            <a:ext cx="1803994" cy="257629"/>
          </a:xfrm>
          <a:prstGeom prst="roundRect">
            <a:avLst/>
          </a:prstGeom>
          <a:solidFill>
            <a:schemeClr val="bg1">
              <a:lumMod val="5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ru-RU" sz="1600" b="1" kern="0" dirty="0" smtClean="0">
                <a:solidFill>
                  <a:srgbClr val="C00000"/>
                </a:solidFill>
                <a:latin typeface="Calibri"/>
                <a:cs typeface="Arial" pitchFamily="34" charset="0"/>
              </a:rPr>
              <a:t>И</a:t>
            </a:r>
            <a:endParaRPr lang="ru-RU" sz="1600" b="1" kern="0" dirty="0">
              <a:solidFill>
                <a:srgbClr val="C00000"/>
              </a:solidFill>
              <a:latin typeface="Calibri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019678" y="4435814"/>
            <a:ext cx="17281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r>
              <a:rPr lang="ru-RU" dirty="0">
                <a:solidFill>
                  <a:schemeClr val="tx1"/>
                </a:solidFill>
              </a:rPr>
              <a:t>Котировальные </a:t>
            </a:r>
            <a:r>
              <a:rPr lang="ru-RU" dirty="0" smtClean="0">
                <a:solidFill>
                  <a:schemeClr val="tx1"/>
                </a:solidFill>
              </a:rPr>
              <a:t>списки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1469316" y="4764157"/>
            <a:ext cx="2740624" cy="896087"/>
          </a:xfrm>
          <a:prstGeom prst="roundRect">
            <a:avLst/>
          </a:prstGeom>
          <a:noFill/>
          <a:ln w="222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2348104" y="6326156"/>
            <a:ext cx="344803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4138" indent="-84138"/>
            <a:r>
              <a:rPr lang="en-US" sz="800" i="1" dirty="0" smtClean="0"/>
              <a:t>** </a:t>
            </a:r>
            <a:r>
              <a:rPr lang="ru-RU" sz="800" i="1" dirty="0" smtClean="0"/>
              <a:t> Список ценных бумаг, допущенных к торгам в ЗАО «ФБ ММВБ»</a:t>
            </a:r>
            <a:endParaRPr lang="ru-RU" sz="800" i="1" dirty="0"/>
          </a:p>
        </p:txBody>
      </p:sp>
      <p:sp>
        <p:nvSpPr>
          <p:cNvPr id="46" name="TextBox 45"/>
          <p:cNvSpPr txBox="1"/>
          <p:nvPr/>
        </p:nvSpPr>
        <p:spPr>
          <a:xfrm>
            <a:off x="2244781" y="2519316"/>
            <a:ext cx="129013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C00000"/>
                </a:solidFill>
              </a:rPr>
              <a:t>Список </a:t>
            </a:r>
            <a:r>
              <a:rPr lang="ru-RU" sz="1100" b="1" dirty="0" smtClean="0">
                <a:solidFill>
                  <a:srgbClr val="C00000"/>
                </a:solidFill>
              </a:rPr>
              <a:t>ЦБ**</a:t>
            </a:r>
            <a:endParaRPr lang="ru-RU" sz="1100" b="1" dirty="0">
              <a:solidFill>
                <a:srgbClr val="C00000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3903453" y="2851867"/>
            <a:ext cx="2540755" cy="600987"/>
          </a:xfrm>
          <a:prstGeom prst="rightArrow">
            <a:avLst>
              <a:gd name="adj1" fmla="val 100000"/>
              <a:gd name="adj2" fmla="val 17639"/>
            </a:avLst>
          </a:prstGeom>
          <a:solidFill>
            <a:schemeClr val="bg1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Регулятор </a:t>
            </a:r>
            <a:r>
              <a:rPr lang="ru-RU" sz="8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устанавливает качественные и количественные критерии листинга </a:t>
            </a:r>
            <a:r>
              <a:rPr lang="en-US" sz="8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(free float, </a:t>
            </a:r>
            <a:r>
              <a:rPr lang="ru-RU" sz="8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капитализация </a:t>
            </a:r>
            <a:r>
              <a:rPr lang="en-US" sz="8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free float</a:t>
            </a:r>
            <a:r>
              <a:rPr lang="ru-RU" sz="8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НКП</a:t>
            </a:r>
            <a:r>
              <a:rPr lang="en-US" sz="8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8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lang="ru-RU" sz="8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прочее</a:t>
            </a:r>
            <a:r>
              <a:rPr lang="en-US" sz="8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8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" name="Стрелка вправо 44"/>
          <p:cNvSpPr/>
          <p:nvPr/>
        </p:nvSpPr>
        <p:spPr>
          <a:xfrm>
            <a:off x="3903453" y="3565051"/>
            <a:ext cx="2540755" cy="870763"/>
          </a:xfrm>
          <a:prstGeom prst="rightArrow">
            <a:avLst>
              <a:gd name="adj1" fmla="val 100000"/>
              <a:gd name="adj2" fmla="val 11646"/>
            </a:avLst>
          </a:prstGeom>
          <a:solidFill>
            <a:schemeClr val="bg1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Регулятор устанавливает качественные критерии. Биржа устанавливает их </a:t>
            </a:r>
            <a:r>
              <a:rPr lang="ru-RU" sz="8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минимальные количественные значения </a:t>
            </a:r>
            <a:r>
              <a:rPr lang="ru-RU" sz="8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включения </a:t>
            </a:r>
            <a:r>
              <a:rPr lang="en-US" sz="8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(free float, </a:t>
            </a:r>
            <a:r>
              <a:rPr lang="ru-RU" sz="8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капитализация </a:t>
            </a:r>
            <a:r>
              <a:rPr lang="en-US" sz="8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free float</a:t>
            </a:r>
            <a:r>
              <a:rPr lang="ru-RU" sz="8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НКП</a:t>
            </a:r>
            <a:r>
              <a:rPr lang="en-US" sz="8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8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lang="ru-RU" sz="8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прочее</a:t>
            </a:r>
            <a:r>
              <a:rPr lang="en-US" sz="8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endParaRPr lang="en-US" sz="8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7" name="Стрелка вправо 46"/>
          <p:cNvSpPr/>
          <p:nvPr/>
        </p:nvSpPr>
        <p:spPr>
          <a:xfrm>
            <a:off x="3903453" y="4764156"/>
            <a:ext cx="2540755" cy="896087"/>
          </a:xfrm>
          <a:prstGeom prst="rightArrow">
            <a:avLst>
              <a:gd name="adj1" fmla="val 100000"/>
              <a:gd name="adj2" fmla="val 12927"/>
            </a:avLst>
          </a:prstGeom>
          <a:solidFill>
            <a:schemeClr val="bg1"/>
          </a:solidFill>
          <a:ln w="190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Регулятор устанавливает базовые требования для включения. Биржа может установить дополнительные требования</a:t>
            </a:r>
            <a:r>
              <a:rPr lang="ru-RU" sz="8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800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348104" y="6125390"/>
            <a:ext cx="396392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00" i="1" dirty="0" smtClean="0"/>
              <a:t>* </a:t>
            </a:r>
            <a:r>
              <a:rPr lang="ru-RU" sz="700" i="1" dirty="0" smtClean="0"/>
              <a:t> </a:t>
            </a:r>
            <a:r>
              <a:rPr lang="ru-RU" sz="800" i="1" dirty="0"/>
              <a:t>Банк России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541857" y="2487930"/>
            <a:ext cx="129013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solidFill>
                  <a:srgbClr val="C00000"/>
                </a:solidFill>
              </a:rPr>
              <a:t>Список ЦБ**</a:t>
            </a:r>
          </a:p>
          <a:p>
            <a:pPr algn="ctr"/>
            <a:endParaRPr lang="ru-RU" sz="1100" b="1" dirty="0">
              <a:solidFill>
                <a:srgbClr val="C00000"/>
              </a:solidFill>
            </a:endParaRPr>
          </a:p>
        </p:txBody>
      </p:sp>
      <p:sp>
        <p:nvSpPr>
          <p:cNvPr id="36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388000" y="6192000"/>
            <a:ext cx="360000" cy="360000"/>
          </a:xfrm>
        </p:spPr>
        <p:txBody>
          <a:bodyPr/>
          <a:lstStyle/>
          <a:p>
            <a:r>
              <a:rPr lang="ru-RU" dirty="0" smtClean="0"/>
              <a:t>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848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4432" y="116632"/>
            <a:ext cx="7416000" cy="792088"/>
          </a:xfrm>
        </p:spPr>
        <p:txBody>
          <a:bodyPr anchor="t" anchorCtr="0">
            <a:noAutofit/>
          </a:bodyPr>
          <a:lstStyle/>
          <a:p>
            <a:r>
              <a:rPr lang="ru-RU" sz="2400" b="1" dirty="0">
                <a:solidFill>
                  <a:sysClr val="windowText" lastClr="000000"/>
                </a:solidFill>
                <a:cs typeface="Calibri" pitchFamily="34" charset="0"/>
              </a:rPr>
              <a:t>Допуск к публичному обращению в РФ по решению Московской </a:t>
            </a:r>
            <a:r>
              <a:rPr lang="ru-RU" sz="2400" b="1" dirty="0" smtClean="0">
                <a:solidFill>
                  <a:sysClr val="windowText" lastClr="000000"/>
                </a:solidFill>
                <a:cs typeface="Calibri" pitchFamily="34" charset="0"/>
              </a:rPr>
              <a:t>Биржи</a:t>
            </a:r>
            <a:br>
              <a:rPr lang="ru-RU" sz="2400" b="1" dirty="0" smtClean="0">
                <a:solidFill>
                  <a:sysClr val="windowText" lastClr="000000"/>
                </a:solidFill>
                <a:cs typeface="Calibri" pitchFamily="34" charset="0"/>
              </a:rPr>
            </a:br>
            <a:endParaRPr lang="ru-RU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63437" y="2942184"/>
            <a:ext cx="1032297" cy="29350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Документы для </a:t>
            </a:r>
            <a:r>
              <a:rPr lang="ru-RU" sz="12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листинга</a:t>
            </a:r>
            <a:endParaRPr lang="ru-RU" sz="1200" b="1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50117" y="2954816"/>
            <a:ext cx="1097745" cy="133214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lIns="90000" tIns="46800" rIns="90000" bIns="46800" anchor="ctr"/>
          <a:lstStyle/>
          <a:p>
            <a:pPr marL="266700" indent="-266700" algn="ctr" defTabSz="746125">
              <a:spcBef>
                <a:spcPct val="10000"/>
              </a:spcBef>
              <a:spcAft>
                <a:spcPct val="2000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charset="0"/>
              </a:rPr>
              <a:t>Проспект </a:t>
            </a:r>
          </a:p>
          <a:p>
            <a:pPr marL="266700" indent="-266700" algn="ctr" defTabSz="746125">
              <a:spcBef>
                <a:spcPct val="10000"/>
              </a:spcBef>
              <a:spcAft>
                <a:spcPct val="2000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charset="0"/>
              </a:rPr>
              <a:t>ценных бумаг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48990" y="4370222"/>
            <a:ext cx="1098871" cy="15070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lIns="90000" tIns="46800" rIns="90000" bIns="46800" anchor="ctr"/>
          <a:lstStyle/>
          <a:p>
            <a:pPr marL="266700" indent="-266700" algn="ctr" defTabSz="746125">
              <a:spcBef>
                <a:spcPct val="10000"/>
              </a:spcBef>
              <a:spcAft>
                <a:spcPct val="2000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charset="0"/>
              </a:rPr>
              <a:t>Иные</a:t>
            </a:r>
            <a:r>
              <a:rPr lang="ru-RU" sz="1500" b="1" dirty="0" smtClean="0">
                <a:solidFill>
                  <a:schemeClr val="tx1"/>
                </a:solidFill>
                <a:latin typeface="Arial" pitchFamily="34" charset="0"/>
                <a:cs typeface="Arial" charset="0"/>
              </a:rPr>
              <a:t> </a:t>
            </a:r>
          </a:p>
          <a:p>
            <a:pPr marL="266700" indent="-266700" algn="ctr" defTabSz="746125">
              <a:spcBef>
                <a:spcPct val="10000"/>
              </a:spcBef>
              <a:spcAft>
                <a:spcPct val="2000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charset="0"/>
              </a:rPr>
              <a:t>документы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63438" y="1528179"/>
            <a:ext cx="1032296" cy="13081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Базовые </a:t>
            </a:r>
            <a:r>
              <a:rPr lang="ru-RU" sz="1200" b="1" dirty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требования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2248991" y="1535688"/>
            <a:ext cx="1098871" cy="647249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lIns="90000" tIns="46800" rIns="90000" bIns="46800" anchor="ctr"/>
          <a:lstStyle/>
          <a:p>
            <a:pPr marL="266700" indent="-266700" algn="ctr" defTabSz="746125">
              <a:spcBef>
                <a:spcPct val="10000"/>
              </a:spcBef>
              <a:spcAft>
                <a:spcPct val="2000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sz="1200" b="1" dirty="0" smtClean="0">
                <a:latin typeface="Arial" pitchFamily="34" charset="0"/>
              </a:rPr>
              <a:t>Эмитент</a:t>
            </a:r>
            <a:endParaRPr lang="ru-RU" sz="12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248991" y="2229808"/>
            <a:ext cx="1098871" cy="60651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lIns="90000" tIns="46800" rIns="90000" bIns="46800" anchor="ctr"/>
          <a:lstStyle/>
          <a:p>
            <a:pPr marL="266700" indent="-266700" algn="ctr" defTabSz="746125">
              <a:spcBef>
                <a:spcPct val="10000"/>
              </a:spcBef>
              <a:spcAft>
                <a:spcPct val="2000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charset="0"/>
              </a:rPr>
              <a:t>Ценная </a:t>
            </a:r>
          </a:p>
          <a:p>
            <a:pPr marL="266700" indent="-266700" algn="ctr" defTabSz="746125">
              <a:spcBef>
                <a:spcPct val="10000"/>
              </a:spcBef>
              <a:spcAft>
                <a:spcPct val="2000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Arial" pitchFamily="34" charset="0"/>
                <a:cs typeface="Arial" charset="0"/>
              </a:rPr>
              <a:t>Бумага </a:t>
            </a:r>
            <a:endParaRPr lang="ru-RU" sz="1200" b="1" dirty="0">
              <a:solidFill>
                <a:schemeClr val="tx1"/>
              </a:solidFill>
              <a:latin typeface="Arial" pitchFamily="34" charset="0"/>
              <a:cs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43608" y="864785"/>
            <a:ext cx="7776863" cy="708656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marL="285750" indent="-285750" eaLnBrk="0" hangingPunct="0">
              <a:lnSpc>
                <a:spcPct val="140000"/>
              </a:lnSpc>
              <a:spcBef>
                <a:spcPts val="0"/>
              </a:spcBef>
              <a:buFont typeface="Arial" pitchFamily="34" charset="0"/>
              <a:buChar char="•"/>
              <a:defRPr sz="15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indent="0" eaLnBrk="0" hangingPunct="0">
              <a:spcBef>
                <a:spcPct val="20000"/>
              </a:spcBef>
              <a:buFont typeface="Arial" charset="0"/>
              <a:buNone/>
              <a:defRPr sz="1200">
                <a:latin typeface="+mn-lt"/>
                <a:cs typeface="+mn-cs"/>
              </a:defRPr>
            </a:lvl2pPr>
            <a:lvl3pPr indent="0" eaLnBrk="0" hangingPunct="0">
              <a:spcBef>
                <a:spcPct val="20000"/>
              </a:spcBef>
              <a:buFont typeface="Arial" charset="0"/>
              <a:buNone/>
              <a:defRPr sz="1000">
                <a:latin typeface="+mn-lt"/>
                <a:cs typeface="+mn-cs"/>
              </a:defRPr>
            </a:lvl3pPr>
            <a:lvl4pPr indent="0" eaLnBrk="0" hangingPunct="0">
              <a:spcBef>
                <a:spcPct val="20000"/>
              </a:spcBef>
              <a:buFont typeface="Arial" charset="0"/>
              <a:buNone/>
              <a:defRPr sz="900">
                <a:latin typeface="+mn-lt"/>
                <a:cs typeface="+mn-cs"/>
              </a:defRPr>
            </a:lvl4pPr>
            <a:lvl5pPr indent="0" eaLnBrk="0" hangingPunct="0">
              <a:spcBef>
                <a:spcPct val="20000"/>
              </a:spcBef>
              <a:buFont typeface="Arial" charset="0"/>
              <a:buNone/>
              <a:defRPr sz="900">
                <a:latin typeface="+mn-lt"/>
                <a:cs typeface="+mn-cs"/>
              </a:defRPr>
            </a:lvl5pPr>
            <a:lvl6pPr indent="0">
              <a:spcBef>
                <a:spcPct val="20000"/>
              </a:spcBef>
              <a:buFont typeface="Arial" pitchFamily="34" charset="0"/>
              <a:buNone/>
              <a:defRPr sz="900">
                <a:latin typeface="+mn-lt"/>
                <a:cs typeface="+mn-cs"/>
              </a:defRPr>
            </a:lvl6pPr>
            <a:lvl7pPr indent="0">
              <a:spcBef>
                <a:spcPct val="20000"/>
              </a:spcBef>
              <a:buFont typeface="Arial" pitchFamily="34" charset="0"/>
              <a:buNone/>
              <a:defRPr sz="900">
                <a:latin typeface="+mn-lt"/>
                <a:cs typeface="+mn-cs"/>
              </a:defRPr>
            </a:lvl7pPr>
            <a:lvl8pPr indent="0">
              <a:spcBef>
                <a:spcPct val="20000"/>
              </a:spcBef>
              <a:buFont typeface="Arial" pitchFamily="34" charset="0"/>
              <a:buNone/>
              <a:defRPr sz="900">
                <a:latin typeface="+mn-lt"/>
                <a:cs typeface="+mn-cs"/>
              </a:defRPr>
            </a:lvl8pPr>
            <a:lvl9pPr indent="0">
              <a:spcBef>
                <a:spcPct val="20000"/>
              </a:spcBef>
              <a:buFont typeface="Arial" pitchFamily="34" charset="0"/>
              <a:buNone/>
              <a:defRPr sz="900">
                <a:latin typeface="+mn-lt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ru-RU" dirty="0">
                <a:solidFill>
                  <a:srgbClr val="000000"/>
                </a:solidFill>
              </a:rPr>
              <a:t>Если эмитент и ценная бумага удовлетворяют </a:t>
            </a:r>
            <a:r>
              <a:rPr lang="ru-RU" dirty="0" smtClean="0">
                <a:solidFill>
                  <a:srgbClr val="000000"/>
                </a:solidFill>
              </a:rPr>
              <a:t>указанным ниже </a:t>
            </a:r>
            <a:r>
              <a:rPr lang="ru-RU" dirty="0">
                <a:solidFill>
                  <a:srgbClr val="000000"/>
                </a:solidFill>
              </a:rPr>
              <a:t>требованиям, то </a:t>
            </a:r>
            <a:r>
              <a:rPr lang="ru-RU" dirty="0" smtClean="0">
                <a:solidFill>
                  <a:srgbClr val="000000"/>
                </a:solidFill>
              </a:rPr>
              <a:t>ценные бумаги иностранного эмитента  могут </a:t>
            </a:r>
            <a:r>
              <a:rPr lang="ru-RU" dirty="0">
                <a:solidFill>
                  <a:srgbClr val="000000"/>
                </a:solidFill>
              </a:rPr>
              <a:t>быть допущены к обращению в РФ по решению Биржи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3426905" y="1535687"/>
            <a:ext cx="5177541" cy="639741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solidFill>
                  <a:srgbClr val="000000"/>
                </a:solidFill>
              </a:rPr>
              <a:t>зарегистрирован в стране, признаваемой Регулятором</a:t>
            </a:r>
            <a:r>
              <a:rPr lang="en-US" sz="1100" dirty="0">
                <a:solidFill>
                  <a:srgbClr val="000000"/>
                </a:solidFill>
              </a:rPr>
              <a:t> </a:t>
            </a:r>
            <a:r>
              <a:rPr lang="ru-RU" sz="1100" dirty="0">
                <a:solidFill>
                  <a:srgbClr val="000000"/>
                </a:solidFill>
              </a:rPr>
              <a:t>для целей листинга в РФ</a:t>
            </a:r>
            <a:endParaRPr lang="en-US" sz="1100" dirty="0">
              <a:solidFill>
                <a:srgbClr val="000000"/>
              </a:solidFill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solidFill>
                  <a:srgbClr val="000000"/>
                </a:solidFill>
              </a:rPr>
              <a:t>имеет первичный листинг на иностранной бирже, включенной в </a:t>
            </a:r>
            <a:r>
              <a:rPr lang="ru-RU" sz="1100" dirty="0" smtClean="0">
                <a:solidFill>
                  <a:srgbClr val="000000"/>
                </a:solidFill>
              </a:rPr>
              <a:t>перечень*, </a:t>
            </a:r>
            <a:r>
              <a:rPr lang="ru-RU" sz="1100" dirty="0">
                <a:solidFill>
                  <a:srgbClr val="000000"/>
                </a:solidFill>
              </a:rPr>
              <a:t>утвержденный Регулятором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425486" y="2229808"/>
            <a:ext cx="5178960" cy="59287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solidFill>
                  <a:srgbClr val="000000"/>
                </a:solidFill>
              </a:rPr>
              <a:t>имеет код </a:t>
            </a:r>
            <a:r>
              <a:rPr lang="en-US" sz="1100" dirty="0">
                <a:solidFill>
                  <a:srgbClr val="000000"/>
                </a:solidFill>
              </a:rPr>
              <a:t>CFI </a:t>
            </a:r>
            <a:r>
              <a:rPr lang="ru-RU" sz="1100" dirty="0">
                <a:solidFill>
                  <a:srgbClr val="000000"/>
                </a:solidFill>
              </a:rPr>
              <a:t>и </a:t>
            </a:r>
            <a:r>
              <a:rPr lang="en-US" sz="1100" dirty="0">
                <a:solidFill>
                  <a:srgbClr val="000000"/>
                </a:solidFill>
              </a:rPr>
              <a:t>ISIN </a:t>
            </a:r>
            <a:endParaRPr lang="ru-RU" sz="1100" dirty="0">
              <a:solidFill>
                <a:srgbClr val="000000"/>
              </a:solidFill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solidFill>
                  <a:srgbClr val="000000"/>
                </a:solidFill>
              </a:rPr>
              <a:t>не имеет ограничений на публичное обращение и может предлагаться неограниченному кругу инвесторов в РФ</a:t>
            </a:r>
            <a:endParaRPr lang="en-US" sz="1100" dirty="0">
              <a:solidFill>
                <a:srgbClr val="000000"/>
              </a:solidFill>
            </a:endParaRPr>
          </a:p>
          <a:p>
            <a:pPr marL="171450" indent="-171450" algn="just">
              <a:buFont typeface="Arial" pitchFamily="34" charset="0"/>
              <a:buChar char="•"/>
            </a:pP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426905" y="2954816"/>
            <a:ext cx="1872208" cy="66607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lIns="90000" tIns="46800" rIns="90000" bIns="46800" anchor="ctr"/>
          <a:lstStyle/>
          <a:p>
            <a:pPr marL="266700" indent="-266700" algn="ctr" defTabSz="746125">
              <a:spcBef>
                <a:spcPct val="10000"/>
              </a:spcBef>
              <a:spcAft>
                <a:spcPct val="20000"/>
              </a:spcAft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ru-RU" sz="900" b="1" dirty="0">
                <a:solidFill>
                  <a:srgbClr val="000000"/>
                </a:solidFill>
              </a:rPr>
              <a:t>Листинг на основной </a:t>
            </a:r>
            <a:endParaRPr lang="ru-RU" sz="900" b="1" dirty="0" smtClean="0">
              <a:solidFill>
                <a:srgbClr val="000000"/>
              </a:solidFill>
            </a:endParaRPr>
          </a:p>
          <a:p>
            <a:pPr marL="266700" indent="-266700" algn="ctr" defTabSz="746125">
              <a:spcBef>
                <a:spcPct val="10000"/>
              </a:spcBef>
              <a:spcAft>
                <a:spcPct val="20000"/>
              </a:spcAft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ru-RU" sz="900" b="1" dirty="0" smtClean="0">
                <a:solidFill>
                  <a:srgbClr val="000000"/>
                </a:solidFill>
              </a:rPr>
              <a:t>площадке получен </a:t>
            </a:r>
            <a:r>
              <a:rPr lang="ru-RU" sz="900" b="1" dirty="0">
                <a:solidFill>
                  <a:srgbClr val="000000"/>
                </a:solidFill>
              </a:rPr>
              <a:t>более, </a:t>
            </a:r>
            <a:endParaRPr lang="ru-RU" sz="900" b="1" dirty="0" smtClean="0">
              <a:solidFill>
                <a:srgbClr val="000000"/>
              </a:solidFill>
            </a:endParaRPr>
          </a:p>
          <a:p>
            <a:pPr marL="266700" indent="-266700" algn="ctr" defTabSz="746125">
              <a:spcBef>
                <a:spcPct val="10000"/>
              </a:spcBef>
              <a:spcAft>
                <a:spcPct val="20000"/>
              </a:spcAft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ru-RU" sz="900" b="1" dirty="0" smtClean="0">
                <a:solidFill>
                  <a:srgbClr val="000000"/>
                </a:solidFill>
              </a:rPr>
              <a:t>чем </a:t>
            </a:r>
            <a:r>
              <a:rPr lang="ru-RU" sz="900" b="1" dirty="0">
                <a:solidFill>
                  <a:srgbClr val="000000"/>
                </a:solidFill>
              </a:rPr>
              <a:t>3 года </a:t>
            </a:r>
            <a:r>
              <a:rPr lang="ru-RU" sz="900" b="1" dirty="0" smtClean="0">
                <a:solidFill>
                  <a:srgbClr val="000000"/>
                </a:solidFill>
              </a:rPr>
              <a:t>назад</a:t>
            </a:r>
            <a:endParaRPr lang="ru-RU" sz="1200" b="1" dirty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3425486" y="3643219"/>
            <a:ext cx="1872208" cy="64379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lIns="90000" tIns="46800" rIns="90000" bIns="46800" anchor="ctr"/>
          <a:lstStyle/>
          <a:p>
            <a:pPr marL="266700" indent="-266700" algn="ctr" defTabSz="746125">
              <a:spcBef>
                <a:spcPct val="10000"/>
              </a:spcBef>
              <a:spcAft>
                <a:spcPct val="20000"/>
              </a:spcAft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ru-RU" sz="900" b="1" dirty="0">
                <a:solidFill>
                  <a:srgbClr val="000000"/>
                </a:solidFill>
              </a:rPr>
              <a:t>Листинг на основной </a:t>
            </a:r>
            <a:endParaRPr lang="ru-RU" sz="900" b="1" dirty="0" smtClean="0">
              <a:solidFill>
                <a:srgbClr val="000000"/>
              </a:solidFill>
            </a:endParaRPr>
          </a:p>
          <a:p>
            <a:pPr marL="266700" indent="-266700" algn="ctr" defTabSz="746125">
              <a:spcBef>
                <a:spcPct val="10000"/>
              </a:spcBef>
              <a:spcAft>
                <a:spcPct val="20000"/>
              </a:spcAft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ru-RU" sz="900" b="1" dirty="0" smtClean="0">
                <a:solidFill>
                  <a:srgbClr val="000000"/>
                </a:solidFill>
              </a:rPr>
              <a:t>площадке получен </a:t>
            </a:r>
            <a:r>
              <a:rPr lang="ru-RU" sz="900" b="1" dirty="0">
                <a:solidFill>
                  <a:srgbClr val="000000"/>
                </a:solidFill>
              </a:rPr>
              <a:t>менее, </a:t>
            </a:r>
            <a:endParaRPr lang="ru-RU" sz="900" b="1" dirty="0" smtClean="0">
              <a:solidFill>
                <a:srgbClr val="000000"/>
              </a:solidFill>
            </a:endParaRPr>
          </a:p>
          <a:p>
            <a:pPr marL="266700" indent="-266700" algn="ctr" defTabSz="746125">
              <a:spcBef>
                <a:spcPct val="10000"/>
              </a:spcBef>
              <a:spcAft>
                <a:spcPct val="20000"/>
              </a:spcAft>
              <a:buClr>
                <a:srgbClr val="000000"/>
              </a:buClr>
              <a:buSzPct val="80000"/>
              <a:buFont typeface="Wingdings" pitchFamily="2" charset="2"/>
              <a:buNone/>
            </a:pPr>
            <a:r>
              <a:rPr lang="ru-RU" sz="900" b="1" dirty="0" smtClean="0">
                <a:solidFill>
                  <a:srgbClr val="000000"/>
                </a:solidFill>
              </a:rPr>
              <a:t>чем </a:t>
            </a:r>
            <a:r>
              <a:rPr lang="ru-RU" sz="900" b="1" dirty="0">
                <a:solidFill>
                  <a:srgbClr val="000000"/>
                </a:solidFill>
              </a:rPr>
              <a:t>3 года </a:t>
            </a:r>
            <a:r>
              <a:rPr lang="ru-RU" sz="900" b="1" dirty="0" smtClean="0">
                <a:solidFill>
                  <a:srgbClr val="000000"/>
                </a:solidFill>
              </a:rPr>
              <a:t>назад</a:t>
            </a:r>
            <a:endParaRPr lang="ru-RU" sz="900" b="1" dirty="0">
              <a:solidFill>
                <a:srgbClr val="00000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364362" y="2942184"/>
            <a:ext cx="3240084" cy="67870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>
                <a:solidFill>
                  <a:srgbClr val="000000"/>
                </a:solidFill>
              </a:rPr>
              <a:t>Проспект </a:t>
            </a:r>
            <a:r>
              <a:rPr lang="ru-RU" sz="1000" dirty="0" smtClean="0">
                <a:solidFill>
                  <a:srgbClr val="000000"/>
                </a:solidFill>
              </a:rPr>
              <a:t>состоит из утвержденных </a:t>
            </a:r>
            <a:r>
              <a:rPr lang="ru-RU" sz="1000" dirty="0">
                <a:solidFill>
                  <a:srgbClr val="000000"/>
                </a:solidFill>
              </a:rPr>
              <a:t>годовых отчетов за три последних года, </a:t>
            </a:r>
            <a:r>
              <a:rPr lang="ru-RU" sz="1000" dirty="0" smtClean="0">
                <a:solidFill>
                  <a:srgbClr val="000000"/>
                </a:solidFill>
              </a:rPr>
              <a:t>переведенных на русский язык и подписанных эмитентом + </a:t>
            </a:r>
            <a:r>
              <a:rPr lang="ru-RU" sz="1000" dirty="0">
                <a:solidFill>
                  <a:srgbClr val="000000"/>
                </a:solidFill>
              </a:rPr>
              <a:t>общая информация о ЦБ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5364362" y="3643219"/>
            <a:ext cx="3240084" cy="64374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000" dirty="0">
                <a:solidFill>
                  <a:srgbClr val="000000"/>
                </a:solidFill>
              </a:rPr>
              <a:t>Проспект состоит из </a:t>
            </a:r>
            <a:r>
              <a:rPr lang="ru-RU" sz="1000" dirty="0" smtClean="0">
                <a:solidFill>
                  <a:srgbClr val="000000"/>
                </a:solidFill>
              </a:rPr>
              <a:t>иностранного Проспекта и </a:t>
            </a:r>
            <a:r>
              <a:rPr lang="ru-RU" sz="1000" dirty="0">
                <a:solidFill>
                  <a:srgbClr val="000000"/>
                </a:solidFill>
              </a:rPr>
              <a:t>годовых отчетов за каждый год с даты первичного </a:t>
            </a:r>
            <a:r>
              <a:rPr lang="ru-RU" sz="1000" dirty="0" smtClean="0">
                <a:solidFill>
                  <a:srgbClr val="000000"/>
                </a:solidFill>
              </a:rPr>
              <a:t>листинга, переведенных </a:t>
            </a:r>
            <a:r>
              <a:rPr lang="ru-RU" sz="1000" dirty="0">
                <a:solidFill>
                  <a:srgbClr val="000000"/>
                </a:solidFill>
              </a:rPr>
              <a:t>на русский язык и </a:t>
            </a:r>
            <a:r>
              <a:rPr lang="ru-RU" sz="1000" dirty="0" smtClean="0">
                <a:solidFill>
                  <a:srgbClr val="000000"/>
                </a:solidFill>
              </a:rPr>
              <a:t>подписанных эмитентом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426905" y="4382032"/>
            <a:ext cx="5177541" cy="149524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</a:rPr>
              <a:t>Договор листинга с Московской Биржей</a:t>
            </a:r>
            <a:endParaRPr lang="en-US" sz="1200" dirty="0">
              <a:solidFill>
                <a:srgbClr val="000000"/>
              </a:solidFill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</a:rPr>
              <a:t>Заявление</a:t>
            </a:r>
            <a:endParaRPr lang="en-US" sz="1200" dirty="0">
              <a:solidFill>
                <a:srgbClr val="000000"/>
              </a:solidFill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</a:rPr>
              <a:t>Анкета с данными о ценных бумагах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</a:rPr>
              <a:t>Письмо, подтверждающее отсутствие ограничений на публичное обращение ценных бумаг в РФ</a:t>
            </a:r>
            <a:endParaRPr lang="en-US" sz="1200" dirty="0">
              <a:solidFill>
                <a:srgbClr val="000000"/>
              </a:solidFill>
            </a:endParaRP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</a:rPr>
              <a:t>Подтверждение полномочий подписанта документов, предоставляемых для прохождения листинга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200" dirty="0">
                <a:solidFill>
                  <a:srgbClr val="000000"/>
                </a:solidFill>
              </a:rPr>
              <a:t>Подтверждение организационно-правовой формы </a:t>
            </a:r>
            <a:r>
              <a:rPr lang="ru-RU" sz="1200" dirty="0" smtClean="0">
                <a:solidFill>
                  <a:srgbClr val="000000"/>
                </a:solidFill>
              </a:rPr>
              <a:t>эмитента</a:t>
            </a:r>
            <a:endParaRPr lang="en-US" sz="1200" dirty="0">
              <a:solidFill>
                <a:srgbClr val="0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74014" y="6065276"/>
            <a:ext cx="608641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i="1" dirty="0" smtClean="0"/>
              <a:t>* </a:t>
            </a:r>
            <a:r>
              <a:rPr lang="ru-RU" sz="900" i="1" dirty="0" smtClean="0"/>
              <a:t> Перечень иностранных фондовых бирж , утвержденный  Приказом ФСФР  № 12-46 </a:t>
            </a:r>
            <a:r>
              <a:rPr lang="ru-RU" sz="900" i="1" dirty="0" err="1" smtClean="0"/>
              <a:t>пз</a:t>
            </a:r>
            <a:r>
              <a:rPr lang="ru-RU" sz="900" i="1" dirty="0" smtClean="0"/>
              <a:t>-н  от 19.06.2012г. </a:t>
            </a:r>
            <a:endParaRPr lang="ru-RU" sz="900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067944" y="3512878"/>
            <a:ext cx="576063" cy="2160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rgbClr val="C00000"/>
                </a:solidFill>
              </a:rPr>
              <a:t>ИЛИ</a:t>
            </a:r>
            <a:endParaRPr lang="ru-RU" sz="1500" b="1" dirty="0">
              <a:solidFill>
                <a:srgbClr val="C00000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1335-259E-40F9-B4E1-7E4FDCDF6836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0939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145888" y="188640"/>
            <a:ext cx="7416000" cy="360040"/>
          </a:xfrm>
        </p:spPr>
        <p:txBody>
          <a:bodyPr anchor="t" anchorCtr="0">
            <a:noAutofit/>
          </a:bodyPr>
          <a:lstStyle/>
          <a:p>
            <a:r>
              <a:rPr lang="ru-RU" b="1" dirty="0" smtClean="0"/>
              <a:t>Специальные требования для листинга </a:t>
            </a:r>
            <a:r>
              <a:rPr lang="en-US" b="1" dirty="0" smtClean="0"/>
              <a:t>ETF (1\</a:t>
            </a:r>
            <a:r>
              <a:rPr lang="ru-RU" b="1" dirty="0" smtClean="0"/>
              <a:t>3</a:t>
            </a:r>
            <a:r>
              <a:rPr lang="en-US" b="1" dirty="0" smtClean="0"/>
              <a:t>)</a:t>
            </a:r>
            <a:endParaRPr lang="ru-RU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150904" y="1225498"/>
            <a:ext cx="1032296" cy="30675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Базовые требования </a:t>
            </a:r>
            <a:r>
              <a:rPr lang="en-US" sz="12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ETF </a:t>
            </a:r>
            <a:endParaRPr lang="ru-RU" sz="1200" b="1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36457" y="1233006"/>
            <a:ext cx="1098871" cy="6838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lIns="90000" tIns="46800" rIns="90000" bIns="46800" anchor="ctr"/>
          <a:lstStyle/>
          <a:p>
            <a:pPr marL="266700" indent="-266700" algn="ctr" defTabSz="746125">
              <a:spcBef>
                <a:spcPct val="10000"/>
              </a:spcBef>
              <a:spcAft>
                <a:spcPct val="2000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cs typeface="Arial" charset="0"/>
              </a:rPr>
              <a:t>Эмитент</a:t>
            </a:r>
            <a:endParaRPr lang="ru-RU" sz="1100" dirty="0">
              <a:solidFill>
                <a:schemeClr val="tx1"/>
              </a:solidFill>
              <a:latin typeface="Arial" pitchFamily="34" charset="0"/>
              <a:cs typeface="Arial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48214" y="1977058"/>
            <a:ext cx="1098871" cy="72008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lIns="90000" tIns="46800" rIns="90000" bIns="46800" anchor="ctr"/>
          <a:lstStyle/>
          <a:p>
            <a:pPr marL="266700" indent="-266700" algn="ctr" defTabSz="746125">
              <a:spcBef>
                <a:spcPct val="10000"/>
              </a:spcBef>
              <a:spcAft>
                <a:spcPct val="2000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sz="1100" dirty="0">
                <a:latin typeface="Arial" pitchFamily="34" charset="0"/>
              </a:rPr>
              <a:t>Проспект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419872" y="1233005"/>
            <a:ext cx="5369381" cy="683827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solidFill>
                  <a:schemeClr val="tx1"/>
                </a:solidFill>
              </a:rPr>
              <a:t>и</a:t>
            </a:r>
            <a:r>
              <a:rPr lang="ru-RU" sz="1100" dirty="0" smtClean="0">
                <a:solidFill>
                  <a:schemeClr val="tx1"/>
                </a:solidFill>
              </a:rPr>
              <a:t>ностранный инвестиционный фонд (компания) в соответствии с личным законом относится </a:t>
            </a:r>
            <a:r>
              <a:rPr lang="ru-RU" sz="1100" dirty="0">
                <a:solidFill>
                  <a:schemeClr val="tx1"/>
                </a:solidFill>
              </a:rPr>
              <a:t>к схемам коллективного инвестирования, созданным с </a:t>
            </a:r>
            <a:r>
              <a:rPr lang="ru-RU" sz="1100" dirty="0">
                <a:solidFill>
                  <a:schemeClr val="tx1"/>
                </a:solidFill>
                <a:cs typeface="Arial" charset="0"/>
              </a:rPr>
              <a:t>единственной </a:t>
            </a:r>
            <a:r>
              <a:rPr lang="ru-RU" sz="1100" dirty="0" smtClean="0">
                <a:solidFill>
                  <a:schemeClr val="tx1"/>
                </a:solidFill>
              </a:rPr>
              <a:t>целью – инвестировать </a:t>
            </a:r>
            <a:r>
              <a:rPr lang="ru-RU" sz="1100" dirty="0">
                <a:solidFill>
                  <a:schemeClr val="tx1"/>
                </a:solidFill>
              </a:rPr>
              <a:t>публично привлеченные средства на </a:t>
            </a:r>
            <a:r>
              <a:rPr lang="ru-RU" sz="1200" dirty="0">
                <a:solidFill>
                  <a:schemeClr val="tx1"/>
                </a:solidFill>
              </a:rPr>
              <a:t>принципе пропорционального распределения </a:t>
            </a:r>
            <a:r>
              <a:rPr lang="ru-RU" sz="1200" dirty="0" smtClean="0">
                <a:solidFill>
                  <a:schemeClr val="tx1"/>
                </a:solidFill>
              </a:rPr>
              <a:t>риска</a:t>
            </a:r>
            <a:endParaRPr lang="en-US" sz="1200" dirty="0" smtClean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443318" y="1962597"/>
            <a:ext cx="5351818" cy="72008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 smtClean="0">
                <a:solidFill>
                  <a:schemeClr val="tx1"/>
                </a:solidFill>
              </a:rPr>
              <a:t>предусматривает </a:t>
            </a:r>
            <a:r>
              <a:rPr lang="ru-RU" sz="1100" dirty="0">
                <a:solidFill>
                  <a:schemeClr val="tx1"/>
                </a:solidFill>
              </a:rPr>
              <a:t>выкуп (приобретение) ценных бумаг этих фондов (компаний) по цене, существенно не отличающейся от цены, определенной исходя из </a:t>
            </a:r>
            <a:r>
              <a:rPr lang="ru-RU" sz="1100" dirty="0" smtClean="0">
                <a:solidFill>
                  <a:schemeClr val="tx1"/>
                </a:solidFill>
              </a:rPr>
              <a:t>СЧА; </a:t>
            </a:r>
          </a:p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 smtClean="0">
                <a:solidFill>
                  <a:schemeClr val="tx1"/>
                </a:solidFill>
              </a:rPr>
              <a:t>предусматривает </a:t>
            </a:r>
            <a:r>
              <a:rPr lang="ru-RU" sz="1100" dirty="0">
                <a:solidFill>
                  <a:schemeClr val="tx1"/>
                </a:solidFill>
              </a:rPr>
              <a:t>прохождение процедуры листинга этих ценных бумаг на </a:t>
            </a:r>
            <a:r>
              <a:rPr lang="ru-RU" sz="1100" dirty="0" smtClean="0">
                <a:solidFill>
                  <a:schemeClr val="tx1"/>
                </a:solidFill>
              </a:rPr>
              <a:t>бирже.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36457" y="2759297"/>
            <a:ext cx="1098871" cy="47531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lIns="90000" tIns="46800" rIns="90000" bIns="46800" anchor="ctr"/>
          <a:lstStyle/>
          <a:p>
            <a:pPr marL="266700" indent="-266700" algn="ctr" defTabSz="746125">
              <a:spcBef>
                <a:spcPct val="10000"/>
              </a:spcBef>
              <a:spcAft>
                <a:spcPct val="2000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sz="1100" dirty="0">
                <a:latin typeface="Arial" pitchFamily="34" charset="0"/>
              </a:rPr>
              <a:t>Уполномоченный</a:t>
            </a:r>
          </a:p>
          <a:p>
            <a:pPr marL="266700" indent="-266700" algn="ctr" defTabSz="746125">
              <a:spcBef>
                <a:spcPct val="10000"/>
              </a:spcBef>
              <a:spcAft>
                <a:spcPct val="2000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sz="1100" dirty="0">
                <a:latin typeface="Arial" pitchFamily="34" charset="0"/>
              </a:rPr>
              <a:t> участник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427586" y="2759297"/>
            <a:ext cx="5356166" cy="47531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tx1"/>
                </a:solidFill>
                <a:cs typeface="Arial" charset="0"/>
              </a:rPr>
              <a:t>в перечень уполномоченных лиц, осуществляющих покупку ценных бумаг этого фонда</a:t>
            </a:r>
            <a:r>
              <a:rPr lang="en-US" sz="11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 sz="1100" dirty="0">
                <a:solidFill>
                  <a:schemeClr val="tx1"/>
                </a:solidFill>
                <a:cs typeface="Arial" charset="0"/>
              </a:rPr>
              <a:t>по требованию владельцев, должен быть включен российский брокер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50904" y="4437112"/>
            <a:ext cx="1032296" cy="17656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err="1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Обязатель-ства</a:t>
            </a:r>
            <a:r>
              <a:rPr lang="ru-RU" sz="12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 </a:t>
            </a:r>
          </a:p>
          <a:p>
            <a:pPr algn="ctr"/>
            <a:r>
              <a:rPr lang="ru-RU" sz="1200" b="1" dirty="0" err="1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маркет-мейкера</a:t>
            </a:r>
            <a:endParaRPr lang="ru-RU" sz="1200" b="1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414371" y="4437113"/>
            <a:ext cx="5369381" cy="72008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 smtClean="0">
                <a:solidFill>
                  <a:schemeClr val="tx1"/>
                </a:solidFill>
              </a:rPr>
              <a:t>обязательства </a:t>
            </a:r>
            <a:r>
              <a:rPr lang="ru-RU" sz="1100" dirty="0" err="1" smtClean="0">
                <a:solidFill>
                  <a:schemeClr val="tx1"/>
                </a:solidFill>
              </a:rPr>
              <a:t>маркет-мейкера</a:t>
            </a:r>
            <a:r>
              <a:rPr lang="ru-RU" sz="1100" dirty="0" smtClean="0">
                <a:solidFill>
                  <a:schemeClr val="tx1"/>
                </a:solidFill>
              </a:rPr>
              <a:t> </a:t>
            </a:r>
            <a:r>
              <a:rPr lang="ru-RU" sz="1100" dirty="0">
                <a:solidFill>
                  <a:schemeClr val="tx1"/>
                </a:solidFill>
                <a:cs typeface="Arial" charset="0"/>
              </a:rPr>
              <a:t>в отношении ценных бумаг </a:t>
            </a:r>
            <a:r>
              <a:rPr lang="ru-RU" sz="1100" dirty="0" smtClean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sz="1100" dirty="0" smtClean="0">
                <a:solidFill>
                  <a:schemeClr val="tx1"/>
                </a:solidFill>
                <a:cs typeface="Arial" charset="0"/>
              </a:rPr>
              <a:t>ETF  </a:t>
            </a:r>
            <a:r>
              <a:rPr lang="ru-RU" sz="1100" dirty="0" smtClean="0">
                <a:solidFill>
                  <a:schemeClr val="tx1"/>
                </a:solidFill>
                <a:cs typeface="Arial" charset="0"/>
              </a:rPr>
              <a:t>предусматривают подачу </a:t>
            </a:r>
            <a:r>
              <a:rPr lang="ru-RU" sz="1100" dirty="0">
                <a:solidFill>
                  <a:schemeClr val="tx1"/>
                </a:solidFill>
                <a:cs typeface="Arial" charset="0"/>
              </a:rPr>
              <a:t>заявок на покупку и продажу ценных бумаг этого фонда в течение не менее </a:t>
            </a:r>
            <a:r>
              <a:rPr lang="ru-RU" sz="1100" dirty="0" smtClean="0">
                <a:solidFill>
                  <a:schemeClr val="tx1"/>
                </a:solidFill>
                <a:cs typeface="Arial" charset="0"/>
              </a:rPr>
              <a:t>60</a:t>
            </a:r>
            <a:r>
              <a:rPr lang="ru-RU" sz="1100" dirty="0">
                <a:solidFill>
                  <a:schemeClr val="tx1"/>
                </a:solidFill>
                <a:cs typeface="Arial" charset="0"/>
              </a:rPr>
              <a:t>% времени каждой основной торговой сессии</a:t>
            </a:r>
            <a:endParaRPr lang="ru-RU" sz="1100" dirty="0">
              <a:solidFill>
                <a:schemeClr val="tx1"/>
              </a:solidFill>
              <a:hlinkClick r:id="rId2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403426" y="5208785"/>
            <a:ext cx="5380325" cy="279203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  <a:cs typeface="Arial" charset="0"/>
              </a:rPr>
              <a:t>цены заявок могут отклоняться от СЧА не более чем на 5%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401153" y="5584355"/>
            <a:ext cx="5382598" cy="61845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объем заявок </a:t>
            </a:r>
            <a:r>
              <a:rPr lang="ru-RU" sz="1200" dirty="0">
                <a:solidFill>
                  <a:schemeClr val="tx1"/>
                </a:solidFill>
              </a:rPr>
              <a:t>на покупку ценных </a:t>
            </a:r>
            <a:r>
              <a:rPr lang="ru-RU" sz="1200" dirty="0" smtClean="0">
                <a:solidFill>
                  <a:schemeClr val="tx1"/>
                </a:solidFill>
              </a:rPr>
              <a:t>бумаг составляет </a:t>
            </a:r>
            <a:r>
              <a:rPr lang="ru-RU" sz="1200" dirty="0">
                <a:solidFill>
                  <a:schemeClr val="tx1"/>
                </a:solidFill>
              </a:rPr>
              <a:t>не менее 1 млн. рублей.</a:t>
            </a:r>
            <a:endParaRPr lang="ru-RU" sz="1200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236457" y="4437112"/>
            <a:ext cx="1098871" cy="72008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lIns="90000" tIns="46800" rIns="90000" bIns="46800" anchor="ctr"/>
          <a:lstStyle/>
          <a:p>
            <a:pPr marL="266700" indent="-266700" algn="ctr" defTabSz="746125">
              <a:spcBef>
                <a:spcPct val="10000"/>
              </a:spcBef>
              <a:spcAft>
                <a:spcPct val="2000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sz="1100" dirty="0">
                <a:latin typeface="Arial" pitchFamily="34" charset="0"/>
              </a:rPr>
              <a:t>Выставление </a:t>
            </a:r>
          </a:p>
          <a:p>
            <a:pPr marL="266700" indent="-266700" algn="ctr" defTabSz="746125">
              <a:spcBef>
                <a:spcPct val="10000"/>
              </a:spcBef>
              <a:spcAft>
                <a:spcPct val="2000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sz="1100" dirty="0">
                <a:latin typeface="Arial" pitchFamily="34" charset="0"/>
              </a:rPr>
              <a:t>заявок на </a:t>
            </a:r>
          </a:p>
          <a:p>
            <a:pPr marL="266700" indent="-266700" algn="ctr" defTabSz="746125">
              <a:spcBef>
                <a:spcPct val="10000"/>
              </a:spcBef>
              <a:spcAft>
                <a:spcPct val="2000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sz="1100" dirty="0">
                <a:latin typeface="Arial" pitchFamily="34" charset="0"/>
              </a:rPr>
              <a:t>покупку/продажу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2236456" y="5208786"/>
            <a:ext cx="1098871" cy="27920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lIns="90000" tIns="46800" rIns="90000" bIns="46800" anchor="ctr"/>
          <a:lstStyle/>
          <a:p>
            <a:pPr marL="266700" indent="-266700" algn="ctr" defTabSz="746125">
              <a:spcBef>
                <a:spcPct val="10000"/>
              </a:spcBef>
              <a:spcAft>
                <a:spcPct val="2000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sz="1100" dirty="0">
                <a:latin typeface="Arial" pitchFamily="34" charset="0"/>
              </a:rPr>
              <a:t>Спред заявок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248213" y="5584355"/>
            <a:ext cx="1098871" cy="61845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lIns="90000" tIns="46800" rIns="90000" bIns="46800" anchor="ctr"/>
          <a:lstStyle/>
          <a:p>
            <a:pPr marL="266700" indent="-266700" algn="ctr" defTabSz="746125">
              <a:spcBef>
                <a:spcPct val="10000"/>
              </a:spcBef>
              <a:spcAft>
                <a:spcPct val="2000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sz="1100" dirty="0">
                <a:latin typeface="Arial" pitchFamily="34" charset="0"/>
              </a:rPr>
              <a:t>Объемы </a:t>
            </a:r>
          </a:p>
          <a:p>
            <a:pPr marL="266700" indent="-266700" algn="ctr" defTabSz="746125">
              <a:spcBef>
                <a:spcPct val="10000"/>
              </a:spcBef>
              <a:spcAft>
                <a:spcPct val="2000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sz="1100" dirty="0">
                <a:latin typeface="Arial" pitchFamily="34" charset="0"/>
              </a:rPr>
              <a:t>заявок </a:t>
            </a:r>
          </a:p>
          <a:p>
            <a:pPr marL="266700" indent="-266700" algn="ctr" defTabSz="746125">
              <a:spcBef>
                <a:spcPct val="10000"/>
              </a:spcBef>
              <a:spcAft>
                <a:spcPct val="2000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sz="1100" dirty="0">
                <a:latin typeface="Arial" pitchFamily="34" charset="0"/>
              </a:rPr>
              <a:t>на покупку</a:t>
            </a: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1335-259E-40F9-B4E1-7E4FDCDF6836}" type="slidenum">
              <a:rPr lang="ru-RU" smtClean="0"/>
              <a:t>4</a:t>
            </a:fld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162288" y="548680"/>
            <a:ext cx="7632848" cy="576064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marL="285750" indent="-285750" eaLnBrk="0" hangingPunct="0">
              <a:lnSpc>
                <a:spcPct val="140000"/>
              </a:lnSpc>
              <a:spcBef>
                <a:spcPts val="0"/>
              </a:spcBef>
              <a:buFont typeface="Arial" pitchFamily="34" charset="0"/>
              <a:buChar char="•"/>
              <a:defRPr sz="15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indent="0" eaLnBrk="0" hangingPunct="0">
              <a:spcBef>
                <a:spcPct val="20000"/>
              </a:spcBef>
              <a:buFont typeface="Arial" charset="0"/>
              <a:buNone/>
              <a:defRPr sz="1200">
                <a:latin typeface="+mn-lt"/>
                <a:cs typeface="+mn-cs"/>
              </a:defRPr>
            </a:lvl2pPr>
            <a:lvl3pPr indent="0" eaLnBrk="0" hangingPunct="0">
              <a:spcBef>
                <a:spcPct val="20000"/>
              </a:spcBef>
              <a:buFont typeface="Arial" charset="0"/>
              <a:buNone/>
              <a:defRPr sz="1000">
                <a:latin typeface="+mn-lt"/>
                <a:cs typeface="+mn-cs"/>
              </a:defRPr>
            </a:lvl3pPr>
            <a:lvl4pPr indent="0" eaLnBrk="0" hangingPunct="0">
              <a:spcBef>
                <a:spcPct val="20000"/>
              </a:spcBef>
              <a:buFont typeface="Arial" charset="0"/>
              <a:buNone/>
              <a:defRPr sz="900">
                <a:latin typeface="+mn-lt"/>
                <a:cs typeface="+mn-cs"/>
              </a:defRPr>
            </a:lvl4pPr>
            <a:lvl5pPr indent="0" eaLnBrk="0" hangingPunct="0">
              <a:spcBef>
                <a:spcPct val="20000"/>
              </a:spcBef>
              <a:buFont typeface="Arial" charset="0"/>
              <a:buNone/>
              <a:defRPr sz="900">
                <a:latin typeface="+mn-lt"/>
                <a:cs typeface="+mn-cs"/>
              </a:defRPr>
            </a:lvl5pPr>
            <a:lvl6pPr indent="0">
              <a:spcBef>
                <a:spcPct val="20000"/>
              </a:spcBef>
              <a:buFont typeface="Arial" pitchFamily="34" charset="0"/>
              <a:buNone/>
              <a:defRPr sz="900">
                <a:latin typeface="+mn-lt"/>
                <a:cs typeface="+mn-cs"/>
              </a:defRPr>
            </a:lvl6pPr>
            <a:lvl7pPr indent="0">
              <a:spcBef>
                <a:spcPct val="20000"/>
              </a:spcBef>
              <a:buFont typeface="Arial" pitchFamily="34" charset="0"/>
              <a:buNone/>
              <a:defRPr sz="900">
                <a:latin typeface="+mn-lt"/>
                <a:cs typeface="+mn-cs"/>
              </a:defRPr>
            </a:lvl7pPr>
            <a:lvl8pPr indent="0">
              <a:spcBef>
                <a:spcPct val="20000"/>
              </a:spcBef>
              <a:buFont typeface="Arial" pitchFamily="34" charset="0"/>
              <a:buNone/>
              <a:defRPr sz="900">
                <a:latin typeface="+mn-lt"/>
                <a:cs typeface="+mn-cs"/>
              </a:defRPr>
            </a:lvl8pPr>
            <a:lvl9pPr indent="0">
              <a:spcBef>
                <a:spcPct val="20000"/>
              </a:spcBef>
              <a:buFont typeface="Arial" pitchFamily="34" charset="0"/>
              <a:buNone/>
              <a:defRPr sz="900">
                <a:latin typeface="+mn-lt"/>
                <a:cs typeface="+mn-cs"/>
              </a:defRPr>
            </a:lvl9pPr>
          </a:lstStyle>
          <a:p>
            <a:pPr marL="0" indent="0" algn="just">
              <a:lnSpc>
                <a:spcPct val="120000"/>
              </a:lnSpc>
              <a:buNone/>
            </a:pPr>
            <a:r>
              <a:rPr lang="ru-RU" dirty="0" smtClean="0"/>
              <a:t>Дополнительно к базовым требованиям для листинга, приведенным ранее, устанавливаются специальные требования для листинга </a:t>
            </a:r>
            <a:r>
              <a:rPr lang="en-US" dirty="0" smtClean="0"/>
              <a:t>ETF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2236457" y="3284984"/>
            <a:ext cx="1098871" cy="100811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lIns="90000" tIns="46800" rIns="90000" bIns="46800" anchor="ctr"/>
          <a:lstStyle/>
          <a:p>
            <a:pPr marL="266700" indent="-266700" algn="ctr" defTabSz="746125">
              <a:spcBef>
                <a:spcPct val="10000"/>
              </a:spcBef>
              <a:spcAft>
                <a:spcPct val="2000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sz="1100" dirty="0">
                <a:latin typeface="Arial" pitchFamily="34" charset="0"/>
              </a:rPr>
              <a:t>Стоимость</a:t>
            </a:r>
          </a:p>
          <a:p>
            <a:pPr marL="266700" indent="-266700" algn="ctr" defTabSz="746125">
              <a:spcBef>
                <a:spcPct val="10000"/>
              </a:spcBef>
              <a:spcAft>
                <a:spcPct val="2000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sz="1100" dirty="0">
                <a:latin typeface="Arial" pitchFamily="34" charset="0"/>
              </a:rPr>
              <a:t>имущества</a:t>
            </a:r>
          </a:p>
          <a:p>
            <a:pPr marL="266700" indent="-266700" algn="ctr" defTabSz="746125">
              <a:spcBef>
                <a:spcPct val="10000"/>
              </a:spcBef>
              <a:spcAft>
                <a:spcPct val="2000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sz="1100" dirty="0">
                <a:latin typeface="Arial" pitchFamily="34" charset="0"/>
              </a:rPr>
              <a:t>Фонда/Класса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3417652" y="3284984"/>
            <a:ext cx="5366100" cy="1008112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 smtClean="0">
                <a:solidFill>
                  <a:schemeClr val="tx1"/>
                </a:solidFill>
              </a:rPr>
              <a:t>Предполагаемая рыночная стоимость паев (акций, долей) такого фонда, предлагаемых к обращению на российской бирже, составляет эквивалент не менее 25 млн. </a:t>
            </a:r>
            <a:r>
              <a:rPr lang="ru-RU" sz="1100" dirty="0">
                <a:solidFill>
                  <a:schemeClr val="tx1"/>
                </a:solidFill>
              </a:rPr>
              <a:t>руб.. </a:t>
            </a:r>
            <a:endParaRPr lang="ru-RU" sz="1100" dirty="0" smtClean="0">
              <a:solidFill>
                <a:schemeClr val="tx1"/>
              </a:solidFill>
            </a:endParaRPr>
          </a:p>
          <a:p>
            <a:pPr algn="just"/>
            <a:r>
              <a:rPr lang="ru-RU" sz="1100" dirty="0" smtClean="0">
                <a:solidFill>
                  <a:schemeClr val="tx1"/>
                </a:solidFill>
              </a:rPr>
              <a:t>Предполагаемая </a:t>
            </a:r>
            <a:r>
              <a:rPr lang="ru-RU" sz="1100" dirty="0">
                <a:solidFill>
                  <a:schemeClr val="tx1"/>
                </a:solidFill>
              </a:rPr>
              <a:t>рыночная стоимость </a:t>
            </a:r>
            <a:r>
              <a:rPr lang="ru-RU" sz="1100" dirty="0" smtClean="0">
                <a:solidFill>
                  <a:schemeClr val="tx1"/>
                </a:solidFill>
              </a:rPr>
              <a:t>=  СЧА ценной бумаги * количество ценных бумаг, предлагаемых к обращению на российской бирже.</a:t>
            </a:r>
            <a:endParaRPr lang="ru-RU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566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603216" cy="432048"/>
          </a:xfrm>
        </p:spPr>
        <p:txBody>
          <a:bodyPr anchor="t" anchorCtr="0">
            <a:noAutofit/>
          </a:bodyPr>
          <a:lstStyle/>
          <a:p>
            <a:r>
              <a:rPr lang="ru-RU" b="1" dirty="0"/>
              <a:t>Специальные требования для листинга </a:t>
            </a:r>
            <a:r>
              <a:rPr lang="en-US" b="1" dirty="0"/>
              <a:t>ETF </a:t>
            </a:r>
            <a:r>
              <a:rPr lang="en-US" b="1" dirty="0" smtClean="0"/>
              <a:t>(2\</a:t>
            </a:r>
            <a:r>
              <a:rPr lang="ru-RU" b="1" dirty="0" smtClean="0"/>
              <a:t>3</a:t>
            </a:r>
            <a:r>
              <a:rPr lang="en-US" b="1" dirty="0" smtClean="0"/>
              <a:t>)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71600" y="548680"/>
            <a:ext cx="7815727" cy="504056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>
            <a:lvl1pPr marL="285750" indent="-285750" eaLnBrk="0" hangingPunct="0">
              <a:lnSpc>
                <a:spcPct val="140000"/>
              </a:lnSpc>
              <a:spcBef>
                <a:spcPts val="0"/>
              </a:spcBef>
              <a:buFont typeface="Arial" pitchFamily="34" charset="0"/>
              <a:buChar char="•"/>
              <a:defRPr sz="1500" baseline="0">
                <a:latin typeface="+mj-lt"/>
                <a:ea typeface="Verdana" pitchFamily="34" charset="0"/>
                <a:cs typeface="Verdana" pitchFamily="34" charset="0"/>
              </a:defRPr>
            </a:lvl1pPr>
            <a:lvl2pPr indent="0" eaLnBrk="0" hangingPunct="0">
              <a:spcBef>
                <a:spcPct val="20000"/>
              </a:spcBef>
              <a:buFont typeface="Arial" charset="0"/>
              <a:buNone/>
              <a:defRPr sz="1200">
                <a:latin typeface="+mn-lt"/>
                <a:cs typeface="+mn-cs"/>
              </a:defRPr>
            </a:lvl2pPr>
            <a:lvl3pPr indent="0" eaLnBrk="0" hangingPunct="0">
              <a:spcBef>
                <a:spcPct val="20000"/>
              </a:spcBef>
              <a:buFont typeface="Arial" charset="0"/>
              <a:buNone/>
              <a:defRPr sz="1000">
                <a:latin typeface="+mn-lt"/>
                <a:cs typeface="+mn-cs"/>
              </a:defRPr>
            </a:lvl3pPr>
            <a:lvl4pPr indent="0" eaLnBrk="0" hangingPunct="0">
              <a:spcBef>
                <a:spcPct val="20000"/>
              </a:spcBef>
              <a:buFont typeface="Arial" charset="0"/>
              <a:buNone/>
              <a:defRPr sz="900">
                <a:latin typeface="+mn-lt"/>
                <a:cs typeface="+mn-cs"/>
              </a:defRPr>
            </a:lvl4pPr>
            <a:lvl5pPr indent="0" eaLnBrk="0" hangingPunct="0">
              <a:spcBef>
                <a:spcPct val="20000"/>
              </a:spcBef>
              <a:buFont typeface="Arial" charset="0"/>
              <a:buNone/>
              <a:defRPr sz="900">
                <a:latin typeface="+mn-lt"/>
                <a:cs typeface="+mn-cs"/>
              </a:defRPr>
            </a:lvl5pPr>
            <a:lvl6pPr indent="0">
              <a:spcBef>
                <a:spcPct val="20000"/>
              </a:spcBef>
              <a:buFont typeface="Arial" pitchFamily="34" charset="0"/>
              <a:buNone/>
              <a:defRPr sz="900">
                <a:latin typeface="+mn-lt"/>
                <a:cs typeface="+mn-cs"/>
              </a:defRPr>
            </a:lvl6pPr>
            <a:lvl7pPr indent="0">
              <a:spcBef>
                <a:spcPct val="20000"/>
              </a:spcBef>
              <a:buFont typeface="Arial" pitchFamily="34" charset="0"/>
              <a:buNone/>
              <a:defRPr sz="900">
                <a:latin typeface="+mn-lt"/>
                <a:cs typeface="+mn-cs"/>
              </a:defRPr>
            </a:lvl7pPr>
            <a:lvl8pPr indent="0">
              <a:spcBef>
                <a:spcPct val="20000"/>
              </a:spcBef>
              <a:buFont typeface="Arial" pitchFamily="34" charset="0"/>
              <a:buNone/>
              <a:defRPr sz="900">
                <a:latin typeface="+mn-lt"/>
                <a:cs typeface="+mn-cs"/>
              </a:defRPr>
            </a:lvl8pPr>
            <a:lvl9pPr indent="0">
              <a:spcBef>
                <a:spcPct val="20000"/>
              </a:spcBef>
              <a:buFont typeface="Arial" pitchFamily="34" charset="0"/>
              <a:buNone/>
              <a:defRPr sz="900">
                <a:latin typeface="+mn-lt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ru-RU" dirty="0" smtClean="0"/>
              <a:t>Требования к проспекту ценных бумаг </a:t>
            </a:r>
            <a:r>
              <a:rPr lang="en-US" dirty="0" smtClean="0"/>
              <a:t>ETF</a:t>
            </a:r>
            <a:r>
              <a:rPr lang="ru-RU" dirty="0" smtClean="0"/>
              <a:t> могут отличаться в зависимости от первичного листинга ценных бумаг и инвестиционной стратегии фонда</a:t>
            </a:r>
            <a:endParaRPr lang="ru-RU" dirty="0"/>
          </a:p>
        </p:txBody>
      </p:sp>
      <p:sp>
        <p:nvSpPr>
          <p:cNvPr id="6" name="Полилиния 5"/>
          <p:cNvSpPr/>
          <p:nvPr/>
        </p:nvSpPr>
        <p:spPr bwMode="auto">
          <a:xfrm>
            <a:off x="1070159" y="1052736"/>
            <a:ext cx="3524601" cy="576064"/>
          </a:xfrm>
          <a:custGeom>
            <a:avLst/>
            <a:gdLst>
              <a:gd name="connsiteX0" fmla="*/ 0 w 3701309"/>
              <a:gd name="connsiteY0" fmla="*/ 0 h 777600"/>
              <a:gd name="connsiteX1" fmla="*/ 3701309 w 3701309"/>
              <a:gd name="connsiteY1" fmla="*/ 0 h 777600"/>
              <a:gd name="connsiteX2" fmla="*/ 3701309 w 3701309"/>
              <a:gd name="connsiteY2" fmla="*/ 777600 h 777600"/>
              <a:gd name="connsiteX3" fmla="*/ 0 w 3701309"/>
              <a:gd name="connsiteY3" fmla="*/ 777600 h 777600"/>
              <a:gd name="connsiteX4" fmla="*/ 0 w 3701309"/>
              <a:gd name="connsiteY4" fmla="*/ 0 h 77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01309" h="777600">
                <a:moveTo>
                  <a:pt x="0" y="0"/>
                </a:moveTo>
                <a:lnTo>
                  <a:pt x="3701309" y="0"/>
                </a:lnTo>
                <a:lnTo>
                  <a:pt x="3701309" y="777600"/>
                </a:lnTo>
                <a:lnTo>
                  <a:pt x="0" y="777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</a:rPr>
              <a:t>Требования </a:t>
            </a:r>
            <a:r>
              <a:rPr lang="ru-RU" sz="1600" dirty="0">
                <a:solidFill>
                  <a:schemeClr val="tx1"/>
                </a:solidFill>
              </a:rPr>
              <a:t>к проспекту</a:t>
            </a:r>
            <a:endParaRPr lang="ru-RU" sz="1500" b="1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657640" y="1052736"/>
            <a:ext cx="1231393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lIns="90000" tIns="46800" rIns="90000" bIns="46800" anchor="ctr"/>
          <a:lstStyle/>
          <a:p>
            <a:pPr marL="266700" indent="-266700" algn="ctr" defTabSz="746125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en-US" sz="1000" b="1" dirty="0" smtClean="0">
                <a:latin typeface="Arial" pitchFamily="34" charset="0"/>
              </a:rPr>
              <a:t>ETF </a:t>
            </a:r>
            <a:r>
              <a:rPr lang="ru-RU" sz="1000" b="1" dirty="0" smtClean="0">
                <a:solidFill>
                  <a:schemeClr val="tx1"/>
                </a:solidFill>
                <a:latin typeface="Arial" pitchFamily="34" charset="0"/>
                <a:cs typeface="Arial" charset="0"/>
              </a:rPr>
              <a:t>с </a:t>
            </a:r>
          </a:p>
          <a:p>
            <a:pPr marL="266700" indent="-266700" algn="ctr" defTabSz="746125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sz="1000" b="1" dirty="0" smtClean="0">
                <a:solidFill>
                  <a:schemeClr val="tx1"/>
                </a:solidFill>
                <a:latin typeface="Arial" pitchFamily="34" charset="0"/>
                <a:cs typeface="Arial" charset="0"/>
              </a:rPr>
              <a:t>признаваемым </a:t>
            </a:r>
          </a:p>
          <a:p>
            <a:pPr marL="266700" indent="-266700" algn="ctr" defTabSz="746125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sz="1000" b="1" dirty="0" smtClean="0">
                <a:latin typeface="Arial" pitchFamily="34" charset="0"/>
              </a:rPr>
              <a:t>первичным</a:t>
            </a:r>
            <a:r>
              <a:rPr lang="ru-RU" sz="1000" b="1" dirty="0" smtClean="0">
                <a:solidFill>
                  <a:schemeClr val="tx1"/>
                </a:solidFill>
                <a:latin typeface="Arial" pitchFamily="34" charset="0"/>
                <a:cs typeface="Arial" charset="0"/>
              </a:rPr>
              <a:t> </a:t>
            </a:r>
          </a:p>
          <a:p>
            <a:pPr marL="266700" indent="-266700" algn="ctr" defTabSz="746125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sz="1000" b="1" dirty="0" smtClean="0">
                <a:solidFill>
                  <a:schemeClr val="tx1"/>
                </a:solidFill>
                <a:latin typeface="Arial" pitchFamily="34" charset="0"/>
                <a:cs typeface="Arial" charset="0"/>
              </a:rPr>
              <a:t>листингом</a:t>
            </a:r>
            <a:endParaRPr lang="ru-RU" sz="1000" b="1" dirty="0">
              <a:solidFill>
                <a:schemeClr val="tx1"/>
              </a:solidFill>
              <a:latin typeface="Arial" pitchFamily="34" charset="0"/>
              <a:cs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000138" y="1052736"/>
            <a:ext cx="1596197" cy="57606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lIns="90000" tIns="46800" rIns="90000" bIns="46800" anchor="ctr"/>
          <a:lstStyle/>
          <a:p>
            <a:pPr marL="266700" indent="-266700" algn="ctr" defTabSz="746125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sz="1000" b="1" dirty="0">
                <a:latin typeface="Arial" pitchFamily="34" charset="0"/>
              </a:rPr>
              <a:t>Индексные </a:t>
            </a:r>
            <a:r>
              <a:rPr lang="en-US" sz="1000" b="1" dirty="0">
                <a:latin typeface="Arial" pitchFamily="34" charset="0"/>
              </a:rPr>
              <a:t>ETF </a:t>
            </a:r>
            <a:r>
              <a:rPr lang="ru-RU" sz="1000" b="1" dirty="0">
                <a:latin typeface="Arial" pitchFamily="34" charset="0"/>
              </a:rPr>
              <a:t>(кроме </a:t>
            </a:r>
          </a:p>
          <a:p>
            <a:pPr marL="266700" indent="-266700" algn="ctr" defTabSz="746125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sz="1000" b="1" dirty="0">
                <a:latin typeface="Arial" pitchFamily="34" charset="0"/>
              </a:rPr>
              <a:t>инверсионных и </a:t>
            </a:r>
            <a:endParaRPr lang="en-US" sz="1000" b="1" dirty="0">
              <a:latin typeface="Arial" pitchFamily="34" charset="0"/>
            </a:endParaRPr>
          </a:p>
          <a:p>
            <a:pPr marL="266700" indent="-266700" algn="ctr" defTabSz="746125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sz="1000" b="1" dirty="0">
                <a:latin typeface="Arial" pitchFamily="34" charset="0"/>
              </a:rPr>
              <a:t>«с плечом»)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678331" y="1047924"/>
            <a:ext cx="864096" cy="58087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lIns="90000" tIns="46800" rIns="90000" bIns="46800" anchor="ctr"/>
          <a:lstStyle/>
          <a:p>
            <a:pPr marL="266700" indent="-266700" algn="ctr" defTabSz="746125">
              <a:spcBef>
                <a:spcPct val="10000"/>
              </a:spcBef>
              <a:spcAft>
                <a:spcPct val="2000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sz="1000" b="1" dirty="0" smtClean="0">
                <a:latin typeface="Arial" pitchFamily="34" charset="0"/>
              </a:rPr>
              <a:t>Иные </a:t>
            </a:r>
            <a:r>
              <a:rPr lang="en-US" sz="1000" b="1" dirty="0" smtClean="0">
                <a:latin typeface="Arial" pitchFamily="34" charset="0"/>
              </a:rPr>
              <a:t>ETF</a:t>
            </a:r>
            <a:endParaRPr lang="ru-RU" sz="1000" b="1" dirty="0">
              <a:latin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89403" y="2103441"/>
            <a:ext cx="3503160" cy="504511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tx1"/>
                </a:solidFill>
              </a:rPr>
              <a:t>с</a:t>
            </a:r>
            <a:r>
              <a:rPr lang="ru-RU" sz="1100" dirty="0" smtClean="0">
                <a:solidFill>
                  <a:schemeClr val="tx1"/>
                </a:solidFill>
              </a:rPr>
              <a:t>одержит указание </a:t>
            </a:r>
            <a:r>
              <a:rPr lang="ru-RU" sz="1100" dirty="0">
                <a:solidFill>
                  <a:schemeClr val="tx1"/>
                </a:solidFill>
              </a:rPr>
              <a:t>на российскую биржу, </a:t>
            </a:r>
            <a:r>
              <a:rPr lang="ru-RU" sz="1100" dirty="0" smtClean="0">
                <a:solidFill>
                  <a:schemeClr val="tx1"/>
                </a:solidFill>
              </a:rPr>
              <a:t> где должны осуществляться </a:t>
            </a:r>
            <a:r>
              <a:rPr lang="ru-RU" sz="1100" dirty="0">
                <a:solidFill>
                  <a:schemeClr val="tx1"/>
                </a:solidFill>
              </a:rPr>
              <a:t>покупка и продажа ценных </a:t>
            </a:r>
            <a:r>
              <a:rPr lang="ru-RU" sz="1100" dirty="0" smtClean="0">
                <a:solidFill>
                  <a:schemeClr val="tx1"/>
                </a:solidFill>
              </a:rPr>
              <a:t>бумаг </a:t>
            </a:r>
            <a:r>
              <a:rPr lang="en-US" sz="1100" dirty="0" smtClean="0">
                <a:solidFill>
                  <a:schemeClr val="tx1"/>
                </a:solidFill>
              </a:rPr>
              <a:t>ETF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81594" y="2661049"/>
            <a:ext cx="3503160" cy="576064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indent="-171450" algn="just">
              <a:buFont typeface="Arial" pitchFamily="34" charset="0"/>
              <a:buChar char="•"/>
            </a:pPr>
            <a:r>
              <a:rPr lang="ru-RU" sz="1100" dirty="0">
                <a:solidFill>
                  <a:schemeClr val="tx1"/>
                </a:solidFill>
              </a:rPr>
              <a:t>п</a:t>
            </a:r>
            <a:r>
              <a:rPr lang="ru-RU" sz="1100" dirty="0" smtClean="0">
                <a:solidFill>
                  <a:schemeClr val="tx1"/>
                </a:solidFill>
              </a:rPr>
              <a:t>редусматривает прав</a:t>
            </a:r>
            <a:r>
              <a:rPr lang="ru-RU" sz="1100" dirty="0">
                <a:solidFill>
                  <a:schemeClr val="tx1"/>
                </a:solidFill>
              </a:rPr>
              <a:t>о</a:t>
            </a:r>
            <a:r>
              <a:rPr lang="ru-RU" sz="1100" dirty="0" smtClean="0">
                <a:solidFill>
                  <a:schemeClr val="tx1"/>
                </a:solidFill>
              </a:rPr>
              <a:t> </a:t>
            </a:r>
            <a:r>
              <a:rPr lang="ru-RU" sz="1100" dirty="0">
                <a:solidFill>
                  <a:schemeClr val="tx1"/>
                </a:solidFill>
              </a:rPr>
              <a:t>владельца ценных бумаг </a:t>
            </a:r>
            <a:r>
              <a:rPr lang="en-US" sz="1100" dirty="0" smtClean="0">
                <a:solidFill>
                  <a:schemeClr val="tx1"/>
                </a:solidFill>
              </a:rPr>
              <a:t>ETF</a:t>
            </a:r>
            <a:r>
              <a:rPr lang="ru-RU" sz="1100" dirty="0" smtClean="0">
                <a:solidFill>
                  <a:schemeClr val="tx1"/>
                </a:solidFill>
              </a:rPr>
              <a:t> требовать </a:t>
            </a:r>
            <a:r>
              <a:rPr lang="ru-RU" sz="1100" dirty="0">
                <a:solidFill>
                  <a:schemeClr val="tx1"/>
                </a:solidFill>
              </a:rPr>
              <a:t>от уполномоченного лица покупки (приобретения) этих ценных </a:t>
            </a:r>
            <a:r>
              <a:rPr lang="ru-RU" sz="1100" dirty="0" smtClean="0">
                <a:solidFill>
                  <a:schemeClr val="tx1"/>
                </a:solidFill>
              </a:rPr>
              <a:t>бумаг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82929" y="3264445"/>
            <a:ext cx="3503160" cy="72008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0975" indent="-171450" algn="just">
              <a:buFont typeface="Arial" pitchFamily="34" charset="0"/>
              <a:buChar char="•"/>
            </a:pPr>
            <a:r>
              <a:rPr lang="ru-RU" sz="1100" dirty="0">
                <a:solidFill>
                  <a:schemeClr val="tx1"/>
                </a:solidFill>
              </a:rPr>
              <a:t>предусматривает </a:t>
            </a:r>
            <a:r>
              <a:rPr lang="ru-RU" sz="1100" dirty="0" smtClean="0">
                <a:solidFill>
                  <a:schemeClr val="tx1"/>
                </a:solidFill>
              </a:rPr>
              <a:t>обязанность уполномоченного лица выкупить (приобрести) ценные бумаги </a:t>
            </a:r>
            <a:r>
              <a:rPr lang="en-US" sz="1100" dirty="0" smtClean="0">
                <a:solidFill>
                  <a:schemeClr val="tx1"/>
                </a:solidFill>
              </a:rPr>
              <a:t>ETF</a:t>
            </a:r>
            <a:r>
              <a:rPr lang="ru-RU" sz="1100" dirty="0" smtClean="0">
                <a:solidFill>
                  <a:schemeClr val="tx1"/>
                </a:solidFill>
              </a:rPr>
              <a:t> </a:t>
            </a:r>
            <a:r>
              <a:rPr lang="ru-RU" sz="1100" dirty="0">
                <a:solidFill>
                  <a:schemeClr val="tx1"/>
                </a:solidFill>
              </a:rPr>
              <a:t>по цене, существенно не отличающейся от цены, определенной исходя из </a:t>
            </a:r>
            <a:r>
              <a:rPr lang="ru-RU" sz="1100" dirty="0" smtClean="0">
                <a:solidFill>
                  <a:schemeClr val="tx1"/>
                </a:solidFill>
              </a:rPr>
              <a:t>СЧА фонда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89403" y="4039282"/>
            <a:ext cx="3503160" cy="495928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tx1"/>
                </a:solidFill>
              </a:rPr>
              <a:t>н</a:t>
            </a:r>
            <a:r>
              <a:rPr lang="ru-RU" sz="1100" dirty="0" smtClean="0">
                <a:solidFill>
                  <a:schemeClr val="tx1"/>
                </a:solidFill>
              </a:rPr>
              <a:t>аличие ограничений </a:t>
            </a:r>
            <a:r>
              <a:rPr lang="ru-RU" sz="1100" dirty="0">
                <a:solidFill>
                  <a:schemeClr val="tx1"/>
                </a:solidFill>
              </a:rPr>
              <a:t>на привлечение заемных </a:t>
            </a:r>
            <a:r>
              <a:rPr lang="ru-RU" sz="1100" dirty="0" smtClean="0">
                <a:solidFill>
                  <a:schemeClr val="tx1"/>
                </a:solidFill>
              </a:rPr>
              <a:t>средств за </a:t>
            </a:r>
            <a:r>
              <a:rPr lang="ru-RU" sz="1100" dirty="0">
                <a:solidFill>
                  <a:schemeClr val="tx1"/>
                </a:solidFill>
              </a:rPr>
              <a:t>счет средств </a:t>
            </a:r>
            <a:r>
              <a:rPr lang="ru-RU" sz="1100" dirty="0" smtClean="0">
                <a:solidFill>
                  <a:schemeClr val="tx1"/>
                </a:solidFill>
              </a:rPr>
              <a:t>фонда до </a:t>
            </a:r>
            <a:r>
              <a:rPr lang="ru-RU" sz="1100" dirty="0">
                <a:solidFill>
                  <a:schemeClr val="tx1"/>
                </a:solidFill>
              </a:rPr>
              <a:t>10 </a:t>
            </a:r>
            <a:r>
              <a:rPr lang="ru-RU" sz="1100" dirty="0" smtClean="0">
                <a:solidFill>
                  <a:schemeClr val="tx1"/>
                </a:solidFill>
              </a:rPr>
              <a:t>% </a:t>
            </a:r>
            <a:r>
              <a:rPr lang="ru-RU" sz="1100" dirty="0">
                <a:solidFill>
                  <a:schemeClr val="tx1"/>
                </a:solidFill>
              </a:rPr>
              <a:t>стоимости </a:t>
            </a:r>
            <a:r>
              <a:rPr lang="ru-RU" sz="1100" dirty="0" smtClean="0">
                <a:solidFill>
                  <a:schemeClr val="tx1"/>
                </a:solidFill>
              </a:rPr>
              <a:t>его активов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070159" y="5634401"/>
            <a:ext cx="3524601" cy="45404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solidFill>
                  <a:schemeClr val="tx1"/>
                </a:solidFill>
                <a:cs typeface="Arial" charset="0"/>
              </a:rPr>
              <a:t>размер обязательств за счет активов фонда по </a:t>
            </a:r>
            <a:r>
              <a:rPr lang="ru-RU" sz="1100" dirty="0" smtClean="0">
                <a:solidFill>
                  <a:schemeClr val="tx1"/>
                </a:solidFill>
                <a:cs typeface="Arial" charset="0"/>
              </a:rPr>
              <a:t>сделкам с производными финансовыми инструментами составляет </a:t>
            </a:r>
            <a:r>
              <a:rPr lang="ru-RU" sz="1100" dirty="0">
                <a:solidFill>
                  <a:schemeClr val="tx1"/>
                </a:solidFill>
                <a:cs typeface="Arial" charset="0"/>
              </a:rPr>
              <a:t>не более 10% СЧА фонда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070159" y="4576279"/>
            <a:ext cx="3503160" cy="1006008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itchFamily="34" charset="0"/>
              <a:buChar char="•"/>
            </a:pPr>
            <a:r>
              <a:rPr lang="ru-RU" sz="1100" dirty="0">
                <a:solidFill>
                  <a:schemeClr val="tx1"/>
                </a:solidFill>
              </a:rPr>
              <a:t>п</a:t>
            </a:r>
            <a:r>
              <a:rPr lang="ru-RU" sz="1100" dirty="0" smtClean="0">
                <a:solidFill>
                  <a:schemeClr val="tx1"/>
                </a:solidFill>
              </a:rPr>
              <a:t>редусмотрен запрет на совершение </a:t>
            </a:r>
            <a:r>
              <a:rPr lang="ru-RU" sz="1100" dirty="0">
                <a:solidFill>
                  <a:schemeClr val="tx1"/>
                </a:solidFill>
              </a:rPr>
              <a:t>сделок, увеличивающих риск снижения </a:t>
            </a:r>
            <a:r>
              <a:rPr lang="ru-RU" sz="1100" dirty="0" smtClean="0">
                <a:solidFill>
                  <a:schemeClr val="tx1"/>
                </a:solidFill>
              </a:rPr>
              <a:t>СЧА фонда по </a:t>
            </a:r>
            <a:r>
              <a:rPr lang="ru-RU" sz="1100" dirty="0">
                <a:solidFill>
                  <a:schemeClr val="tx1"/>
                </a:solidFill>
              </a:rPr>
              <a:t>отношению к рыночному риску снижения стоимости активов</a:t>
            </a:r>
            <a:r>
              <a:rPr lang="ru-RU" sz="1100" dirty="0" smtClean="0">
                <a:solidFill>
                  <a:schemeClr val="tx1"/>
                </a:solidFill>
              </a:rPr>
              <a:t>, </a:t>
            </a:r>
            <a:r>
              <a:rPr lang="ru-RU" sz="1100" dirty="0">
                <a:solidFill>
                  <a:schemeClr val="tx1"/>
                </a:solidFill>
              </a:rPr>
              <a:t>в том числе договоров </a:t>
            </a:r>
            <a:r>
              <a:rPr lang="ru-RU" sz="1100" dirty="0" err="1">
                <a:solidFill>
                  <a:schemeClr val="tx1"/>
                </a:solidFill>
              </a:rPr>
              <a:t>репо</a:t>
            </a:r>
            <a:r>
              <a:rPr lang="ru-RU" sz="1100" dirty="0">
                <a:solidFill>
                  <a:schemeClr val="tx1"/>
                </a:solidFill>
              </a:rPr>
              <a:t> и договоров, являющихся производными финансовыми инструментами</a:t>
            </a:r>
            <a:endParaRPr lang="en-US" sz="1100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089403" y="1689396"/>
            <a:ext cx="3503160" cy="36004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100" dirty="0">
                <a:solidFill>
                  <a:schemeClr val="tx1"/>
                </a:solidFill>
              </a:rPr>
              <a:t>д</a:t>
            </a:r>
            <a:r>
              <a:rPr lang="ru-RU" sz="1100" dirty="0" smtClean="0">
                <a:solidFill>
                  <a:schemeClr val="tx1"/>
                </a:solidFill>
              </a:rPr>
              <a:t>олжен быть одобрен соответствующим иностранным  </a:t>
            </a:r>
            <a:r>
              <a:rPr lang="ru-RU" sz="1100" dirty="0">
                <a:solidFill>
                  <a:schemeClr val="tx1"/>
                </a:solidFill>
              </a:rPr>
              <a:t>уполномоченным </a:t>
            </a:r>
            <a:r>
              <a:rPr lang="ru-RU" sz="1100" dirty="0" smtClean="0">
                <a:solidFill>
                  <a:schemeClr val="tx1"/>
                </a:solidFill>
              </a:rPr>
              <a:t>органом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4641507" y="1799488"/>
            <a:ext cx="134033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/>
              <a:t>не </a:t>
            </a:r>
            <a:r>
              <a:rPr lang="ru-RU" sz="1100" b="1" dirty="0" smtClean="0"/>
              <a:t>применяется</a:t>
            </a:r>
            <a:endParaRPr lang="ru-RU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5" name="Нашивка 44"/>
          <p:cNvSpPr/>
          <p:nvPr/>
        </p:nvSpPr>
        <p:spPr>
          <a:xfrm rot="5400000">
            <a:off x="8013347" y="1821154"/>
            <a:ext cx="216934" cy="230410"/>
          </a:xfrm>
          <a:prstGeom prst="chevron">
            <a:avLst>
              <a:gd name="adj" fmla="val 6594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2051720" y="6281935"/>
            <a:ext cx="6490707" cy="459433"/>
          </a:xfrm>
          <a:prstGeom prst="rect">
            <a:avLst/>
          </a:prstGeom>
          <a:noFill/>
          <a:ln w="952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900" b="1" dirty="0" smtClean="0">
                <a:solidFill>
                  <a:schemeClr val="tx1"/>
                </a:solidFill>
              </a:rPr>
              <a:t>*</a:t>
            </a:r>
            <a:r>
              <a:rPr lang="ru-RU" sz="900" b="1" dirty="0" smtClean="0">
                <a:solidFill>
                  <a:schemeClr val="tx1"/>
                </a:solidFill>
              </a:rPr>
              <a:t> </a:t>
            </a:r>
            <a:r>
              <a:rPr lang="ru-RU" sz="900" dirty="0" smtClean="0">
                <a:solidFill>
                  <a:schemeClr val="tx1"/>
                </a:solidFill>
              </a:rPr>
              <a:t>Ценные </a:t>
            </a:r>
            <a:r>
              <a:rPr lang="ru-RU" sz="900" dirty="0">
                <a:solidFill>
                  <a:schemeClr val="tx1"/>
                </a:solidFill>
              </a:rPr>
              <a:t>бумаги </a:t>
            </a:r>
            <a:r>
              <a:rPr lang="en-US" sz="900" dirty="0" smtClean="0">
                <a:solidFill>
                  <a:schemeClr val="tx1"/>
                </a:solidFill>
              </a:rPr>
              <a:t>ETF</a:t>
            </a:r>
            <a:r>
              <a:rPr lang="ru-RU" sz="900" dirty="0" smtClean="0">
                <a:solidFill>
                  <a:schemeClr val="tx1"/>
                </a:solidFill>
              </a:rPr>
              <a:t> </a:t>
            </a:r>
            <a:r>
              <a:rPr lang="ru-RU" sz="900" dirty="0">
                <a:solidFill>
                  <a:schemeClr val="tx1"/>
                </a:solidFill>
              </a:rPr>
              <a:t>прошли процедуру листинга на Ирландской фондовой </a:t>
            </a:r>
            <a:r>
              <a:rPr lang="ru-RU" sz="900" dirty="0" smtClean="0">
                <a:solidFill>
                  <a:schemeClr val="tx1"/>
                </a:solidFill>
              </a:rPr>
              <a:t>бирже</a:t>
            </a:r>
            <a:r>
              <a:rPr lang="de-DE" sz="900" dirty="0" smtClean="0">
                <a:solidFill>
                  <a:schemeClr val="tx1"/>
                </a:solidFill>
              </a:rPr>
              <a:t>, </a:t>
            </a:r>
            <a:r>
              <a:rPr lang="ru-RU" sz="900" dirty="0">
                <a:solidFill>
                  <a:schemeClr val="tx1"/>
                </a:solidFill>
              </a:rPr>
              <a:t>Лондонской фондовой </a:t>
            </a:r>
            <a:r>
              <a:rPr lang="ru-RU" sz="900" dirty="0" smtClean="0">
                <a:solidFill>
                  <a:schemeClr val="tx1"/>
                </a:solidFill>
              </a:rPr>
              <a:t>бирже</a:t>
            </a:r>
            <a:r>
              <a:rPr lang="de-DE" sz="900" dirty="0" smtClean="0">
                <a:solidFill>
                  <a:schemeClr val="tx1"/>
                </a:solidFill>
              </a:rPr>
              <a:t>, </a:t>
            </a:r>
            <a:r>
              <a:rPr lang="ru-RU" sz="900" dirty="0" err="1">
                <a:solidFill>
                  <a:schemeClr val="tx1"/>
                </a:solidFill>
              </a:rPr>
              <a:t>Насдак</a:t>
            </a:r>
            <a:r>
              <a:rPr lang="ru-RU" sz="900" dirty="0">
                <a:solidFill>
                  <a:schemeClr val="tx1"/>
                </a:solidFill>
              </a:rPr>
              <a:t> </a:t>
            </a:r>
            <a:r>
              <a:rPr lang="ru-RU" sz="900" dirty="0" err="1" smtClean="0">
                <a:solidFill>
                  <a:schemeClr val="tx1"/>
                </a:solidFill>
              </a:rPr>
              <a:t>ОЭмЭкс</a:t>
            </a:r>
            <a:r>
              <a:rPr lang="de-DE" sz="900" dirty="0" smtClean="0">
                <a:solidFill>
                  <a:schemeClr val="tx1"/>
                </a:solidFill>
              </a:rPr>
              <a:t>, </a:t>
            </a:r>
            <a:r>
              <a:rPr lang="ru-RU" sz="900" dirty="0">
                <a:solidFill>
                  <a:schemeClr val="tx1"/>
                </a:solidFill>
              </a:rPr>
              <a:t>Франкфуртской фондовой </a:t>
            </a:r>
            <a:r>
              <a:rPr lang="ru-RU" sz="900" dirty="0" smtClean="0">
                <a:solidFill>
                  <a:schemeClr val="tx1"/>
                </a:solidFill>
              </a:rPr>
              <a:t>бирже</a:t>
            </a:r>
            <a:r>
              <a:rPr lang="de-DE" sz="900" dirty="0" smtClean="0">
                <a:solidFill>
                  <a:schemeClr val="tx1"/>
                </a:solidFill>
              </a:rPr>
              <a:t>, </a:t>
            </a:r>
            <a:r>
              <a:rPr lang="ru-RU" sz="900" dirty="0">
                <a:solidFill>
                  <a:schemeClr val="tx1"/>
                </a:solidFill>
              </a:rPr>
              <a:t>или на бирже, входящей в группу </a:t>
            </a:r>
            <a:r>
              <a:rPr lang="ru-RU" sz="900" dirty="0" err="1">
                <a:solidFill>
                  <a:schemeClr val="tx1"/>
                </a:solidFill>
              </a:rPr>
              <a:t>Найс</a:t>
            </a:r>
            <a:r>
              <a:rPr lang="ru-RU" sz="900" dirty="0">
                <a:solidFill>
                  <a:schemeClr val="tx1"/>
                </a:solidFill>
              </a:rPr>
              <a:t> </a:t>
            </a:r>
            <a:r>
              <a:rPr lang="ru-RU" sz="900" dirty="0" err="1" smtClean="0">
                <a:solidFill>
                  <a:schemeClr val="tx1"/>
                </a:solidFill>
              </a:rPr>
              <a:t>Евронекст</a:t>
            </a:r>
            <a:endParaRPr lang="ru-RU" sz="900" dirty="0" smtClean="0">
              <a:solidFill>
                <a:schemeClr val="tx1"/>
              </a:solidFill>
            </a:endParaRPr>
          </a:p>
          <a:p>
            <a:pPr algn="just"/>
            <a:r>
              <a:rPr lang="ru-RU" sz="900" dirty="0" smtClean="0">
                <a:solidFill>
                  <a:schemeClr val="tx1"/>
                </a:solidFill>
              </a:rPr>
              <a:t>** </a:t>
            </a:r>
            <a:r>
              <a:rPr lang="ru-RU" sz="900" dirty="0">
                <a:solidFill>
                  <a:schemeClr val="tx1"/>
                </a:solidFill>
              </a:rPr>
              <a:t>И</a:t>
            </a:r>
            <a:r>
              <a:rPr lang="ru-RU" sz="900" dirty="0" smtClean="0">
                <a:solidFill>
                  <a:schemeClr val="tx1"/>
                </a:solidFill>
              </a:rPr>
              <a:t>нвестиционная </a:t>
            </a:r>
            <a:r>
              <a:rPr lang="ru-RU" sz="900" dirty="0">
                <a:solidFill>
                  <a:schemeClr val="tx1"/>
                </a:solidFill>
              </a:rPr>
              <a:t>политика </a:t>
            </a:r>
            <a:r>
              <a:rPr lang="en-US" sz="900" dirty="0" smtClean="0">
                <a:solidFill>
                  <a:schemeClr val="tx1"/>
                </a:solidFill>
              </a:rPr>
              <a:t>ETF</a:t>
            </a:r>
            <a:r>
              <a:rPr lang="ru-RU" sz="900" dirty="0" smtClean="0">
                <a:solidFill>
                  <a:schemeClr val="tx1"/>
                </a:solidFill>
              </a:rPr>
              <a:t> предусматривает </a:t>
            </a:r>
            <a:r>
              <a:rPr lang="ru-RU" sz="900" dirty="0">
                <a:solidFill>
                  <a:schemeClr val="tx1"/>
                </a:solidFill>
              </a:rPr>
              <a:t>следование доходности этого фонда индексу, в расчет которого входит не менее десяти ценных бумаг одного вида или биржевых товаров одного рода</a:t>
            </a:r>
          </a:p>
          <a:p>
            <a:pPr algn="just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8" name="Нашивка 57"/>
          <p:cNvSpPr/>
          <p:nvPr/>
        </p:nvSpPr>
        <p:spPr>
          <a:xfrm rot="5400000">
            <a:off x="8025145" y="2817604"/>
            <a:ext cx="216934" cy="230410"/>
          </a:xfrm>
          <a:prstGeom prst="chevron">
            <a:avLst>
              <a:gd name="adj" fmla="val 6594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9" name="Нашивка 58"/>
          <p:cNvSpPr/>
          <p:nvPr/>
        </p:nvSpPr>
        <p:spPr>
          <a:xfrm rot="5400000">
            <a:off x="8025145" y="3553839"/>
            <a:ext cx="216934" cy="230410"/>
          </a:xfrm>
          <a:prstGeom prst="chevron">
            <a:avLst>
              <a:gd name="adj" fmla="val 6594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0" name="Нашивка 59"/>
          <p:cNvSpPr/>
          <p:nvPr/>
        </p:nvSpPr>
        <p:spPr>
          <a:xfrm rot="5400000">
            <a:off x="8025145" y="4161104"/>
            <a:ext cx="216934" cy="230410"/>
          </a:xfrm>
          <a:prstGeom prst="chevron">
            <a:avLst>
              <a:gd name="adj" fmla="val 6594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1" name="Нашивка 60"/>
          <p:cNvSpPr/>
          <p:nvPr/>
        </p:nvSpPr>
        <p:spPr>
          <a:xfrm rot="5400000">
            <a:off x="8001912" y="4902249"/>
            <a:ext cx="216934" cy="230410"/>
          </a:xfrm>
          <a:prstGeom prst="chevron">
            <a:avLst>
              <a:gd name="adj" fmla="val 6594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2" name="Нашивка 61"/>
          <p:cNvSpPr/>
          <p:nvPr/>
        </p:nvSpPr>
        <p:spPr>
          <a:xfrm rot="5400000">
            <a:off x="8002035" y="5651830"/>
            <a:ext cx="216934" cy="230410"/>
          </a:xfrm>
          <a:prstGeom prst="chevron">
            <a:avLst>
              <a:gd name="adj" fmla="val 6594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3" name="Нашивка 62"/>
          <p:cNvSpPr/>
          <p:nvPr/>
        </p:nvSpPr>
        <p:spPr>
          <a:xfrm rot="5400000">
            <a:off x="8013347" y="2259542"/>
            <a:ext cx="216934" cy="230410"/>
          </a:xfrm>
          <a:prstGeom prst="chevron">
            <a:avLst>
              <a:gd name="adj" fmla="val 6594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4" name="Нашивка 63"/>
          <p:cNvSpPr/>
          <p:nvPr/>
        </p:nvSpPr>
        <p:spPr>
          <a:xfrm rot="5400000">
            <a:off x="5124624" y="5677376"/>
            <a:ext cx="216934" cy="230410"/>
          </a:xfrm>
          <a:prstGeom prst="chevron">
            <a:avLst>
              <a:gd name="adj" fmla="val 6594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5" name="Нашивка 64"/>
          <p:cNvSpPr/>
          <p:nvPr/>
        </p:nvSpPr>
        <p:spPr>
          <a:xfrm rot="5400000">
            <a:off x="6706589" y="1857374"/>
            <a:ext cx="216934" cy="230410"/>
          </a:xfrm>
          <a:prstGeom prst="chevron">
            <a:avLst>
              <a:gd name="adj" fmla="val 6594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6" name="Нашивка 65"/>
          <p:cNvSpPr/>
          <p:nvPr/>
        </p:nvSpPr>
        <p:spPr>
          <a:xfrm rot="5400000">
            <a:off x="6678519" y="2275814"/>
            <a:ext cx="216934" cy="230410"/>
          </a:xfrm>
          <a:prstGeom prst="chevron">
            <a:avLst>
              <a:gd name="adj" fmla="val 6594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7" name="Нашивка 66"/>
          <p:cNvSpPr/>
          <p:nvPr/>
        </p:nvSpPr>
        <p:spPr>
          <a:xfrm rot="5400000">
            <a:off x="6678519" y="2833876"/>
            <a:ext cx="216934" cy="230410"/>
          </a:xfrm>
          <a:prstGeom prst="chevron">
            <a:avLst>
              <a:gd name="adj" fmla="val 6594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8" name="Нашивка 67"/>
          <p:cNvSpPr/>
          <p:nvPr/>
        </p:nvSpPr>
        <p:spPr>
          <a:xfrm rot="5400000">
            <a:off x="6688477" y="3559117"/>
            <a:ext cx="216934" cy="230410"/>
          </a:xfrm>
          <a:prstGeom prst="chevron">
            <a:avLst>
              <a:gd name="adj" fmla="val 65949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9" name="Номер слайда 6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1335-259E-40F9-B4E1-7E4FDCDF6836}" type="slidenum">
              <a:rPr lang="ru-RU" smtClean="0"/>
              <a:t>5</a:t>
            </a:fld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4641507" y="2173223"/>
            <a:ext cx="134033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/>
              <a:t>не </a:t>
            </a:r>
            <a:r>
              <a:rPr lang="ru-RU" sz="1100" b="1" dirty="0" smtClean="0"/>
              <a:t>применяется</a:t>
            </a:r>
            <a:endParaRPr lang="ru-RU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641507" y="2765180"/>
            <a:ext cx="134033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/>
              <a:t>не </a:t>
            </a:r>
            <a:r>
              <a:rPr lang="ru-RU" sz="1100" b="1" dirty="0" smtClean="0"/>
              <a:t>применяется</a:t>
            </a:r>
            <a:endParaRPr lang="ru-RU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4641507" y="3493680"/>
            <a:ext cx="134033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/>
              <a:t>не </a:t>
            </a:r>
            <a:r>
              <a:rPr lang="ru-RU" sz="1100" b="1" dirty="0" smtClean="0"/>
              <a:t>применяется</a:t>
            </a:r>
            <a:endParaRPr lang="ru-RU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631322" y="4161776"/>
            <a:ext cx="134033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/>
              <a:t>не </a:t>
            </a:r>
            <a:r>
              <a:rPr lang="ru-RU" sz="1100" b="1" dirty="0" smtClean="0"/>
              <a:t>применяется</a:t>
            </a:r>
            <a:endParaRPr lang="ru-RU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622194" y="4892402"/>
            <a:ext cx="134033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/>
              <a:t>не </a:t>
            </a:r>
            <a:r>
              <a:rPr lang="ru-RU" sz="1100" b="1" dirty="0" smtClean="0"/>
              <a:t>применяется</a:t>
            </a:r>
            <a:endParaRPr lang="ru-RU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6116821" y="4161776"/>
            <a:ext cx="134033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/>
              <a:t>не </a:t>
            </a:r>
            <a:r>
              <a:rPr lang="ru-RU" sz="1100" b="1" dirty="0" smtClean="0"/>
              <a:t>применяется</a:t>
            </a:r>
            <a:endParaRPr lang="ru-RU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6138142" y="4884398"/>
            <a:ext cx="134033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/>
              <a:t>не </a:t>
            </a:r>
            <a:r>
              <a:rPr lang="ru-RU" sz="1100" b="1" dirty="0" smtClean="0"/>
              <a:t>применяется</a:t>
            </a:r>
            <a:endParaRPr lang="ru-RU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6142756" y="5634401"/>
            <a:ext cx="134033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/>
              <a:t>не </a:t>
            </a:r>
            <a:r>
              <a:rPr lang="ru-RU" sz="1100" b="1" dirty="0" smtClean="0"/>
              <a:t>применяется</a:t>
            </a:r>
            <a:endParaRPr lang="ru-RU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044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низ 3"/>
          <p:cNvSpPr/>
          <p:nvPr/>
        </p:nvSpPr>
        <p:spPr>
          <a:xfrm>
            <a:off x="4257928" y="620688"/>
            <a:ext cx="792088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1089576" y="1268760"/>
            <a:ext cx="674112" cy="50405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если</a:t>
            </a:r>
            <a:endParaRPr lang="ru-RU" sz="1100" b="1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881664" y="1124745"/>
            <a:ext cx="6480720" cy="648072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Ценные </a:t>
            </a:r>
            <a:r>
              <a:rPr lang="ru-RU" sz="1200" dirty="0">
                <a:solidFill>
                  <a:schemeClr val="tx1"/>
                </a:solidFill>
              </a:rPr>
              <a:t>бумаги </a:t>
            </a:r>
            <a:r>
              <a:rPr lang="en-US" sz="1200" dirty="0" smtClean="0">
                <a:solidFill>
                  <a:schemeClr val="tx1"/>
                </a:solidFill>
              </a:rPr>
              <a:t>ETF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прошли процедуру листинга на </a:t>
            </a:r>
            <a:r>
              <a:rPr lang="en-US" sz="1200" dirty="0">
                <a:solidFill>
                  <a:schemeClr val="tx1"/>
                </a:solidFill>
              </a:rPr>
              <a:t>London Stock Exchange, NYSE Euronext, NASDAQ OMX, Frankfurt Stock Exchange </a:t>
            </a:r>
            <a:r>
              <a:rPr lang="ru-RU" sz="1200" dirty="0" smtClean="0">
                <a:solidFill>
                  <a:schemeClr val="tx1"/>
                </a:solidFill>
              </a:rPr>
              <a:t>или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Irish stock exchange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881664" y="1905661"/>
            <a:ext cx="6480720" cy="648071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defTabSz="746125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sz="1200" dirty="0">
                <a:solidFill>
                  <a:schemeClr val="tx1"/>
                </a:solidFill>
              </a:rPr>
              <a:t>И</a:t>
            </a:r>
            <a:r>
              <a:rPr lang="ru-RU" sz="1200" dirty="0" smtClean="0">
                <a:solidFill>
                  <a:schemeClr val="tx1"/>
                </a:solidFill>
              </a:rPr>
              <a:t>нвестиционная </a:t>
            </a:r>
            <a:r>
              <a:rPr lang="ru-RU" sz="1200" dirty="0">
                <a:solidFill>
                  <a:schemeClr val="tx1"/>
                </a:solidFill>
              </a:rPr>
              <a:t>политика </a:t>
            </a:r>
            <a:r>
              <a:rPr lang="en-US" sz="1200" dirty="0" smtClean="0">
                <a:solidFill>
                  <a:schemeClr val="tx1"/>
                </a:solidFill>
              </a:rPr>
              <a:t>ETF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предусматривает следование доходности этого фонда индексу, в расчет которого входит не менее десяти ценных бумаг одного вида или биржевых товаров одного рода</a:t>
            </a:r>
            <a:r>
              <a:rPr lang="en-US" sz="1200" dirty="0">
                <a:solidFill>
                  <a:schemeClr val="tx1"/>
                </a:solidFill>
              </a:rPr>
              <a:t> (</a:t>
            </a:r>
            <a:r>
              <a:rPr lang="ru-RU" sz="1200" dirty="0">
                <a:solidFill>
                  <a:schemeClr val="tx1"/>
                </a:solidFill>
              </a:rPr>
              <a:t>инверсионных и </a:t>
            </a:r>
            <a:r>
              <a:rPr lang="ru-RU" sz="1200" dirty="0" smtClean="0">
                <a:solidFill>
                  <a:schemeClr val="tx1"/>
                </a:solidFill>
              </a:rPr>
              <a:t>маржинальных</a:t>
            </a:r>
            <a:r>
              <a:rPr lang="en-US" sz="1200" dirty="0" smtClean="0">
                <a:solidFill>
                  <a:schemeClr val="tx1"/>
                </a:solidFill>
              </a:rPr>
              <a:t>)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1335-259E-40F9-B4E1-7E4FDCDF6836}" type="slidenum">
              <a:rPr lang="ru-RU" smtClean="0"/>
              <a:t>6</a:t>
            </a:fld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1081042" y="3407882"/>
            <a:ext cx="7289876" cy="454393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  <a:cs typeface="Arial" charset="0"/>
              </a:rPr>
              <a:t>В</a:t>
            </a:r>
            <a:r>
              <a:rPr lang="ru-RU" sz="1200" dirty="0" smtClean="0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cs typeface="Arial" charset="0"/>
              </a:rPr>
              <a:t>перечень уполномоченных лиц, осуществляющих покупку ценных бумаг этого фонда</a:t>
            </a:r>
            <a:r>
              <a:rPr lang="en-US" sz="12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cs typeface="Arial" charset="0"/>
              </a:rPr>
              <a:t>по требованию владельцев, должен быть включен </a:t>
            </a:r>
            <a:r>
              <a:rPr lang="ru-RU" sz="1200" dirty="0" smtClean="0">
                <a:solidFill>
                  <a:schemeClr val="tx1"/>
                </a:solidFill>
                <a:cs typeface="Arial" charset="0"/>
              </a:rPr>
              <a:t>как минимум один российский брокер</a:t>
            </a:r>
            <a:r>
              <a:rPr lang="ru-RU" sz="1200" dirty="0" smtClean="0">
                <a:solidFill>
                  <a:schemeClr val="tx1"/>
                </a:solidFill>
              </a:rPr>
              <a:t> 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81042" y="3907315"/>
            <a:ext cx="7289876" cy="36004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Фонд или управляющая компания должны принять обязательства по предоставлению Бирже информации о любых изменениях в списке уполномоченных лиц  </a:t>
            </a:r>
            <a:r>
              <a:rPr lang="en-US" sz="1200" dirty="0" smtClean="0">
                <a:solidFill>
                  <a:schemeClr val="tx1"/>
                </a:solidFill>
              </a:rPr>
              <a:t>ETF</a:t>
            </a:r>
            <a:endParaRPr lang="ru-RU" sz="1200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81042" y="4366330"/>
            <a:ext cx="7289876" cy="69773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Должен быть привлечен </a:t>
            </a:r>
            <a:r>
              <a:rPr lang="ru-RU" sz="1200" dirty="0" err="1" smtClean="0">
                <a:solidFill>
                  <a:schemeClr val="tx1"/>
                </a:solidFill>
              </a:rPr>
              <a:t>маркет-мейкер</a:t>
            </a:r>
            <a:r>
              <a:rPr lang="ru-RU" sz="1200" dirty="0" smtClean="0">
                <a:solidFill>
                  <a:schemeClr val="tx1"/>
                </a:solidFill>
              </a:rPr>
              <a:t>, обязанности которого предусматривают </a:t>
            </a:r>
            <a:r>
              <a:rPr lang="ru-RU" sz="1200" dirty="0">
                <a:solidFill>
                  <a:schemeClr val="tx1"/>
                </a:solidFill>
                <a:cs typeface="Arial" charset="0"/>
              </a:rPr>
              <a:t>подачу заявок на покупку и продажу ценных бумаг этого фонда в течение не менее 60% времени каждой основной торговой сессии</a:t>
            </a:r>
            <a:r>
              <a:rPr lang="ru-RU" sz="1200" dirty="0" smtClean="0">
                <a:solidFill>
                  <a:schemeClr val="tx1"/>
                </a:solidFill>
              </a:rPr>
              <a:t> по </a:t>
            </a:r>
            <a:r>
              <a:rPr lang="ru-RU" sz="1200" dirty="0">
                <a:solidFill>
                  <a:schemeClr val="tx1"/>
                </a:solidFill>
              </a:rPr>
              <a:t>цене, отклоняющейся от их расчетной стоимости не более чем на 5 </a:t>
            </a:r>
            <a:r>
              <a:rPr lang="ru-RU" sz="1200" dirty="0" smtClean="0">
                <a:solidFill>
                  <a:schemeClr val="tx1"/>
                </a:solidFill>
              </a:rPr>
              <a:t>%. Объем </a:t>
            </a:r>
            <a:r>
              <a:rPr lang="ru-RU" sz="1200" dirty="0">
                <a:solidFill>
                  <a:schemeClr val="tx1"/>
                </a:solidFill>
              </a:rPr>
              <a:t>заявок на покупку ценных бумаг </a:t>
            </a:r>
            <a:r>
              <a:rPr lang="ru-RU" sz="1200" dirty="0" smtClean="0">
                <a:solidFill>
                  <a:schemeClr val="tx1"/>
                </a:solidFill>
              </a:rPr>
              <a:t>должен составлять </a:t>
            </a:r>
            <a:r>
              <a:rPr lang="ru-RU" sz="1200" dirty="0">
                <a:solidFill>
                  <a:schemeClr val="tx1"/>
                </a:solidFill>
              </a:rPr>
              <a:t>не менее 1 млн. рублей</a:t>
            </a:r>
            <a:endParaRPr lang="ru-RU" sz="1200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81042" y="5148466"/>
            <a:ext cx="7289876" cy="491664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Фонд или управляющая компания должны подать на Биржу заявление на листинг вместе с проспектом, составленном на русском языке и подписанным уполномоченным лицом, а также иными документами, подтверждающими соответствие ценных бумаг требованиям российского законодательства </a:t>
            </a:r>
            <a:endParaRPr lang="ru-RU" sz="1200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81042" y="5712138"/>
            <a:ext cx="7289876" cy="504056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Принятие Фондом или управляющей компанией обязательств по </a:t>
            </a:r>
            <a:r>
              <a:rPr lang="ru-RU" sz="1200" dirty="0">
                <a:solidFill>
                  <a:schemeClr val="tx1"/>
                </a:solidFill>
              </a:rPr>
              <a:t>соблюдению требований законодательства об инсайдерской информации  и о раскрытии информации </a:t>
            </a:r>
            <a:r>
              <a:rPr lang="en-US" sz="1200" dirty="0">
                <a:solidFill>
                  <a:schemeClr val="tx1"/>
                </a:solidFill>
              </a:rPr>
              <a:t>(</a:t>
            </a:r>
            <a:r>
              <a:rPr lang="ru-RU" sz="1200" dirty="0">
                <a:solidFill>
                  <a:schemeClr val="tx1"/>
                </a:solidFill>
              </a:rPr>
              <a:t>см. слайд </a:t>
            </a:r>
            <a:r>
              <a:rPr lang="ru-RU" sz="1200" dirty="0" smtClean="0">
                <a:solidFill>
                  <a:schemeClr val="tx1"/>
                </a:solidFill>
              </a:rPr>
              <a:t>8</a:t>
            </a:r>
            <a:r>
              <a:rPr lang="en-US" sz="1200" dirty="0" smtClean="0">
                <a:solidFill>
                  <a:schemeClr val="tx1"/>
                </a:solidFill>
              </a:rPr>
              <a:t>)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2628417" y="2555612"/>
            <a:ext cx="45724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п</a:t>
            </a:r>
            <a:r>
              <a:rPr lang="ru-RU" dirty="0" smtClean="0"/>
              <a:t>редъявляются следующие требования:</a:t>
            </a:r>
            <a:endParaRPr lang="ru-RU" dirty="0"/>
          </a:p>
        </p:txBody>
      </p:sp>
      <p:sp>
        <p:nvSpPr>
          <p:cNvPr id="18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603216" cy="432048"/>
          </a:xfrm>
        </p:spPr>
        <p:txBody>
          <a:bodyPr anchor="t" anchorCtr="0">
            <a:noAutofit/>
          </a:bodyPr>
          <a:lstStyle/>
          <a:p>
            <a:r>
              <a:rPr lang="ru-RU" b="1" dirty="0"/>
              <a:t>Специальные требования для листинга </a:t>
            </a:r>
            <a:r>
              <a:rPr lang="en-US" b="1" dirty="0"/>
              <a:t>ETF </a:t>
            </a:r>
            <a:r>
              <a:rPr lang="en-US" b="1" dirty="0" smtClean="0"/>
              <a:t>(</a:t>
            </a:r>
            <a:r>
              <a:rPr lang="ru-RU" b="1" dirty="0" smtClean="0"/>
              <a:t>3</a:t>
            </a:r>
            <a:r>
              <a:rPr lang="en-US" b="1" dirty="0" smtClean="0"/>
              <a:t>\</a:t>
            </a:r>
            <a:r>
              <a:rPr lang="ru-RU" b="1" dirty="0" smtClean="0"/>
              <a:t>3</a:t>
            </a:r>
            <a:r>
              <a:rPr lang="en-US" b="1" dirty="0" smtClean="0"/>
              <a:t>)</a:t>
            </a:r>
            <a:endParaRPr lang="ru-RU" b="1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4153898" y="1520788"/>
            <a:ext cx="1135630" cy="7507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</a:rPr>
              <a:t>И</a:t>
            </a:r>
            <a:endParaRPr lang="ru-RU" sz="3600" b="1" dirty="0">
              <a:solidFill>
                <a:srgbClr val="C00000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89576" y="2924944"/>
            <a:ext cx="7281342" cy="406568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chemeClr val="tx1"/>
                </a:solidFill>
              </a:rPr>
              <a:t>Предполагаемая рыночная стоимость паев (акций, долей) такого фонда, предлагаемых к обращению на российской бирже, </a:t>
            </a:r>
            <a:r>
              <a:rPr lang="ru-RU" sz="1200" dirty="0" smtClean="0">
                <a:solidFill>
                  <a:schemeClr val="tx1"/>
                </a:solidFill>
              </a:rPr>
              <a:t>должна составлять </a:t>
            </a:r>
            <a:r>
              <a:rPr lang="ru-RU" sz="1200" dirty="0">
                <a:solidFill>
                  <a:schemeClr val="tx1"/>
                </a:solidFill>
              </a:rPr>
              <a:t>эквивалент не менее 25 млн. </a:t>
            </a:r>
            <a:r>
              <a:rPr lang="ru-RU" sz="1200" dirty="0" err="1">
                <a:solidFill>
                  <a:schemeClr val="tx1"/>
                </a:solidFill>
              </a:rPr>
              <a:t>руб</a:t>
            </a:r>
            <a:r>
              <a:rPr lang="en-US" sz="1200" dirty="0" smtClean="0">
                <a:solidFill>
                  <a:schemeClr val="tx1"/>
                </a:solidFill>
                <a:latin typeface="+mn-lt"/>
                <a:cs typeface="+mn-cs"/>
              </a:rPr>
              <a:t>. </a:t>
            </a:r>
            <a:endParaRPr lang="ru-RU" sz="1200" dirty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1099523" y="1958857"/>
            <a:ext cx="674112" cy="504056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</a:rPr>
              <a:t>если</a:t>
            </a:r>
            <a:endParaRPr lang="ru-RU" sz="11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2997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 bwMode="auto">
          <a:xfrm>
            <a:off x="1043608" y="260648"/>
            <a:ext cx="7632700" cy="864096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eaLnBrk="0" hangingPunct="0">
              <a:defRPr sz="2600" b="1" baseline="0">
                <a:solidFill>
                  <a:schemeClr val="tx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  <a:lvl2pPr algn="ctr" eaLnBrk="0" hangingPunct="0"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eaLnBrk="0" hangingPunct="0"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eaLnBrk="0" hangingPunct="0"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eaLnBrk="0" hangingPunct="0"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dirty="0" smtClean="0"/>
              <a:t>Требования для включения </a:t>
            </a:r>
            <a:r>
              <a:rPr lang="en-US" dirty="0" smtClean="0"/>
              <a:t>ETF </a:t>
            </a:r>
            <a:r>
              <a:rPr lang="ru-RU" dirty="0" smtClean="0"/>
              <a:t>в котировальны</a:t>
            </a:r>
            <a:r>
              <a:rPr lang="ru-RU" dirty="0"/>
              <a:t>е</a:t>
            </a:r>
            <a:r>
              <a:rPr lang="ru-RU" dirty="0" smtClean="0"/>
              <a:t> списки </a:t>
            </a:r>
            <a:r>
              <a:rPr lang="en-US" dirty="0" smtClean="0"/>
              <a:t>I </a:t>
            </a:r>
            <a:r>
              <a:rPr lang="ru-RU" dirty="0" smtClean="0"/>
              <a:t>и  </a:t>
            </a:r>
            <a:r>
              <a:rPr lang="en-US" dirty="0" smtClean="0"/>
              <a:t>II </a:t>
            </a:r>
            <a:r>
              <a:rPr lang="ru-RU" dirty="0" smtClean="0"/>
              <a:t>уровней </a:t>
            </a:r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6" name="Полилиния 5"/>
          <p:cNvSpPr/>
          <p:nvPr/>
        </p:nvSpPr>
        <p:spPr bwMode="auto">
          <a:xfrm>
            <a:off x="2699792" y="2531628"/>
            <a:ext cx="2542233" cy="684976"/>
          </a:xfrm>
          <a:custGeom>
            <a:avLst/>
            <a:gdLst>
              <a:gd name="connsiteX0" fmla="*/ 0 w 3701309"/>
              <a:gd name="connsiteY0" fmla="*/ 0 h 777600"/>
              <a:gd name="connsiteX1" fmla="*/ 3701309 w 3701309"/>
              <a:gd name="connsiteY1" fmla="*/ 0 h 777600"/>
              <a:gd name="connsiteX2" fmla="*/ 3701309 w 3701309"/>
              <a:gd name="connsiteY2" fmla="*/ 777600 h 777600"/>
              <a:gd name="connsiteX3" fmla="*/ 0 w 3701309"/>
              <a:gd name="connsiteY3" fmla="*/ 777600 h 777600"/>
              <a:gd name="connsiteX4" fmla="*/ 0 w 3701309"/>
              <a:gd name="connsiteY4" fmla="*/ 0 h 77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01309" h="777600">
                <a:moveTo>
                  <a:pt x="0" y="0"/>
                </a:moveTo>
                <a:lnTo>
                  <a:pt x="3701309" y="0"/>
                </a:lnTo>
                <a:lnTo>
                  <a:pt x="3701309" y="777600"/>
                </a:lnTo>
                <a:lnTo>
                  <a:pt x="0" y="77760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lIns="90000" tIns="46800" rIns="90000" bIns="46800" anchor="ctr"/>
          <a:lstStyle/>
          <a:p>
            <a:pPr marL="266700" indent="-266700" algn="ctr" defTabSz="746125">
              <a:spcBef>
                <a:spcPct val="10000"/>
              </a:spcBef>
              <a:spcAft>
                <a:spcPct val="2000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b="1" dirty="0" smtClean="0">
                <a:solidFill>
                  <a:schemeClr val="tx1"/>
                </a:solidFill>
                <a:latin typeface="Arial" pitchFamily="34" charset="0"/>
                <a:cs typeface="Arial" charset="0"/>
              </a:rPr>
              <a:t>Уровень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charset="0"/>
              </a:rPr>
              <a:t> I</a:t>
            </a:r>
            <a:endParaRPr lang="ru-RU" b="1" dirty="0">
              <a:solidFill>
                <a:schemeClr val="tx1"/>
              </a:solidFill>
              <a:latin typeface="Arial" pitchFamily="34" charset="0"/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64088" y="2531628"/>
            <a:ext cx="2616418" cy="65151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lIns="90000" tIns="46800" rIns="90000" bIns="46800" anchor="ctr"/>
          <a:lstStyle/>
          <a:p>
            <a:pPr marL="266700" indent="-266700" algn="ctr" defTabSz="746125">
              <a:spcBef>
                <a:spcPct val="10000"/>
              </a:spcBef>
              <a:spcAft>
                <a:spcPct val="20000"/>
              </a:spcAft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ru-RU" b="1" dirty="0" smtClean="0">
                <a:latin typeface="Arial" pitchFamily="34" charset="0"/>
              </a:rPr>
              <a:t>Уровень</a:t>
            </a:r>
            <a:r>
              <a:rPr lang="en-US" b="1" dirty="0" smtClean="0">
                <a:latin typeface="Arial" pitchFamily="34" charset="0"/>
              </a:rPr>
              <a:t> II</a:t>
            </a:r>
            <a:endParaRPr lang="en-US" b="1" dirty="0">
              <a:latin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710768" y="3296260"/>
            <a:ext cx="2520280" cy="1983708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74625" algn="just">
              <a:buFont typeface="Wingdings" pitchFamily="2" charset="2"/>
              <a:buChar char="ü"/>
              <a:defRPr/>
            </a:pPr>
            <a:r>
              <a:rPr lang="ru-RU" sz="1100" dirty="0">
                <a:solidFill>
                  <a:schemeClr val="tx1"/>
                </a:solidFill>
              </a:rPr>
              <a:t>Объем сделок с ценными бумагами на торгах, совершаемых </a:t>
            </a:r>
            <a:r>
              <a:rPr lang="ru-RU" sz="1100" dirty="0" err="1">
                <a:solidFill>
                  <a:schemeClr val="tx1"/>
                </a:solidFill>
              </a:rPr>
              <a:t>маркет-мейкером</a:t>
            </a:r>
            <a:r>
              <a:rPr lang="ru-RU" sz="1100" dirty="0">
                <a:solidFill>
                  <a:schemeClr val="tx1"/>
                </a:solidFill>
              </a:rPr>
              <a:t> </a:t>
            </a:r>
            <a:r>
              <a:rPr lang="en-US" sz="1100" dirty="0" smtClean="0">
                <a:solidFill>
                  <a:schemeClr val="tx1"/>
                </a:solidFill>
              </a:rPr>
              <a:t>ETF</a:t>
            </a:r>
            <a:r>
              <a:rPr lang="ru-RU" sz="1100" dirty="0" smtClean="0">
                <a:solidFill>
                  <a:schemeClr val="tx1"/>
                </a:solidFill>
              </a:rPr>
              <a:t> в </a:t>
            </a:r>
            <a:r>
              <a:rPr lang="ru-RU" sz="1100" dirty="0">
                <a:solidFill>
                  <a:schemeClr val="tx1"/>
                </a:solidFill>
              </a:rPr>
              <a:t>течение торгового дня, </a:t>
            </a:r>
            <a:r>
              <a:rPr lang="ru-RU" sz="1100" dirty="0" smtClean="0">
                <a:solidFill>
                  <a:schemeClr val="tx1"/>
                </a:solidFill>
              </a:rPr>
              <a:t>составляет </a:t>
            </a:r>
            <a:r>
              <a:rPr lang="ru-RU" sz="1100" dirty="0">
                <a:solidFill>
                  <a:schemeClr val="tx1"/>
                </a:solidFill>
              </a:rPr>
              <a:t>не менее 50 млн. руб., </a:t>
            </a:r>
            <a:r>
              <a:rPr lang="ru-RU" sz="1100" dirty="0" smtClean="0">
                <a:solidFill>
                  <a:schemeClr val="tx1"/>
                </a:solidFill>
              </a:rPr>
              <a:t> </a:t>
            </a:r>
          </a:p>
          <a:p>
            <a:pPr algn="just">
              <a:defRPr/>
            </a:pPr>
            <a:r>
              <a:rPr lang="ru-RU" sz="1100" b="1" dirty="0" smtClean="0">
                <a:solidFill>
                  <a:schemeClr val="tx1"/>
                </a:solidFill>
              </a:rPr>
              <a:t>ИЛИ</a:t>
            </a:r>
            <a:endParaRPr lang="ru-RU" sz="1100" b="1" dirty="0">
              <a:solidFill>
                <a:schemeClr val="tx1"/>
              </a:solidFill>
            </a:endParaRPr>
          </a:p>
          <a:p>
            <a:pPr indent="174625" algn="just">
              <a:buFont typeface="Wingdings" pitchFamily="2" charset="2"/>
              <a:buChar char="ü"/>
              <a:defRPr/>
            </a:pPr>
            <a:r>
              <a:rPr lang="ru-RU" sz="1100" dirty="0" smtClean="0">
                <a:solidFill>
                  <a:schemeClr val="tx1"/>
                </a:solidFill>
              </a:rPr>
              <a:t> период </a:t>
            </a:r>
            <a:r>
              <a:rPr lang="ru-RU" sz="1100" dirty="0">
                <a:solidFill>
                  <a:schemeClr val="tx1"/>
                </a:solidFill>
              </a:rPr>
              <a:t>исполнения </a:t>
            </a:r>
            <a:r>
              <a:rPr lang="ru-RU" sz="1100" dirty="0" err="1" smtClean="0">
                <a:solidFill>
                  <a:schemeClr val="tx1"/>
                </a:solidFill>
              </a:rPr>
              <a:t>маркет</a:t>
            </a:r>
            <a:r>
              <a:rPr lang="ru-RU" sz="1100" dirty="0" err="1">
                <a:solidFill>
                  <a:schemeClr val="tx1"/>
                </a:solidFill>
              </a:rPr>
              <a:t>-</a:t>
            </a:r>
            <a:r>
              <a:rPr lang="ru-RU" sz="1100" dirty="0" err="1" smtClean="0">
                <a:solidFill>
                  <a:schemeClr val="tx1"/>
                </a:solidFill>
              </a:rPr>
              <a:t>мейкером</a:t>
            </a:r>
            <a:r>
              <a:rPr lang="ru-RU" sz="1100" dirty="0" smtClean="0">
                <a:solidFill>
                  <a:schemeClr val="tx1"/>
                </a:solidFill>
              </a:rPr>
              <a:t> </a:t>
            </a:r>
            <a:r>
              <a:rPr lang="en-US" sz="1100" dirty="0" smtClean="0">
                <a:solidFill>
                  <a:schemeClr val="tx1"/>
                </a:solidFill>
              </a:rPr>
              <a:t>ETF</a:t>
            </a:r>
            <a:r>
              <a:rPr lang="ru-RU" sz="1100" dirty="0" smtClean="0">
                <a:solidFill>
                  <a:schemeClr val="tx1"/>
                </a:solidFill>
              </a:rPr>
              <a:t> обязанности </a:t>
            </a:r>
            <a:r>
              <a:rPr lang="ru-RU" sz="1100" dirty="0" err="1">
                <a:solidFill>
                  <a:schemeClr val="tx1"/>
                </a:solidFill>
              </a:rPr>
              <a:t>маркет-мейкера</a:t>
            </a:r>
            <a:r>
              <a:rPr lang="ru-RU" sz="1100" dirty="0">
                <a:solidFill>
                  <a:schemeClr val="tx1"/>
                </a:solidFill>
              </a:rPr>
              <a:t> составляет не менее </a:t>
            </a:r>
            <a:r>
              <a:rPr lang="ru-RU" sz="1100" dirty="0" smtClean="0">
                <a:solidFill>
                  <a:schemeClr val="tx1"/>
                </a:solidFill>
              </a:rPr>
              <a:t>3/4 времени </a:t>
            </a:r>
            <a:r>
              <a:rPr lang="ru-RU" sz="1100" dirty="0">
                <a:solidFill>
                  <a:schemeClr val="tx1"/>
                </a:solidFill>
              </a:rPr>
              <a:t>проведения торгов торгового дня </a:t>
            </a:r>
            <a:r>
              <a:rPr lang="ru-RU" sz="1100" dirty="0"/>
              <a:t>	</a:t>
            </a:r>
          </a:p>
        </p:txBody>
      </p:sp>
      <p:sp>
        <p:nvSpPr>
          <p:cNvPr id="26" name="Номер слайда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1335-259E-40F9-B4E1-7E4FDCDF6836}" type="slidenum">
              <a:rPr lang="ru-RU" smtClean="0"/>
              <a:t>7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047438" y="1282542"/>
            <a:ext cx="7610406" cy="994330"/>
          </a:xfrm>
          <a:prstGeom prst="rect">
            <a:avLst/>
          </a:prstGeom>
          <a:ln>
            <a:noFill/>
          </a:ln>
        </p:spPr>
        <p:txBody>
          <a:bodyPr>
            <a:noAutofit/>
          </a:bodyPr>
          <a:lstStyle/>
          <a:p>
            <a:pPr algn="just" eaLnBrk="0" hangingPunct="0">
              <a:lnSpc>
                <a:spcPct val="140000"/>
              </a:lnSpc>
              <a:spcBef>
                <a:spcPts val="0"/>
              </a:spcBef>
            </a:pPr>
            <a:r>
              <a:rPr lang="ru-RU" sz="1500" dirty="0" smtClean="0">
                <a:latin typeface="+mj-lt"/>
                <a:ea typeface="Verdana" pitchFamily="34" charset="0"/>
                <a:cs typeface="Verdana" pitchFamily="34" charset="0"/>
              </a:rPr>
              <a:t>Если ценные бумаги </a:t>
            </a:r>
            <a:r>
              <a:rPr lang="en-US" sz="1500" dirty="0" smtClean="0">
                <a:latin typeface="+mj-lt"/>
                <a:ea typeface="Verdana" pitchFamily="34" charset="0"/>
                <a:cs typeface="Verdana" pitchFamily="34" charset="0"/>
              </a:rPr>
              <a:t>ETF</a:t>
            </a:r>
            <a:r>
              <a:rPr lang="ru-RU" sz="1500" dirty="0" smtClean="0">
                <a:latin typeface="+mj-lt"/>
                <a:ea typeface="Verdana" pitchFamily="34" charset="0"/>
                <a:cs typeface="Verdana" pitchFamily="34" charset="0"/>
              </a:rPr>
              <a:t> удовлетворяют требованиям ниже в дополнение к базовым  требованиям листинга и специальным требования указанным ранее, то такие ценные бумаги могут быть включены в котировальные списки </a:t>
            </a:r>
            <a:r>
              <a:rPr lang="en-US" sz="1500" dirty="0" smtClean="0">
                <a:latin typeface="+mj-lt"/>
                <a:ea typeface="Verdana" pitchFamily="34" charset="0"/>
                <a:cs typeface="Verdana" pitchFamily="34" charset="0"/>
              </a:rPr>
              <a:t>I </a:t>
            </a:r>
            <a:r>
              <a:rPr lang="ru-RU" sz="1500" dirty="0" smtClean="0">
                <a:latin typeface="+mj-lt"/>
                <a:ea typeface="Verdana" pitchFamily="34" charset="0"/>
                <a:cs typeface="Verdana" pitchFamily="34" charset="0"/>
              </a:rPr>
              <a:t>или </a:t>
            </a:r>
            <a:r>
              <a:rPr lang="en-US" sz="1500" dirty="0" smtClean="0">
                <a:latin typeface="+mj-lt"/>
                <a:ea typeface="Verdana" pitchFamily="34" charset="0"/>
                <a:cs typeface="Verdana" pitchFamily="34" charset="0"/>
              </a:rPr>
              <a:t>II</a:t>
            </a:r>
            <a:r>
              <a:rPr lang="ru-RU" sz="1500" dirty="0" smtClean="0">
                <a:latin typeface="+mj-lt"/>
                <a:ea typeface="Verdana" pitchFamily="34" charset="0"/>
                <a:cs typeface="Verdana" pitchFamily="34" charset="0"/>
              </a:rPr>
              <a:t> уровней. 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311171" y="3296260"/>
            <a:ext cx="1316613" cy="19837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</a:rPr>
              <a:t>Обязательства </a:t>
            </a:r>
            <a:r>
              <a:rPr lang="ru-RU" sz="1400" b="1" dirty="0" err="1" smtClean="0">
                <a:solidFill>
                  <a:schemeClr val="tx1"/>
                </a:solidFill>
              </a:rPr>
              <a:t>маркет-мейкера</a:t>
            </a:r>
            <a:endParaRPr lang="ru-RU" sz="900" b="1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5364088" y="3296260"/>
            <a:ext cx="2616418" cy="1983708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174625" algn="just">
              <a:buFont typeface="Wingdings" pitchFamily="2" charset="2"/>
              <a:buChar char="ü"/>
              <a:defRPr/>
            </a:pPr>
            <a:r>
              <a:rPr lang="ru-RU" sz="1100" dirty="0" smtClean="0">
                <a:solidFill>
                  <a:schemeClr val="tx1"/>
                </a:solidFill>
              </a:rPr>
              <a:t>Объем </a:t>
            </a:r>
            <a:r>
              <a:rPr lang="ru-RU" sz="1100" dirty="0">
                <a:solidFill>
                  <a:schemeClr val="tx1"/>
                </a:solidFill>
              </a:rPr>
              <a:t>сделок с ценными бумагами на торгах, совершаемых </a:t>
            </a:r>
            <a:r>
              <a:rPr lang="ru-RU" sz="1100" dirty="0" err="1">
                <a:solidFill>
                  <a:schemeClr val="tx1"/>
                </a:solidFill>
              </a:rPr>
              <a:t>маркет-мейкером</a:t>
            </a:r>
            <a:r>
              <a:rPr lang="ru-RU" sz="1100" dirty="0">
                <a:solidFill>
                  <a:schemeClr val="tx1"/>
                </a:solidFill>
              </a:rPr>
              <a:t> </a:t>
            </a:r>
            <a:r>
              <a:rPr lang="en-US" sz="1100" dirty="0" smtClean="0">
                <a:solidFill>
                  <a:schemeClr val="tx1"/>
                </a:solidFill>
              </a:rPr>
              <a:t>ETF</a:t>
            </a:r>
            <a:r>
              <a:rPr lang="ru-RU" sz="1100" dirty="0" smtClean="0">
                <a:solidFill>
                  <a:schemeClr val="tx1"/>
                </a:solidFill>
              </a:rPr>
              <a:t> </a:t>
            </a:r>
            <a:r>
              <a:rPr lang="ru-RU" sz="1100" dirty="0">
                <a:solidFill>
                  <a:schemeClr val="tx1"/>
                </a:solidFill>
              </a:rPr>
              <a:t>в течение торгового дня, составляет не менее </a:t>
            </a:r>
            <a:r>
              <a:rPr lang="ru-RU" sz="1100" dirty="0" smtClean="0">
                <a:solidFill>
                  <a:schemeClr val="tx1"/>
                </a:solidFill>
              </a:rPr>
              <a:t>30 </a:t>
            </a:r>
            <a:r>
              <a:rPr lang="ru-RU" sz="1100" dirty="0">
                <a:solidFill>
                  <a:schemeClr val="tx1"/>
                </a:solidFill>
              </a:rPr>
              <a:t>млн. руб.</a:t>
            </a:r>
            <a:r>
              <a:rPr lang="en-US" sz="1100" dirty="0" smtClean="0">
                <a:solidFill>
                  <a:schemeClr val="tx1"/>
                </a:solidFill>
              </a:rPr>
              <a:t>, </a:t>
            </a:r>
          </a:p>
          <a:p>
            <a:pPr algn="just">
              <a:defRPr/>
            </a:pPr>
            <a:r>
              <a:rPr lang="ru-RU" sz="1100" b="1" dirty="0" smtClean="0">
                <a:solidFill>
                  <a:schemeClr val="tx1"/>
                </a:solidFill>
              </a:rPr>
              <a:t>ИЛИ</a:t>
            </a:r>
            <a:endParaRPr lang="ru-RU" sz="1100" b="1" dirty="0">
              <a:solidFill>
                <a:schemeClr val="tx1"/>
              </a:solidFill>
            </a:endParaRPr>
          </a:p>
          <a:p>
            <a:pPr indent="174625" algn="just">
              <a:buFont typeface="Wingdings" pitchFamily="2" charset="2"/>
              <a:buChar char="ü"/>
              <a:defRPr/>
            </a:pPr>
            <a:r>
              <a:rPr lang="ru-RU" sz="1100" dirty="0">
                <a:solidFill>
                  <a:schemeClr val="tx1"/>
                </a:solidFill>
              </a:rPr>
              <a:t> период исполнения </a:t>
            </a:r>
            <a:r>
              <a:rPr lang="ru-RU" sz="1100" dirty="0" err="1">
                <a:solidFill>
                  <a:schemeClr val="tx1"/>
                </a:solidFill>
              </a:rPr>
              <a:t>маркет-мейкером</a:t>
            </a:r>
            <a:r>
              <a:rPr lang="ru-RU" sz="1100" dirty="0">
                <a:solidFill>
                  <a:schemeClr val="tx1"/>
                </a:solidFill>
              </a:rPr>
              <a:t> </a:t>
            </a:r>
            <a:r>
              <a:rPr lang="en-US" sz="1100" dirty="0" smtClean="0">
                <a:solidFill>
                  <a:schemeClr val="tx1"/>
                </a:solidFill>
              </a:rPr>
              <a:t>ETF</a:t>
            </a:r>
            <a:r>
              <a:rPr lang="ru-RU" sz="1100" dirty="0" smtClean="0">
                <a:solidFill>
                  <a:schemeClr val="tx1"/>
                </a:solidFill>
              </a:rPr>
              <a:t> </a:t>
            </a:r>
            <a:r>
              <a:rPr lang="ru-RU" sz="1100" dirty="0">
                <a:solidFill>
                  <a:schemeClr val="tx1"/>
                </a:solidFill>
              </a:rPr>
              <a:t>обязанности </a:t>
            </a:r>
            <a:r>
              <a:rPr lang="ru-RU" sz="1100" dirty="0" err="1">
                <a:solidFill>
                  <a:schemeClr val="tx1"/>
                </a:solidFill>
              </a:rPr>
              <a:t>маркет-мейкера</a:t>
            </a:r>
            <a:r>
              <a:rPr lang="ru-RU" sz="1100" dirty="0">
                <a:solidFill>
                  <a:schemeClr val="tx1"/>
                </a:solidFill>
              </a:rPr>
              <a:t> составляет не менее </a:t>
            </a:r>
            <a:r>
              <a:rPr lang="ru-RU" sz="1100" dirty="0" smtClean="0">
                <a:solidFill>
                  <a:schemeClr val="tx1"/>
                </a:solidFill>
              </a:rPr>
              <a:t>65% </a:t>
            </a:r>
            <a:r>
              <a:rPr lang="ru-RU" sz="1100" dirty="0">
                <a:solidFill>
                  <a:schemeClr val="tx1"/>
                </a:solidFill>
              </a:rPr>
              <a:t>времени проведения торгов торгового дня </a:t>
            </a:r>
            <a:endParaRPr lang="ru-RU" sz="11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148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 noGrp="1"/>
          </p:cNvSpPr>
          <p:nvPr>
            <p:ph type="title"/>
          </p:nvPr>
        </p:nvSpPr>
        <p:spPr bwMode="auto">
          <a:xfrm>
            <a:off x="1119099" y="188640"/>
            <a:ext cx="7416000" cy="404728"/>
          </a:xfrm>
          <a:prstGeom prst="rect">
            <a:avLst/>
          </a:prstGeom>
        </p:spPr>
        <p:txBody>
          <a:bodyPr anchor="t" anchorCtr="0">
            <a:noAutofit/>
          </a:bodyPr>
          <a:lstStyle/>
          <a:p>
            <a:r>
              <a:rPr lang="ru-RU" b="1" dirty="0" smtClean="0"/>
              <a:t>Последующие обязательства эмитента</a:t>
            </a:r>
            <a:endParaRPr lang="ru-RU" b="1" dirty="0"/>
          </a:p>
        </p:txBody>
      </p:sp>
      <p:sp>
        <p:nvSpPr>
          <p:cNvPr id="5" name="Полилиния 4"/>
          <p:cNvSpPr/>
          <p:nvPr/>
        </p:nvSpPr>
        <p:spPr bwMode="auto">
          <a:xfrm>
            <a:off x="1071987" y="620688"/>
            <a:ext cx="4172910" cy="525786"/>
          </a:xfrm>
          <a:custGeom>
            <a:avLst/>
            <a:gdLst>
              <a:gd name="connsiteX0" fmla="*/ 0 w 3701309"/>
              <a:gd name="connsiteY0" fmla="*/ 0 h 777600"/>
              <a:gd name="connsiteX1" fmla="*/ 3701309 w 3701309"/>
              <a:gd name="connsiteY1" fmla="*/ 0 h 777600"/>
              <a:gd name="connsiteX2" fmla="*/ 3701309 w 3701309"/>
              <a:gd name="connsiteY2" fmla="*/ 777600 h 777600"/>
              <a:gd name="connsiteX3" fmla="*/ 0 w 3701309"/>
              <a:gd name="connsiteY3" fmla="*/ 777600 h 777600"/>
              <a:gd name="connsiteX4" fmla="*/ 0 w 3701309"/>
              <a:gd name="connsiteY4" fmla="*/ 0 h 77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01309" h="777600">
                <a:moveTo>
                  <a:pt x="0" y="0"/>
                </a:moveTo>
                <a:lnTo>
                  <a:pt x="3701309" y="0"/>
                </a:lnTo>
                <a:lnTo>
                  <a:pt x="3701309" y="777600"/>
                </a:lnTo>
                <a:lnTo>
                  <a:pt x="0" y="777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Раскрытие информации</a:t>
            </a:r>
            <a:endParaRPr lang="ru-RU" sz="1500" b="1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Полилиния 5"/>
          <p:cNvSpPr/>
          <p:nvPr/>
        </p:nvSpPr>
        <p:spPr bwMode="auto">
          <a:xfrm>
            <a:off x="5375619" y="620688"/>
            <a:ext cx="3456385" cy="525786"/>
          </a:xfrm>
          <a:custGeom>
            <a:avLst/>
            <a:gdLst>
              <a:gd name="connsiteX0" fmla="*/ 0 w 3701309"/>
              <a:gd name="connsiteY0" fmla="*/ 0 h 777600"/>
              <a:gd name="connsiteX1" fmla="*/ 3701309 w 3701309"/>
              <a:gd name="connsiteY1" fmla="*/ 0 h 777600"/>
              <a:gd name="connsiteX2" fmla="*/ 3701309 w 3701309"/>
              <a:gd name="connsiteY2" fmla="*/ 777600 h 777600"/>
              <a:gd name="connsiteX3" fmla="*/ 0 w 3701309"/>
              <a:gd name="connsiteY3" fmla="*/ 777600 h 777600"/>
              <a:gd name="connsiteX4" fmla="*/ 0 w 3701309"/>
              <a:gd name="connsiteY4" fmla="*/ 0 h 777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01309" h="777600">
                <a:moveTo>
                  <a:pt x="0" y="0"/>
                </a:moveTo>
                <a:lnTo>
                  <a:pt x="3701309" y="0"/>
                </a:lnTo>
                <a:lnTo>
                  <a:pt x="3701309" y="777600"/>
                </a:lnTo>
                <a:lnTo>
                  <a:pt x="0" y="777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Соблюдение законодательства </a:t>
            </a:r>
            <a:r>
              <a:rPr lang="ru-RU" sz="1500" b="1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об инсайде</a:t>
            </a:r>
            <a:endParaRPr lang="ru-RU" sz="1500" b="1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1987" y="1207442"/>
            <a:ext cx="2732750" cy="576064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/>
            <a:r>
              <a:rPr lang="ru-RU" sz="1100" dirty="0">
                <a:solidFill>
                  <a:schemeClr val="tx1"/>
                </a:solidFill>
                <a:cs typeface="Arial" charset="0"/>
              </a:rPr>
              <a:t>Сообщение о принятии </a:t>
            </a:r>
            <a:r>
              <a:rPr lang="ru-RU" sz="1100" dirty="0" smtClean="0">
                <a:solidFill>
                  <a:schemeClr val="tx1"/>
                </a:solidFill>
                <a:cs typeface="Arial" charset="0"/>
              </a:rPr>
              <a:t>биржей/регулятором </a:t>
            </a:r>
            <a:r>
              <a:rPr lang="ru-RU" sz="1100" dirty="0">
                <a:solidFill>
                  <a:schemeClr val="tx1"/>
                </a:solidFill>
                <a:cs typeface="Arial" charset="0"/>
              </a:rPr>
              <a:t>решения о допуске иностранных ценных бумаг </a:t>
            </a:r>
            <a:r>
              <a:rPr lang="ru-RU" sz="1100" dirty="0" smtClean="0">
                <a:solidFill>
                  <a:schemeClr val="tx1"/>
                </a:solidFill>
                <a:cs typeface="Arial" charset="0"/>
              </a:rPr>
              <a:t>к торгам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28837" y="1207441"/>
            <a:ext cx="1294294" cy="576066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2" algn="ctr"/>
            <a:r>
              <a:rPr lang="ru-RU" sz="1200" dirty="0">
                <a:solidFill>
                  <a:schemeClr val="tx1"/>
                </a:solidFill>
              </a:rPr>
              <a:t>на русском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071987" y="1882945"/>
            <a:ext cx="2732750" cy="219454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/>
            <a:r>
              <a:rPr lang="ru-RU" sz="1100" dirty="0">
                <a:solidFill>
                  <a:schemeClr val="tx1"/>
                </a:solidFill>
                <a:cs typeface="Arial" charset="0"/>
              </a:rPr>
              <a:t>Проспект иностранных ценных бумаг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39909" y="1887073"/>
            <a:ext cx="1294294" cy="21945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2" algn="ctr"/>
            <a:r>
              <a:rPr lang="ru-RU" sz="1200" dirty="0">
                <a:solidFill>
                  <a:schemeClr val="tx1"/>
                </a:solidFill>
              </a:rPr>
              <a:t>на русском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055209" y="2173794"/>
            <a:ext cx="2730738" cy="596982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/>
            <a:r>
              <a:rPr lang="ru-RU" sz="1100" dirty="0">
                <a:solidFill>
                  <a:schemeClr val="tx1"/>
                </a:solidFill>
                <a:cs typeface="Arial" charset="0"/>
              </a:rPr>
              <a:t>Ежеквартальный, полугодовой и (или) годовой отчет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939909" y="2173794"/>
            <a:ext cx="1294294" cy="59698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2" algn="ctr"/>
            <a:r>
              <a:rPr lang="ru-RU" sz="1200" dirty="0">
                <a:solidFill>
                  <a:schemeClr val="tx1"/>
                </a:solidFill>
              </a:rPr>
              <a:t>н</a:t>
            </a:r>
            <a:r>
              <a:rPr lang="ru-RU" sz="1200" dirty="0" smtClean="0">
                <a:solidFill>
                  <a:schemeClr val="tx1"/>
                </a:solidFill>
              </a:rPr>
              <a:t>а английском</a:t>
            </a:r>
            <a:r>
              <a:rPr lang="en-US" sz="1200" dirty="0" smtClean="0">
                <a:solidFill>
                  <a:schemeClr val="tx1"/>
                </a:solidFill>
              </a:rPr>
              <a:t>; </a:t>
            </a:r>
            <a:endParaRPr lang="en-US" sz="1200" dirty="0">
              <a:solidFill>
                <a:schemeClr val="tx1"/>
              </a:solidFill>
            </a:endParaRPr>
          </a:p>
          <a:p>
            <a:pPr marL="0" lvl="2" algn="ctr"/>
            <a:r>
              <a:rPr lang="ru-RU" sz="1200" dirty="0" smtClean="0">
                <a:solidFill>
                  <a:schemeClr val="tx1"/>
                </a:solidFill>
              </a:rPr>
              <a:t>через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60 </a:t>
            </a:r>
            <a:r>
              <a:rPr lang="ru-RU" sz="1200" dirty="0" smtClean="0">
                <a:solidFill>
                  <a:schemeClr val="tx1"/>
                </a:solidFill>
              </a:rPr>
              <a:t>дней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на </a:t>
            </a:r>
            <a:r>
              <a:rPr lang="ru-RU" sz="1200" dirty="0" smtClean="0">
                <a:solidFill>
                  <a:schemeClr val="tx1"/>
                </a:solidFill>
              </a:rPr>
              <a:t>русском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62063" y="2894488"/>
            <a:ext cx="2723884" cy="67496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/>
            <a:r>
              <a:rPr lang="ru-RU" sz="1100" dirty="0">
                <a:solidFill>
                  <a:schemeClr val="tx1"/>
                </a:solidFill>
                <a:cs typeface="Arial" charset="0"/>
              </a:rPr>
              <a:t>Сообщения о существенных фактах иностранного эмитента в объеме, в котором они раскрываются в соответствии с иностранным правом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7889398" y="1980828"/>
            <a:ext cx="942606" cy="89939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2" algn="ctr"/>
            <a:r>
              <a:rPr lang="ru-RU" sz="1200" dirty="0">
                <a:solidFill>
                  <a:schemeClr val="tx1"/>
                </a:solidFill>
              </a:rPr>
              <a:t>на русском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375619" y="1209489"/>
            <a:ext cx="2367100" cy="67174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2"/>
            <a:r>
              <a:rPr lang="ru-RU" sz="1200" dirty="0">
                <a:solidFill>
                  <a:schemeClr val="tx1"/>
                </a:solidFill>
                <a:cs typeface="Arial" charset="0"/>
              </a:rPr>
              <a:t>Утвердить  и раскрыть перечень инсайдерской информации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889398" y="1210425"/>
            <a:ext cx="942606" cy="67081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2" algn="ctr"/>
            <a:r>
              <a:rPr lang="ru-RU" sz="1200" dirty="0">
                <a:solidFill>
                  <a:schemeClr val="tx1"/>
                </a:solidFill>
              </a:rPr>
              <a:t>на русском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5388913" y="1980828"/>
            <a:ext cx="2367100" cy="899399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tx1"/>
                </a:solidFill>
              </a:rPr>
              <a:t>Вести список инсайдеров, уведомлять лиц, включенных в этот список и передавать список инсайдеров бирже и Регулятору по их требованию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3928837" y="2880227"/>
            <a:ext cx="1294294" cy="6749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2" algn="ctr"/>
            <a:r>
              <a:rPr lang="ru-RU" sz="1200" dirty="0">
                <a:solidFill>
                  <a:schemeClr val="tx1"/>
                </a:solidFill>
              </a:rPr>
              <a:t>н</a:t>
            </a:r>
            <a:r>
              <a:rPr lang="ru-RU" sz="1200" dirty="0" smtClean="0">
                <a:solidFill>
                  <a:schemeClr val="tx1"/>
                </a:solidFill>
              </a:rPr>
              <a:t>а английском</a:t>
            </a:r>
            <a:r>
              <a:rPr lang="en-US" sz="1200" dirty="0" smtClean="0">
                <a:solidFill>
                  <a:schemeClr val="tx1"/>
                </a:solidFill>
              </a:rPr>
              <a:t>; </a:t>
            </a:r>
            <a:endParaRPr lang="en-US" sz="1200" dirty="0">
              <a:solidFill>
                <a:schemeClr val="tx1"/>
              </a:solidFill>
            </a:endParaRPr>
          </a:p>
          <a:p>
            <a:pPr marL="0" lvl="2" algn="ctr"/>
            <a:r>
              <a:rPr lang="ru-RU" sz="1200" dirty="0" smtClean="0">
                <a:solidFill>
                  <a:schemeClr val="tx1"/>
                </a:solidFill>
              </a:rPr>
              <a:t>через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3</a:t>
            </a:r>
            <a:r>
              <a:rPr lang="en-US" sz="1200" dirty="0" smtClean="0">
                <a:solidFill>
                  <a:schemeClr val="tx1"/>
                </a:solidFill>
              </a:rPr>
              <a:t>0 </a:t>
            </a:r>
            <a:r>
              <a:rPr lang="ru-RU" sz="1200" dirty="0" smtClean="0">
                <a:solidFill>
                  <a:schemeClr val="tx1"/>
                </a:solidFill>
              </a:rPr>
              <a:t>дней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ru-RU" sz="1200" dirty="0">
                <a:solidFill>
                  <a:schemeClr val="tx1"/>
                </a:solidFill>
              </a:rPr>
              <a:t>на </a:t>
            </a:r>
            <a:r>
              <a:rPr lang="ru-RU" sz="1200" dirty="0" smtClean="0">
                <a:solidFill>
                  <a:schemeClr val="tx1"/>
                </a:solidFill>
              </a:rPr>
              <a:t>русском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071987" y="3640639"/>
            <a:ext cx="2713960" cy="553346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dirty="0">
                <a:solidFill>
                  <a:schemeClr val="tx1"/>
                </a:solidFill>
                <a:cs typeface="Arial" charset="0"/>
              </a:rPr>
              <a:t>перечень уполномоченных лиц </a:t>
            </a:r>
            <a:r>
              <a:rPr lang="ru-RU" sz="1100" dirty="0" smtClean="0">
                <a:solidFill>
                  <a:schemeClr val="tx1"/>
                </a:solidFill>
                <a:cs typeface="Arial" charset="0"/>
              </a:rPr>
              <a:t>фонда и изменения в него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40639" y="4303785"/>
            <a:ext cx="2764098" cy="1277743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dirty="0">
                <a:solidFill>
                  <a:schemeClr val="tx1"/>
                </a:solidFill>
                <a:cs typeface="Arial" charset="0"/>
              </a:rPr>
              <a:t>максимально допустимое отклонение от расчетной стоимости ценных бумаг фонда, которое может быть предусмотрено в заявках на их покупку и (или) продажу, подаваемых на торгах российской фондовой биржи лицами, включенными в перечень уполномоченных лиц фонда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040639" y="5657537"/>
            <a:ext cx="2764098" cy="579478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dirty="0">
                <a:solidFill>
                  <a:schemeClr val="tx1"/>
                </a:solidFill>
                <a:cs typeface="Arial" charset="0"/>
              </a:rPr>
              <a:t>последняя известная расчетная стоимость ценных бумаг фонда (не реже одного раза в 10 минут)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39909" y="3640639"/>
            <a:ext cx="1283222" cy="55334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2" algn="ctr"/>
            <a:r>
              <a:rPr lang="ru-RU" sz="1200" dirty="0">
                <a:solidFill>
                  <a:schemeClr val="tx1"/>
                </a:solidFill>
              </a:rPr>
              <a:t>н</a:t>
            </a:r>
            <a:r>
              <a:rPr lang="ru-RU" sz="1200" dirty="0" smtClean="0">
                <a:solidFill>
                  <a:schemeClr val="tx1"/>
                </a:solidFill>
              </a:rPr>
              <a:t>а английском или на русском языке</a:t>
            </a:r>
            <a:endParaRPr lang="ru-RU" sz="1200" dirty="0">
              <a:solidFill>
                <a:schemeClr val="tx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928837" y="4303784"/>
            <a:ext cx="1294294" cy="127774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2" algn="ctr"/>
            <a:r>
              <a:rPr lang="ru-RU" sz="1200" dirty="0">
                <a:solidFill>
                  <a:schemeClr val="tx1"/>
                </a:solidFill>
              </a:rPr>
              <a:t>на английском или на русском языке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939909" y="5671938"/>
            <a:ext cx="1283222" cy="579477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2" algn="ctr"/>
            <a:r>
              <a:rPr lang="ru-RU" sz="1200" dirty="0">
                <a:solidFill>
                  <a:schemeClr val="tx1"/>
                </a:solidFill>
              </a:rPr>
              <a:t>на английском или на русском языке</a:t>
            </a:r>
          </a:p>
        </p:txBody>
      </p:sp>
      <p:sp>
        <p:nvSpPr>
          <p:cNvPr id="28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8388000" y="6192000"/>
            <a:ext cx="360000" cy="360000"/>
          </a:xfrm>
        </p:spPr>
        <p:txBody>
          <a:bodyPr/>
          <a:lstStyle/>
          <a:p>
            <a:r>
              <a:rPr lang="ru-RU" dirty="0" smtClean="0"/>
              <a:t>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627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1335-259E-40F9-B4E1-7E4FDCDF6836}" type="slidenum">
              <a:rPr lang="ru-RU" smtClean="0"/>
              <a:t>9</a:t>
            </a:fld>
            <a:endParaRPr lang="ru-RU"/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 bwMode="auto">
          <a:xfrm>
            <a:off x="1130998" y="188640"/>
            <a:ext cx="7416000" cy="93610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kern="1200" baseline="0">
                <a:solidFill>
                  <a:schemeClr val="tx1"/>
                </a:solidFill>
                <a:latin typeface="+mj-lt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b="1" dirty="0" smtClean="0"/>
              <a:t>За дополнительной информацией о листинге </a:t>
            </a:r>
            <a:r>
              <a:rPr lang="en-US" altLang="ru-RU" b="1" dirty="0" smtClean="0"/>
              <a:t>ETF</a:t>
            </a:r>
            <a:r>
              <a:rPr lang="ru-RU" altLang="ru-RU" b="1" dirty="0" smtClean="0"/>
              <a:t> обращайтесь: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130998" y="1268760"/>
            <a:ext cx="3581464" cy="4464496"/>
          </a:xfrm>
          <a:prstGeom prst="rect">
            <a:avLst/>
          </a:prstGeom>
          <a:noFill/>
          <a:ln w="9525">
            <a:noFill/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Гордиенко Екатерина</a:t>
            </a:r>
            <a:endParaRPr lang="en-US" sz="1400" b="1" dirty="0" smtClean="0">
              <a:solidFill>
                <a:schemeClr val="tx1"/>
              </a:solidFill>
            </a:endParaRPr>
          </a:p>
          <a:p>
            <a:r>
              <a:rPr lang="ru-RU" sz="1400" dirty="0" smtClean="0">
                <a:solidFill>
                  <a:schemeClr val="tx1"/>
                </a:solidFill>
              </a:rPr>
              <a:t>Начальник управления допуска иностранных ценных бумаг и развития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just"/>
            <a:r>
              <a:rPr lang="en-US" sz="1400" dirty="0" smtClean="0">
                <a:solidFill>
                  <a:schemeClr val="tx1"/>
                </a:solidFill>
              </a:rPr>
              <a:t>Tel: +7 (495) 363-32-32 ext. 29011</a:t>
            </a: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E-mail: </a:t>
            </a:r>
            <a:r>
              <a:rPr lang="en-US" sz="1400" dirty="0" smtClean="0">
                <a:solidFill>
                  <a:schemeClr val="tx1"/>
                </a:solidFill>
                <a:hlinkClick r:id="rId2"/>
              </a:rPr>
              <a:t>Ekaterina.Gordienko@moex.com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just"/>
            <a:endParaRPr lang="en-US" sz="1400" dirty="0" smtClean="0">
              <a:solidFill>
                <a:schemeClr val="tx1"/>
              </a:solidFill>
            </a:endParaRPr>
          </a:p>
          <a:p>
            <a:pPr algn="just"/>
            <a:endParaRPr lang="en-US" sz="1400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Антипова Валерия</a:t>
            </a:r>
            <a:endParaRPr lang="en-US" sz="1400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Начальник отдела допуска иностранных ценных бумаг</a:t>
            </a:r>
            <a:endParaRPr lang="ru-RU" sz="1400" dirty="0">
              <a:solidFill>
                <a:schemeClr val="tx1"/>
              </a:solidFill>
            </a:endParaRPr>
          </a:p>
          <a:p>
            <a:pPr algn="just"/>
            <a:r>
              <a:rPr lang="en-US" sz="1400" dirty="0" smtClean="0">
                <a:solidFill>
                  <a:schemeClr val="tx1"/>
                </a:solidFill>
              </a:rPr>
              <a:t>Tel: +</a:t>
            </a:r>
            <a:r>
              <a:rPr lang="en-US" sz="1400" dirty="0">
                <a:solidFill>
                  <a:schemeClr val="tx1"/>
                </a:solidFill>
              </a:rPr>
              <a:t>7 (495) 363-32-32, ext. </a:t>
            </a:r>
            <a:r>
              <a:rPr lang="en-US" sz="1400" dirty="0" smtClean="0">
                <a:solidFill>
                  <a:schemeClr val="tx1"/>
                </a:solidFill>
              </a:rPr>
              <a:t>25001</a:t>
            </a:r>
            <a:endParaRPr lang="ru-RU" sz="1400" dirty="0">
              <a:solidFill>
                <a:schemeClr val="tx1"/>
              </a:solidFill>
            </a:endParaRP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E-mail</a:t>
            </a:r>
            <a:r>
              <a:rPr lang="en-US" sz="1400" dirty="0" smtClean="0">
                <a:solidFill>
                  <a:schemeClr val="tx1"/>
                </a:solidFill>
              </a:rPr>
              <a:t>:</a:t>
            </a:r>
            <a:r>
              <a:rPr lang="en-US" sz="1400" dirty="0">
                <a:solidFill>
                  <a:schemeClr val="tx1"/>
                </a:solidFill>
              </a:rPr>
              <a:t> </a:t>
            </a:r>
            <a:r>
              <a:rPr lang="en-US" sz="1400" dirty="0" smtClean="0">
                <a:solidFill>
                  <a:schemeClr val="tx1"/>
                </a:solidFill>
                <a:hlinkClick r:id="rId3"/>
              </a:rPr>
              <a:t>Valeriya.Antipova@moex.com</a:t>
            </a:r>
            <a:endParaRPr lang="en-US" sz="1400" dirty="0" smtClean="0">
              <a:solidFill>
                <a:schemeClr val="tx1"/>
              </a:solidFill>
            </a:endParaRPr>
          </a:p>
          <a:p>
            <a:pPr algn="just"/>
            <a:endParaRPr lang="en-US" sz="1400" dirty="0">
              <a:solidFill>
                <a:schemeClr val="tx1"/>
              </a:solidFill>
            </a:endParaRPr>
          </a:p>
          <a:p>
            <a:pPr algn="just"/>
            <a:endParaRPr lang="en-US" sz="1400" dirty="0" smtClean="0">
              <a:solidFill>
                <a:schemeClr val="tx1"/>
              </a:solidFill>
            </a:endParaRPr>
          </a:p>
          <a:p>
            <a:pPr algn="just"/>
            <a:r>
              <a:rPr lang="ru-RU" sz="1400" b="1" dirty="0" smtClean="0">
                <a:solidFill>
                  <a:schemeClr val="tx1"/>
                </a:solidFill>
              </a:rPr>
              <a:t>Князева Мария</a:t>
            </a:r>
            <a:endParaRPr lang="en-US" sz="1400" b="1" dirty="0" smtClean="0">
              <a:solidFill>
                <a:schemeClr val="tx1"/>
              </a:solidFill>
            </a:endParaRPr>
          </a:p>
          <a:p>
            <a:pPr algn="just"/>
            <a:r>
              <a:rPr lang="ru-RU" sz="1400" dirty="0" smtClean="0">
                <a:solidFill>
                  <a:schemeClr val="tx1"/>
                </a:solidFill>
              </a:rPr>
              <a:t>Главный экономист</a:t>
            </a:r>
            <a:r>
              <a:rPr lang="en-US" sz="1400" dirty="0" smtClean="0">
                <a:solidFill>
                  <a:schemeClr val="tx1"/>
                </a:solidFill>
              </a:rPr>
              <a:t>, </a:t>
            </a:r>
            <a:r>
              <a:rPr lang="ru-RU" sz="1400" dirty="0" smtClean="0">
                <a:solidFill>
                  <a:schemeClr val="tx1"/>
                </a:solidFill>
              </a:rPr>
              <a:t>Отдел допуска иностранных ценных бумаг</a:t>
            </a:r>
            <a:endParaRPr lang="ru-RU" sz="1400" dirty="0">
              <a:solidFill>
                <a:schemeClr val="tx1"/>
              </a:solidFill>
            </a:endParaRP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Tel: +7 (495) 363-32-32, ext. </a:t>
            </a:r>
            <a:r>
              <a:rPr lang="en-US" sz="1400" dirty="0" smtClean="0">
                <a:solidFill>
                  <a:schemeClr val="tx1"/>
                </a:solidFill>
              </a:rPr>
              <a:t>25002</a:t>
            </a:r>
            <a:endParaRPr lang="ru-RU" sz="1400" dirty="0">
              <a:solidFill>
                <a:schemeClr val="tx1"/>
              </a:solidFill>
            </a:endParaRPr>
          </a:p>
          <a:p>
            <a:pPr algn="just"/>
            <a:r>
              <a:rPr lang="en-US" sz="1400" dirty="0">
                <a:solidFill>
                  <a:schemeClr val="tx1"/>
                </a:solidFill>
              </a:rPr>
              <a:t>E-mail: </a:t>
            </a:r>
            <a:r>
              <a:rPr lang="en-US" sz="1400" dirty="0" smtClean="0">
                <a:solidFill>
                  <a:schemeClr val="tx1"/>
                </a:solidFill>
              </a:rPr>
              <a:t>Mariya.Knyazeva@moex.com</a:t>
            </a:r>
            <a:endParaRPr lang="ru-RU" sz="1400" dirty="0" smtClean="0">
              <a:solidFill>
                <a:schemeClr val="tx1"/>
              </a:solidFill>
            </a:endParaRPr>
          </a:p>
          <a:p>
            <a:pPr algn="just"/>
            <a:endParaRPr lang="ru-RU" sz="1400" b="1" dirty="0">
              <a:solidFill>
                <a:schemeClr val="tx1"/>
              </a:solidFill>
            </a:endParaRPr>
          </a:p>
          <a:p>
            <a:pPr algn="just"/>
            <a:endParaRPr lang="ru-RU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032773"/>
      </p:ext>
    </p:extLst>
  </p:cSld>
  <p:clrMapOvr>
    <a:masterClrMapping/>
  </p:clrMapOvr>
</p:sld>
</file>

<file path=ppt/theme/theme1.xml><?xml version="1.0" encoding="utf-8"?>
<a:theme xmlns:a="http://schemas.openxmlformats.org/drawingml/2006/main" name="ME_presentation_">
  <a:themeElements>
    <a:clrScheme name="Moscow Exchange">
      <a:dk1>
        <a:srgbClr val="000000"/>
      </a:dk1>
      <a:lt1>
        <a:sysClr val="window" lastClr="FFFFFF"/>
      </a:lt1>
      <a:dk2>
        <a:srgbClr val="58645E"/>
      </a:dk2>
      <a:lt2>
        <a:srgbClr val="E6E6E6"/>
      </a:lt2>
      <a:accent1>
        <a:srgbClr val="C60C30"/>
      </a:accent1>
      <a:accent2>
        <a:srgbClr val="ED1D24"/>
      </a:accent2>
      <a:accent3>
        <a:srgbClr val="6EB478"/>
      </a:accent3>
      <a:accent4>
        <a:srgbClr val="2D87C3"/>
      </a:accent4>
      <a:accent5>
        <a:srgbClr val="78CDE6"/>
      </a:accent5>
      <a:accent6>
        <a:srgbClr val="FFA519"/>
      </a:accent6>
      <a:hlink>
        <a:srgbClr val="00007F"/>
      </a:hlink>
      <a:folHlink>
        <a:srgbClr val="632423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46AE59D714A33448C879F6EED7C13EF" ma:contentTypeVersion="0" ma:contentTypeDescription="Создание документа." ma:contentTypeScope="" ma:versionID="51d16541a83fe4bdd53d9c73fa891021">
  <xsd:schema xmlns:xsd="http://www.w3.org/2001/XMLSchema" xmlns:xs="http://www.w3.org/2001/XMLSchema" xmlns:p="http://schemas.microsoft.com/office/2006/metadata/properties" xmlns:ns2="5c2cd6fe-a789-4745-9d50-c055d8f1627e" targetNamespace="http://schemas.microsoft.com/office/2006/metadata/properties" ma:root="true" ma:fieldsID="eb6df43a550ff08c15757511108e667f" ns2:_="">
    <xsd:import namespace="5c2cd6fe-a789-4745-9d50-c055d8f1627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2cd6fe-a789-4745-9d50-c055d8f1627e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59D9FCD-C4AE-4B6E-9129-6F7FE826593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CF27DC5-D24B-4A96-B5FC-AA411BE0A583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3CAC8845-12D8-46F0-A87F-15BC315C81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2cd6fe-a789-4745-9d50-c055d8f162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14525C3-0AD5-42C7-BD24-413242F8A5AB}">
  <ds:schemaRefs>
    <ds:schemaRef ds:uri="http://purl.org/dc/terms/"/>
    <ds:schemaRef ds:uri="http://schemas.microsoft.com/office/infopath/2007/PartnerControls"/>
    <ds:schemaRef ds:uri="http://purl.org/dc/dcmitype/"/>
    <ds:schemaRef ds:uri="5c2cd6fe-a789-4745-9d50-c055d8f1627e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11699</TotalTime>
  <Words>1497</Words>
  <Application>Microsoft Office PowerPoint</Application>
  <PresentationFormat>Экран (4:3)</PresentationFormat>
  <Paragraphs>189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ME_presentation_</vt:lpstr>
      <vt:lpstr>May 2014</vt:lpstr>
      <vt:lpstr>Структура Списка ценных бумаг </vt:lpstr>
      <vt:lpstr>Допуск к публичному обращению в РФ по решению Московской Биржи </vt:lpstr>
      <vt:lpstr>Специальные требования для листинга ETF (1\3)</vt:lpstr>
      <vt:lpstr>Специальные требования для листинга ETF (2\3)</vt:lpstr>
      <vt:lpstr>Специальные требования для листинга ETF (3\3)</vt:lpstr>
      <vt:lpstr>Презентация PowerPoint</vt:lpstr>
      <vt:lpstr>Последующие обязательства эмитента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Копосов Роман Васильевич</dc:creator>
  <cp:lastModifiedBy>Князева Мария Станиславовна</cp:lastModifiedBy>
  <cp:revision>807</cp:revision>
  <cp:lastPrinted>2014-05-13T12:28:55Z</cp:lastPrinted>
  <dcterms:created xsi:type="dcterms:W3CDTF">2012-12-17T14:26:33Z</dcterms:created>
  <dcterms:modified xsi:type="dcterms:W3CDTF">2014-05-28T14:39:24Z</dcterms:modified>
</cp:coreProperties>
</file>