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9" r:id="rId3"/>
    <p:sldId id="272" r:id="rId4"/>
    <p:sldId id="283" r:id="rId5"/>
    <p:sldId id="285" r:id="rId6"/>
    <p:sldId id="273" r:id="rId7"/>
    <p:sldId id="287" r:id="rId8"/>
    <p:sldId id="288" r:id="rId9"/>
    <p:sldId id="289" r:id="rId10"/>
    <p:sldId id="290" r:id="rId11"/>
    <p:sldId id="271" r:id="rId12"/>
    <p:sldId id="274" r:id="rId13"/>
    <p:sldId id="275" r:id="rId14"/>
    <p:sldId id="276" r:id="rId15"/>
    <p:sldId id="277" r:id="rId16"/>
    <p:sldId id="268" r:id="rId17"/>
  </p:sldIdLst>
  <p:sldSz cx="9906000" cy="6858000" type="A4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0803"/>
    <a:srgbClr val="4F758B"/>
    <a:srgbClr val="5570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102" y="-16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506402-43F2-4442-BB7E-E67A9B06E467}" type="doc">
      <dgm:prSet loTypeId="urn:microsoft.com/office/officeart/2009/3/layout/IncreasingArrowsProcess" loCatId="process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3FEEFB7A-1F00-422C-913E-6737C1820F23}">
      <dgm:prSet phldrT="[Текст]" custT="1"/>
      <dgm:spPr/>
      <dgm:t>
        <a:bodyPr anchor="t"/>
        <a:lstStyle/>
        <a:p>
          <a:pPr marL="0" indent="0" algn="l">
            <a:lnSpc>
              <a:spcPct val="90000"/>
            </a:lnSpc>
            <a:spcBef>
              <a:spcPts val="0"/>
            </a:spcBef>
            <a:spcAft>
              <a:spcPts val="0"/>
            </a:spcAft>
          </a:pPr>
          <a:r>
            <a:rPr lang="ru-RU" sz="1400" b="1" dirty="0" smtClean="0"/>
            <a:t>Подготовительные мероприятия с 01.01.2012 по 13.02.2012</a:t>
          </a:r>
          <a:endParaRPr lang="ru-RU" sz="1400" b="1" dirty="0"/>
        </a:p>
      </dgm:t>
    </dgm:pt>
    <dgm:pt modelId="{1C17EDE2-C249-450B-8643-5CE1422B8EAA}" type="parTrans" cxnId="{DCFDB188-FFB3-4A40-A380-EE5A1212A7B8}">
      <dgm:prSet/>
      <dgm:spPr/>
      <dgm:t>
        <a:bodyPr/>
        <a:lstStyle/>
        <a:p>
          <a:pPr marL="0" indent="0" algn="l">
            <a:lnSpc>
              <a:spcPct val="90000"/>
            </a:lnSpc>
            <a:spcBef>
              <a:spcPts val="0"/>
            </a:spcBef>
            <a:spcAft>
              <a:spcPts val="0"/>
            </a:spcAft>
          </a:pPr>
          <a:endParaRPr lang="ru-RU" sz="1400"/>
        </a:p>
      </dgm:t>
    </dgm:pt>
    <dgm:pt modelId="{77F20227-D5AD-470C-9183-1BD9478CBEFF}" type="sibTrans" cxnId="{DCFDB188-FFB3-4A40-A380-EE5A1212A7B8}">
      <dgm:prSet/>
      <dgm:spPr/>
      <dgm:t>
        <a:bodyPr/>
        <a:lstStyle/>
        <a:p>
          <a:pPr marL="0" indent="0" algn="l">
            <a:lnSpc>
              <a:spcPct val="90000"/>
            </a:lnSpc>
            <a:spcBef>
              <a:spcPts val="0"/>
            </a:spcBef>
            <a:spcAft>
              <a:spcPts val="0"/>
            </a:spcAft>
          </a:pPr>
          <a:endParaRPr lang="ru-RU" sz="1400"/>
        </a:p>
      </dgm:t>
    </dgm:pt>
    <dgm:pt modelId="{5855ADA4-B445-48B2-9223-C120D47ADF4D}">
      <dgm:prSet phldrT="[Текст]" custT="1"/>
      <dgm:spPr>
        <a:ln w="12700"/>
      </dgm:spPr>
      <dgm:t>
        <a:bodyPr/>
        <a:lstStyle/>
        <a:p>
          <a:pPr marL="0" indent="-457200" algn="l">
            <a:lnSpc>
              <a:spcPct val="95000"/>
            </a:lnSpc>
            <a:spcBef>
              <a:spcPts val="0"/>
            </a:spcBef>
            <a:spcAft>
              <a:spcPts val="1200"/>
            </a:spcAft>
          </a:pPr>
          <a:r>
            <a:rPr lang="ru-RU" sz="1400" dirty="0" smtClean="0">
              <a:solidFill>
                <a:srgbClr val="FF0000"/>
              </a:solidFill>
              <a:latin typeface="Arial"/>
              <a:cs typeface="Arial"/>
            </a:rPr>
            <a:t>• </a:t>
          </a:r>
          <a:r>
            <a:rPr lang="ru-RU" sz="1400" dirty="0" smtClean="0"/>
            <a:t>Унификация депозитарного учета</a:t>
          </a:r>
          <a:endParaRPr lang="ru-RU" sz="1400" b="1" dirty="0" smtClean="0">
            <a:solidFill>
              <a:srgbClr val="C00000"/>
            </a:solidFill>
          </a:endParaRPr>
        </a:p>
      </dgm:t>
    </dgm:pt>
    <dgm:pt modelId="{242A5A08-4A8B-4570-AE8C-5EA6DF032E0F}" type="parTrans" cxnId="{05C91039-6A09-4A06-A3AD-DB3E1DC61DF3}">
      <dgm:prSet/>
      <dgm:spPr/>
      <dgm:t>
        <a:bodyPr/>
        <a:lstStyle/>
        <a:p>
          <a:pPr marL="0" indent="0" algn="l">
            <a:lnSpc>
              <a:spcPct val="90000"/>
            </a:lnSpc>
            <a:spcBef>
              <a:spcPts val="0"/>
            </a:spcBef>
            <a:spcAft>
              <a:spcPts val="0"/>
            </a:spcAft>
          </a:pPr>
          <a:endParaRPr lang="ru-RU" sz="1400"/>
        </a:p>
      </dgm:t>
    </dgm:pt>
    <dgm:pt modelId="{68AF2BDB-52DB-4D31-AB60-C4C0A468941F}" type="sibTrans" cxnId="{05C91039-6A09-4A06-A3AD-DB3E1DC61DF3}">
      <dgm:prSet/>
      <dgm:spPr/>
      <dgm:t>
        <a:bodyPr/>
        <a:lstStyle/>
        <a:p>
          <a:pPr marL="0" indent="0" algn="l">
            <a:lnSpc>
              <a:spcPct val="90000"/>
            </a:lnSpc>
            <a:spcBef>
              <a:spcPts val="0"/>
            </a:spcBef>
            <a:spcAft>
              <a:spcPts val="0"/>
            </a:spcAft>
          </a:pPr>
          <a:endParaRPr lang="ru-RU" sz="1400"/>
        </a:p>
      </dgm:t>
    </dgm:pt>
    <dgm:pt modelId="{C614FA51-1BAF-4BAD-99BF-BA2A79926387}">
      <dgm:prSet phldrT="[Текст]" custT="1"/>
      <dgm:spPr/>
      <dgm:t>
        <a:bodyPr anchor="t"/>
        <a:lstStyle/>
        <a:p>
          <a:pPr marL="0" indent="0" algn="l">
            <a:lnSpc>
              <a:spcPct val="90000"/>
            </a:lnSpc>
            <a:spcBef>
              <a:spcPts val="0"/>
            </a:spcBef>
            <a:spcAft>
              <a:spcPts val="0"/>
            </a:spcAft>
          </a:pPr>
          <a:r>
            <a:rPr lang="ru-RU" sz="1400" b="1" dirty="0" smtClean="0"/>
            <a:t>Переходный период с 13.02.2012 по </a:t>
          </a:r>
          <a:r>
            <a:rPr lang="ru-RU" sz="1400" b="1" dirty="0" smtClean="0"/>
            <a:t>0</a:t>
          </a:r>
          <a:r>
            <a:rPr lang="en-US" sz="1400" b="1" dirty="0" smtClean="0"/>
            <a:t>5</a:t>
          </a:r>
          <a:r>
            <a:rPr lang="ru-RU" sz="1400" b="1" dirty="0" smtClean="0"/>
            <a:t>.03.2012</a:t>
          </a:r>
          <a:endParaRPr lang="ru-RU" sz="1400" b="1" dirty="0"/>
        </a:p>
      </dgm:t>
    </dgm:pt>
    <dgm:pt modelId="{A6E7A233-C670-4DBC-89F1-7655ABE42F1F}" type="parTrans" cxnId="{77C8AB52-664B-458F-866D-CB0A948C5270}">
      <dgm:prSet/>
      <dgm:spPr/>
      <dgm:t>
        <a:bodyPr/>
        <a:lstStyle/>
        <a:p>
          <a:pPr marL="0" indent="0" algn="l">
            <a:lnSpc>
              <a:spcPct val="90000"/>
            </a:lnSpc>
            <a:spcBef>
              <a:spcPts val="0"/>
            </a:spcBef>
            <a:spcAft>
              <a:spcPts val="0"/>
            </a:spcAft>
          </a:pPr>
          <a:endParaRPr lang="ru-RU" sz="1400"/>
        </a:p>
      </dgm:t>
    </dgm:pt>
    <dgm:pt modelId="{6CF760FF-FBA6-4330-B76D-5DFC96504E7F}" type="sibTrans" cxnId="{77C8AB52-664B-458F-866D-CB0A948C5270}">
      <dgm:prSet/>
      <dgm:spPr/>
      <dgm:t>
        <a:bodyPr/>
        <a:lstStyle/>
        <a:p>
          <a:pPr marL="0" indent="0" algn="l">
            <a:lnSpc>
              <a:spcPct val="90000"/>
            </a:lnSpc>
            <a:spcBef>
              <a:spcPts val="0"/>
            </a:spcBef>
            <a:spcAft>
              <a:spcPts val="0"/>
            </a:spcAft>
          </a:pPr>
          <a:endParaRPr lang="ru-RU" sz="1400"/>
        </a:p>
      </dgm:t>
    </dgm:pt>
    <dgm:pt modelId="{A54FCCCB-F452-4DE3-AA98-25393E06C3B5}">
      <dgm:prSet phldrT="[Текст]" custT="1"/>
      <dgm:spPr>
        <a:ln w="12700"/>
      </dgm:spPr>
      <dgm:t>
        <a:bodyPr/>
        <a:lstStyle/>
        <a:p>
          <a:pPr marL="0" marR="0" indent="-457200" algn="l" defTabSz="914400" eaLnBrk="1" fontAlgn="auto" latinLnBrk="0" hangingPunct="1">
            <a:lnSpc>
              <a:spcPct val="95000"/>
            </a:lnSpc>
            <a:spcBef>
              <a:spcPts val="0"/>
            </a:spcBef>
            <a:spcAft>
              <a:spcPts val="1200"/>
            </a:spcAft>
            <a:buClrTx/>
            <a:buSzTx/>
            <a:buFontTx/>
            <a:buNone/>
            <a:tabLst/>
            <a:defRPr/>
          </a:pPr>
          <a:r>
            <a:rPr lang="ru-RU" sz="1400" dirty="0" smtClean="0">
              <a:solidFill>
                <a:srgbClr val="FF0000"/>
              </a:solidFill>
              <a:latin typeface="Arial"/>
              <a:cs typeface="Arial"/>
            </a:rPr>
            <a:t>• </a:t>
          </a:r>
          <a:r>
            <a:rPr lang="ru-RU" sz="1400" dirty="0" smtClean="0"/>
            <a:t>Допуск ОФЗ и ОБР к обращению в ЗАО «ФБ ММВБ»</a:t>
          </a:r>
          <a:endParaRPr lang="ru-RU" sz="1400" dirty="0">
            <a:solidFill>
              <a:srgbClr val="C00000"/>
            </a:solidFill>
          </a:endParaRPr>
        </a:p>
      </dgm:t>
    </dgm:pt>
    <dgm:pt modelId="{987829CE-FE97-408F-918C-A69B4BB14F5C}" type="sibTrans" cxnId="{46839278-189B-4FF4-AC50-CE9D2B4A4303}">
      <dgm:prSet/>
      <dgm:spPr/>
      <dgm:t>
        <a:bodyPr/>
        <a:lstStyle/>
        <a:p>
          <a:pPr marL="0" indent="0" algn="l">
            <a:lnSpc>
              <a:spcPct val="90000"/>
            </a:lnSpc>
            <a:spcBef>
              <a:spcPts val="0"/>
            </a:spcBef>
            <a:spcAft>
              <a:spcPts val="0"/>
            </a:spcAft>
          </a:pPr>
          <a:endParaRPr lang="ru-RU" sz="1400"/>
        </a:p>
      </dgm:t>
    </dgm:pt>
    <dgm:pt modelId="{60EB9E15-96E5-42A3-8F1B-AC49ADAA13DC}" type="parTrans" cxnId="{46839278-189B-4FF4-AC50-CE9D2B4A4303}">
      <dgm:prSet/>
      <dgm:spPr/>
      <dgm:t>
        <a:bodyPr/>
        <a:lstStyle/>
        <a:p>
          <a:pPr marL="0" indent="0" algn="l">
            <a:lnSpc>
              <a:spcPct val="90000"/>
            </a:lnSpc>
            <a:spcBef>
              <a:spcPts val="0"/>
            </a:spcBef>
            <a:spcAft>
              <a:spcPts val="0"/>
            </a:spcAft>
          </a:pPr>
          <a:endParaRPr lang="ru-RU" sz="1400"/>
        </a:p>
      </dgm:t>
    </dgm:pt>
    <dgm:pt modelId="{5A0FC0EB-6685-44A3-B855-0D2C8B11856F}">
      <dgm:prSet custT="1"/>
      <dgm:spPr/>
      <dgm:t>
        <a:bodyPr anchor="t"/>
        <a:lstStyle/>
        <a:p>
          <a:pPr marL="0" indent="0" algn="l">
            <a:lnSpc>
              <a:spcPct val="90000"/>
            </a:lnSpc>
            <a:spcBef>
              <a:spcPts val="0"/>
            </a:spcBef>
            <a:spcAft>
              <a:spcPts val="0"/>
            </a:spcAft>
          </a:pPr>
          <a:r>
            <a:rPr lang="ru-RU" sz="1400" b="1" i="0" baseline="0" dirty="0" smtClean="0"/>
            <a:t>Завершение перевода  рынка</a:t>
          </a:r>
        </a:p>
        <a:p>
          <a:pPr marL="0" indent="0" algn="l">
            <a:lnSpc>
              <a:spcPct val="90000"/>
            </a:lnSpc>
            <a:spcBef>
              <a:spcPts val="0"/>
            </a:spcBef>
            <a:spcAft>
              <a:spcPts val="0"/>
            </a:spcAft>
          </a:pPr>
          <a:r>
            <a:rPr lang="ru-RU" sz="1400" b="1" i="0" baseline="0" dirty="0" smtClean="0"/>
            <a:t>с </a:t>
          </a:r>
          <a:r>
            <a:rPr lang="ru-RU" sz="1400" b="1" i="0" baseline="0" dirty="0" smtClean="0"/>
            <a:t>0</a:t>
          </a:r>
          <a:r>
            <a:rPr lang="en-US" sz="1400" b="1" i="0" baseline="0" dirty="0" smtClean="0"/>
            <a:t>5</a:t>
          </a:r>
          <a:r>
            <a:rPr lang="ru-RU" sz="1400" b="1" i="0" baseline="0" dirty="0" smtClean="0"/>
            <a:t>.03.2012 </a:t>
          </a:r>
          <a:r>
            <a:rPr lang="ru-RU" sz="1400" b="1" i="0" baseline="0" dirty="0" smtClean="0"/>
            <a:t>по 01.07.2012</a:t>
          </a:r>
          <a:endParaRPr lang="ru-RU" sz="1400" b="1" i="0" baseline="0" dirty="0"/>
        </a:p>
      </dgm:t>
    </dgm:pt>
    <dgm:pt modelId="{3CCFDA6E-177A-4D92-8FA3-986492119182}" type="sibTrans" cxnId="{72A9323E-A277-45A3-816B-CEEFBE948CC8}">
      <dgm:prSet/>
      <dgm:spPr/>
      <dgm:t>
        <a:bodyPr/>
        <a:lstStyle/>
        <a:p>
          <a:pPr marL="0" indent="0" algn="l">
            <a:lnSpc>
              <a:spcPct val="90000"/>
            </a:lnSpc>
            <a:spcBef>
              <a:spcPts val="0"/>
            </a:spcBef>
            <a:spcAft>
              <a:spcPts val="0"/>
            </a:spcAft>
          </a:pPr>
          <a:endParaRPr lang="ru-RU" sz="1400"/>
        </a:p>
      </dgm:t>
    </dgm:pt>
    <dgm:pt modelId="{E86DA08E-53D5-484A-A807-4FDAA48D8221}" type="parTrans" cxnId="{72A9323E-A277-45A3-816B-CEEFBE948CC8}">
      <dgm:prSet/>
      <dgm:spPr/>
      <dgm:t>
        <a:bodyPr/>
        <a:lstStyle/>
        <a:p>
          <a:pPr marL="0" indent="0" algn="l">
            <a:lnSpc>
              <a:spcPct val="90000"/>
            </a:lnSpc>
            <a:spcBef>
              <a:spcPts val="0"/>
            </a:spcBef>
            <a:spcAft>
              <a:spcPts val="0"/>
            </a:spcAft>
          </a:pPr>
          <a:endParaRPr lang="ru-RU" sz="1400"/>
        </a:p>
      </dgm:t>
    </dgm:pt>
    <dgm:pt modelId="{BA5DF499-D54F-45B8-A72E-8CBD82D5A576}">
      <dgm:prSet phldrT="[Текст]" custT="1"/>
      <dgm:spPr>
        <a:ln w="12700"/>
      </dgm:spPr>
      <dgm:t>
        <a:bodyPr/>
        <a:lstStyle/>
        <a:p>
          <a:pPr marL="0" marR="0" indent="-457200" algn="l" defTabSz="914400" eaLnBrk="1" fontAlgn="auto" latinLnBrk="0" hangingPunct="1">
            <a:lnSpc>
              <a:spcPct val="95000"/>
            </a:lnSpc>
            <a:spcBef>
              <a:spcPts val="0"/>
            </a:spcBef>
            <a:spcAft>
              <a:spcPts val="1200"/>
            </a:spcAft>
            <a:buClrTx/>
            <a:buSzTx/>
            <a:buFontTx/>
            <a:buNone/>
            <a:tabLst/>
            <a:defRPr/>
          </a:pPr>
          <a:r>
            <a:rPr lang="ru-RU" sz="1400" dirty="0" smtClean="0">
              <a:solidFill>
                <a:srgbClr val="FF0000"/>
              </a:solidFill>
              <a:latin typeface="Arial"/>
              <a:cs typeface="Arial"/>
            </a:rPr>
            <a:t>• </a:t>
          </a:r>
          <a:r>
            <a:rPr lang="ru-RU" sz="1400" dirty="0" smtClean="0"/>
            <a:t>Одновременное вторичное обращение ОФЗ и ОБР в Секции ГЦБ ОАО ММВБ-РТС и в ЗАО «ФБ ММВБ»</a:t>
          </a:r>
          <a:endParaRPr lang="ru-RU" sz="1400" dirty="0">
            <a:solidFill>
              <a:srgbClr val="C00000"/>
            </a:solidFill>
          </a:endParaRPr>
        </a:p>
      </dgm:t>
    </dgm:pt>
    <dgm:pt modelId="{F9744A7C-4246-4179-A587-B7979A3E4061}" type="parTrans" cxnId="{4A9F7EA0-4930-428A-900D-3A8893BE0765}">
      <dgm:prSet/>
      <dgm:spPr/>
      <dgm:t>
        <a:bodyPr/>
        <a:lstStyle/>
        <a:p>
          <a:endParaRPr lang="ru-RU"/>
        </a:p>
      </dgm:t>
    </dgm:pt>
    <dgm:pt modelId="{BF0FBD80-EF50-41BB-BCBD-2562FD92C12C}" type="sibTrans" cxnId="{4A9F7EA0-4930-428A-900D-3A8893BE0765}">
      <dgm:prSet/>
      <dgm:spPr/>
      <dgm:t>
        <a:bodyPr/>
        <a:lstStyle/>
        <a:p>
          <a:endParaRPr lang="ru-RU"/>
        </a:p>
      </dgm:t>
    </dgm:pt>
    <dgm:pt modelId="{3D17FAF1-59A9-48B6-A5D6-F560D345FF5B}">
      <dgm:prSet phldrT="[Текст]" custT="1"/>
      <dgm:spPr>
        <a:ln w="12700"/>
      </dgm:spPr>
      <dgm:t>
        <a:bodyPr/>
        <a:lstStyle/>
        <a:p>
          <a:pPr marL="0" marR="0" indent="-457200" algn="l" defTabSz="914400" eaLnBrk="1" fontAlgn="auto" latinLnBrk="0" hangingPunct="1">
            <a:lnSpc>
              <a:spcPct val="95000"/>
            </a:lnSpc>
            <a:spcBef>
              <a:spcPts val="0"/>
            </a:spcBef>
            <a:spcAft>
              <a:spcPts val="1200"/>
            </a:spcAft>
            <a:buClrTx/>
            <a:buSzTx/>
            <a:buFontTx/>
            <a:buNone/>
            <a:tabLst/>
            <a:defRPr/>
          </a:pPr>
          <a:r>
            <a:rPr lang="ru-RU" sz="1400" dirty="0" smtClean="0">
              <a:solidFill>
                <a:srgbClr val="FF0000"/>
              </a:solidFill>
              <a:latin typeface="Arial"/>
              <a:cs typeface="Arial"/>
            </a:rPr>
            <a:t>• </a:t>
          </a:r>
          <a:r>
            <a:rPr lang="ru-RU" sz="1400" dirty="0" smtClean="0"/>
            <a:t>Новые тарифы по сделкам с облигациями в ЗАО «ФБ ММВБ», включая РЕПО с ОФЗ и ОБР</a:t>
          </a:r>
          <a:endParaRPr lang="ru-RU" sz="1400" dirty="0">
            <a:solidFill>
              <a:srgbClr val="C00000"/>
            </a:solidFill>
          </a:endParaRPr>
        </a:p>
      </dgm:t>
    </dgm:pt>
    <dgm:pt modelId="{05350399-143C-40FA-A4A0-B00C94B8B703}" type="parTrans" cxnId="{9E2BE85D-4F42-47DB-BCBD-F49BE45C0C94}">
      <dgm:prSet/>
      <dgm:spPr/>
      <dgm:t>
        <a:bodyPr/>
        <a:lstStyle/>
        <a:p>
          <a:endParaRPr lang="ru-RU"/>
        </a:p>
      </dgm:t>
    </dgm:pt>
    <dgm:pt modelId="{417ADFD1-57A4-40BA-917B-A2960FCA8B92}" type="sibTrans" cxnId="{9E2BE85D-4F42-47DB-BCBD-F49BE45C0C94}">
      <dgm:prSet/>
      <dgm:spPr/>
      <dgm:t>
        <a:bodyPr/>
        <a:lstStyle/>
        <a:p>
          <a:endParaRPr lang="ru-RU"/>
        </a:p>
      </dgm:t>
    </dgm:pt>
    <dgm:pt modelId="{CB6C1AD7-B67E-4839-A278-5BA1C32F9639}">
      <dgm:prSet phldrT="[Текст]" custT="1"/>
      <dgm:spPr>
        <a:ln w="12700"/>
      </dgm:spPr>
      <dgm:t>
        <a:bodyPr/>
        <a:lstStyle/>
        <a:p>
          <a:pPr marL="0" marR="0" indent="-457200" algn="l" defTabSz="914400" eaLnBrk="1" fontAlgn="auto" latinLnBrk="0" hangingPunct="1">
            <a:lnSpc>
              <a:spcPct val="95000"/>
            </a:lnSpc>
            <a:spcBef>
              <a:spcPts val="0"/>
            </a:spcBef>
            <a:spcAft>
              <a:spcPts val="1200"/>
            </a:spcAft>
            <a:buClrTx/>
            <a:buSzTx/>
            <a:buFontTx/>
            <a:buNone/>
            <a:tabLst/>
            <a:defRPr/>
          </a:pPr>
          <a:r>
            <a:rPr lang="ru-RU" sz="1400" dirty="0" smtClean="0">
              <a:solidFill>
                <a:srgbClr val="FF0000"/>
              </a:solidFill>
              <a:latin typeface="Arial"/>
              <a:cs typeface="Arial"/>
            </a:rPr>
            <a:t>• </a:t>
          </a:r>
          <a:r>
            <a:rPr lang="ru-RU" sz="1400" baseline="0" dirty="0" smtClean="0">
              <a:solidFill>
                <a:schemeClr val="tx1"/>
              </a:solidFill>
            </a:rPr>
            <a:t>Цены ОФЗ и ОБР для сделок </a:t>
          </a:r>
          <a:r>
            <a:rPr lang="ru-RU" sz="1400" dirty="0" smtClean="0"/>
            <a:t>РЕПО</a:t>
          </a:r>
          <a:r>
            <a:rPr lang="ru-RU" sz="1400" baseline="0" dirty="0" smtClean="0">
              <a:solidFill>
                <a:schemeClr val="tx1"/>
              </a:solidFill>
            </a:rPr>
            <a:t> берутся </a:t>
          </a:r>
          <a:r>
            <a:rPr lang="ru-RU" sz="1400" dirty="0" smtClean="0"/>
            <a:t>в Секции ГЦБ ОАО ММВБ-РТС</a:t>
          </a:r>
          <a:endParaRPr lang="ru-RU" sz="1400" dirty="0">
            <a:solidFill>
              <a:srgbClr val="C00000"/>
            </a:solidFill>
          </a:endParaRPr>
        </a:p>
      </dgm:t>
    </dgm:pt>
    <dgm:pt modelId="{4C353F26-7213-4910-8E62-22F36C766FC1}" type="parTrans" cxnId="{923B665B-4464-4CF5-9A33-DAEE0645D6E6}">
      <dgm:prSet/>
      <dgm:spPr/>
      <dgm:t>
        <a:bodyPr/>
        <a:lstStyle/>
        <a:p>
          <a:endParaRPr lang="ru-RU"/>
        </a:p>
      </dgm:t>
    </dgm:pt>
    <dgm:pt modelId="{7131E921-68DC-4080-B8A4-F0D58A4174A6}" type="sibTrans" cxnId="{923B665B-4464-4CF5-9A33-DAEE0645D6E6}">
      <dgm:prSet/>
      <dgm:spPr/>
      <dgm:t>
        <a:bodyPr/>
        <a:lstStyle/>
        <a:p>
          <a:endParaRPr lang="ru-RU"/>
        </a:p>
      </dgm:t>
    </dgm:pt>
    <dgm:pt modelId="{0864A070-6813-42DA-8D77-7118AE2DA8B5}">
      <dgm:prSet custT="1"/>
      <dgm:spPr>
        <a:ln w="12700"/>
      </dgm:spPr>
      <dgm:t>
        <a:bodyPr/>
        <a:lstStyle/>
        <a:p>
          <a:pPr marL="0" indent="0" algn="l">
            <a:lnSpc>
              <a:spcPct val="95000"/>
            </a:lnSpc>
            <a:spcBef>
              <a:spcPts val="0"/>
            </a:spcBef>
            <a:spcAft>
              <a:spcPts val="1200"/>
            </a:spcAft>
          </a:pPr>
          <a:r>
            <a:rPr lang="ru-RU" sz="1400" dirty="0" smtClean="0">
              <a:solidFill>
                <a:srgbClr val="FF0000"/>
              </a:solidFill>
              <a:latin typeface="Arial"/>
              <a:cs typeface="Arial"/>
            </a:rPr>
            <a:t>• </a:t>
          </a:r>
          <a:r>
            <a:rPr lang="ru-RU" sz="1400" dirty="0" smtClean="0"/>
            <a:t>Возможность исполнения 2-х частей РЕПО и внесистемных сделок в Секции ГЦБ</a:t>
          </a:r>
          <a:endParaRPr lang="ru-RU" sz="1400" b="1" i="0" baseline="0" dirty="0"/>
        </a:p>
      </dgm:t>
    </dgm:pt>
    <dgm:pt modelId="{A1105018-0700-4BF1-9AF5-B8A6A446F281}" type="parTrans" cxnId="{27912B6A-7747-4AEF-AD7B-0F3516588B7A}">
      <dgm:prSet/>
      <dgm:spPr/>
      <dgm:t>
        <a:bodyPr/>
        <a:lstStyle/>
        <a:p>
          <a:endParaRPr lang="ru-RU"/>
        </a:p>
      </dgm:t>
    </dgm:pt>
    <dgm:pt modelId="{CC904CFD-CBA4-4851-A1F6-EEE3C8C0B263}" type="sibTrans" cxnId="{27912B6A-7747-4AEF-AD7B-0F3516588B7A}">
      <dgm:prSet/>
      <dgm:spPr/>
      <dgm:t>
        <a:bodyPr/>
        <a:lstStyle/>
        <a:p>
          <a:endParaRPr lang="ru-RU"/>
        </a:p>
      </dgm:t>
    </dgm:pt>
    <dgm:pt modelId="{031941B7-7D24-4D7B-A789-AE43D6BF5940}">
      <dgm:prSet custT="1"/>
      <dgm:spPr>
        <a:ln w="12700"/>
      </dgm:spPr>
      <dgm:t>
        <a:bodyPr/>
        <a:lstStyle/>
        <a:p>
          <a:pPr marL="0" indent="0" algn="l">
            <a:lnSpc>
              <a:spcPct val="95000"/>
            </a:lnSpc>
            <a:spcBef>
              <a:spcPts val="0"/>
            </a:spcBef>
            <a:spcAft>
              <a:spcPts val="1200"/>
            </a:spcAft>
          </a:pPr>
          <a:r>
            <a:rPr lang="ru-RU" sz="1400" dirty="0" smtClean="0">
              <a:solidFill>
                <a:srgbClr val="FF0000"/>
              </a:solidFill>
              <a:latin typeface="Arial"/>
              <a:cs typeface="Arial"/>
            </a:rPr>
            <a:t>• </a:t>
          </a:r>
          <a:r>
            <a:rPr lang="ru-RU" sz="1400" dirty="0" smtClean="0"/>
            <a:t>Новые тарифы по РЕПО в ЗАО «ФБ ММВБ» - со 2 апреля 2012 г.</a:t>
          </a:r>
          <a:endParaRPr lang="ru-RU" sz="1400" dirty="0"/>
        </a:p>
      </dgm:t>
    </dgm:pt>
    <dgm:pt modelId="{9D6B3168-3756-4C1E-8A81-76E620341DC6}" type="parTrans" cxnId="{C2E8C7C8-2711-42DF-8623-4566597F9801}">
      <dgm:prSet/>
      <dgm:spPr/>
      <dgm:t>
        <a:bodyPr/>
        <a:lstStyle/>
        <a:p>
          <a:endParaRPr lang="ru-RU"/>
        </a:p>
      </dgm:t>
    </dgm:pt>
    <dgm:pt modelId="{F9FA1D3D-E36C-4CCA-8BF7-BE29977B25E6}" type="sibTrans" cxnId="{C2E8C7C8-2711-42DF-8623-4566597F9801}">
      <dgm:prSet/>
      <dgm:spPr/>
      <dgm:t>
        <a:bodyPr/>
        <a:lstStyle/>
        <a:p>
          <a:endParaRPr lang="ru-RU"/>
        </a:p>
      </dgm:t>
    </dgm:pt>
    <dgm:pt modelId="{81314379-C639-4A56-9ECB-BB74F6B3E7A0}">
      <dgm:prSet custT="1"/>
      <dgm:spPr>
        <a:ln w="12700"/>
      </dgm:spPr>
      <dgm:t>
        <a:bodyPr/>
        <a:lstStyle/>
        <a:p>
          <a:pPr marL="0" indent="0" algn="l">
            <a:lnSpc>
              <a:spcPct val="95000"/>
            </a:lnSpc>
            <a:spcBef>
              <a:spcPts val="0"/>
            </a:spcBef>
            <a:spcAft>
              <a:spcPts val="1200"/>
            </a:spcAft>
          </a:pPr>
          <a:r>
            <a:rPr lang="ru-RU" sz="1400" dirty="0" smtClean="0">
              <a:solidFill>
                <a:srgbClr val="FF0000"/>
              </a:solidFill>
              <a:latin typeface="Arial"/>
              <a:cs typeface="Arial"/>
            </a:rPr>
            <a:t>• </a:t>
          </a:r>
          <a:r>
            <a:rPr lang="ru-RU" sz="1400" dirty="0" smtClean="0"/>
            <a:t>Перевод размещений ОФЗ и ОБР в ЗАО «ФБ ММВБ»</a:t>
          </a:r>
          <a:endParaRPr lang="ru-RU" sz="1400" dirty="0"/>
        </a:p>
      </dgm:t>
    </dgm:pt>
    <dgm:pt modelId="{7314E9C6-E204-4A82-8B09-7EA0D1E4290E}" type="parTrans" cxnId="{CE20E146-E945-41F5-A122-093E0EBF59DB}">
      <dgm:prSet/>
      <dgm:spPr/>
      <dgm:t>
        <a:bodyPr/>
        <a:lstStyle/>
        <a:p>
          <a:endParaRPr lang="ru-RU"/>
        </a:p>
      </dgm:t>
    </dgm:pt>
    <dgm:pt modelId="{BA68470E-4375-46B3-A643-5BBDAAA140A3}" type="sibTrans" cxnId="{CE20E146-E945-41F5-A122-093E0EBF59DB}">
      <dgm:prSet/>
      <dgm:spPr/>
      <dgm:t>
        <a:bodyPr/>
        <a:lstStyle/>
        <a:p>
          <a:endParaRPr lang="ru-RU"/>
        </a:p>
      </dgm:t>
    </dgm:pt>
    <dgm:pt modelId="{C98F0CC7-AA43-4B81-8BBD-10F3AE5478D4}" type="pres">
      <dgm:prSet presAssocID="{4D506402-43F2-4442-BB7E-E67A9B06E467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77A81F5-68A4-421B-B1DF-CBA18B0B6E22}" type="pres">
      <dgm:prSet presAssocID="{3FEEFB7A-1F00-422C-913E-6737C1820F23}" presName="parentText1" presStyleLbl="node1" presStyleIdx="0" presStyleCnt="3" custScaleX="36038" custLinFactNeighborX="-30193" custLinFactNeighborY="-25262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545A37-EB5A-463C-BDA2-BC381106358E}" type="pres">
      <dgm:prSet presAssocID="{3FEEFB7A-1F00-422C-913E-6737C1820F23}" presName="childText1" presStyleLbl="solidAlignAcc1" presStyleIdx="0" presStyleCnt="3" custScaleX="78072" custScaleY="144775" custLinFactNeighborX="-5158" custLinFactNeighborY="97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19D220-A021-4D26-9302-D99B42019E59}" type="pres">
      <dgm:prSet presAssocID="{C614FA51-1BAF-4BAD-99BF-BA2A79926387}" presName="parentText2" presStyleLbl="node1" presStyleIdx="1" presStyleCnt="3" custScaleX="61655" custLinFactNeighborX="-23910" custLinFactNeighborY="-643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924E1B-410D-4FB3-8318-1926AF7D2ABC}" type="pres">
      <dgm:prSet presAssocID="{C614FA51-1BAF-4BAD-99BF-BA2A79926387}" presName="childText2" presStyleLbl="solidAlignAcc1" presStyleIdx="1" presStyleCnt="3" custScaleX="110674" custScaleY="118214" custLinFactNeighborX="-5482" custLinFactNeighborY="62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BF3805-D303-4E46-9246-0C50B6D8B6F6}" type="pres">
      <dgm:prSet presAssocID="{5A0FC0EB-6685-44A3-B855-0D2C8B11856F}" presName="parentText3" presStyleLbl="node1" presStyleIdx="2" presStyleCnt="3" custScaleX="100516" custLinFactNeighborX="4422" custLinFactNeighborY="913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418A21-DF96-436A-9C89-CC262CF8DD8D}" type="pres">
      <dgm:prSet presAssocID="{5A0FC0EB-6685-44A3-B855-0D2C8B11856F}" presName="childText3" presStyleLbl="solidAlignAcc1" presStyleIdx="2" presStyleCnt="3" custScaleX="96686" custScaleY="94214" custLinFactNeighborX="4927" custLinFactNeighborY="189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99B20D-EFF4-4BEF-AEC5-33835E41289F}" type="presOf" srcId="{81314379-C639-4A56-9ECB-BB74F6B3E7A0}" destId="{9A418A21-DF96-436A-9C89-CC262CF8DD8D}" srcOrd="0" destOrd="2" presId="urn:microsoft.com/office/officeart/2009/3/layout/IncreasingArrowsProcess"/>
    <dgm:cxn modelId="{25058D59-1053-4E65-8739-97496962B11B}" type="presOf" srcId="{A54FCCCB-F452-4DE3-AA98-25393E06C3B5}" destId="{DF924E1B-410D-4FB3-8318-1926AF7D2ABC}" srcOrd="0" destOrd="0" presId="urn:microsoft.com/office/officeart/2009/3/layout/IncreasingArrowsProcess"/>
    <dgm:cxn modelId="{4E5E4483-7F47-45DD-B546-0119C4B77392}" type="presOf" srcId="{CB6C1AD7-B67E-4839-A278-5BA1C32F9639}" destId="{DF924E1B-410D-4FB3-8318-1926AF7D2ABC}" srcOrd="0" destOrd="3" presId="urn:microsoft.com/office/officeart/2009/3/layout/IncreasingArrowsProcess"/>
    <dgm:cxn modelId="{9DB6FE5F-B09A-41C8-9303-020CA7C95DDB}" type="presOf" srcId="{0864A070-6813-42DA-8D77-7118AE2DA8B5}" destId="{9A418A21-DF96-436A-9C89-CC262CF8DD8D}" srcOrd="0" destOrd="0" presId="urn:microsoft.com/office/officeart/2009/3/layout/IncreasingArrowsProcess"/>
    <dgm:cxn modelId="{732444BB-1BC0-4A6F-9540-1D9EE2DF7797}" type="presOf" srcId="{031941B7-7D24-4D7B-A789-AE43D6BF5940}" destId="{9A418A21-DF96-436A-9C89-CC262CF8DD8D}" srcOrd="0" destOrd="1" presId="urn:microsoft.com/office/officeart/2009/3/layout/IncreasingArrowsProcess"/>
    <dgm:cxn modelId="{46839278-189B-4FF4-AC50-CE9D2B4A4303}" srcId="{C614FA51-1BAF-4BAD-99BF-BA2A79926387}" destId="{A54FCCCB-F452-4DE3-AA98-25393E06C3B5}" srcOrd="0" destOrd="0" parTransId="{60EB9E15-96E5-42A3-8F1B-AC49ADAA13DC}" sibTransId="{987829CE-FE97-408F-918C-A69B4BB14F5C}"/>
    <dgm:cxn modelId="{4F160E97-198E-43C9-B9EA-1BEC6A5BE943}" type="presOf" srcId="{C614FA51-1BAF-4BAD-99BF-BA2A79926387}" destId="{1319D220-A021-4D26-9302-D99B42019E59}" srcOrd="0" destOrd="0" presId="urn:microsoft.com/office/officeart/2009/3/layout/IncreasingArrowsProcess"/>
    <dgm:cxn modelId="{872742A5-47A2-41BF-9432-F473001CFAB1}" type="presOf" srcId="{5855ADA4-B445-48B2-9223-C120D47ADF4D}" destId="{22545A37-EB5A-463C-BDA2-BC381106358E}" srcOrd="0" destOrd="0" presId="urn:microsoft.com/office/officeart/2009/3/layout/IncreasingArrowsProcess"/>
    <dgm:cxn modelId="{05C91039-6A09-4A06-A3AD-DB3E1DC61DF3}" srcId="{3FEEFB7A-1F00-422C-913E-6737C1820F23}" destId="{5855ADA4-B445-48B2-9223-C120D47ADF4D}" srcOrd="0" destOrd="0" parTransId="{242A5A08-4A8B-4570-AE8C-5EA6DF032E0F}" sibTransId="{68AF2BDB-52DB-4D31-AB60-C4C0A468941F}"/>
    <dgm:cxn modelId="{7F212218-16AB-46D5-82D2-E22306313569}" type="presOf" srcId="{3FEEFB7A-1F00-422C-913E-6737C1820F23}" destId="{077A81F5-68A4-421B-B1DF-CBA18B0B6E22}" srcOrd="0" destOrd="0" presId="urn:microsoft.com/office/officeart/2009/3/layout/IncreasingArrowsProcess"/>
    <dgm:cxn modelId="{77C8AB52-664B-458F-866D-CB0A948C5270}" srcId="{4D506402-43F2-4442-BB7E-E67A9B06E467}" destId="{C614FA51-1BAF-4BAD-99BF-BA2A79926387}" srcOrd="1" destOrd="0" parTransId="{A6E7A233-C670-4DBC-89F1-7655ABE42F1F}" sibTransId="{6CF760FF-FBA6-4330-B76D-5DFC96504E7F}"/>
    <dgm:cxn modelId="{DCFDB188-FFB3-4A40-A380-EE5A1212A7B8}" srcId="{4D506402-43F2-4442-BB7E-E67A9B06E467}" destId="{3FEEFB7A-1F00-422C-913E-6737C1820F23}" srcOrd="0" destOrd="0" parTransId="{1C17EDE2-C249-450B-8643-5CE1422B8EAA}" sibTransId="{77F20227-D5AD-470C-9183-1BD9478CBEFF}"/>
    <dgm:cxn modelId="{ED1948F3-77ED-4F1A-B9E9-357032F99EFF}" type="presOf" srcId="{4D506402-43F2-4442-BB7E-E67A9B06E467}" destId="{C98F0CC7-AA43-4B81-8BBD-10F3AE5478D4}" srcOrd="0" destOrd="0" presId="urn:microsoft.com/office/officeart/2009/3/layout/IncreasingArrowsProcess"/>
    <dgm:cxn modelId="{43913D11-A32A-488A-9FCF-DECE3353E677}" type="presOf" srcId="{5A0FC0EB-6685-44A3-B855-0D2C8B11856F}" destId="{A0BF3805-D303-4E46-9246-0C50B6D8B6F6}" srcOrd="0" destOrd="0" presId="urn:microsoft.com/office/officeart/2009/3/layout/IncreasingArrowsProcess"/>
    <dgm:cxn modelId="{41091983-A7AA-45C2-8787-A2B2BBEFCA45}" type="presOf" srcId="{BA5DF499-D54F-45B8-A72E-8CBD82D5A576}" destId="{DF924E1B-410D-4FB3-8318-1926AF7D2ABC}" srcOrd="0" destOrd="1" presId="urn:microsoft.com/office/officeart/2009/3/layout/IncreasingArrowsProcess"/>
    <dgm:cxn modelId="{72A9323E-A277-45A3-816B-CEEFBE948CC8}" srcId="{4D506402-43F2-4442-BB7E-E67A9B06E467}" destId="{5A0FC0EB-6685-44A3-B855-0D2C8B11856F}" srcOrd="2" destOrd="0" parTransId="{E86DA08E-53D5-484A-A807-4FDAA48D8221}" sibTransId="{3CCFDA6E-177A-4D92-8FA3-986492119182}"/>
    <dgm:cxn modelId="{329B4679-423C-4D91-BFB4-3E012D754CF8}" type="presOf" srcId="{3D17FAF1-59A9-48B6-A5D6-F560D345FF5B}" destId="{DF924E1B-410D-4FB3-8318-1926AF7D2ABC}" srcOrd="0" destOrd="2" presId="urn:microsoft.com/office/officeart/2009/3/layout/IncreasingArrowsProcess"/>
    <dgm:cxn modelId="{27912B6A-7747-4AEF-AD7B-0F3516588B7A}" srcId="{5A0FC0EB-6685-44A3-B855-0D2C8B11856F}" destId="{0864A070-6813-42DA-8D77-7118AE2DA8B5}" srcOrd="0" destOrd="0" parTransId="{A1105018-0700-4BF1-9AF5-B8A6A446F281}" sibTransId="{CC904CFD-CBA4-4851-A1F6-EEE3C8C0B263}"/>
    <dgm:cxn modelId="{923B665B-4464-4CF5-9A33-DAEE0645D6E6}" srcId="{C614FA51-1BAF-4BAD-99BF-BA2A79926387}" destId="{CB6C1AD7-B67E-4839-A278-5BA1C32F9639}" srcOrd="3" destOrd="0" parTransId="{4C353F26-7213-4910-8E62-22F36C766FC1}" sibTransId="{7131E921-68DC-4080-B8A4-F0D58A4174A6}"/>
    <dgm:cxn modelId="{CE20E146-E945-41F5-A122-093E0EBF59DB}" srcId="{5A0FC0EB-6685-44A3-B855-0D2C8B11856F}" destId="{81314379-C639-4A56-9ECB-BB74F6B3E7A0}" srcOrd="2" destOrd="0" parTransId="{7314E9C6-E204-4A82-8B09-7EA0D1E4290E}" sibTransId="{BA68470E-4375-46B3-A643-5BBDAAA140A3}"/>
    <dgm:cxn modelId="{4A9F7EA0-4930-428A-900D-3A8893BE0765}" srcId="{C614FA51-1BAF-4BAD-99BF-BA2A79926387}" destId="{BA5DF499-D54F-45B8-A72E-8CBD82D5A576}" srcOrd="1" destOrd="0" parTransId="{F9744A7C-4246-4179-A587-B7979A3E4061}" sibTransId="{BF0FBD80-EF50-41BB-BCBD-2562FD92C12C}"/>
    <dgm:cxn modelId="{C2E8C7C8-2711-42DF-8623-4566597F9801}" srcId="{5A0FC0EB-6685-44A3-B855-0D2C8B11856F}" destId="{031941B7-7D24-4D7B-A789-AE43D6BF5940}" srcOrd="1" destOrd="0" parTransId="{9D6B3168-3756-4C1E-8A81-76E620341DC6}" sibTransId="{F9FA1D3D-E36C-4CCA-8BF7-BE29977B25E6}"/>
    <dgm:cxn modelId="{9E2BE85D-4F42-47DB-BCBD-F49BE45C0C94}" srcId="{C614FA51-1BAF-4BAD-99BF-BA2A79926387}" destId="{3D17FAF1-59A9-48B6-A5D6-F560D345FF5B}" srcOrd="2" destOrd="0" parTransId="{05350399-143C-40FA-A4A0-B00C94B8B703}" sibTransId="{417ADFD1-57A4-40BA-917B-A2960FCA8B92}"/>
    <dgm:cxn modelId="{51BB7E1C-F4FD-40B9-B3AC-54E5ABDFA349}" type="presParOf" srcId="{C98F0CC7-AA43-4B81-8BBD-10F3AE5478D4}" destId="{077A81F5-68A4-421B-B1DF-CBA18B0B6E22}" srcOrd="0" destOrd="0" presId="urn:microsoft.com/office/officeart/2009/3/layout/IncreasingArrowsProcess"/>
    <dgm:cxn modelId="{018C08DE-4EFF-4B41-B696-F0531F84BD45}" type="presParOf" srcId="{C98F0CC7-AA43-4B81-8BBD-10F3AE5478D4}" destId="{22545A37-EB5A-463C-BDA2-BC381106358E}" srcOrd="1" destOrd="0" presId="urn:microsoft.com/office/officeart/2009/3/layout/IncreasingArrowsProcess"/>
    <dgm:cxn modelId="{DF3DFCA6-4979-4186-9CB2-D5263358033C}" type="presParOf" srcId="{C98F0CC7-AA43-4B81-8BBD-10F3AE5478D4}" destId="{1319D220-A021-4D26-9302-D99B42019E59}" srcOrd="2" destOrd="0" presId="urn:microsoft.com/office/officeart/2009/3/layout/IncreasingArrowsProcess"/>
    <dgm:cxn modelId="{8CF40775-DB7A-43C8-A936-6B841B24896E}" type="presParOf" srcId="{C98F0CC7-AA43-4B81-8BBD-10F3AE5478D4}" destId="{DF924E1B-410D-4FB3-8318-1926AF7D2ABC}" srcOrd="3" destOrd="0" presId="urn:microsoft.com/office/officeart/2009/3/layout/IncreasingArrowsProcess"/>
    <dgm:cxn modelId="{5E901937-C03B-4F3C-9546-450B8454A8AE}" type="presParOf" srcId="{C98F0CC7-AA43-4B81-8BBD-10F3AE5478D4}" destId="{A0BF3805-D303-4E46-9246-0C50B6D8B6F6}" srcOrd="4" destOrd="0" presId="urn:microsoft.com/office/officeart/2009/3/layout/IncreasingArrowsProcess"/>
    <dgm:cxn modelId="{2598C89B-D020-4E3B-96D5-F311F58B7403}" type="presParOf" srcId="{C98F0CC7-AA43-4B81-8BBD-10F3AE5478D4}" destId="{9A418A21-DF96-436A-9C89-CC262CF8DD8D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7A81F5-68A4-421B-B1DF-CBA18B0B6E22}">
      <dsp:nvSpPr>
        <dsp:cNvPr id="0" name=""/>
        <dsp:cNvSpPr/>
      </dsp:nvSpPr>
      <dsp:spPr>
        <a:xfrm>
          <a:off x="30618" y="4"/>
          <a:ext cx="3245256" cy="1311485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254000" bIns="208198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/>
            <a:t>Подготовительные мероприятия с 01.01.2012 по 13.02.2012</a:t>
          </a:r>
          <a:endParaRPr lang="ru-RU" sz="1400" b="1" kern="1200" dirty="0"/>
        </a:p>
      </dsp:txBody>
      <dsp:txXfrm>
        <a:off x="30618" y="327875"/>
        <a:ext cx="2917385" cy="655743"/>
      </dsp:txXfrm>
    </dsp:sp>
    <dsp:sp modelId="{22545A37-EB5A-463C-BDA2-BC381106358E}">
      <dsp:nvSpPr>
        <dsp:cNvPr id="0" name=""/>
        <dsp:cNvSpPr/>
      </dsp:nvSpPr>
      <dsp:spPr>
        <a:xfrm>
          <a:off x="30640" y="1022927"/>
          <a:ext cx="2165381" cy="36575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-457200" algn="l" defTabSz="622300">
            <a:lnSpc>
              <a:spcPct val="95000"/>
            </a:lnSpc>
            <a:spcBef>
              <a:spcPct val="0"/>
            </a:spcBef>
            <a:spcAft>
              <a:spcPts val="1200"/>
            </a:spcAft>
          </a:pPr>
          <a:r>
            <a:rPr lang="ru-RU" sz="1400" kern="1200" dirty="0" smtClean="0">
              <a:solidFill>
                <a:srgbClr val="FF0000"/>
              </a:solidFill>
              <a:latin typeface="Arial"/>
              <a:cs typeface="Arial"/>
            </a:rPr>
            <a:t>• </a:t>
          </a:r>
          <a:r>
            <a:rPr lang="ru-RU" sz="1400" kern="1200" dirty="0" smtClean="0"/>
            <a:t>Унификация депозитарного учета</a:t>
          </a:r>
          <a:endParaRPr lang="ru-RU" sz="1400" b="1" kern="1200" dirty="0" smtClean="0">
            <a:solidFill>
              <a:srgbClr val="C00000"/>
            </a:solidFill>
          </a:endParaRPr>
        </a:p>
      </dsp:txBody>
      <dsp:txXfrm>
        <a:off x="30640" y="1022927"/>
        <a:ext cx="2165381" cy="3657599"/>
      </dsp:txXfrm>
    </dsp:sp>
    <dsp:sp modelId="{1319D220-A021-4D26-9302-D99B42019E59}">
      <dsp:nvSpPr>
        <dsp:cNvPr id="0" name=""/>
        <dsp:cNvSpPr/>
      </dsp:nvSpPr>
      <dsp:spPr>
        <a:xfrm>
          <a:off x="2347957" y="684079"/>
          <a:ext cx="3842047" cy="1311485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254000" bIns="208198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/>
            <a:t>Переходный период с 13.02.2012 по </a:t>
          </a:r>
          <a:r>
            <a:rPr lang="ru-RU" sz="1400" b="1" kern="1200" dirty="0" smtClean="0"/>
            <a:t>0</a:t>
          </a:r>
          <a:r>
            <a:rPr lang="en-US" sz="1400" b="1" kern="1200" dirty="0" smtClean="0"/>
            <a:t>5</a:t>
          </a:r>
          <a:r>
            <a:rPr lang="ru-RU" sz="1400" b="1" kern="1200" dirty="0" smtClean="0"/>
            <a:t>.03.2012</a:t>
          </a:r>
          <a:endParaRPr lang="ru-RU" sz="1400" b="1" kern="1200" dirty="0"/>
        </a:p>
      </dsp:txBody>
      <dsp:txXfrm>
        <a:off x="2347957" y="1011950"/>
        <a:ext cx="3514176" cy="655743"/>
      </dsp:txXfrm>
    </dsp:sp>
    <dsp:sp modelId="{DF924E1B-410D-4FB3-8318-1926AF7D2ABC}">
      <dsp:nvSpPr>
        <dsp:cNvPr id="0" name=""/>
        <dsp:cNvSpPr/>
      </dsp:nvSpPr>
      <dsp:spPr>
        <a:xfrm>
          <a:off x="2343103" y="1706855"/>
          <a:ext cx="3069620" cy="29865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marR="0" lvl="0" indent="-457200" algn="l" defTabSz="914400" eaLnBrk="1" fontAlgn="auto" latinLnBrk="0" hangingPunct="1">
            <a:lnSpc>
              <a:spcPct val="95000"/>
            </a:lnSpc>
            <a:spcBef>
              <a:spcPct val="0"/>
            </a:spcBef>
            <a:spcAft>
              <a:spcPts val="1200"/>
            </a:spcAft>
            <a:buClrTx/>
            <a:buSzTx/>
            <a:buFontTx/>
            <a:buNone/>
            <a:tabLst/>
            <a:defRPr/>
          </a:pPr>
          <a:r>
            <a:rPr lang="ru-RU" sz="1400" kern="1200" dirty="0" smtClean="0">
              <a:solidFill>
                <a:srgbClr val="FF0000"/>
              </a:solidFill>
              <a:latin typeface="Arial"/>
              <a:cs typeface="Arial"/>
            </a:rPr>
            <a:t>• </a:t>
          </a:r>
          <a:r>
            <a:rPr lang="ru-RU" sz="1400" kern="1200" dirty="0" smtClean="0"/>
            <a:t>Допуск ОФЗ и ОБР к обращению в ЗАО «ФБ ММВБ»</a:t>
          </a:r>
          <a:endParaRPr lang="ru-RU" sz="1400" kern="1200" dirty="0">
            <a:solidFill>
              <a:srgbClr val="C00000"/>
            </a:solidFill>
          </a:endParaRPr>
        </a:p>
        <a:p>
          <a:pPr marL="0" marR="0" lvl="0" indent="-457200" algn="l" defTabSz="914400" eaLnBrk="1" fontAlgn="auto" latinLnBrk="0" hangingPunct="1">
            <a:lnSpc>
              <a:spcPct val="95000"/>
            </a:lnSpc>
            <a:spcBef>
              <a:spcPct val="0"/>
            </a:spcBef>
            <a:spcAft>
              <a:spcPts val="1200"/>
            </a:spcAft>
            <a:buClrTx/>
            <a:buSzTx/>
            <a:buFontTx/>
            <a:buNone/>
            <a:tabLst/>
            <a:defRPr/>
          </a:pPr>
          <a:r>
            <a:rPr lang="ru-RU" sz="1400" kern="1200" dirty="0" smtClean="0">
              <a:solidFill>
                <a:srgbClr val="FF0000"/>
              </a:solidFill>
              <a:latin typeface="Arial"/>
              <a:cs typeface="Arial"/>
            </a:rPr>
            <a:t>• </a:t>
          </a:r>
          <a:r>
            <a:rPr lang="ru-RU" sz="1400" kern="1200" dirty="0" smtClean="0"/>
            <a:t>Одновременное вторичное обращение ОФЗ и ОБР в Секции ГЦБ ОАО ММВБ-РТС и в ЗАО «ФБ ММВБ»</a:t>
          </a:r>
          <a:endParaRPr lang="ru-RU" sz="1400" kern="1200" dirty="0">
            <a:solidFill>
              <a:srgbClr val="C00000"/>
            </a:solidFill>
          </a:endParaRPr>
        </a:p>
        <a:p>
          <a:pPr marL="0" marR="0" lvl="0" indent="-457200" algn="l" defTabSz="914400" eaLnBrk="1" fontAlgn="auto" latinLnBrk="0" hangingPunct="1">
            <a:lnSpc>
              <a:spcPct val="95000"/>
            </a:lnSpc>
            <a:spcBef>
              <a:spcPct val="0"/>
            </a:spcBef>
            <a:spcAft>
              <a:spcPts val="1200"/>
            </a:spcAft>
            <a:buClrTx/>
            <a:buSzTx/>
            <a:buFontTx/>
            <a:buNone/>
            <a:tabLst/>
            <a:defRPr/>
          </a:pPr>
          <a:r>
            <a:rPr lang="ru-RU" sz="1400" kern="1200" dirty="0" smtClean="0">
              <a:solidFill>
                <a:srgbClr val="FF0000"/>
              </a:solidFill>
              <a:latin typeface="Arial"/>
              <a:cs typeface="Arial"/>
            </a:rPr>
            <a:t>• </a:t>
          </a:r>
          <a:r>
            <a:rPr lang="ru-RU" sz="1400" kern="1200" dirty="0" smtClean="0"/>
            <a:t>Новые тарифы по сделкам с облигациями в ЗАО «ФБ ММВБ», включая РЕПО с ОФЗ и ОБР</a:t>
          </a:r>
          <a:endParaRPr lang="ru-RU" sz="1400" kern="1200" dirty="0">
            <a:solidFill>
              <a:srgbClr val="C00000"/>
            </a:solidFill>
          </a:endParaRPr>
        </a:p>
        <a:p>
          <a:pPr marL="0" marR="0" lvl="0" indent="-457200" algn="l" defTabSz="914400" eaLnBrk="1" fontAlgn="auto" latinLnBrk="0" hangingPunct="1">
            <a:lnSpc>
              <a:spcPct val="95000"/>
            </a:lnSpc>
            <a:spcBef>
              <a:spcPct val="0"/>
            </a:spcBef>
            <a:spcAft>
              <a:spcPts val="1200"/>
            </a:spcAft>
            <a:buClrTx/>
            <a:buSzTx/>
            <a:buFontTx/>
            <a:buNone/>
            <a:tabLst/>
            <a:defRPr/>
          </a:pPr>
          <a:r>
            <a:rPr lang="ru-RU" sz="1400" kern="1200" dirty="0" smtClean="0">
              <a:solidFill>
                <a:srgbClr val="FF0000"/>
              </a:solidFill>
              <a:latin typeface="Arial"/>
              <a:cs typeface="Arial"/>
            </a:rPr>
            <a:t>• </a:t>
          </a:r>
          <a:r>
            <a:rPr lang="ru-RU" sz="1400" kern="1200" baseline="0" dirty="0" smtClean="0">
              <a:solidFill>
                <a:schemeClr val="tx1"/>
              </a:solidFill>
            </a:rPr>
            <a:t>Цены ОФЗ и ОБР для сделок </a:t>
          </a:r>
          <a:r>
            <a:rPr lang="ru-RU" sz="1400" kern="1200" dirty="0" smtClean="0"/>
            <a:t>РЕПО</a:t>
          </a:r>
          <a:r>
            <a:rPr lang="ru-RU" sz="1400" kern="1200" baseline="0" dirty="0" smtClean="0">
              <a:solidFill>
                <a:schemeClr val="tx1"/>
              </a:solidFill>
            </a:rPr>
            <a:t> берутся </a:t>
          </a:r>
          <a:r>
            <a:rPr lang="ru-RU" sz="1400" kern="1200" dirty="0" smtClean="0"/>
            <a:t>в Секции ГЦБ ОАО ММВБ-РТС</a:t>
          </a:r>
          <a:endParaRPr lang="ru-RU" sz="1400" kern="1200" dirty="0">
            <a:solidFill>
              <a:srgbClr val="C00000"/>
            </a:solidFill>
          </a:endParaRPr>
        </a:p>
      </dsp:txBody>
      <dsp:txXfrm>
        <a:off x="2343103" y="1706855"/>
        <a:ext cx="3069620" cy="2986562"/>
      </dsp:txXfrm>
    </dsp:sp>
    <dsp:sp modelId="{A0BF3805-D303-4E46-9246-0C50B6D8B6F6}">
      <dsp:nvSpPr>
        <dsp:cNvPr id="0" name=""/>
        <dsp:cNvSpPr/>
      </dsp:nvSpPr>
      <dsp:spPr>
        <a:xfrm>
          <a:off x="5560735" y="1325439"/>
          <a:ext cx="3475799" cy="1311485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254000" bIns="208198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i="0" kern="1200" baseline="0" dirty="0" smtClean="0"/>
            <a:t>Завершение перевода  рынка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i="0" kern="1200" baseline="0" dirty="0" smtClean="0"/>
            <a:t>с </a:t>
          </a:r>
          <a:r>
            <a:rPr lang="ru-RU" sz="1400" b="1" i="0" kern="1200" baseline="0" dirty="0" smtClean="0"/>
            <a:t>0</a:t>
          </a:r>
          <a:r>
            <a:rPr lang="en-US" sz="1400" b="1" i="0" kern="1200" baseline="0" dirty="0" smtClean="0"/>
            <a:t>5</a:t>
          </a:r>
          <a:r>
            <a:rPr lang="ru-RU" sz="1400" b="1" i="0" kern="1200" baseline="0" dirty="0" smtClean="0"/>
            <a:t>.03.2012 </a:t>
          </a:r>
          <a:r>
            <a:rPr lang="ru-RU" sz="1400" b="1" i="0" kern="1200" baseline="0" dirty="0" smtClean="0"/>
            <a:t>по 01.07.2012</a:t>
          </a:r>
          <a:endParaRPr lang="ru-RU" sz="1400" b="1" i="0" kern="1200" baseline="0" dirty="0"/>
        </a:p>
      </dsp:txBody>
      <dsp:txXfrm>
        <a:off x="5560735" y="1653310"/>
        <a:ext cx="3147928" cy="655743"/>
      </dsp:txXfrm>
    </dsp:sp>
    <dsp:sp modelId="{9A418A21-DF96-436A-9C89-CC262CF8DD8D}">
      <dsp:nvSpPr>
        <dsp:cNvPr id="0" name=""/>
        <dsp:cNvSpPr/>
      </dsp:nvSpPr>
      <dsp:spPr>
        <a:xfrm>
          <a:off x="5599357" y="2336148"/>
          <a:ext cx="2681653" cy="23453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5000"/>
            </a:lnSpc>
            <a:spcBef>
              <a:spcPct val="0"/>
            </a:spcBef>
            <a:spcAft>
              <a:spcPts val="1200"/>
            </a:spcAft>
          </a:pPr>
          <a:r>
            <a:rPr lang="ru-RU" sz="1400" kern="1200" dirty="0" smtClean="0">
              <a:solidFill>
                <a:srgbClr val="FF0000"/>
              </a:solidFill>
              <a:latin typeface="Arial"/>
              <a:cs typeface="Arial"/>
            </a:rPr>
            <a:t>• </a:t>
          </a:r>
          <a:r>
            <a:rPr lang="ru-RU" sz="1400" kern="1200" dirty="0" smtClean="0"/>
            <a:t>Возможность исполнения 2-х частей РЕПО и внесистемных сделок в Секции ГЦБ</a:t>
          </a:r>
          <a:endParaRPr lang="ru-RU" sz="1400" b="1" i="0" kern="1200" baseline="0" dirty="0"/>
        </a:p>
        <a:p>
          <a:pPr marL="0" lvl="0" indent="0" algn="l" defTabSz="622300">
            <a:lnSpc>
              <a:spcPct val="95000"/>
            </a:lnSpc>
            <a:spcBef>
              <a:spcPct val="0"/>
            </a:spcBef>
            <a:spcAft>
              <a:spcPts val="1200"/>
            </a:spcAft>
          </a:pPr>
          <a:r>
            <a:rPr lang="ru-RU" sz="1400" kern="1200" dirty="0" smtClean="0">
              <a:solidFill>
                <a:srgbClr val="FF0000"/>
              </a:solidFill>
              <a:latin typeface="Arial"/>
              <a:cs typeface="Arial"/>
            </a:rPr>
            <a:t>• </a:t>
          </a:r>
          <a:r>
            <a:rPr lang="ru-RU" sz="1400" kern="1200" dirty="0" smtClean="0"/>
            <a:t>Новые тарифы по РЕПО в ЗАО «ФБ ММВБ» - со 2 апреля 2012 г.</a:t>
          </a:r>
          <a:endParaRPr lang="ru-RU" sz="1400" kern="1200" dirty="0"/>
        </a:p>
        <a:p>
          <a:pPr marL="0" lvl="0" indent="0" algn="l" defTabSz="622300">
            <a:lnSpc>
              <a:spcPct val="95000"/>
            </a:lnSpc>
            <a:spcBef>
              <a:spcPct val="0"/>
            </a:spcBef>
            <a:spcAft>
              <a:spcPts val="1200"/>
            </a:spcAft>
          </a:pPr>
          <a:r>
            <a:rPr lang="ru-RU" sz="1400" kern="1200" dirty="0" smtClean="0">
              <a:solidFill>
                <a:srgbClr val="FF0000"/>
              </a:solidFill>
              <a:latin typeface="Arial"/>
              <a:cs typeface="Arial"/>
            </a:rPr>
            <a:t>• </a:t>
          </a:r>
          <a:r>
            <a:rPr lang="ru-RU" sz="1400" kern="1200" dirty="0" smtClean="0"/>
            <a:t>Перевод размещений ОФЗ и ОБР в ЗАО «ФБ ММВБ»</a:t>
          </a:r>
          <a:endParaRPr lang="ru-RU" sz="1400" kern="1200" dirty="0"/>
        </a:p>
      </dsp:txBody>
      <dsp:txXfrm>
        <a:off x="5599357" y="2336148"/>
        <a:ext cx="2681653" cy="23453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35DF8E2-FCC6-4F7F-BD0E-0DD9217BEDC0}" type="datetimeFigureOut">
              <a:rPr lang="en-US"/>
              <a:pPr>
                <a:defRPr/>
              </a:pPr>
              <a:t>2/28/2012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371530C-3AD2-4760-A186-5A98A2D06E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617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A9671C7-D23F-44D2-9058-CC6E6B2E3114}" type="datetimeFigureOut">
              <a:rPr lang="ru-RU"/>
              <a:pPr>
                <a:defRPr/>
              </a:pPr>
              <a:t>28.02.2012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218546-83A0-460A-97CD-A9AFA71964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9003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4339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C475F92-61D4-462B-B992-B3AD98421B79}" type="slidenum">
              <a:rPr lang="ru-RU" sz="1200"/>
              <a:pPr algn="r"/>
              <a:t>4</a:t>
            </a:fld>
            <a:endParaRPr lang="ru-RU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5CDBA63-18DF-42B9-A552-3C60EA77D1C5}" type="slidenum">
              <a:rPr lang="ru-RU" sz="1200"/>
              <a:pPr algn="r"/>
              <a:t>5</a:t>
            </a:fld>
            <a:endParaRPr lang="ru-RU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525463" y="573088"/>
            <a:ext cx="5813425" cy="40243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xfrm>
            <a:off x="582613" y="4913313"/>
            <a:ext cx="5819775" cy="227012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>
              <a:ea typeface="ＭＳ Ｐゴシック"/>
              <a:cs typeface="ＭＳ Ｐゴシック"/>
            </a:endParaRPr>
          </a:p>
        </p:txBody>
      </p:sp>
      <p:sp>
        <p:nvSpPr>
          <p:cNvPr id="21507" name="Номер слайда 3"/>
          <p:cNvSpPr txBox="1">
            <a:spLocks noGrp="1"/>
          </p:cNvSpPr>
          <p:nvPr/>
        </p:nvSpPr>
        <p:spPr bwMode="auto">
          <a:xfrm>
            <a:off x="6118225" y="8778875"/>
            <a:ext cx="5461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algn="r" defTabSz="915988"/>
            <a:fld id="{34FB9BAF-B2DB-41D6-B336-97D79A8ECD53}" type="slidenum">
              <a:rPr lang="en-US" sz="1200"/>
              <a:pPr algn="r" defTabSz="915988"/>
              <a:t>9</a:t>
            </a:fld>
            <a:endParaRPr lang="en-US" sz="1200"/>
          </a:p>
        </p:txBody>
      </p:sp>
      <p:sp>
        <p:nvSpPr>
          <p:cNvPr id="21508" name="Нижний колонтитул 4"/>
          <p:cNvSpPr txBox="1">
            <a:spLocks noGrp="1"/>
          </p:cNvSpPr>
          <p:nvPr/>
        </p:nvSpPr>
        <p:spPr bwMode="auto">
          <a:xfrm>
            <a:off x="4872038" y="93663"/>
            <a:ext cx="1792287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r" defTabSz="915988"/>
            <a:r>
              <a:rPr lang="cs-CZ" sz="800"/>
              <a:t>MSW-MIJ003-20110323-EYa1wm-e_cf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A12CE87-FAA1-4F3E-8CE2-7F4B18EB66E6}" type="slidenum">
              <a:rPr lang="ru-RU" smtClean="0">
                <a:ea typeface="ＭＳ Ｐゴシック"/>
                <a:cs typeface="ＭＳ Ｐゴシック"/>
              </a:rPr>
              <a:pPr/>
              <a:t>11</a:t>
            </a:fld>
            <a:endParaRPr lang="ru-RU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E944760-5054-4AF7-913C-9D80736FD23F}" type="slidenum">
              <a:rPr lang="ru-RU" sz="1200"/>
              <a:pPr algn="r"/>
              <a:t>13</a:t>
            </a:fld>
            <a:endParaRPr lang="ru-RU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DF3C716-269D-47D2-9914-72DC3D8D272F}" type="slidenum">
              <a:rPr lang="ru-RU" sz="1200"/>
              <a:pPr algn="r"/>
              <a:t>14</a:t>
            </a:fld>
            <a:endParaRPr lang="ru-RU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рвая стран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_light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9525" y="0"/>
            <a:ext cx="9936163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5" descr="Sign + ММВБ + MICEX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360613" y="695325"/>
            <a:ext cx="180022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6" descr="RTS Биржа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745163" y="765175"/>
            <a:ext cx="180022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9900" y="2348880"/>
            <a:ext cx="7200800" cy="1470025"/>
          </a:xfrm>
        </p:spPr>
        <p:txBody>
          <a:bodyPr/>
          <a:lstStyle>
            <a:lvl1pPr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eader_light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6350"/>
            <a:ext cx="9936163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Footer_light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12700" y="6288088"/>
            <a:ext cx="993616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7"/>
          <p:cNvCxnSpPr/>
          <p:nvPr userDrawn="1"/>
        </p:nvCxnSpPr>
        <p:spPr>
          <a:xfrm>
            <a:off x="0" y="6237288"/>
            <a:ext cx="9906000" cy="0"/>
          </a:xfrm>
          <a:prstGeom prst="line">
            <a:avLst/>
          </a:prstGeom>
          <a:ln w="38100" cmpd="sng">
            <a:solidFill>
              <a:srgbClr val="4F758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10"/>
          <p:cNvCxnSpPr/>
          <p:nvPr userDrawn="1"/>
        </p:nvCxnSpPr>
        <p:spPr>
          <a:xfrm>
            <a:off x="0" y="6237288"/>
            <a:ext cx="9906000" cy="0"/>
          </a:xfrm>
          <a:prstGeom prst="line">
            <a:avLst/>
          </a:prstGeom>
          <a:ln w="38100" cmpd="sng">
            <a:solidFill>
              <a:srgbClr val="4F758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" name="Group 15"/>
          <p:cNvGrpSpPr>
            <a:grpSpLocks/>
          </p:cNvGrpSpPr>
          <p:nvPr userDrawn="1"/>
        </p:nvGrpSpPr>
        <p:grpSpPr bwMode="auto">
          <a:xfrm>
            <a:off x="311150" y="6391275"/>
            <a:ext cx="2417763" cy="376238"/>
            <a:chOff x="884" y="1480"/>
            <a:chExt cx="3946" cy="664"/>
          </a:xfrm>
        </p:grpSpPr>
        <p:pic>
          <p:nvPicPr>
            <p:cNvPr id="10" name="Picture 16" descr="Sign + ММВБ + MICEX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84" y="1480"/>
              <a:ext cx="1724" cy="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7" descr="RTS Биржа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152" y="1583"/>
              <a:ext cx="1678" cy="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124745"/>
            <a:ext cx="8915400" cy="5001420"/>
          </a:xfrm>
        </p:spPr>
        <p:txBody>
          <a:bodyPr/>
          <a:lstStyle>
            <a:lvl1pPr marL="0" indent="0">
              <a:buNone/>
              <a:defRPr sz="2000" b="0">
                <a:latin typeface="Arial"/>
                <a:cs typeface="Arial"/>
              </a:defRPr>
            </a:lvl1pPr>
            <a:lvl2pPr marL="742950" indent="-285750">
              <a:buClr>
                <a:schemeClr val="tx2"/>
              </a:buClr>
              <a:buFont typeface="Arial"/>
              <a:buChar char="•"/>
              <a:defRPr sz="2000">
                <a:latin typeface="Arial"/>
                <a:cs typeface="Arial"/>
              </a:defRPr>
            </a:lvl2pPr>
            <a:lvl3pPr>
              <a:buClr>
                <a:schemeClr val="tx2">
                  <a:lumMod val="75000"/>
                </a:schemeClr>
              </a:buClr>
              <a:defRPr sz="20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5300" y="0"/>
            <a:ext cx="8915400" cy="908720"/>
          </a:xfrm>
        </p:spPr>
        <p:txBody>
          <a:bodyPr/>
          <a:lstStyle>
            <a:lvl1pPr algn="l">
              <a:defRPr sz="2400" b="1">
                <a:solidFill>
                  <a:srgbClr val="FFFFFF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без текс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5" descr="Header_light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6350"/>
            <a:ext cx="9936163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6" descr="Footer_light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12700" y="6288088"/>
            <a:ext cx="993616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7"/>
          <p:cNvCxnSpPr/>
          <p:nvPr userDrawn="1"/>
        </p:nvCxnSpPr>
        <p:spPr>
          <a:xfrm>
            <a:off x="0" y="6237288"/>
            <a:ext cx="9906000" cy="0"/>
          </a:xfrm>
          <a:prstGeom prst="line">
            <a:avLst/>
          </a:prstGeom>
          <a:ln w="38100" cmpd="sng">
            <a:solidFill>
              <a:srgbClr val="4F758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" name="Group 15"/>
          <p:cNvGrpSpPr>
            <a:grpSpLocks/>
          </p:cNvGrpSpPr>
          <p:nvPr userDrawn="1"/>
        </p:nvGrpSpPr>
        <p:grpSpPr bwMode="auto">
          <a:xfrm>
            <a:off x="311150" y="6391275"/>
            <a:ext cx="2417763" cy="376238"/>
            <a:chOff x="884" y="1480"/>
            <a:chExt cx="3946" cy="664"/>
          </a:xfrm>
        </p:grpSpPr>
        <p:pic>
          <p:nvPicPr>
            <p:cNvPr id="7" name="Picture 16" descr="Sign + ММВБ + MICEX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84" y="1480"/>
              <a:ext cx="1724" cy="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7" descr="RTS Биржа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152" y="1583"/>
              <a:ext cx="1678" cy="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0"/>
            <a:ext cx="8915400" cy="908720"/>
          </a:xfrm>
        </p:spPr>
        <p:txBody>
          <a:bodyPr/>
          <a:lstStyle>
            <a:lvl1pPr algn="l">
              <a:defRPr sz="2400" b="1">
                <a:solidFill>
                  <a:srgbClr val="FFFFFF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омежут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iddle_slide_light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25400"/>
            <a:ext cx="9936163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5" descr="Sign + ММВБ + MICEX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360613" y="695325"/>
            <a:ext cx="180022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6" descr="RTS Биржа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745163" y="765175"/>
            <a:ext cx="180022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339900" y="2348880"/>
            <a:ext cx="7200800" cy="1470025"/>
          </a:xfrm>
        </p:spPr>
        <p:txBody>
          <a:bodyPr/>
          <a:lstStyle>
            <a:lvl1pPr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иддл пои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Middle_slide_01_light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20638"/>
            <a:ext cx="9936163" cy="685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5" descr="Sign + ММВБ + MICEX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360613" y="695325"/>
            <a:ext cx="180022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6" descr="RTS Биржа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745163" y="765175"/>
            <a:ext cx="180022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781372" y="2852936"/>
            <a:ext cx="8420100" cy="1336386"/>
          </a:xfrm>
        </p:spPr>
        <p:txBody>
          <a:bodyPr/>
          <a:lstStyle>
            <a:lvl1pPr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Background_blank_light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936163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742950" y="2780928"/>
            <a:ext cx="8420100" cy="1336386"/>
          </a:xfrm>
        </p:spPr>
        <p:txBody>
          <a:bodyPr/>
          <a:lstStyle>
            <a:lvl1pPr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F798853-2291-4792-9B8D-7B5F53331961}" type="datetimeFigureOut">
              <a:rPr lang="en-US"/>
              <a:pPr>
                <a:defRPr/>
              </a:pPr>
              <a:t>2/28/2012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338B1E4-DB3F-4291-A2B3-B12CDE2871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png"/><Relationship Id="rId5" Type="http://schemas.openxmlformats.org/officeDocument/2006/relationships/oleObject" Target="../embeddings/oleObject7.bin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3789363"/>
            <a:ext cx="9902825" cy="11525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/>
          <a:lstStyle/>
          <a:p>
            <a:pPr algn="ctr">
              <a:defRPr/>
            </a:pPr>
            <a:endParaRPr lang="ru-RU" sz="3600" b="1">
              <a:solidFill>
                <a:srgbClr val="5F5F5F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n-ea"/>
              <a:cs typeface="+mn-cs"/>
            </a:endParaRPr>
          </a:p>
        </p:txBody>
      </p:sp>
      <p:sp>
        <p:nvSpPr>
          <p:cNvPr id="10242" name="Rectangle 16"/>
          <p:cNvSpPr>
            <a:spLocks noChangeArrowheads="1"/>
          </p:cNvSpPr>
          <p:nvPr/>
        </p:nvSpPr>
        <p:spPr bwMode="auto">
          <a:xfrm>
            <a:off x="1625600" y="6057900"/>
            <a:ext cx="3255963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400">
                <a:solidFill>
                  <a:srgbClr val="404040"/>
                </a:solidFill>
              </a:rPr>
              <a:t>2</a:t>
            </a:r>
            <a:r>
              <a:rPr lang="ru-RU" sz="1400">
                <a:solidFill>
                  <a:srgbClr val="404040"/>
                </a:solidFill>
              </a:rPr>
              <a:t>8</a:t>
            </a:r>
            <a:r>
              <a:rPr lang="en-US" sz="1400">
                <a:solidFill>
                  <a:srgbClr val="404040"/>
                </a:solidFill>
              </a:rPr>
              <a:t> </a:t>
            </a:r>
            <a:r>
              <a:rPr lang="ru-RU" sz="1400">
                <a:solidFill>
                  <a:srgbClr val="404040"/>
                </a:solidFill>
              </a:rPr>
              <a:t>февраля </a:t>
            </a:r>
            <a:r>
              <a:rPr lang="en-US" sz="1400">
                <a:solidFill>
                  <a:srgbClr val="404040"/>
                </a:solidFill>
              </a:rPr>
              <a:t>201</a:t>
            </a:r>
            <a:r>
              <a:rPr lang="ru-RU" sz="1400">
                <a:solidFill>
                  <a:srgbClr val="404040"/>
                </a:solidFill>
              </a:rPr>
              <a:t>2 года</a:t>
            </a:r>
          </a:p>
        </p:txBody>
      </p:sp>
      <p:sp>
        <p:nvSpPr>
          <p:cNvPr id="2054" name="Rectangle 23"/>
          <p:cNvSpPr>
            <a:spLocks noChangeArrowheads="1"/>
          </p:cNvSpPr>
          <p:nvPr/>
        </p:nvSpPr>
        <p:spPr bwMode="auto">
          <a:xfrm>
            <a:off x="4881563" y="6107113"/>
            <a:ext cx="3389312" cy="4905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ctr"/>
          <a:lstStyle/>
          <a:p>
            <a:pPr algn="r">
              <a:defRPr/>
            </a:pPr>
            <a:endParaRPr lang="ru-RU" sz="1400" dirty="0">
              <a:solidFill>
                <a:srgbClr val="404040"/>
              </a:solidFill>
              <a:ea typeface="ＭＳ Ｐゴシック" charset="0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339850" y="2133600"/>
            <a:ext cx="7200900" cy="14700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Перевод вторичного рынка ОФЗ в ЗАО «ФБ ММВБ»</a:t>
            </a:r>
            <a:endParaRPr lang="en-US" sz="2400" dirty="0" smtClean="0">
              <a:solidFill>
                <a:srgbClr val="40404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95300" y="3500438"/>
            <a:ext cx="9066213" cy="2665412"/>
          </a:xfrm>
        </p:spPr>
        <p:txBody>
          <a:bodyPr/>
          <a:lstStyle/>
          <a:p>
            <a:r>
              <a:rPr lang="ru-RU" sz="1800" dirty="0" smtClean="0">
                <a:latin typeface="Arial" charset="0"/>
                <a:ea typeface="ＭＳ Ｐゴシック"/>
                <a:cs typeface="Arial" charset="0"/>
              </a:rPr>
              <a:t>В соответствии с Приказом ФСФР России №06-67/</a:t>
            </a:r>
            <a:r>
              <a:rPr lang="ru-RU" sz="1800" dirty="0" err="1" smtClean="0">
                <a:latin typeface="Arial" charset="0"/>
                <a:ea typeface="ＭＳ Ｐゴシック"/>
                <a:cs typeface="Arial" charset="0"/>
              </a:rPr>
              <a:t>пз</a:t>
            </a:r>
            <a:r>
              <a:rPr lang="ru-RU" sz="1800" dirty="0" smtClean="0">
                <a:latin typeface="Arial" charset="0"/>
                <a:ea typeface="ＭＳ Ｐゴシック"/>
                <a:cs typeface="Arial" charset="0"/>
              </a:rPr>
              <a:t>-н участники </a:t>
            </a:r>
            <a:r>
              <a:rPr lang="ru-RU" sz="1800" b="1" dirty="0" smtClean="0">
                <a:latin typeface="Arial" charset="0"/>
                <a:ea typeface="ＭＳ Ｐゴシック"/>
                <a:cs typeface="Arial" charset="0"/>
              </a:rPr>
              <a:t>обязаны отчитывать на одной из фондовых бирж все внебиржевые сделки покупки ценных бумаг, включенных в котировальные списки</a:t>
            </a:r>
          </a:p>
          <a:p>
            <a:endParaRPr lang="ru-RU" sz="1800" dirty="0" smtClean="0">
              <a:latin typeface="Arial" charset="0"/>
              <a:ea typeface="ＭＳ Ｐゴシック"/>
              <a:cs typeface="Arial" charset="0"/>
            </a:endParaRPr>
          </a:p>
          <a:p>
            <a:r>
              <a:rPr lang="ru-RU" sz="1800" dirty="0" smtClean="0">
                <a:latin typeface="Arial" charset="0"/>
                <a:ea typeface="ＭＳ Ｐゴシック"/>
                <a:cs typeface="Arial" charset="0"/>
              </a:rPr>
              <a:t>Группа ММВБ-РТС предлагает участникам торгов на выбор </a:t>
            </a:r>
            <a:r>
              <a:rPr lang="en-US" sz="1800" dirty="0" smtClean="0">
                <a:latin typeface="Arial" charset="0"/>
                <a:ea typeface="ＭＳ Ｐゴシック"/>
                <a:cs typeface="Arial" charset="0"/>
              </a:rPr>
              <a:t>2</a:t>
            </a:r>
            <a:r>
              <a:rPr lang="ru-RU" sz="1800" dirty="0" smtClean="0">
                <a:latin typeface="Arial" charset="0"/>
                <a:ea typeface="ＭＳ Ｐゴシック"/>
                <a:cs typeface="Arial" charset="0"/>
              </a:rPr>
              <a:t> системы отчетов:</a:t>
            </a:r>
          </a:p>
          <a:p>
            <a:pPr>
              <a:buFont typeface="Arial" charset="0"/>
              <a:buChar char="•"/>
            </a:pPr>
            <a:r>
              <a:rPr lang="ru-RU" sz="1800" dirty="0" smtClean="0">
                <a:latin typeface="Arial" charset="0"/>
                <a:ea typeface="ＭＳ Ｐゴシック"/>
                <a:cs typeface="Arial" charset="0"/>
              </a:rPr>
              <a:t>Система сбора информации о внебиржевых сделках ЗАО «ФБ ММВБ»</a:t>
            </a:r>
          </a:p>
          <a:p>
            <a:pPr>
              <a:buFont typeface="Arial" charset="0"/>
              <a:buChar char="•"/>
            </a:pPr>
            <a:r>
              <a:rPr lang="ru-RU" sz="1800" dirty="0" smtClean="0">
                <a:latin typeface="Arial" charset="0"/>
                <a:ea typeface="ＭＳ Ｐゴシック"/>
                <a:cs typeface="Arial" charset="0"/>
              </a:rPr>
              <a:t>Предоставление отчетов на ОАО ММВБ-РТС (сервис РТС)</a:t>
            </a:r>
          </a:p>
        </p:txBody>
      </p:sp>
      <p:sp>
        <p:nvSpPr>
          <p:cNvPr id="22530" name="Заголовок 2"/>
          <p:cNvSpPr>
            <a:spLocks noGrp="1"/>
          </p:cNvSpPr>
          <p:nvPr>
            <p:ph type="title"/>
          </p:nvPr>
        </p:nvSpPr>
        <p:spPr>
          <a:xfrm>
            <a:off x="495300" y="0"/>
            <a:ext cx="8915400" cy="908050"/>
          </a:xfrm>
        </p:spPr>
        <p:txBody>
          <a:bodyPr/>
          <a:lstStyle/>
          <a:p>
            <a:r>
              <a:rPr lang="ru-RU" smtClean="0">
                <a:ea typeface="ＭＳ Ｐゴシック"/>
                <a:cs typeface="ＭＳ Ｐゴシック"/>
              </a:rPr>
              <a:t>Включение ОФЗ в котировальный список</a:t>
            </a:r>
          </a:p>
        </p:txBody>
      </p:sp>
      <p:sp>
        <p:nvSpPr>
          <p:cNvPr id="22531" name="Объект 3"/>
          <p:cNvSpPr txBox="1">
            <a:spLocks/>
          </p:cNvSpPr>
          <p:nvPr/>
        </p:nvSpPr>
        <p:spPr bwMode="auto">
          <a:xfrm>
            <a:off x="488950" y="1125538"/>
            <a:ext cx="89154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800">
                <a:cs typeface="Arial" charset="0"/>
              </a:rPr>
              <a:t>С 13 февраля 2012 г. ОФЗ и еврооблигации Минфина России включены в Котировальный список «А» 1 уровня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04850" y="1844675"/>
            <a:ext cx="8569325" cy="151288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dirty="0"/>
              <a:t>Котировальный список  «А1»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08088" y="2457450"/>
            <a:ext cx="3600450" cy="75565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dirty="0">
                <a:solidFill>
                  <a:schemeClr val="tx1"/>
                </a:solidFill>
              </a:rPr>
              <a:t>35 выпусков ОФЗ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168900" y="2447925"/>
            <a:ext cx="3600450" cy="75565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dirty="0">
                <a:solidFill>
                  <a:schemeClr val="tx1"/>
                </a:solidFill>
              </a:rPr>
              <a:t>3 выпуска еврооблигаций Минфина России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9"/>
          <p:cNvSpPr>
            <a:spLocks noGrp="1" noChangeArrowheads="1"/>
          </p:cNvSpPr>
          <p:nvPr>
            <p:ph type="title"/>
          </p:nvPr>
        </p:nvSpPr>
        <p:spPr>
          <a:xfrm>
            <a:off x="495300" y="-26988"/>
            <a:ext cx="8915400" cy="944563"/>
          </a:xfrm>
        </p:spPr>
        <p:txBody>
          <a:bodyPr lIns="0" tIns="0" rIns="0" bIns="0"/>
          <a:lstStyle/>
          <a:p>
            <a:pPr eaLnBrk="1" hangingPunct="1">
              <a:lnSpc>
                <a:spcPct val="110000"/>
              </a:lnSpc>
            </a:pPr>
            <a:r>
              <a:rPr lang="ru-RU" smtClean="0">
                <a:solidFill>
                  <a:srgbClr val="EAEAEA"/>
                </a:solidFill>
                <a:ea typeface="ＭＳ Ｐゴシック"/>
                <a:cs typeface="ＭＳ Ｐゴシック"/>
              </a:rPr>
              <a:t>Основные параметры организации торгов ОФЗ</a:t>
            </a:r>
          </a:p>
        </p:txBody>
      </p:sp>
      <p:sp>
        <p:nvSpPr>
          <p:cNvPr id="27650" name="Rectangle 11"/>
          <p:cNvSpPr>
            <a:spLocks noGrp="1" noChangeArrowheads="1"/>
          </p:cNvSpPr>
          <p:nvPr>
            <p:ph idx="1"/>
          </p:nvPr>
        </p:nvSpPr>
        <p:spPr>
          <a:xfrm>
            <a:off x="488950" y="981075"/>
            <a:ext cx="9072563" cy="5000625"/>
          </a:xfrm>
          <a:extLst/>
        </p:spPr>
        <p:txBody>
          <a:bodyPr/>
          <a:lstStyle/>
          <a:p>
            <a:pPr marL="342900" indent="-342900" algn="just" eaLnBrk="1" hangingPunct="1">
              <a:lnSpc>
                <a:spcPct val="95000"/>
              </a:lnSpc>
              <a:spcBef>
                <a:spcPct val="0"/>
              </a:spcBef>
              <a:spcAft>
                <a:spcPts val="400"/>
              </a:spcAft>
              <a:buClr>
                <a:srgbClr val="465868"/>
              </a:buClr>
              <a:defRPr/>
            </a:pPr>
            <a:r>
              <a:rPr lang="ru-RU" sz="1600" dirty="0" smtClean="0">
                <a:latin typeface="Arial" charset="0"/>
                <a:ea typeface="ＭＳ Ｐゴシック"/>
                <a:cs typeface="Arial" charset="0"/>
              </a:rPr>
              <a:t>Режимы торгов («</a:t>
            </a:r>
            <a:r>
              <a:rPr lang="ru-RU" sz="1600" dirty="0" err="1" smtClean="0">
                <a:latin typeface="Arial" charset="0"/>
                <a:ea typeface="ＭＳ Ｐゴシック"/>
                <a:cs typeface="Arial" charset="0"/>
              </a:rPr>
              <a:t>борды</a:t>
            </a:r>
            <a:r>
              <a:rPr lang="ru-RU" sz="1600" dirty="0" smtClean="0">
                <a:latin typeface="Arial" charset="0"/>
                <a:ea typeface="ＭＳ Ｐゴシック"/>
                <a:cs typeface="Arial" charset="0"/>
              </a:rPr>
              <a:t>»), в которых допускается совершение сделок с ОФЗ:</a:t>
            </a:r>
          </a:p>
          <a:p>
            <a:pPr lvl="1" algn="just" eaLnBrk="1" hangingPunct="1">
              <a:lnSpc>
                <a:spcPct val="95000"/>
              </a:lnSpc>
              <a:spcBef>
                <a:spcPct val="0"/>
              </a:spcBef>
              <a:spcAft>
                <a:spcPts val="40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1600" dirty="0" smtClean="0">
                <a:latin typeface="Arial" charset="0"/>
                <a:ea typeface="ＭＳ Ｐゴシック"/>
                <a:cs typeface="Arial" charset="0"/>
              </a:rPr>
              <a:t>Режим основных торгов 		</a:t>
            </a:r>
            <a:r>
              <a:rPr lang="en-US" sz="1600" dirty="0" smtClean="0">
                <a:latin typeface="Arial" charset="0"/>
                <a:ea typeface="ＭＳ Ｐゴシック"/>
                <a:cs typeface="Arial" charset="0"/>
              </a:rPr>
              <a:t>EQOB</a:t>
            </a:r>
            <a:r>
              <a:rPr lang="ru-RU" sz="1600" dirty="0" smtClean="0">
                <a:latin typeface="Arial" charset="0"/>
                <a:ea typeface="ＭＳ Ｐゴシック"/>
                <a:cs typeface="Arial" charset="0"/>
              </a:rPr>
              <a:t> «А1-Облигации»</a:t>
            </a:r>
          </a:p>
          <a:p>
            <a:pPr lvl="1" algn="just" eaLnBrk="1" hangingPunct="1">
              <a:lnSpc>
                <a:spcPct val="95000"/>
              </a:lnSpc>
              <a:spcBef>
                <a:spcPct val="0"/>
              </a:spcBef>
              <a:spcAft>
                <a:spcPts val="40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1600" dirty="0" smtClean="0">
                <a:latin typeface="Arial" charset="0"/>
                <a:ea typeface="ＭＳ Ｐゴシック"/>
                <a:cs typeface="Arial" charset="0"/>
              </a:rPr>
              <a:t>Режим переговорных сделок 	</a:t>
            </a:r>
            <a:r>
              <a:rPr lang="en-US" sz="1600" dirty="0" smtClean="0"/>
              <a:t>PSOB</a:t>
            </a:r>
            <a:r>
              <a:rPr lang="ru-RU" sz="1600" dirty="0" smtClean="0"/>
              <a:t> «РПС: А1-Облигации»</a:t>
            </a:r>
          </a:p>
          <a:p>
            <a:pPr lvl="1" algn="just" eaLnBrk="1" hangingPunct="1">
              <a:lnSpc>
                <a:spcPct val="95000"/>
              </a:lnSpc>
              <a:spcBef>
                <a:spcPct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1600" dirty="0" smtClean="0">
                <a:latin typeface="Arial" charset="0"/>
                <a:ea typeface="ＭＳ Ｐゴシック"/>
                <a:cs typeface="Arial" charset="0"/>
              </a:rPr>
              <a:t>Режим торгов РЕПО			</a:t>
            </a:r>
            <a:r>
              <a:rPr lang="en-US" sz="1600" dirty="0" smtClean="0">
                <a:latin typeface="Arial" charset="0"/>
                <a:ea typeface="ＭＳ Ｐゴシック"/>
                <a:cs typeface="Arial" charset="0"/>
              </a:rPr>
              <a:t>RPOB </a:t>
            </a:r>
            <a:r>
              <a:rPr lang="ru-RU" sz="1600" dirty="0" smtClean="0">
                <a:latin typeface="Arial" charset="0"/>
                <a:ea typeface="ＭＳ Ｐゴシック"/>
                <a:cs typeface="Arial" charset="0"/>
              </a:rPr>
              <a:t>«РЕПО с облигациями»</a:t>
            </a:r>
          </a:p>
          <a:p>
            <a:pPr marL="342900" indent="-342900" algn="just" eaLnBrk="1" hangingPunct="1">
              <a:lnSpc>
                <a:spcPct val="95000"/>
              </a:lnSpc>
              <a:spcBef>
                <a:spcPct val="0"/>
              </a:spcBef>
              <a:spcAft>
                <a:spcPts val="400"/>
              </a:spcAft>
              <a:buClr>
                <a:srgbClr val="465868"/>
              </a:buClr>
              <a:defRPr/>
            </a:pPr>
            <a:r>
              <a:rPr lang="ru-RU" sz="1600" dirty="0" smtClean="0">
                <a:latin typeface="Arial" charset="0"/>
                <a:ea typeface="ＭＳ Ｐゴシック"/>
                <a:cs typeface="Arial" charset="0"/>
              </a:rPr>
              <a:t>Счета для торговли ОФЗ:</a:t>
            </a:r>
          </a:p>
          <a:p>
            <a:pPr lvl="1" algn="just" eaLnBrk="1" hangingPunct="1">
              <a:lnSpc>
                <a:spcPct val="95000"/>
              </a:lnSpc>
              <a:spcBef>
                <a:spcPct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1600" dirty="0" smtClean="0">
                <a:latin typeface="Arial" charset="0"/>
                <a:ea typeface="ＭＳ Ｐゴシック"/>
                <a:cs typeface="Arial" charset="0"/>
              </a:rPr>
              <a:t> Используются  стандартные счета (денежные и депозитарные) фондового рынка </a:t>
            </a:r>
          </a:p>
          <a:p>
            <a:pPr algn="just" eaLnBrk="1" hangingPunct="1">
              <a:lnSpc>
                <a:spcPct val="95000"/>
              </a:lnSpc>
              <a:spcBef>
                <a:spcPct val="0"/>
              </a:spcBef>
              <a:spcAft>
                <a:spcPts val="400"/>
              </a:spcAft>
              <a:buClr>
                <a:srgbClr val="465868"/>
              </a:buClr>
              <a:defRPr/>
            </a:pPr>
            <a:r>
              <a:rPr lang="ru-RU" sz="1600" dirty="0" smtClean="0">
                <a:latin typeface="Arial" charset="0"/>
                <a:ea typeface="ＭＳ Ｐゴシック"/>
                <a:cs typeface="Arial" charset="0"/>
              </a:rPr>
              <a:t>Время проведения торгов ОФЗ:</a:t>
            </a:r>
          </a:p>
          <a:p>
            <a:pPr lvl="1" algn="just" eaLnBrk="1" hangingPunct="1">
              <a:lnSpc>
                <a:spcPct val="95000"/>
              </a:lnSpc>
              <a:spcBef>
                <a:spcPct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1600" dirty="0" smtClean="0">
                <a:latin typeface="Arial" charset="0"/>
                <a:ea typeface="ＭＳ Ｐゴシック"/>
                <a:cs typeface="Arial" charset="0"/>
              </a:rPr>
              <a:t>Расписание такое же, как и в отношении корпоративных облигаций</a:t>
            </a:r>
          </a:p>
          <a:p>
            <a:pPr algn="just" eaLnBrk="1" hangingPunct="1">
              <a:lnSpc>
                <a:spcPct val="95000"/>
              </a:lnSpc>
              <a:spcBef>
                <a:spcPct val="0"/>
              </a:spcBef>
              <a:spcAft>
                <a:spcPts val="400"/>
              </a:spcAft>
              <a:buClr>
                <a:srgbClr val="465868"/>
              </a:buClr>
              <a:defRPr/>
            </a:pPr>
            <a:r>
              <a:rPr lang="ru-RU" sz="1600" dirty="0" smtClean="0">
                <a:latin typeface="Arial" charset="0"/>
                <a:ea typeface="ＭＳ Ｐゴシック"/>
                <a:cs typeface="Arial" charset="0"/>
              </a:rPr>
              <a:t>Отчетные документы, в которых отражаются операции участников рынка с ОФЗ:</a:t>
            </a:r>
          </a:p>
          <a:p>
            <a:pPr lvl="1" algn="just" eaLnBrk="1" hangingPunct="1">
              <a:lnSpc>
                <a:spcPct val="95000"/>
              </a:lnSpc>
              <a:spcBef>
                <a:spcPct val="0"/>
              </a:spcBef>
              <a:spcAft>
                <a:spcPts val="40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1600" dirty="0" smtClean="0">
                <a:latin typeface="Arial" charset="0"/>
                <a:ea typeface="ＭＳ Ｐゴシック"/>
                <a:cs typeface="Arial" charset="0"/>
              </a:rPr>
              <a:t>Вторичный рынок (ФБ ММВБ) – в отчетных документах ФБ ММВБ</a:t>
            </a:r>
          </a:p>
          <a:p>
            <a:pPr lvl="1" algn="just" eaLnBrk="1" hangingPunct="1">
              <a:lnSpc>
                <a:spcPct val="95000"/>
              </a:lnSpc>
              <a:spcBef>
                <a:spcPct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1600" dirty="0" smtClean="0">
                <a:latin typeface="Arial" charset="0"/>
                <a:ea typeface="ＭＳ Ｐゴシック"/>
                <a:cs typeface="Arial" charset="0"/>
              </a:rPr>
              <a:t>Первичный рынок (ММВБ-РТС) - в отчетных документах ММВБ-РТС</a:t>
            </a:r>
          </a:p>
          <a:p>
            <a:pPr algn="just" eaLnBrk="1" hangingPunct="1">
              <a:lnSpc>
                <a:spcPct val="95000"/>
              </a:lnSpc>
              <a:spcBef>
                <a:spcPct val="0"/>
              </a:spcBef>
              <a:spcAft>
                <a:spcPts val="400"/>
              </a:spcAft>
              <a:buClr>
                <a:srgbClr val="465868"/>
              </a:buClr>
              <a:defRPr/>
            </a:pPr>
            <a:r>
              <a:rPr lang="ru-RU" sz="1600" dirty="0" smtClean="0">
                <a:latin typeface="Arial" charset="0"/>
                <a:ea typeface="ＭＳ Ｐゴシック"/>
                <a:cs typeface="Arial" charset="0"/>
              </a:rPr>
              <a:t>Участие в торгах клиентов:</a:t>
            </a:r>
          </a:p>
          <a:p>
            <a:pPr lvl="1" algn="just" eaLnBrk="1" hangingPunct="1">
              <a:lnSpc>
                <a:spcPct val="95000"/>
              </a:lnSpc>
              <a:spcBef>
                <a:spcPct val="0"/>
              </a:spcBef>
              <a:spcAft>
                <a:spcPts val="40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1600" dirty="0" smtClean="0">
                <a:latin typeface="Arial" charset="0"/>
                <a:ea typeface="ＭＳ Ｐゴシック"/>
                <a:cs typeface="Arial" charset="0"/>
              </a:rPr>
              <a:t>В отношении работающих (зарегистрированных) на ФБ ММВБ клиентов -  ничего не меняется</a:t>
            </a:r>
          </a:p>
          <a:p>
            <a:pPr lvl="1" algn="just" eaLnBrk="1" hangingPunct="1">
              <a:lnSpc>
                <a:spcPct val="95000"/>
              </a:lnSpc>
              <a:spcBef>
                <a:spcPct val="0"/>
              </a:spcBef>
              <a:spcAft>
                <a:spcPts val="40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1600" dirty="0" smtClean="0">
                <a:latin typeface="Arial" charset="0"/>
                <a:ea typeface="ＭＳ Ｐゴシック"/>
                <a:cs typeface="Arial" charset="0"/>
              </a:rPr>
              <a:t>В отношении новых (не зарегистрированных) клиентов – их необходимо зарегистрировать  в соответствии с Правилами допуска ФБ ММВБ </a:t>
            </a:r>
          </a:p>
          <a:p>
            <a:pPr marL="342900" indent="-342900" algn="just" eaLnBrk="1" hangingPunct="1">
              <a:lnSpc>
                <a:spcPct val="95000"/>
              </a:lnSpc>
              <a:spcBef>
                <a:spcPct val="0"/>
              </a:spcBef>
              <a:spcAft>
                <a:spcPts val="400"/>
              </a:spcAft>
              <a:buClr>
                <a:srgbClr val="465868"/>
              </a:buClr>
              <a:buFont typeface="Arial" pitchFamily="34" charset="0"/>
              <a:buChar char="•"/>
              <a:defRPr/>
            </a:pPr>
            <a:endParaRPr lang="ru-RU" sz="1600" dirty="0" smtClean="0">
              <a:latin typeface="Arial" charset="0"/>
              <a:ea typeface="ＭＳ Ｐゴシック"/>
              <a:cs typeface="Arial" charset="0"/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  <a:spcAft>
                <a:spcPts val="400"/>
              </a:spcAft>
              <a:buClr>
                <a:srgbClr val="465868"/>
              </a:buClr>
              <a:buFont typeface="Arial" charset="0"/>
              <a:buChar char="•"/>
              <a:defRPr/>
            </a:pPr>
            <a:endParaRPr lang="ru-RU" sz="2400" dirty="0" smtClean="0">
              <a:latin typeface="Arial" charset="0"/>
              <a:ea typeface="ＭＳ Ｐゴシック"/>
              <a:cs typeface="Arial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95300" y="0"/>
            <a:ext cx="8915400" cy="908050"/>
          </a:xfrm>
        </p:spPr>
        <p:txBody>
          <a:bodyPr/>
          <a:lstStyle/>
          <a:p>
            <a:pPr algn="l" eaLnBrk="1" hangingPunct="1"/>
            <a:r>
              <a:rPr lang="ru-RU" sz="2400" b="1" smtClean="0">
                <a:solidFill>
                  <a:srgbClr val="FFFFFF"/>
                </a:solidFill>
                <a:ea typeface="ＭＳ Ｐゴシック"/>
                <a:cs typeface="ＭＳ Ｐゴシック"/>
              </a:rPr>
              <a:t>Условия заключения сделок с ОФЗ и еврооблигациями Минфина на ФБ ММВБ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4294967295"/>
          </p:nvPr>
        </p:nvGraphicFramePr>
        <p:xfrm>
          <a:off x="495300" y="1196975"/>
          <a:ext cx="8921750" cy="4664165"/>
        </p:xfrm>
        <a:graphic>
          <a:graphicData uri="http://schemas.openxmlformats.org/drawingml/2006/table">
            <a:tbl>
              <a:tblPr/>
              <a:tblGrid>
                <a:gridCol w="3089275"/>
                <a:gridCol w="977900"/>
                <a:gridCol w="1111250"/>
                <a:gridCol w="1079500"/>
                <a:gridCol w="1079500"/>
                <a:gridCol w="1584325"/>
              </a:tblGrid>
              <a:tr h="7136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ОФЗ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Облигаций внутренних и внешних облигационных займов Российской Федерации (еврооблигации Минфина)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97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Шаг цены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5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Стандарт-ный лот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5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Шаг цены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5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Стандарт-ный лот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5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Валюта торгов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5DB"/>
                    </a:solidFill>
                  </a:tcPr>
                </a:tc>
              </a:tr>
              <a:tr h="4765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Режим основных торгов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BEE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0,0001%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BEE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B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0,0001%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BEE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BEE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Рубли (облигации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XS0564087541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BEE"/>
                    </a:solidFill>
                  </a:tcPr>
                </a:tc>
              </a:tr>
              <a:tr h="544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Режим переговорных сделок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5D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0,0001%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5D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49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Режим торгов «РЕПО с облигациями»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B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0,000001%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B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USD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 (кроме облигации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XS0564087541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Рубли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BEE"/>
                    </a:solidFill>
                  </a:tcPr>
                </a:tc>
              </a:tr>
              <a:tr h="54620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Режим торгов «РЕПО с Банком России: Аукцион РЕПО»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5D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0,000001%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5D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Рубли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5DB"/>
                    </a:solidFill>
                  </a:tcPr>
                </a:tc>
              </a:tr>
              <a:tr h="86807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Режим торгов «РЕПО с Банком России: фикс. ставка»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B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0,000001%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B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495300" y="-26988"/>
            <a:ext cx="8915400" cy="944563"/>
          </a:xfrm>
        </p:spPr>
        <p:txBody>
          <a:bodyPr lIns="0" tIns="0" rIns="0" bIns="0"/>
          <a:lstStyle/>
          <a:p>
            <a:pPr algn="l" eaLnBrk="1" hangingPunct="1">
              <a:lnSpc>
                <a:spcPct val="110000"/>
              </a:lnSpc>
            </a:pPr>
            <a:r>
              <a:rPr lang="ru-RU" sz="2400" b="1" smtClean="0">
                <a:solidFill>
                  <a:srgbClr val="EAEAEA"/>
                </a:solidFill>
                <a:ea typeface="ＭＳ Ｐゴシック"/>
                <a:cs typeface="ＭＳ Ｐゴシック"/>
              </a:rPr>
              <a:t>Изменение тарифов по сделкам к/п с ОФЗ и ОБР с 13 февраля 2012</a:t>
            </a:r>
          </a:p>
        </p:txBody>
      </p:sp>
      <p:sp>
        <p:nvSpPr>
          <p:cNvPr id="26626" name="Rectangle 11"/>
          <p:cNvSpPr>
            <a:spLocks noGrp="1" noChangeArrowheads="1"/>
          </p:cNvSpPr>
          <p:nvPr>
            <p:ph idx="4294967295"/>
          </p:nvPr>
        </p:nvSpPr>
        <p:spPr>
          <a:xfrm>
            <a:off x="495300" y="1125538"/>
            <a:ext cx="8915400" cy="5000625"/>
          </a:xfrm>
        </p:spPr>
        <p:txBody>
          <a:bodyPr/>
          <a:lstStyle/>
          <a:p>
            <a:pPr eaLnBrk="1" hangingPunct="1"/>
            <a:endParaRPr lang="ru-RU" sz="800" smtClean="0">
              <a:ea typeface="ＭＳ Ｐゴシック"/>
              <a:cs typeface="Arial" charset="0"/>
            </a:endParaRPr>
          </a:p>
          <a:p>
            <a:pPr eaLnBrk="1" hangingPunct="1"/>
            <a:endParaRPr lang="ru-RU" sz="800" smtClean="0">
              <a:ea typeface="ＭＳ Ｐゴシック"/>
              <a:cs typeface="Arial" charset="0"/>
            </a:endParaRPr>
          </a:p>
          <a:p>
            <a:pPr eaLnBrk="1" hangingPunct="1"/>
            <a:endParaRPr lang="ru-RU" sz="800" smtClean="0">
              <a:ea typeface="ＭＳ Ｐゴシック"/>
              <a:cs typeface="Arial" charset="0"/>
            </a:endParaRPr>
          </a:p>
          <a:p>
            <a:pPr eaLnBrk="1" hangingPunct="1"/>
            <a:endParaRPr lang="ru-RU" sz="800" smtClean="0">
              <a:ea typeface="ＭＳ Ｐゴシック"/>
              <a:cs typeface="Arial" charset="0"/>
            </a:endParaRPr>
          </a:p>
          <a:p>
            <a:pPr eaLnBrk="1" hangingPunct="1"/>
            <a:endParaRPr lang="ru-RU" sz="800" smtClean="0">
              <a:ea typeface="ＭＳ Ｐゴシック"/>
              <a:cs typeface="Arial" charset="0"/>
            </a:endParaRPr>
          </a:p>
          <a:p>
            <a:pPr eaLnBrk="1" hangingPunct="1"/>
            <a:endParaRPr lang="ru-RU" sz="800" smtClean="0">
              <a:ea typeface="ＭＳ Ｐゴシック"/>
              <a:cs typeface="Arial" charset="0"/>
            </a:endParaRPr>
          </a:p>
          <a:p>
            <a:pPr eaLnBrk="1" hangingPunct="1"/>
            <a:endParaRPr lang="ru-RU" sz="800" smtClean="0">
              <a:ea typeface="ＭＳ Ｐゴシック"/>
              <a:cs typeface="Arial" charset="0"/>
            </a:endParaRPr>
          </a:p>
          <a:p>
            <a:pPr eaLnBrk="1" hangingPunct="1"/>
            <a:endParaRPr lang="ru-RU" sz="800" smtClean="0">
              <a:ea typeface="ＭＳ Ｐゴシック"/>
              <a:cs typeface="Arial" charset="0"/>
            </a:endParaRPr>
          </a:p>
          <a:p>
            <a:pPr eaLnBrk="1" hangingPunct="1"/>
            <a:endParaRPr lang="ru-RU" sz="800" smtClean="0">
              <a:ea typeface="ＭＳ Ｐゴシック"/>
              <a:cs typeface="Arial" charset="0"/>
            </a:endParaRPr>
          </a:p>
          <a:p>
            <a:pPr eaLnBrk="1" hangingPunct="1"/>
            <a:endParaRPr lang="ru-RU" sz="800" smtClean="0">
              <a:ea typeface="ＭＳ Ｐゴシック"/>
              <a:cs typeface="Arial" charset="0"/>
            </a:endParaRPr>
          </a:p>
          <a:p>
            <a:pPr eaLnBrk="1" hangingPunct="1"/>
            <a:endParaRPr lang="ru-RU" sz="800" smtClean="0">
              <a:ea typeface="ＭＳ Ｐゴシック"/>
              <a:cs typeface="Arial" charset="0"/>
            </a:endParaRPr>
          </a:p>
          <a:p>
            <a:pPr eaLnBrk="1" hangingPunct="1"/>
            <a:endParaRPr lang="ru-RU" sz="800" smtClean="0">
              <a:ea typeface="ＭＳ Ｐゴシック"/>
              <a:cs typeface="Arial" charset="0"/>
            </a:endParaRPr>
          </a:p>
          <a:p>
            <a:pPr eaLnBrk="1" hangingPunct="1"/>
            <a:endParaRPr lang="ru-RU" sz="800" smtClean="0">
              <a:ea typeface="ＭＳ Ｐゴシック"/>
              <a:cs typeface="Arial" charset="0"/>
            </a:endParaRPr>
          </a:p>
          <a:p>
            <a:pPr eaLnBrk="1" hangingPunct="1"/>
            <a:endParaRPr lang="ru-RU" sz="800" smtClean="0">
              <a:ea typeface="ＭＳ Ｐゴシック"/>
              <a:cs typeface="Arial" charset="0"/>
            </a:endParaRPr>
          </a:p>
          <a:p>
            <a:pPr eaLnBrk="1" hangingPunct="1"/>
            <a:endParaRPr lang="ru-RU" sz="800" smtClean="0">
              <a:ea typeface="ＭＳ Ｐゴシック"/>
              <a:cs typeface="Arial" charset="0"/>
            </a:endParaRPr>
          </a:p>
          <a:p>
            <a:pPr eaLnBrk="1" hangingPunct="1"/>
            <a:endParaRPr lang="ru-RU" sz="800" smtClean="0">
              <a:ea typeface="ＭＳ Ｐゴシック"/>
              <a:cs typeface="Arial" charset="0"/>
            </a:endParaRPr>
          </a:p>
          <a:p>
            <a:pPr eaLnBrk="1" hangingPunct="1"/>
            <a:endParaRPr lang="ru-RU" sz="800" smtClean="0">
              <a:ea typeface="ＭＳ Ｐゴシック"/>
              <a:cs typeface="Arial" charset="0"/>
            </a:endParaRPr>
          </a:p>
          <a:p>
            <a:pPr eaLnBrk="1" hangingPunct="1"/>
            <a:endParaRPr lang="ru-RU" sz="800" smtClean="0">
              <a:ea typeface="ＭＳ Ｐゴシック"/>
              <a:cs typeface="Arial" charset="0"/>
            </a:endParaRPr>
          </a:p>
          <a:p>
            <a:pPr eaLnBrk="1" hangingPunct="1"/>
            <a:endParaRPr lang="ru-RU" sz="800" smtClean="0">
              <a:ea typeface="ＭＳ Ｐゴシック"/>
              <a:cs typeface="Arial" charset="0"/>
            </a:endParaRPr>
          </a:p>
          <a:p>
            <a:pPr eaLnBrk="1" hangingPunct="1"/>
            <a:endParaRPr lang="ru-RU" sz="800" smtClean="0">
              <a:ea typeface="ＭＳ Ｐゴシック"/>
              <a:cs typeface="Arial" charset="0"/>
            </a:endParaRPr>
          </a:p>
          <a:p>
            <a:pPr eaLnBrk="1" hangingPunct="1"/>
            <a:endParaRPr lang="ru-RU" sz="800" smtClean="0">
              <a:ea typeface="ＭＳ Ｐゴシック"/>
              <a:cs typeface="Arial" charset="0"/>
            </a:endParaRPr>
          </a:p>
          <a:p>
            <a:pPr eaLnBrk="1" hangingPunct="1"/>
            <a:endParaRPr lang="ru-RU" sz="800" smtClean="0">
              <a:ea typeface="ＭＳ Ｐゴシック"/>
              <a:cs typeface="Arial" charset="0"/>
            </a:endParaRPr>
          </a:p>
          <a:p>
            <a:pPr eaLnBrk="1" hangingPunct="1"/>
            <a:endParaRPr lang="ru-RU" sz="800" smtClean="0">
              <a:ea typeface="ＭＳ Ｐゴシック"/>
              <a:cs typeface="Arial" charset="0"/>
            </a:endParaRPr>
          </a:p>
          <a:p>
            <a:pPr eaLnBrk="1" hangingPunct="1"/>
            <a:endParaRPr lang="ru-RU" sz="800" smtClean="0">
              <a:ea typeface="ＭＳ Ｐゴシック"/>
              <a:cs typeface="Arial" charset="0"/>
            </a:endParaRPr>
          </a:p>
          <a:p>
            <a:pPr eaLnBrk="1" hangingPunct="1"/>
            <a:endParaRPr lang="ru-RU" sz="800" smtClean="0">
              <a:ea typeface="ＭＳ Ｐゴシック"/>
              <a:cs typeface="Arial" charset="0"/>
            </a:endParaRPr>
          </a:p>
          <a:p>
            <a:pPr eaLnBrk="1" hangingPunct="1"/>
            <a:endParaRPr lang="ru-RU" sz="800" smtClean="0">
              <a:ea typeface="ＭＳ Ｐゴシック"/>
              <a:cs typeface="Arial" charset="0"/>
            </a:endParaRPr>
          </a:p>
          <a:p>
            <a:pPr eaLnBrk="1" hangingPunct="1"/>
            <a:endParaRPr lang="ru-RU" sz="800" smtClean="0">
              <a:ea typeface="ＭＳ Ｐゴシック"/>
              <a:cs typeface="Arial" charset="0"/>
            </a:endParaRPr>
          </a:p>
          <a:p>
            <a:pPr eaLnBrk="1" hangingPunct="1"/>
            <a:endParaRPr lang="ru-RU" sz="800" smtClean="0">
              <a:ea typeface="ＭＳ Ｐゴシック"/>
              <a:cs typeface="Arial" charset="0"/>
            </a:endParaRPr>
          </a:p>
          <a:p>
            <a:pPr eaLnBrk="1" hangingPunct="1"/>
            <a:endParaRPr lang="ru-RU" sz="800" smtClean="0">
              <a:ea typeface="ＭＳ Ｐゴシック"/>
              <a:cs typeface="Arial" charset="0"/>
            </a:endParaRPr>
          </a:p>
          <a:p>
            <a:pPr eaLnBrk="1" hangingPunct="1"/>
            <a:endParaRPr lang="ru-RU" sz="800" smtClean="0">
              <a:ea typeface="ＭＳ Ｐゴシック"/>
              <a:cs typeface="Arial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ru-RU" sz="800" smtClean="0">
                <a:ea typeface="ＭＳ Ｐゴシック"/>
                <a:cs typeface="Arial" charset="0"/>
              </a:rPr>
              <a:t>*в % от объема сделки, с каждой стороны по сделке; 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>
                <a:srgbClr val="465868"/>
              </a:buClr>
              <a:buFont typeface="Arial" charset="0"/>
              <a:buChar char="•"/>
            </a:pPr>
            <a:endParaRPr lang="ru-RU" sz="800" smtClean="0">
              <a:ea typeface="ＭＳ Ｐゴシック"/>
              <a:cs typeface="Arial" charset="0"/>
            </a:endParaRPr>
          </a:p>
        </p:txBody>
      </p:sp>
      <p:graphicFrame>
        <p:nvGraphicFramePr>
          <p:cNvPr id="26654" name="Group 30"/>
          <p:cNvGraphicFramePr>
            <a:graphicFrameLocks noGrp="1"/>
          </p:cNvGraphicFramePr>
          <p:nvPr/>
        </p:nvGraphicFramePr>
        <p:xfrm>
          <a:off x="560388" y="1443038"/>
          <a:ext cx="8137525" cy="2622551"/>
        </p:xfrm>
        <a:graphic>
          <a:graphicData uri="http://schemas.openxmlformats.org/drawingml/2006/table">
            <a:tbl>
              <a:tblPr/>
              <a:tblGrid>
                <a:gridCol w="1762125"/>
                <a:gridCol w="3187700"/>
                <a:gridCol w="3187700"/>
              </a:tblGrid>
              <a:tr h="601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Режим торгов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Тариф Секции ГЦБ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Тариф ФБ ММВБ с 13.02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747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Режим основных торгов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5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0,0001% * срок до погашения, но не более 0,01%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5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0,0001% * срок до погашения, но не более 0,01%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5DB"/>
                    </a:solidFill>
                  </a:tcPr>
                </a:tc>
              </a:tr>
              <a:tr h="11461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Режим переговорных сделок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B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0,0001% * срок до погашения, но не более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0,02%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 и не более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5 000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 руб.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B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0,0001% * срок до погашения, но не более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0,01%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 и не более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2 000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 руб.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BEE"/>
                    </a:solidFill>
                  </a:tcPr>
                </a:tc>
              </a:tr>
            </a:tbl>
          </a:graphicData>
        </a:graphic>
      </p:graphicFrame>
      <p:sp>
        <p:nvSpPr>
          <p:cNvPr id="5" name="Стрелка вверх 4"/>
          <p:cNvSpPr/>
          <p:nvPr/>
        </p:nvSpPr>
        <p:spPr>
          <a:xfrm rot="10800000">
            <a:off x="8769350" y="3284538"/>
            <a:ext cx="366713" cy="576262"/>
          </a:xfrm>
          <a:prstGeom prst="up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9056688" y="3357563"/>
            <a:ext cx="731837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-60%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495300" y="-26988"/>
            <a:ext cx="8915400" cy="944563"/>
          </a:xfrm>
        </p:spPr>
        <p:txBody>
          <a:bodyPr lIns="0" tIns="0" rIns="0" bIns="0"/>
          <a:lstStyle/>
          <a:p>
            <a:pPr algn="l" eaLnBrk="1" hangingPunct="1">
              <a:lnSpc>
                <a:spcPct val="110000"/>
              </a:lnSpc>
            </a:pPr>
            <a:r>
              <a:rPr lang="ru-RU" sz="2400" b="1" smtClean="0">
                <a:solidFill>
                  <a:srgbClr val="EAEAEA"/>
                </a:solidFill>
                <a:ea typeface="ＭＳ Ｐゴシック"/>
                <a:cs typeface="ＭＳ Ｐゴシック"/>
              </a:rPr>
              <a:t>Новые тарифы по РЕПО</a:t>
            </a:r>
          </a:p>
        </p:txBody>
      </p:sp>
      <p:sp>
        <p:nvSpPr>
          <p:cNvPr id="28674" name="Rectangle 11"/>
          <p:cNvSpPr>
            <a:spLocks noGrp="1" noChangeArrowheads="1"/>
          </p:cNvSpPr>
          <p:nvPr>
            <p:ph idx="4294967295"/>
          </p:nvPr>
        </p:nvSpPr>
        <p:spPr>
          <a:xfrm>
            <a:off x="495300" y="1125538"/>
            <a:ext cx="8915400" cy="517525"/>
          </a:xfrm>
        </p:spPr>
        <p:txBody>
          <a:bodyPr/>
          <a:lstStyle/>
          <a:p>
            <a:pPr lvl="1" eaLnBrk="1" hangingPunct="1">
              <a:spcBef>
                <a:spcPct val="0"/>
              </a:spcBef>
              <a:spcAft>
                <a:spcPts val="600"/>
              </a:spcAft>
              <a:buClr>
                <a:srgbClr val="FF0000"/>
              </a:buClr>
              <a:buFont typeface="Arial" charset="0"/>
              <a:buChar char="•"/>
            </a:pPr>
            <a:r>
              <a:rPr lang="en-US" sz="2000" smtClean="0">
                <a:ea typeface="ＭＳ Ｐゴシック"/>
                <a:cs typeface="Arial" charset="0"/>
              </a:rPr>
              <a:t>C</a:t>
            </a:r>
            <a:r>
              <a:rPr lang="ru-RU" sz="2000" smtClean="0">
                <a:ea typeface="ＭＳ Ｐゴシック"/>
                <a:cs typeface="Arial" charset="0"/>
              </a:rPr>
              <a:t>о</a:t>
            </a:r>
            <a:r>
              <a:rPr lang="en-US" sz="2000" smtClean="0">
                <a:ea typeface="ＭＳ Ｐゴシック"/>
                <a:cs typeface="Arial" charset="0"/>
              </a:rPr>
              <a:t> </a:t>
            </a:r>
            <a:r>
              <a:rPr lang="ru-RU" sz="2000" smtClean="0">
                <a:ea typeface="ＭＳ Ｐゴシック"/>
                <a:cs typeface="Arial" charset="0"/>
              </a:rPr>
              <a:t>2 апреля 2012 г. вводятся</a:t>
            </a:r>
            <a:r>
              <a:rPr lang="en-US" sz="2000" smtClean="0">
                <a:ea typeface="ＭＳ Ｐゴシック"/>
                <a:cs typeface="Arial" charset="0"/>
              </a:rPr>
              <a:t> </a:t>
            </a:r>
            <a:r>
              <a:rPr lang="ru-RU" sz="2000" smtClean="0">
                <a:ea typeface="ＭＳ Ｐゴシック"/>
                <a:cs typeface="Arial" charset="0"/>
              </a:rPr>
              <a:t>новые тарифы по сделкам РЕПО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  <a:buClr>
                <a:srgbClr val="465868"/>
              </a:buClr>
              <a:buFont typeface="Arial" charset="0"/>
              <a:buChar char="•"/>
            </a:pPr>
            <a:endParaRPr lang="ru-RU" sz="2000" smtClean="0">
              <a:ea typeface="ＭＳ Ｐゴシック"/>
              <a:cs typeface="Arial" charset="0"/>
            </a:endParaRP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  <a:buClr>
                <a:srgbClr val="465868"/>
              </a:buClr>
              <a:buFont typeface="Arial" charset="0"/>
              <a:buChar char="•"/>
            </a:pPr>
            <a:endParaRPr lang="ru-RU" sz="2000" smtClean="0">
              <a:ea typeface="ＭＳ Ｐゴシック"/>
              <a:cs typeface="Arial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60388" y="1916113"/>
          <a:ext cx="8136904" cy="3312369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952328"/>
                <a:gridCol w="2472275"/>
                <a:gridCol w="2712301"/>
              </a:tblGrid>
              <a:tr h="15230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Постоянная часть </a:t>
                      </a:r>
                      <a:endParaRPr kumimoji="0" lang="ru-RU" sz="160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(размер комиссионного вознаграждения, взимаемого на ежемесячной основе), </a:t>
                      </a:r>
                      <a:endParaRPr kumimoji="0" lang="ru-RU" sz="160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в т.ч. НДС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Оборотная часть (размер комиссионного вознаграждения, взимаемого от объема каждой сделки), </a:t>
                      </a:r>
                      <a:endParaRPr kumimoji="0" lang="ru-RU" sz="160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в т.ч. НДС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6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Тарифный план 1 «Базовый»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-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0,00024% </a:t>
                      </a: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  <a:sym typeface="Symbol" pitchFamily="18" charset="2"/>
                        </a:rPr>
                        <a:t></a:t>
                      </a: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 срок РЕПО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5964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Тарифный план  2 «Экономный»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150 000 руб.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0,00020% </a:t>
                      </a: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  <a:sym typeface="Symbol" pitchFamily="18" charset="2"/>
                        </a:rPr>
                        <a:t></a:t>
                      </a: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 срок РЕПО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5245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Тарифный план 3 «Лидер»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500 000 руб.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0,00016% 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  <a:sym typeface="Symbol" pitchFamily="18" charset="2"/>
                        </a:rPr>
                        <a:t>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 срок РЕПО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495300" y="0"/>
            <a:ext cx="8915400" cy="908050"/>
          </a:xfrm>
        </p:spPr>
        <p:txBody>
          <a:bodyPr lIns="0" tIns="0" rIns="0" bIns="0"/>
          <a:lstStyle/>
          <a:p>
            <a:pPr algn="l" eaLnBrk="1" hangingPunct="1">
              <a:lnSpc>
                <a:spcPct val="110000"/>
              </a:lnSpc>
            </a:pPr>
            <a:r>
              <a:rPr lang="ru-RU" sz="2400" b="1" smtClean="0">
                <a:solidFill>
                  <a:srgbClr val="EAEAEA"/>
                </a:solidFill>
                <a:ea typeface="ＭＳ Ｐゴシック"/>
                <a:cs typeface="ＭＳ Ｐゴシック"/>
              </a:rPr>
              <a:t>Унификация тарифов по операциям РЕПО</a:t>
            </a:r>
          </a:p>
        </p:txBody>
      </p:sp>
      <p:sp>
        <p:nvSpPr>
          <p:cNvPr id="30722" name="Объект 1"/>
          <p:cNvSpPr>
            <a:spLocks noGrp="1"/>
          </p:cNvSpPr>
          <p:nvPr>
            <p:ph idx="4294967295"/>
          </p:nvPr>
        </p:nvSpPr>
        <p:spPr>
          <a:xfrm>
            <a:off x="344488" y="1125538"/>
            <a:ext cx="9432925" cy="4608512"/>
          </a:xfrm>
        </p:spPr>
        <p:txBody>
          <a:bodyPr/>
          <a:lstStyle/>
          <a:p>
            <a:pPr marL="342900" indent="-342900" eaLnBrk="1" hangingPunct="1">
              <a:lnSpc>
                <a:spcPct val="95000"/>
              </a:lnSpc>
              <a:spcBef>
                <a:spcPct val="0"/>
              </a:spcBef>
              <a:spcAft>
                <a:spcPts val="2400"/>
              </a:spcAft>
              <a:buClr>
                <a:srgbClr val="FF0000"/>
              </a:buClr>
              <a:buFont typeface="Arial" charset="0"/>
              <a:buChar char="•"/>
            </a:pPr>
            <a:r>
              <a:rPr lang="ru-RU" sz="2000" smtClean="0">
                <a:ea typeface="ＭＳ Ｐゴシック"/>
                <a:cs typeface="Arial" charset="0"/>
              </a:rPr>
              <a:t>Снижение эффективной ставки по рынку (0,000</a:t>
            </a:r>
            <a:r>
              <a:rPr lang="ru-RU" sz="2000" b="1" smtClean="0">
                <a:ea typeface="ＭＳ Ｐゴシック"/>
                <a:cs typeface="Arial" charset="0"/>
              </a:rPr>
              <a:t>21</a:t>
            </a:r>
            <a:r>
              <a:rPr lang="ru-RU" sz="2000" smtClean="0">
                <a:ea typeface="ＭＳ Ｐゴシック"/>
                <a:cs typeface="Arial" charset="0"/>
              </a:rPr>
              <a:t>% вместо 0,000</a:t>
            </a:r>
            <a:r>
              <a:rPr lang="ru-RU" sz="2000" b="1" smtClean="0">
                <a:ea typeface="ＭＳ Ｐゴシック"/>
                <a:cs typeface="Arial" charset="0"/>
              </a:rPr>
              <a:t>24</a:t>
            </a:r>
            <a:r>
              <a:rPr lang="ru-RU" sz="2000" smtClean="0">
                <a:ea typeface="ＭＳ Ｐゴシック"/>
                <a:cs typeface="Arial" charset="0"/>
              </a:rPr>
              <a:t>%)</a:t>
            </a:r>
          </a:p>
          <a:p>
            <a:pPr marL="342900" indent="-342900" eaLnBrk="1" hangingPunct="1">
              <a:lnSpc>
                <a:spcPct val="95000"/>
              </a:lnSpc>
              <a:spcBef>
                <a:spcPct val="0"/>
              </a:spcBef>
              <a:spcAft>
                <a:spcPts val="2400"/>
              </a:spcAft>
              <a:buClr>
                <a:srgbClr val="FF0000"/>
              </a:buClr>
              <a:buFont typeface="Arial" charset="0"/>
              <a:buChar char="•"/>
            </a:pPr>
            <a:r>
              <a:rPr lang="ru-RU" sz="2000" smtClean="0">
                <a:ea typeface="ＭＳ Ｐゴシック"/>
                <a:cs typeface="Arial" charset="0"/>
              </a:rPr>
              <a:t>Количество участников, которым выгодно использование тарифных планов, составляет </a:t>
            </a:r>
            <a:r>
              <a:rPr lang="ru-RU" sz="2000" b="1" smtClean="0">
                <a:ea typeface="ＭＳ Ｐゴシック"/>
                <a:cs typeface="Arial" charset="0"/>
              </a:rPr>
              <a:t>24 участника.</a:t>
            </a:r>
          </a:p>
          <a:p>
            <a:pPr marL="342900" indent="-342900" eaLnBrk="1" hangingPunct="1">
              <a:lnSpc>
                <a:spcPct val="95000"/>
              </a:lnSpc>
              <a:spcBef>
                <a:spcPct val="0"/>
              </a:spcBef>
              <a:spcAft>
                <a:spcPts val="2400"/>
              </a:spcAft>
              <a:buClr>
                <a:srgbClr val="FF0000"/>
              </a:buClr>
              <a:buFont typeface="Arial" charset="0"/>
              <a:buChar char="•"/>
            </a:pPr>
            <a:r>
              <a:rPr lang="ru-RU" sz="2000" smtClean="0">
                <a:ea typeface="ＭＳ Ｐゴシック"/>
                <a:cs typeface="Arial" charset="0"/>
              </a:rPr>
              <a:t>Объем сделок РЕПО 24 участников, которым выгодно использовать тарифные планы, составляет </a:t>
            </a:r>
            <a:r>
              <a:rPr lang="ru-RU" sz="2000" b="1" smtClean="0">
                <a:ea typeface="ＭＳ Ｐゴシック"/>
                <a:cs typeface="Arial" charset="0"/>
              </a:rPr>
              <a:t>68%</a:t>
            </a:r>
            <a:r>
              <a:rPr lang="ru-RU" sz="2000" smtClean="0">
                <a:ea typeface="ＭＳ Ｐゴシック"/>
                <a:cs typeface="Arial" charset="0"/>
              </a:rPr>
              <a:t> от совокупного объема сделок РЕПО</a:t>
            </a:r>
          </a:p>
          <a:p>
            <a:pPr marL="342900" indent="-342900" eaLnBrk="1" hangingPunct="1">
              <a:lnSpc>
                <a:spcPct val="95000"/>
              </a:lnSpc>
              <a:spcBef>
                <a:spcPct val="0"/>
              </a:spcBef>
              <a:spcAft>
                <a:spcPts val="2400"/>
              </a:spcAft>
              <a:buClr>
                <a:srgbClr val="FF0000"/>
              </a:buClr>
              <a:buFont typeface="Arial" charset="0"/>
              <a:buChar char="•"/>
            </a:pPr>
            <a:r>
              <a:rPr lang="ru-RU" sz="2000" smtClean="0">
                <a:ea typeface="ＭＳ Ｐゴシック"/>
                <a:cs typeface="Arial" charset="0"/>
              </a:rPr>
              <a:t>Средние эффективные ставки: план «Лидер» – 0,000</a:t>
            </a:r>
            <a:r>
              <a:rPr lang="ru-RU" sz="2000" b="1" smtClean="0">
                <a:ea typeface="ＭＳ Ｐゴシック"/>
                <a:cs typeface="Arial" charset="0"/>
              </a:rPr>
              <a:t>19</a:t>
            </a:r>
            <a:r>
              <a:rPr lang="ru-RU" sz="2000" smtClean="0">
                <a:ea typeface="ＭＳ Ｐゴシック"/>
                <a:cs typeface="Arial" charset="0"/>
              </a:rPr>
              <a:t>%,                         										план «Экономный» – 0,000</a:t>
            </a:r>
            <a:r>
              <a:rPr lang="ru-RU" sz="2000" b="1" smtClean="0">
                <a:ea typeface="ＭＳ Ｐゴシック"/>
                <a:cs typeface="Arial" charset="0"/>
              </a:rPr>
              <a:t>23</a:t>
            </a:r>
            <a:r>
              <a:rPr lang="ru-RU" sz="2000" smtClean="0">
                <a:ea typeface="ＭＳ Ｐゴシック"/>
                <a:cs typeface="Arial" charset="0"/>
              </a:rPr>
              <a:t>%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4288" y="2781300"/>
            <a:ext cx="9902825" cy="14398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СПАСИБО ЗА ВНИМАНИЕ!</a:t>
            </a:r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2017713" y="4941888"/>
            <a:ext cx="5875337" cy="13668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ＭＳ Ｐゴシック" charset="0"/>
                <a:cs typeface="+mn-cs"/>
              </a:rPr>
              <a:t>Контакты</a:t>
            </a:r>
            <a:r>
              <a:rPr lang="en-U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ＭＳ Ｐゴシック" charset="0"/>
                <a:cs typeface="+mn-cs"/>
              </a:rPr>
              <a:t>:</a:t>
            </a:r>
            <a:br>
              <a:rPr lang="en-U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ＭＳ Ｐゴシック" charset="0"/>
                <a:cs typeface="+mn-cs"/>
              </a:rPr>
            </a:br>
            <a:r>
              <a:rPr 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ＭＳ Ｐゴシック" charset="0"/>
                <a:cs typeface="+mn-cs"/>
              </a:rPr>
              <a:t>T</a:t>
            </a:r>
            <a:r>
              <a:rPr lang="ru-RU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ＭＳ Ｐゴシック" charset="0"/>
                <a:cs typeface="+mn-cs"/>
              </a:rPr>
              <a:t>ел.</a:t>
            </a:r>
            <a:r>
              <a:rPr 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ＭＳ Ｐゴシック" charset="0"/>
                <a:cs typeface="+mn-cs"/>
              </a:rPr>
              <a:t>:	+7 (495) </a:t>
            </a:r>
            <a:r>
              <a:rPr lang="ru-RU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ＭＳ Ｐゴシック" charset="0"/>
                <a:cs typeface="+mn-cs"/>
              </a:rPr>
              <a:t>363-3232</a:t>
            </a:r>
            <a:endParaRPr lang="en-US" sz="20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ＭＳ Ｐゴシック" charset="0"/>
              <a:cs typeface="+mn-cs"/>
            </a:endParaRPr>
          </a:p>
          <a:p>
            <a:pPr>
              <a:defRPr/>
            </a:pPr>
            <a:r>
              <a:rPr lang="ru-RU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ＭＳ Ｐゴシック" charset="0"/>
                <a:cs typeface="+mn-cs"/>
              </a:rPr>
              <a:t>Сайт: </a:t>
            </a:r>
            <a:r>
              <a:rPr 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ＭＳ Ｐゴシック" charset="0"/>
                <a:cs typeface="+mn-cs"/>
              </a:rPr>
              <a:t>	www.micex.ru</a:t>
            </a:r>
            <a:endParaRPr lang="ru-RU" sz="20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Объект 1"/>
          <p:cNvSpPr>
            <a:spLocks noGrp="1"/>
          </p:cNvSpPr>
          <p:nvPr>
            <p:ph idx="1"/>
          </p:nvPr>
        </p:nvSpPr>
        <p:spPr>
          <a:xfrm>
            <a:off x="495300" y="1125538"/>
            <a:ext cx="8915400" cy="5000625"/>
          </a:xfrm>
        </p:spPr>
        <p:txBody>
          <a:bodyPr/>
          <a:lstStyle/>
          <a:p>
            <a:pPr marL="342900" indent="-342900" eaLnBrk="1" hangingPunct="1">
              <a:lnSpc>
                <a:spcPct val="95000"/>
              </a:lnSpc>
              <a:spcBef>
                <a:spcPct val="0"/>
              </a:spcBef>
              <a:spcAft>
                <a:spcPts val="1800"/>
              </a:spcAft>
              <a:buClr>
                <a:srgbClr val="FF0000"/>
              </a:buClr>
              <a:buFont typeface="Arial" charset="0"/>
              <a:buChar char="•"/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/>
                <a:cs typeface="Arial" charset="0"/>
              </a:rPr>
              <a:t>Создание единого ликвидного биржевого рынка облигаций</a:t>
            </a:r>
          </a:p>
          <a:p>
            <a:pPr marL="342900" indent="-342900" eaLnBrk="1" hangingPunct="1">
              <a:lnSpc>
                <a:spcPct val="95000"/>
              </a:lnSpc>
              <a:spcBef>
                <a:spcPct val="0"/>
              </a:spcBef>
              <a:spcAft>
                <a:spcPts val="1800"/>
              </a:spcAft>
              <a:buClr>
                <a:srgbClr val="FF0000"/>
              </a:buClr>
              <a:buFont typeface="Arial" charset="0"/>
              <a:buChar char="•"/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/>
                <a:cs typeface="Arial" charset="0"/>
              </a:rPr>
              <a:t>Создание единой системы депозитарного учета облигаций независимо от их вида</a:t>
            </a:r>
          </a:p>
          <a:p>
            <a:pPr marL="342900" indent="-342900" eaLnBrk="1" hangingPunct="1">
              <a:lnSpc>
                <a:spcPct val="95000"/>
              </a:lnSpc>
              <a:spcBef>
                <a:spcPct val="0"/>
              </a:spcBef>
              <a:spcAft>
                <a:spcPts val="1800"/>
              </a:spcAft>
              <a:buClr>
                <a:srgbClr val="FF0000"/>
              </a:buClr>
              <a:buFont typeface="Arial" charset="0"/>
              <a:buChar char="•"/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/>
                <a:cs typeface="Arial" charset="0"/>
              </a:rPr>
              <a:t>Сокращение издержек участников рынка облигаций</a:t>
            </a:r>
          </a:p>
          <a:p>
            <a:pPr marL="342900" indent="-342900" eaLnBrk="1" hangingPunct="1">
              <a:lnSpc>
                <a:spcPct val="95000"/>
              </a:lnSpc>
              <a:spcBef>
                <a:spcPct val="0"/>
              </a:spcBef>
              <a:spcAft>
                <a:spcPts val="1800"/>
              </a:spcAft>
              <a:buClr>
                <a:srgbClr val="FF0000"/>
              </a:buClr>
              <a:buFont typeface="Arial" charset="0"/>
              <a:buChar char="•"/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/>
                <a:cs typeface="Arial" charset="0"/>
              </a:rPr>
              <a:t>Расширение линейки инструментов фондового рынка за счет высоконадежных государственных облигаций</a:t>
            </a:r>
          </a:p>
          <a:p>
            <a:pPr marL="342900" indent="-342900" eaLnBrk="1" hangingPunct="1">
              <a:lnSpc>
                <a:spcPct val="95000"/>
              </a:lnSpc>
              <a:spcBef>
                <a:spcPct val="0"/>
              </a:spcBef>
              <a:spcAft>
                <a:spcPts val="1800"/>
              </a:spcAft>
              <a:buClr>
                <a:srgbClr val="FF0000"/>
              </a:buClr>
              <a:buFont typeface="Arial" charset="0"/>
              <a:buChar char="•"/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/>
                <a:cs typeface="Arial" charset="0"/>
              </a:rPr>
              <a:t>Расширение круга участников рынка государственных ценных бумаг</a:t>
            </a:r>
          </a:p>
          <a:p>
            <a:pPr marL="342900" indent="-342900" eaLnBrk="1" hangingPunct="1">
              <a:lnSpc>
                <a:spcPct val="95000"/>
              </a:lnSpc>
              <a:spcBef>
                <a:spcPct val="0"/>
              </a:spcBef>
              <a:spcAft>
                <a:spcPts val="1800"/>
              </a:spcAft>
              <a:buClr>
                <a:srgbClr val="FF0000"/>
              </a:buClr>
              <a:buFont typeface="Arial" charset="0"/>
              <a:buChar char="•"/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/>
                <a:cs typeface="Arial" charset="0"/>
              </a:rPr>
              <a:t>Объединение лучших технологий на рынке облигаций</a:t>
            </a:r>
          </a:p>
          <a:p>
            <a:pPr marL="342900" indent="-342900" eaLnBrk="1" hangingPunct="1">
              <a:lnSpc>
                <a:spcPct val="95000"/>
              </a:lnSpc>
              <a:spcBef>
                <a:spcPct val="0"/>
              </a:spcBef>
              <a:spcAft>
                <a:spcPts val="180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endParaRPr lang="ru-RU" dirty="0" smtClean="0">
              <a:solidFill>
                <a:schemeClr val="accent5">
                  <a:lumMod val="50000"/>
                </a:schemeClr>
              </a:solidFill>
              <a:latin typeface="Arial" charset="0"/>
              <a:ea typeface="ＭＳ Ｐゴシック"/>
              <a:cs typeface="Arial" charset="0"/>
            </a:endParaRPr>
          </a:p>
        </p:txBody>
      </p:sp>
      <p:sp>
        <p:nvSpPr>
          <p:cNvPr id="11266" name="Заголовок 2"/>
          <p:cNvSpPr>
            <a:spLocks noGrp="1"/>
          </p:cNvSpPr>
          <p:nvPr>
            <p:ph type="title"/>
          </p:nvPr>
        </p:nvSpPr>
        <p:spPr>
          <a:xfrm>
            <a:off x="495300" y="0"/>
            <a:ext cx="8915400" cy="908050"/>
          </a:xfrm>
        </p:spPr>
        <p:txBody>
          <a:bodyPr/>
          <a:lstStyle/>
          <a:p>
            <a:pPr eaLnBrk="1" hangingPunct="1"/>
            <a:r>
              <a:rPr lang="ru-RU" smtClean="0">
                <a:ea typeface="ＭＳ Ｐゴシック"/>
                <a:cs typeface="ＭＳ Ｐゴシック"/>
              </a:rPr>
              <a:t>Цели проекта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Объект 1"/>
          <p:cNvSpPr>
            <a:spLocks noGrp="1"/>
          </p:cNvSpPr>
          <p:nvPr>
            <p:ph idx="4294967295"/>
          </p:nvPr>
        </p:nvSpPr>
        <p:spPr>
          <a:xfrm>
            <a:off x="495300" y="1125538"/>
            <a:ext cx="8915400" cy="5000625"/>
          </a:xfrm>
        </p:spPr>
        <p:txBody>
          <a:bodyPr/>
          <a:lstStyle/>
          <a:p>
            <a:pPr marL="342900">
              <a:defRPr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a typeface="ＭＳ Ｐゴシック"/>
                <a:cs typeface="ＭＳ Ｐゴシック"/>
              </a:rPr>
              <a:t>Положение Банка России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ea typeface="ＭＳ Ｐゴシック"/>
                <a:cs typeface="ＭＳ Ｐゴシック"/>
              </a:rPr>
              <a:t>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a typeface="ＭＳ Ｐゴシック"/>
                <a:cs typeface="ＭＳ Ｐゴシック"/>
              </a:rPr>
              <a:t>№</a:t>
            </a: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ea typeface="ＭＳ Ｐゴシック"/>
                <a:cs typeface="ＭＳ Ｐゴシック"/>
              </a:rPr>
              <a:t>219-П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a typeface="ＭＳ Ｐゴシック"/>
                <a:cs typeface="ＭＳ Ｐゴシック"/>
              </a:rPr>
              <a:t>"Об обслуживании и обращении выпусков федеральных государственных ценных бумаг"</a:t>
            </a:r>
          </a:p>
          <a:p>
            <a:pPr marL="342900">
              <a:defRPr/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ea typeface="ＭＳ Ｐゴシック"/>
                <a:cs typeface="ＭＳ Ｐゴシック"/>
              </a:rPr>
              <a:t>(с изменениями от 17 октября 2011 г.):</a:t>
            </a:r>
          </a:p>
          <a:p>
            <a:pPr marL="342900" indent="-342900">
              <a:defRPr/>
            </a:pPr>
            <a:endParaRPr lang="ru-RU" sz="1400" b="1" dirty="0" smtClean="0">
              <a:solidFill>
                <a:schemeClr val="accent5">
                  <a:lumMod val="50000"/>
                </a:schemeClr>
              </a:solidFill>
              <a:ea typeface="ＭＳ Ｐゴシック"/>
              <a:cs typeface="ＭＳ Ｐゴシック"/>
            </a:endParaRPr>
          </a:p>
          <a:p>
            <a:pPr marL="342900" indent="-342900">
              <a:spcAft>
                <a:spcPts val="180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ea typeface="ＭＳ Ｐゴシック"/>
                <a:cs typeface="ＭＳ Ｐゴシック"/>
              </a:rPr>
              <a:t>Размещение и обращение Облигаций может осуществляться на торгах фондовой биржи, не являющейся Торговой системой. В этом случае размещение и обращение Облигаций осуществляется в соответствии с правилами фондовой биржи.</a:t>
            </a:r>
          </a:p>
          <a:p>
            <a:pPr marL="342900" indent="-342900">
              <a:spcAft>
                <a:spcPts val="180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ea typeface="ＭＳ Ｐゴシック"/>
                <a:cs typeface="ＭＳ Ｐゴシック"/>
              </a:rPr>
              <a:t>Обращение Облигаций может осуществляться на внебиржевом рынке. В этом случае обращение Облигаций осуществляется в соответствии с договором.</a:t>
            </a:r>
          </a:p>
          <a:p>
            <a:pPr marL="342900" indent="-342900" eaLnBrk="1" hangingPunct="1">
              <a:spcBef>
                <a:spcPct val="0"/>
              </a:spcBef>
              <a:spcAft>
                <a:spcPts val="600"/>
              </a:spcAft>
              <a:defRPr/>
            </a:pPr>
            <a:endParaRPr lang="ru-RU" sz="2400" dirty="0" smtClean="0">
              <a:solidFill>
                <a:schemeClr val="accent5">
                  <a:lumMod val="50000"/>
                </a:schemeClr>
              </a:solidFill>
              <a:ea typeface="ＭＳ Ｐゴシック"/>
              <a:cs typeface="Arial" charset="0"/>
            </a:endParaRPr>
          </a:p>
        </p:txBody>
      </p:sp>
      <p:sp>
        <p:nvSpPr>
          <p:cNvPr id="12290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95300" y="0"/>
            <a:ext cx="8915400" cy="908050"/>
          </a:xfrm>
        </p:spPr>
        <p:txBody>
          <a:bodyPr/>
          <a:lstStyle/>
          <a:p>
            <a:pPr algn="l" eaLnBrk="1" hangingPunct="1"/>
            <a:r>
              <a:rPr lang="ru-RU" sz="2400" b="1" smtClean="0">
                <a:solidFill>
                  <a:srgbClr val="FFFFFF"/>
                </a:solidFill>
                <a:ea typeface="ＭＳ Ｐゴシック"/>
                <a:cs typeface="ＭＳ Ｐゴシック"/>
              </a:rPr>
              <a:t>Либерализация рынка </a:t>
            </a:r>
            <a:r>
              <a:rPr lang="ru-RU" sz="2400" b="1" smtClean="0">
                <a:solidFill>
                  <a:srgbClr val="EAEAEA"/>
                </a:solidFill>
                <a:ea typeface="ＭＳ Ｐゴシック"/>
                <a:cs typeface="ＭＳ Ｐゴシック"/>
              </a:rPr>
              <a:t>государственных ценных бумаг</a:t>
            </a:r>
            <a:endParaRPr lang="ru-RU" sz="2400" b="1" smtClean="0">
              <a:solidFill>
                <a:srgbClr val="FFFFFF"/>
              </a:solidFill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631825" y="0"/>
            <a:ext cx="8121650" cy="944563"/>
          </a:xfrm>
        </p:spPr>
        <p:txBody>
          <a:bodyPr lIns="0" tIns="0" rIns="0" bIns="0"/>
          <a:lstStyle/>
          <a:p>
            <a:pPr algn="l" eaLnBrk="1" hangingPunct="1">
              <a:lnSpc>
                <a:spcPct val="110000"/>
              </a:lnSpc>
            </a:pPr>
            <a:r>
              <a:rPr lang="ru-RU" sz="2400" b="1" smtClean="0">
                <a:solidFill>
                  <a:srgbClr val="EAEAEA"/>
                </a:solidFill>
                <a:ea typeface="ＭＳ Ｐゴシック"/>
                <a:cs typeface="ＭＳ Ｐゴシック"/>
              </a:rPr>
              <a:t>Емкость рынка ОФЗ и ОБР</a:t>
            </a:r>
          </a:p>
        </p:txBody>
      </p:sp>
      <p:sp>
        <p:nvSpPr>
          <p:cNvPr id="13314" name="Rectangle 5"/>
          <p:cNvSpPr>
            <a:spLocks noChangeArrowheads="1"/>
          </p:cNvSpPr>
          <p:nvPr/>
        </p:nvSpPr>
        <p:spPr bwMode="auto">
          <a:xfrm>
            <a:off x="4305300" y="5373688"/>
            <a:ext cx="532765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-457200"/>
            <a:r>
              <a:rPr lang="ru-RU" sz="1000" i="1"/>
              <a:t>* - Основные направления бюджетной политики на 2012 год и плановый период 2013 и 2014 годов: </a:t>
            </a:r>
            <a:r>
              <a:rPr lang="ru-RU" sz="1000" i="1">
                <a:cs typeface="Times New Roman" pitchFamily="18" charset="0"/>
              </a:rPr>
              <a:t>Объем государственных  заимствований Российской Федерации (млрд.руб.)</a:t>
            </a:r>
            <a:endParaRPr lang="ru-RU" sz="1000" i="1"/>
          </a:p>
        </p:txBody>
      </p:sp>
      <p:graphicFrame>
        <p:nvGraphicFramePr>
          <p:cNvPr id="44384" name="Group 352"/>
          <p:cNvGraphicFramePr>
            <a:graphicFrameLocks noGrp="1"/>
          </p:cNvGraphicFramePr>
          <p:nvPr/>
        </p:nvGraphicFramePr>
        <p:xfrm>
          <a:off x="4305300" y="1628775"/>
          <a:ext cx="5112568" cy="3534841"/>
        </p:xfrm>
        <a:graphic>
          <a:graphicData uri="http://schemas.openxmlformats.org/drawingml/2006/table">
            <a:tbl>
              <a:tblPr bandRow="1">
                <a:tableStyleId>{BDBED569-4797-4DF1-A0F4-6AAB3CD982D8}</a:tableStyleId>
              </a:tblPr>
              <a:tblGrid>
                <a:gridCol w="1675786"/>
                <a:gridCol w="916502"/>
                <a:gridCol w="792088"/>
                <a:gridCol w="936104"/>
                <a:gridCol w="792088"/>
              </a:tblGrid>
              <a:tr h="282429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Показатель*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anchor="ctr" horzOverflow="overflow"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2011 год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(закон)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anchor="ctr" horzOverflow="overflow">
                    <a:solidFill>
                      <a:schemeClr val="tx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Прогноз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anchor="ctr" horzOverflow="overflow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54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2012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2013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2014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anchor="ctr" horzOverflow="overflow">
                    <a:solidFill>
                      <a:schemeClr val="tx2"/>
                    </a:solidFill>
                  </a:tcPr>
                </a:tc>
              </a:tr>
              <a:tr h="3954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Государственные заимствования, всего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anchor="ctr" horzOverflow="overflow"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1 311,3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anchor="ctr" horzOverflow="overflow"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1 592,3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anchor="ctr" horzOverflow="overflow"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1 601,7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anchor="ctr" horzOverflow="overflow"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1 626,1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anchor="ctr" horzOverflow="overflow"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</a:tr>
              <a:tr h="240065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привлечение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1 801,1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2 181,7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2 284,0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2 474,1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240065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погашение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-489,8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-589,4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-682,3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-848,0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3954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Внутренние заимствования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1 340,8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1 459,0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1 465,7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1 486,2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0065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привлечение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1 709,9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1 977,9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2 082,2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2 273,6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240065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погашение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-369,1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-518,9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-616,5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-787,4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3954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Внешние заимствования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-29,5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133,3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136,0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139,9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8013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привлечение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91,2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203,8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201,8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200,5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240065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погашение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-120,7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-70,5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-65,8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-60,6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385" name="Диаграмма 4"/>
          <p:cNvGraphicFramePr>
            <a:graphicFrameLocks/>
          </p:cNvGraphicFramePr>
          <p:nvPr/>
        </p:nvGraphicFramePr>
        <p:xfrm>
          <a:off x="149225" y="1146175"/>
          <a:ext cx="3917950" cy="492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2" r:id="rId4" imgW="3913971" imgH="4925995" progId="Excel.Chart.8">
                  <p:embed/>
                </p:oleObj>
              </mc:Choice>
              <mc:Fallback>
                <p:oleObj r:id="rId4" imgW="3913971" imgH="4925995" progId="Excel.Chart.8">
                  <p:embed/>
                  <p:pic>
                    <p:nvPicPr>
                      <p:cNvPr id="0" name="Диаграмма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225" y="1146175"/>
                        <a:ext cx="3917950" cy="4926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21200" y="1249363"/>
            <a:ext cx="51847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</a:rPr>
              <a:t>Объем привлечения/погашения, </a:t>
            </a:r>
            <a:r>
              <a:rPr lang="ru-RU" sz="1400" b="1" dirty="0" err="1">
                <a:solidFill>
                  <a:schemeClr val="tx2">
                    <a:lumMod val="50000"/>
                  </a:schemeClr>
                </a:solidFill>
              </a:rPr>
              <a:t>млрд.руб</a:t>
            </a:r>
            <a:endParaRPr lang="ru-RU" sz="14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776288" y="0"/>
            <a:ext cx="8640762" cy="944563"/>
          </a:xfrm>
        </p:spPr>
        <p:txBody>
          <a:bodyPr lIns="0" tIns="0" rIns="0" bIns="0"/>
          <a:lstStyle/>
          <a:p>
            <a:pPr algn="l" eaLnBrk="1" hangingPunct="1">
              <a:lnSpc>
                <a:spcPct val="90000"/>
              </a:lnSpc>
            </a:pPr>
            <a:r>
              <a:rPr lang="ru-RU" sz="2400" b="1" smtClean="0">
                <a:solidFill>
                  <a:srgbClr val="EAEAEA"/>
                </a:solidFill>
                <a:ea typeface="ＭＳ Ｐゴシック"/>
                <a:cs typeface="ＭＳ Ｐゴシック"/>
              </a:rPr>
              <a:t>Объем торгов государственными облигациями на биржах мира </a:t>
            </a:r>
            <a:r>
              <a:rPr lang="en-US" sz="2400" b="1" smtClean="0">
                <a:solidFill>
                  <a:srgbClr val="EAEAEA"/>
                </a:solidFill>
                <a:ea typeface="ＭＳ Ｐゴシック"/>
                <a:cs typeface="ＭＳ Ｐゴシック"/>
              </a:rPr>
              <a:t>(Electronic Order Book &amp; Negotiated Trades)</a:t>
            </a:r>
            <a:endParaRPr lang="ru-RU" sz="2400" b="1" smtClean="0">
              <a:solidFill>
                <a:srgbClr val="EAEAEA"/>
              </a:solidFill>
              <a:ea typeface="ＭＳ Ｐゴシック"/>
              <a:cs typeface="ＭＳ Ｐゴシック"/>
            </a:endParaRPr>
          </a:p>
        </p:txBody>
      </p:sp>
      <p:graphicFrame>
        <p:nvGraphicFramePr>
          <p:cNvPr id="15362" name="Диаграмма 5"/>
          <p:cNvGraphicFramePr>
            <a:graphicFrameLocks/>
          </p:cNvGraphicFramePr>
          <p:nvPr/>
        </p:nvGraphicFramePr>
        <p:xfrm>
          <a:off x="798513" y="1176338"/>
          <a:ext cx="8526462" cy="482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9" r:id="rId4" imgW="8529043" imgH="4822354" progId="Excel.Chart.8">
                  <p:embed/>
                </p:oleObj>
              </mc:Choice>
              <mc:Fallback>
                <p:oleObj r:id="rId4" imgW="8529043" imgH="4822354" progId="Excel.Chart.8">
                  <p:embed/>
                  <p:pic>
                    <p:nvPicPr>
                      <p:cNvPr id="0" name="Диаграмма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513" y="1176338"/>
                        <a:ext cx="8526462" cy="4824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95300" y="0"/>
            <a:ext cx="8915400" cy="908050"/>
          </a:xfrm>
        </p:spPr>
        <p:txBody>
          <a:bodyPr/>
          <a:lstStyle/>
          <a:p>
            <a:pPr algn="l" eaLnBrk="1" hangingPunct="1"/>
            <a:r>
              <a:rPr lang="ru-RU" sz="2400" b="1" smtClean="0">
                <a:solidFill>
                  <a:srgbClr val="FFFFFF"/>
                </a:solidFill>
                <a:ea typeface="ＭＳ Ｐゴシック"/>
                <a:cs typeface="ＭＳ Ｐゴシック"/>
              </a:rPr>
              <a:t>Основные этапы перевода ОФЗ и ОБР на ФБ ММВБ</a:t>
            </a:r>
          </a:p>
        </p:txBody>
      </p:sp>
      <p:graphicFrame>
        <p:nvGraphicFramePr>
          <p:cNvPr id="6" name="Схема 3"/>
          <p:cNvGraphicFramePr/>
          <p:nvPr>
            <p:extLst>
              <p:ext uri="{D42A27DB-BD31-4B8C-83A1-F6EECF244321}">
                <p14:modId xmlns:p14="http://schemas.microsoft.com/office/powerpoint/2010/main" val="3048483797"/>
              </p:ext>
            </p:extLst>
          </p:nvPr>
        </p:nvGraphicFramePr>
        <p:xfrm>
          <a:off x="380968" y="1196752"/>
          <a:ext cx="9057325" cy="4965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3" name="Содержимое 3"/>
          <p:cNvGraphicFramePr>
            <a:graphicFrameLocks noGrp="1"/>
          </p:cNvGraphicFramePr>
          <p:nvPr>
            <p:ph idx="1"/>
          </p:nvPr>
        </p:nvGraphicFramePr>
        <p:xfrm>
          <a:off x="3168650" y="1573213"/>
          <a:ext cx="2881313" cy="345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5" r:id="rId3" imgW="2877561" imgH="3456732" progId="Excel.Chart.8">
                  <p:embed/>
                </p:oleObj>
              </mc:Choice>
              <mc:Fallback>
                <p:oleObj r:id="rId3" imgW="2877561" imgH="3456732" progId="Excel.Chart.8">
                  <p:embed/>
                  <p:pic>
                    <p:nvPicPr>
                      <p:cNvPr id="0" name="Содержимое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8650" y="1573213"/>
                        <a:ext cx="2881313" cy="3455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4" name="Заголовок 2"/>
          <p:cNvSpPr>
            <a:spLocks noGrp="1"/>
          </p:cNvSpPr>
          <p:nvPr>
            <p:ph type="title"/>
          </p:nvPr>
        </p:nvSpPr>
        <p:spPr>
          <a:xfrm>
            <a:off x="495300" y="0"/>
            <a:ext cx="8915400" cy="908050"/>
          </a:xfrm>
        </p:spPr>
        <p:txBody>
          <a:bodyPr/>
          <a:lstStyle/>
          <a:p>
            <a:r>
              <a:rPr lang="ru-RU" smtClean="0">
                <a:solidFill>
                  <a:srgbClr val="EAEAEA"/>
                </a:solidFill>
                <a:ea typeface="ＭＳ Ｐゴシック"/>
                <a:cs typeface="ＭＳ Ｐゴシック"/>
              </a:rPr>
              <a:t>Первые итоги: соотношение объема торгов ОФЗ на Фондовой бирже ММВБ и на ММВБ-РТС</a:t>
            </a:r>
            <a:endParaRPr lang="ru-RU" smtClean="0">
              <a:ea typeface="ＭＳ Ｐゴシック"/>
              <a:cs typeface="ＭＳ Ｐゴシック"/>
            </a:endParaRPr>
          </a:p>
        </p:txBody>
      </p:sp>
      <p:graphicFrame>
        <p:nvGraphicFramePr>
          <p:cNvPr id="18435" name="Содержимое 3"/>
          <p:cNvGraphicFramePr>
            <a:graphicFrameLocks/>
          </p:cNvGraphicFramePr>
          <p:nvPr/>
        </p:nvGraphicFramePr>
        <p:xfrm>
          <a:off x="223838" y="1573213"/>
          <a:ext cx="2784475" cy="345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6" r:id="rId5" imgW="2780017" imgH="3456732" progId="Excel.Chart.8">
                  <p:embed/>
                </p:oleObj>
              </mc:Choice>
              <mc:Fallback>
                <p:oleObj r:id="rId5" imgW="2780017" imgH="3456732" progId="Excel.Chart.8">
                  <p:embed/>
                  <p:pic>
                    <p:nvPicPr>
                      <p:cNvPr id="0" name="Picture 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8" y="1573213"/>
                        <a:ext cx="2784475" cy="3455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6" name="Содержимое 3"/>
          <p:cNvGraphicFramePr>
            <a:graphicFrameLocks/>
          </p:cNvGraphicFramePr>
          <p:nvPr/>
        </p:nvGraphicFramePr>
        <p:xfrm>
          <a:off x="6124575" y="1573213"/>
          <a:ext cx="3689350" cy="345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7" r:id="rId7" imgW="3688400" imgH="3456732" progId="Excel.Chart.8">
                  <p:embed/>
                </p:oleObj>
              </mc:Choice>
              <mc:Fallback>
                <p:oleObj r:id="rId7" imgW="3688400" imgH="3456732" progId="Excel.Chart.8">
                  <p:embed/>
                  <p:pic>
                    <p:nvPicPr>
                      <p:cNvPr id="0" name="Picture 4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4575" y="1573213"/>
                        <a:ext cx="3689350" cy="3455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712913" y="2205038"/>
            <a:ext cx="863600" cy="4318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~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77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%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48175" y="2636838"/>
            <a:ext cx="863600" cy="4318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~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74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%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048625" y="2565400"/>
            <a:ext cx="865188" cy="4318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~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95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%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7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3168650" y="1573213"/>
          <a:ext cx="2881313" cy="345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8" r:id="rId3" imgW="2877561" imgH="3456732" progId="Excel.Chart.8">
                  <p:embed/>
                </p:oleObj>
              </mc:Choice>
              <mc:Fallback>
                <p:oleObj r:id="rId3" imgW="2877561" imgH="3456732" progId="Excel.Chart.8">
                  <p:embed/>
                  <p:pic>
                    <p:nvPicPr>
                      <p:cNvPr id="0" name="Содержимое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8650" y="1573213"/>
                        <a:ext cx="2881313" cy="3455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8" name="Object 3"/>
          <p:cNvGraphicFramePr>
            <a:graphicFrameLocks/>
          </p:cNvGraphicFramePr>
          <p:nvPr/>
        </p:nvGraphicFramePr>
        <p:xfrm>
          <a:off x="223838" y="1573213"/>
          <a:ext cx="2784475" cy="345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9" r:id="rId5" imgW="2780017" imgH="3456732" progId="Excel.Chart.8">
                  <p:embed/>
                </p:oleObj>
              </mc:Choice>
              <mc:Fallback>
                <p:oleObj r:id="rId5" imgW="2780017" imgH="3456732" progId="Excel.Chart.8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8" y="1573213"/>
                        <a:ext cx="2784475" cy="3455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9" name="Object 4"/>
          <p:cNvGraphicFramePr>
            <a:graphicFrameLocks/>
          </p:cNvGraphicFramePr>
          <p:nvPr/>
        </p:nvGraphicFramePr>
        <p:xfrm>
          <a:off x="6124575" y="1573213"/>
          <a:ext cx="3689350" cy="345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0" r:id="rId7" imgW="3688400" imgH="3456732" progId="Excel.Chart.8">
                  <p:embed/>
                </p:oleObj>
              </mc:Choice>
              <mc:Fallback>
                <p:oleObj r:id="rId7" imgW="3688400" imgH="3456732" progId="Excel.Chart.8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4575" y="1573213"/>
                        <a:ext cx="3689350" cy="3455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0" name="Заголовок 2"/>
          <p:cNvSpPr>
            <a:spLocks noGrp="1"/>
          </p:cNvSpPr>
          <p:nvPr>
            <p:ph type="title"/>
          </p:nvPr>
        </p:nvSpPr>
        <p:spPr>
          <a:xfrm>
            <a:off x="495300" y="0"/>
            <a:ext cx="8915400" cy="908050"/>
          </a:xfrm>
        </p:spPr>
        <p:txBody>
          <a:bodyPr/>
          <a:lstStyle/>
          <a:p>
            <a:r>
              <a:rPr lang="ru-RU" smtClean="0">
                <a:solidFill>
                  <a:srgbClr val="EAEAEA"/>
                </a:solidFill>
                <a:ea typeface="ＭＳ Ｐゴシック"/>
                <a:cs typeface="ＭＳ Ｐゴシック"/>
              </a:rPr>
              <a:t>Первые итоги: соотношение количества участников торгов ОФЗ на Фондовой бирже ММВБ и на ММВБ-РТС</a:t>
            </a:r>
            <a:endParaRPr lang="ru-RU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Oval 2"/>
          <p:cNvSpPr>
            <a:spLocks noChangeArrowheads="1"/>
          </p:cNvSpPr>
          <p:nvPr/>
        </p:nvSpPr>
        <p:spPr bwMode="auto">
          <a:xfrm>
            <a:off x="4585349" y="977877"/>
            <a:ext cx="5254390" cy="5217111"/>
          </a:xfrm>
          <a:prstGeom prst="ellipse">
            <a:avLst/>
          </a:prstGeom>
          <a:solidFill>
            <a:srgbClr val="D70803">
              <a:alpha val="52156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7740" tIns="48870" rIns="97740" bIns="48870"/>
          <a:lstStyle/>
          <a:p>
            <a:pPr algn="ctr"/>
            <a:endParaRPr lang="en-US" i="1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ru-RU" dirty="0"/>
              <a:t>Клиенты участников торгов</a:t>
            </a:r>
          </a:p>
          <a:p>
            <a:pPr algn="ctr"/>
            <a:r>
              <a:rPr lang="ru-RU" dirty="0"/>
              <a:t>ФБ ММВБ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/>
              <a:t>&gt;800 000</a:t>
            </a:r>
            <a:endParaRPr lang="ru-RU" b="1" dirty="0"/>
          </a:p>
        </p:txBody>
      </p:sp>
      <p:sp>
        <p:nvSpPr>
          <p:cNvPr id="20482" name="Номер слайда 2"/>
          <p:cNvSpPr txBox="1">
            <a:spLocks noGrp="1"/>
          </p:cNvSpPr>
          <p:nvPr/>
        </p:nvSpPr>
        <p:spPr bwMode="auto">
          <a:xfrm>
            <a:off x="9445625" y="6565900"/>
            <a:ext cx="2159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fld id="{AF1B7968-0611-43F7-8466-39915CB36E8D}" type="slidenum">
              <a:rPr lang="en-US" sz="1100">
                <a:solidFill>
                  <a:srgbClr val="000000"/>
                </a:solidFill>
              </a:rPr>
              <a:pPr/>
              <a:t>9</a:t>
            </a:fld>
            <a:r>
              <a:rPr lang="en-US" sz="11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xfrm>
            <a:off x="495300" y="0"/>
            <a:ext cx="8915400" cy="908050"/>
          </a:xfrm>
        </p:spPr>
        <p:txBody>
          <a:bodyPr/>
          <a:lstStyle/>
          <a:p>
            <a:pPr eaLnBrk="1" hangingPunct="1"/>
            <a:r>
              <a:rPr lang="ru-RU" dirty="0" smtClean="0">
                <a:ea typeface="ＭＳ Ｐゴシック"/>
                <a:cs typeface="ＭＳ Ｐゴシック"/>
              </a:rPr>
              <a:t>Первые итоги: расширился круг </a:t>
            </a:r>
            <a:br>
              <a:rPr lang="ru-RU" dirty="0" smtClean="0">
                <a:ea typeface="ＭＳ Ｐゴシック"/>
                <a:cs typeface="ＭＳ Ｐゴシック"/>
              </a:rPr>
            </a:br>
            <a:r>
              <a:rPr lang="ru-RU" dirty="0" smtClean="0">
                <a:ea typeface="ＭＳ Ｐゴシック"/>
                <a:cs typeface="ＭＳ Ｐゴシック"/>
              </a:rPr>
              <a:t>участников торгов и клиентов</a:t>
            </a:r>
          </a:p>
        </p:txBody>
      </p:sp>
      <p:sp>
        <p:nvSpPr>
          <p:cNvPr id="20484" name="Oval 2"/>
          <p:cNvSpPr>
            <a:spLocks noChangeArrowheads="1"/>
          </p:cNvSpPr>
          <p:nvPr/>
        </p:nvSpPr>
        <p:spPr bwMode="auto">
          <a:xfrm>
            <a:off x="4592960" y="3356992"/>
            <a:ext cx="305312" cy="303837"/>
          </a:xfrm>
          <a:prstGeom prst="ellipse">
            <a:avLst/>
          </a:prstGeom>
          <a:solidFill>
            <a:srgbClr val="5783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7740" tIns="48870" rIns="97740" bIns="48870"/>
          <a:lstStyle/>
          <a:p>
            <a:endParaRPr lang="ru-RU" b="1"/>
          </a:p>
        </p:txBody>
      </p:sp>
      <p:sp>
        <p:nvSpPr>
          <p:cNvPr id="20485" name="Oval 4"/>
          <p:cNvSpPr>
            <a:spLocks noChangeArrowheads="1"/>
          </p:cNvSpPr>
          <p:nvPr/>
        </p:nvSpPr>
        <p:spPr bwMode="auto">
          <a:xfrm>
            <a:off x="4694559" y="3445500"/>
            <a:ext cx="194692" cy="194692"/>
          </a:xfrm>
          <a:prstGeom prst="ellipse">
            <a:avLst/>
          </a:prstGeom>
          <a:solidFill>
            <a:srgbClr val="00B050">
              <a:alpha val="4901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7740" tIns="48870" rIns="97740" bIns="48870" anchor="ctr"/>
          <a:lstStyle/>
          <a:p>
            <a:pPr algn="r"/>
            <a:endParaRPr lang="ru-RU" b="1"/>
          </a:p>
        </p:txBody>
      </p:sp>
      <p:sp>
        <p:nvSpPr>
          <p:cNvPr id="20486" name="Rectangle 88"/>
          <p:cNvSpPr>
            <a:spLocks noChangeArrowheads="1"/>
          </p:cNvSpPr>
          <p:nvPr/>
        </p:nvSpPr>
        <p:spPr bwMode="auto">
          <a:xfrm>
            <a:off x="215900" y="6494463"/>
            <a:ext cx="9077325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06375" lvl="1" indent="-204788" defTabSz="955675">
              <a:buClr>
                <a:schemeClr val="tx2"/>
              </a:buClr>
              <a:buSzPct val="140000"/>
            </a:pPr>
            <a:endParaRPr lang="ru-RU" sz="1300"/>
          </a:p>
        </p:txBody>
      </p:sp>
      <p:sp>
        <p:nvSpPr>
          <p:cNvPr id="20487" name="Oval 2"/>
          <p:cNvSpPr>
            <a:spLocks noChangeArrowheads="1"/>
          </p:cNvSpPr>
          <p:nvPr/>
        </p:nvSpPr>
        <p:spPr bwMode="auto">
          <a:xfrm>
            <a:off x="439887" y="2132856"/>
            <a:ext cx="3201144" cy="3201144"/>
          </a:xfrm>
          <a:prstGeom prst="ellipse">
            <a:avLst/>
          </a:prstGeom>
          <a:solidFill>
            <a:srgbClr val="5783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7740" tIns="48870" rIns="97740" bIns="48870"/>
          <a:lstStyle/>
          <a:p>
            <a:r>
              <a:rPr lang="ru-RU" sz="2000"/>
              <a:t>ФБ ММВБ</a:t>
            </a:r>
          </a:p>
          <a:p>
            <a:r>
              <a:rPr lang="ru-RU" sz="2000" b="1"/>
              <a:t>634</a:t>
            </a:r>
          </a:p>
        </p:txBody>
      </p:sp>
      <p:sp>
        <p:nvSpPr>
          <p:cNvPr id="20488" name="Oval 4"/>
          <p:cNvSpPr>
            <a:spLocks noChangeArrowheads="1"/>
          </p:cNvSpPr>
          <p:nvPr/>
        </p:nvSpPr>
        <p:spPr bwMode="auto">
          <a:xfrm>
            <a:off x="1280592" y="2925340"/>
            <a:ext cx="2231851" cy="2231852"/>
          </a:xfrm>
          <a:prstGeom prst="ellipse">
            <a:avLst/>
          </a:prstGeom>
          <a:solidFill>
            <a:srgbClr val="00B050">
              <a:alpha val="4901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7740" tIns="48870" rIns="97740" bIns="48870" anchor="ctr"/>
          <a:lstStyle/>
          <a:p>
            <a:pPr algn="r"/>
            <a:r>
              <a:rPr lang="ru-RU" sz="2000" dirty="0"/>
              <a:t>Секция ГЦБ</a:t>
            </a:r>
          </a:p>
          <a:p>
            <a:pPr algn="r"/>
            <a:r>
              <a:rPr lang="ru-RU" sz="2000" b="1" dirty="0"/>
              <a:t>293</a:t>
            </a:r>
          </a:p>
        </p:txBody>
      </p:sp>
      <p:cxnSp>
        <p:nvCxnSpPr>
          <p:cNvPr id="3" name="Прямая соединительная линия 2"/>
          <p:cNvCxnSpPr>
            <a:stCxn id="20487" idx="5"/>
            <a:endCxn id="20484" idx="5"/>
          </p:cNvCxnSpPr>
          <p:nvPr/>
        </p:nvCxnSpPr>
        <p:spPr>
          <a:xfrm flipV="1">
            <a:off x="3172234" y="3616333"/>
            <a:ext cx="1681326" cy="124887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20487" idx="7"/>
          </p:cNvCxnSpPr>
          <p:nvPr/>
        </p:nvCxnSpPr>
        <p:spPr>
          <a:xfrm>
            <a:off x="3172234" y="2601653"/>
            <a:ext cx="1671229" cy="782103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us">
  <a:themeElements>
    <a:clrScheme name="New Colors">
      <a:dk1>
        <a:sysClr val="windowText" lastClr="000000"/>
      </a:dk1>
      <a:lt1>
        <a:sysClr val="window" lastClr="FFFFFF"/>
      </a:lt1>
      <a:dk2>
        <a:srgbClr val="5D758B"/>
      </a:dk2>
      <a:lt2>
        <a:srgbClr val="EEECE1"/>
      </a:lt2>
      <a:accent1>
        <a:srgbClr val="606F8C"/>
      </a:accent1>
      <a:accent2>
        <a:srgbClr val="C42500"/>
      </a:accent2>
      <a:accent3>
        <a:srgbClr val="9BBB59"/>
      </a:accent3>
      <a:accent4>
        <a:srgbClr val="0047A2"/>
      </a:accent4>
      <a:accent5>
        <a:srgbClr val="7A99AC"/>
      </a:accent5>
      <a:accent6>
        <a:srgbClr val="FF450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rus</Template>
  <TotalTime>4314</TotalTime>
  <Words>912</Words>
  <Application>Microsoft Office PowerPoint</Application>
  <PresentationFormat>Лист A4 (210x297 мм)</PresentationFormat>
  <Paragraphs>228</Paragraphs>
  <Slides>16</Slides>
  <Notes>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rus</vt:lpstr>
      <vt:lpstr>Диаграмма Microsoft Excel</vt:lpstr>
      <vt:lpstr>Перевод вторичного рынка ОФЗ в ЗАО «ФБ ММВБ»</vt:lpstr>
      <vt:lpstr>Цели проекта</vt:lpstr>
      <vt:lpstr>Либерализация рынка государственных ценных бумаг</vt:lpstr>
      <vt:lpstr>Емкость рынка ОФЗ и ОБР</vt:lpstr>
      <vt:lpstr>Объем торгов государственными облигациями на биржах мира (Electronic Order Book &amp; Negotiated Trades)</vt:lpstr>
      <vt:lpstr>Основные этапы перевода ОФЗ и ОБР на ФБ ММВБ</vt:lpstr>
      <vt:lpstr>Первые итоги: соотношение объема торгов ОФЗ на Фондовой бирже ММВБ и на ММВБ-РТС</vt:lpstr>
      <vt:lpstr>Первые итоги: соотношение количества участников торгов ОФЗ на Фондовой бирже ММВБ и на ММВБ-РТС</vt:lpstr>
      <vt:lpstr>Первые итоги: расширился круг  участников торгов и клиентов</vt:lpstr>
      <vt:lpstr>Включение ОФЗ в котировальный список</vt:lpstr>
      <vt:lpstr>Основные параметры организации торгов ОФЗ</vt:lpstr>
      <vt:lpstr>Условия заключения сделок с ОФЗ и еврооблигациями Минфина на ФБ ММВБ</vt:lpstr>
      <vt:lpstr>Изменение тарифов по сделкам к/п с ОФЗ и ОБР с 13 февраля 2012</vt:lpstr>
      <vt:lpstr>Новые тарифы по РЕПО</vt:lpstr>
      <vt:lpstr>Унификация тарифов по операциям РЕПО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dmitrievatm</dc:creator>
  <cp:lastModifiedBy>Лебедев Яков Олегович</cp:lastModifiedBy>
  <cp:revision>77</cp:revision>
  <dcterms:created xsi:type="dcterms:W3CDTF">2011-10-14T09:30:22Z</dcterms:created>
  <dcterms:modified xsi:type="dcterms:W3CDTF">2012-02-28T16:49:45Z</dcterms:modified>
</cp:coreProperties>
</file>