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9" r:id="rId3"/>
    <p:sldId id="277" r:id="rId4"/>
    <p:sldId id="278" r:id="rId5"/>
    <p:sldId id="274" r:id="rId6"/>
    <p:sldId id="276" r:id="rId7"/>
    <p:sldId id="275" r:id="rId8"/>
    <p:sldId id="273" r:id="rId9"/>
    <p:sldId id="268" r:id="rId10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084"/>
    <a:srgbClr val="D70803"/>
    <a:srgbClr val="4F7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" y="-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0D4EF68-6A31-44F0-915B-FD58C4F7F81C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FC9283F-BF2B-4AA3-BEFD-ADB2564C6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03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80F5D38-1E29-4710-A95B-7FE9DCAE505A}" type="datetimeFigureOut">
              <a:rPr lang="ru-RU"/>
              <a:pPr>
                <a:defRPr/>
              </a:pPr>
              <a:t>28.02.2012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AC0987-BA22-4786-A8F1-8C91049134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547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E1529-4B43-4AEE-A83C-91812F4E93BB}" type="slidenum">
              <a:rPr lang="ru-RU">
                <a:ea typeface="ＭＳ Ｐゴシック"/>
                <a:cs typeface="ＭＳ Ｐゴシック"/>
              </a:rPr>
              <a:pPr/>
              <a:t>8</a:t>
            </a:fld>
            <a:endParaRPr lang="ru-RU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_ligh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93616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Sign + ММВБ + MICEX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613" y="695325"/>
            <a:ext cx="1800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RTS Биржа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5163" y="765175"/>
            <a:ext cx="180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900" y="2348880"/>
            <a:ext cx="7200800" cy="1470025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_ligh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936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ooter_ligh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6288088"/>
            <a:ext cx="99361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/>
          <p:nvPr userDrawn="1"/>
        </p:nvCxnSpPr>
        <p:spPr>
          <a:xfrm>
            <a:off x="0" y="6237288"/>
            <a:ext cx="9906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>
            <a:off x="0" y="6237288"/>
            <a:ext cx="9906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15"/>
          <p:cNvGrpSpPr>
            <a:grpSpLocks/>
          </p:cNvGrpSpPr>
          <p:nvPr userDrawn="1"/>
        </p:nvGrpSpPr>
        <p:grpSpPr bwMode="auto">
          <a:xfrm>
            <a:off x="311150" y="6391275"/>
            <a:ext cx="2417763" cy="376238"/>
            <a:chOff x="884" y="1480"/>
            <a:chExt cx="3946" cy="664"/>
          </a:xfrm>
        </p:grpSpPr>
        <p:pic>
          <p:nvPicPr>
            <p:cNvPr id="10" name="Picture 16" descr="Sign + ММВБ + MICE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4" y="1480"/>
              <a:ext cx="172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 descr="RTS Биржа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2" y="1583"/>
              <a:ext cx="1678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5"/>
            <a:ext cx="8915400" cy="5001420"/>
          </a:xfrm>
        </p:spPr>
        <p:txBody>
          <a:bodyPr/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742950" indent="-285750">
              <a:buClr>
                <a:schemeClr val="tx2"/>
              </a:buClr>
              <a:buFont typeface="Arial"/>
              <a:buChar char="•"/>
              <a:defRPr sz="2000">
                <a:latin typeface="Arial"/>
                <a:cs typeface="Arial"/>
              </a:defRPr>
            </a:lvl2pPr>
            <a:lvl3pPr>
              <a:buClr>
                <a:schemeClr val="tx2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720"/>
          </a:xfrm>
        </p:spPr>
        <p:txBody>
          <a:bodyPr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eader_ligh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936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Footer_ligh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6288088"/>
            <a:ext cx="99361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 userDrawn="1"/>
        </p:nvCxnSpPr>
        <p:spPr>
          <a:xfrm>
            <a:off x="0" y="6237288"/>
            <a:ext cx="9906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311150" y="6391275"/>
            <a:ext cx="2417763" cy="376238"/>
            <a:chOff x="884" y="1480"/>
            <a:chExt cx="3946" cy="664"/>
          </a:xfrm>
        </p:grpSpPr>
        <p:pic>
          <p:nvPicPr>
            <p:cNvPr id="7" name="Picture 16" descr="Sign + ММВБ + MICE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4" y="1480"/>
              <a:ext cx="172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RTS Биржа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2" y="1583"/>
              <a:ext cx="1678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720"/>
          </a:xfrm>
        </p:spPr>
        <p:txBody>
          <a:bodyPr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межут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ddle_slide_ligh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93616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Sign + ММВБ + MICEX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613" y="695325"/>
            <a:ext cx="1800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RTS Биржа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5163" y="765175"/>
            <a:ext cx="180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39900" y="2348880"/>
            <a:ext cx="7200800" cy="1470025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ддл пои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Middle_slide_01_ligh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9936163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Sign + ММВБ + MICEX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613" y="695325"/>
            <a:ext cx="1800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RTS Биржа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5163" y="765175"/>
            <a:ext cx="180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81372" y="2852936"/>
            <a:ext cx="8420100" cy="1336386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ackground_blank_ligh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93616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2950" y="2780928"/>
            <a:ext cx="8420100" cy="1336386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9BF56E-FAB5-4DD9-BDA1-FE4B8026007F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1F0697-8597-4F81-9B2F-69E7AEC00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3789363"/>
            <a:ext cx="9902825" cy="115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/>
          <a:p>
            <a:pPr algn="ctr">
              <a:defRPr/>
            </a:pPr>
            <a:endParaRPr lang="ru-RU" sz="3600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625601" y="6057900"/>
            <a:ext cx="2175272" cy="539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ru-RU" sz="1400" dirty="0" smtClean="0">
                <a:solidFill>
                  <a:srgbClr val="404040"/>
                </a:solidFill>
                <a:ea typeface="ＭＳ Ｐゴシック" charset="0"/>
                <a:cs typeface="+mn-cs"/>
              </a:rPr>
              <a:t>28</a:t>
            </a:r>
            <a:r>
              <a:rPr lang="en-US" sz="1400" dirty="0" smtClean="0">
                <a:solidFill>
                  <a:srgbClr val="404040"/>
                </a:solidFill>
                <a:ea typeface="ＭＳ Ｐゴシック" charset="0"/>
                <a:cs typeface="+mn-cs"/>
              </a:rPr>
              <a:t> </a:t>
            </a:r>
            <a:r>
              <a:rPr lang="ru-RU" sz="1400" dirty="0" smtClean="0">
                <a:solidFill>
                  <a:srgbClr val="404040"/>
                </a:solidFill>
                <a:ea typeface="ＭＳ Ｐゴシック" charset="0"/>
                <a:cs typeface="+mn-cs"/>
              </a:rPr>
              <a:t>февраля </a:t>
            </a:r>
            <a:r>
              <a:rPr lang="en-US" sz="1400" dirty="0" smtClean="0">
                <a:solidFill>
                  <a:srgbClr val="404040"/>
                </a:solidFill>
                <a:ea typeface="ＭＳ Ｐゴシック" charset="0"/>
                <a:cs typeface="+mn-cs"/>
              </a:rPr>
              <a:t>201</a:t>
            </a:r>
            <a:r>
              <a:rPr lang="ru-RU" sz="1400" dirty="0" smtClean="0">
                <a:solidFill>
                  <a:srgbClr val="404040"/>
                </a:solidFill>
                <a:ea typeface="ＭＳ Ｐゴシック" charset="0"/>
                <a:cs typeface="+mn-cs"/>
              </a:rPr>
              <a:t>2 </a:t>
            </a:r>
            <a:r>
              <a:rPr lang="ru-RU" sz="1400" dirty="0">
                <a:solidFill>
                  <a:srgbClr val="404040"/>
                </a:solidFill>
                <a:ea typeface="ＭＳ Ｐゴシック" charset="0"/>
                <a:cs typeface="+mn-cs"/>
              </a:rPr>
              <a:t>года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39850" y="2133600"/>
            <a:ext cx="7200900" cy="1470025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Особенности заключения сделок РЕПО с государственными ценными </a:t>
            </a:r>
            <a:r>
              <a:rPr lang="ru-RU" sz="3200" dirty="0" smtClean="0"/>
              <a:t>бумагами</a:t>
            </a:r>
            <a:endParaRPr lang="en-US" sz="3200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946080" y="5733256"/>
            <a:ext cx="2175272" cy="7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ru-RU" sz="1600" b="1" dirty="0" smtClean="0">
                <a:solidFill>
                  <a:srgbClr val="404040"/>
                </a:solidFill>
                <a:ea typeface="ＭＳ Ｐゴシック" charset="0"/>
                <a:cs typeface="+mn-cs"/>
              </a:rPr>
              <a:t>Марич И.Л.</a:t>
            </a:r>
          </a:p>
          <a:p>
            <a:pPr>
              <a:defRPr/>
            </a:pPr>
            <a:r>
              <a:rPr lang="ru-RU" sz="1400" dirty="0" smtClean="0">
                <a:solidFill>
                  <a:srgbClr val="404040"/>
                </a:solidFill>
                <a:ea typeface="ＭＳ Ｐゴシック" charset="0"/>
                <a:cs typeface="+mn-cs"/>
              </a:rPr>
              <a:t>Управляющий директор по денежному рынку </a:t>
            </a:r>
          </a:p>
          <a:p>
            <a:pPr>
              <a:defRPr/>
            </a:pPr>
            <a:r>
              <a:rPr lang="ru-RU" sz="1400" dirty="0" smtClean="0">
                <a:solidFill>
                  <a:srgbClr val="404040"/>
                </a:solidFill>
                <a:ea typeface="ＭＳ Ｐゴシック" charset="0"/>
                <a:cs typeface="+mn-cs"/>
              </a:rPr>
              <a:t>ОАО ММВБ-РТС</a:t>
            </a:r>
            <a:endParaRPr lang="ru-RU" sz="1400" dirty="0">
              <a:solidFill>
                <a:srgbClr val="404040"/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r>
              <a:rPr lang="ru-RU" dirty="0" smtClean="0">
                <a:ea typeface="ＭＳ Ｐゴシック"/>
                <a:cs typeface="ＭＳ Ｐゴシック"/>
              </a:rPr>
              <a:t>График перевода РЕПО с ОФЗ и ОБР на ФБ ММВБ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7192" y="6490211"/>
            <a:ext cx="73822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5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Особенности заключения сделок РЕПО с государственными ценными бумагами</a:t>
            </a:r>
            <a:endParaRPr lang="ru-RU" sz="1500" dirty="0">
              <a:solidFill>
                <a:srgbClr val="5F5F5F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Объект 1"/>
          <p:cNvSpPr>
            <a:spLocks noGrp="1"/>
          </p:cNvSpPr>
          <p:nvPr>
            <p:ph idx="1"/>
          </p:nvPr>
        </p:nvSpPr>
        <p:spPr>
          <a:xfrm>
            <a:off x="495300" y="1124745"/>
            <a:ext cx="9066212" cy="500142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 smtClean="0"/>
              <a:t>Переходный период с 13 февраля до даты прекращения операций РЕПО на рынке ГЦБ</a:t>
            </a:r>
          </a:p>
          <a:p>
            <a:pPr marL="1200150" lvl="1" indent="-457200">
              <a:lnSpc>
                <a:spcPct val="150000"/>
              </a:lnSpc>
            </a:pPr>
            <a:r>
              <a:rPr lang="ru-RU" sz="1600" dirty="0" smtClean="0"/>
              <a:t>Операции РЕПО (прямое и междилерское) одновременно проводятся </a:t>
            </a:r>
            <a:r>
              <a:rPr lang="ru-RU" sz="1600" dirty="0"/>
              <a:t>в Секции ГЦБ ОАО ММВБ-РТС и </a:t>
            </a:r>
            <a:r>
              <a:rPr lang="ru-RU" sz="1600" dirty="0" smtClean="0"/>
              <a:t>на Фондовой бирже ММВБ</a:t>
            </a:r>
            <a:endParaRPr lang="ru-RU" sz="1600" dirty="0"/>
          </a:p>
          <a:p>
            <a:pPr marL="1200150" lvl="1" indent="-457200">
              <a:lnSpc>
                <a:spcPct val="150000"/>
              </a:lnSpc>
            </a:pPr>
            <a:r>
              <a:rPr lang="ru-RU" sz="1600" dirty="0" smtClean="0"/>
              <a:t>В качестве расчетных цен используются цены с рынка ГЦБ</a:t>
            </a:r>
          </a:p>
          <a:p>
            <a:pPr marL="1200150" lvl="1" indent="-457200">
              <a:lnSpc>
                <a:spcPct val="150000"/>
              </a:lnSpc>
            </a:pPr>
            <a:endParaRPr lang="ru-RU" sz="16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 smtClean="0"/>
              <a:t>Прекращение операций РЕПО на рынке ГЦБ</a:t>
            </a:r>
          </a:p>
          <a:p>
            <a:pPr marL="1200150" lvl="1" indent="-457200">
              <a:lnSpc>
                <a:spcPct val="150000"/>
              </a:lnSpc>
            </a:pPr>
            <a:r>
              <a:rPr lang="ru-RU" sz="1600" dirty="0" smtClean="0"/>
              <a:t>На рынке ГЦБ сохраняется только возможность </a:t>
            </a:r>
            <a:r>
              <a:rPr lang="ru-RU" sz="1600" dirty="0"/>
              <a:t>исполнения </a:t>
            </a:r>
            <a:r>
              <a:rPr lang="ru-RU" sz="1600" dirty="0" smtClean="0"/>
              <a:t>1-х и 2-х </a:t>
            </a:r>
            <a:r>
              <a:rPr lang="ru-RU" sz="1600" dirty="0"/>
              <a:t>частей </a:t>
            </a:r>
            <a:r>
              <a:rPr lang="ru-RU" sz="1600" dirty="0" smtClean="0"/>
              <a:t>сделок РЕПО, заключенных до даты прекращения операций на рынке ГЦБ</a:t>
            </a:r>
          </a:p>
          <a:p>
            <a:pPr marL="1200150" lvl="1" indent="-457200">
              <a:lnSpc>
                <a:spcPct val="150000"/>
              </a:lnSpc>
            </a:pPr>
            <a:r>
              <a:rPr lang="ru-RU" sz="1600" dirty="0" smtClean="0"/>
              <a:t>Заключение сделок РЕПО (прямого и междилерского) происходит исключительно на Фондовой бирже ММВБ</a:t>
            </a:r>
          </a:p>
          <a:p>
            <a:pPr marL="1200150" lvl="1" indent="-457200">
              <a:lnSpc>
                <a:spcPct val="150000"/>
              </a:lnSpc>
            </a:pPr>
            <a:r>
              <a:rPr lang="ru-RU" sz="1600" dirty="0" smtClean="0"/>
              <a:t>В качестве расчетных цен используются цены с Фондовой биржи ММВБ</a:t>
            </a:r>
          </a:p>
          <a:p>
            <a:pPr marL="1200150" lvl="1" indent="-457200">
              <a:lnSpc>
                <a:spcPct val="150000"/>
              </a:lnSpc>
            </a:pPr>
            <a:endParaRPr lang="ru-RU" sz="1600" dirty="0"/>
          </a:p>
          <a:p>
            <a:pPr marL="1200150" lvl="1" indent="-457200">
              <a:lnSpc>
                <a:spcPct val="150000"/>
              </a:lnSpc>
            </a:pPr>
            <a:endParaRPr lang="ru-RU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r>
              <a:rPr lang="ru-RU" dirty="0">
                <a:ea typeface="ＭＳ Ｐゴシック"/>
                <a:cs typeface="ＭＳ Ｐゴシック"/>
              </a:rPr>
              <a:t>П</a:t>
            </a:r>
            <a:r>
              <a:rPr lang="ru-RU" dirty="0" smtClean="0">
                <a:ea typeface="ＭＳ Ｐゴシック"/>
                <a:cs typeface="ＭＳ Ｐゴシック"/>
              </a:rPr>
              <a:t>ереходный период</a:t>
            </a:r>
          </a:p>
        </p:txBody>
      </p:sp>
      <p:sp>
        <p:nvSpPr>
          <p:cNvPr id="9" name="Объект 1"/>
          <p:cNvSpPr>
            <a:spLocks noGrp="1"/>
          </p:cNvSpPr>
          <p:nvPr>
            <p:ph idx="1"/>
          </p:nvPr>
        </p:nvSpPr>
        <p:spPr>
          <a:xfrm>
            <a:off x="495300" y="1124745"/>
            <a:ext cx="9066212" cy="500142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/>
              <a:t>Заключение и исполнение сделок РЕПО на рынке ГЦБ и на Фондовой бирже ММВБ осуществляется в действующем порядке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/>
              <a:t>Для операций РЕПО с ОФЗ и ОБР на Фондовой бирже ММВБ установлены ставки комиссии, равные ставкам комиссии на рынке ГЦБ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/>
              <a:t>Допускается досрочное исполнение обязательств по сделкам РЕПО на рынке ГЦБ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/>
              <a:t>27 и 28 февраля 2012 г. </a:t>
            </a:r>
            <a:r>
              <a:rPr lang="ru-RU" sz="1800" dirty="0" smtClean="0"/>
              <a:t>допускается включение обязательств по сделкам РЕПО, заключенным на рынке ГЦБ, в единый </a:t>
            </a:r>
            <a:r>
              <a:rPr lang="ru-RU" sz="1800" dirty="0"/>
              <a:t>клиринговый пул со сделками, заключенными на Фондовой бирже </a:t>
            </a:r>
            <a:r>
              <a:rPr lang="ru-RU" sz="1800" dirty="0" smtClean="0"/>
              <a:t>ММВБ, посредством подачи Клирингового поручения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7192" y="6490211"/>
            <a:ext cx="73822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5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Особенности заключения сделок РЕПО с государственными ценными бумагами</a:t>
            </a:r>
            <a:endParaRPr lang="ru-RU" sz="1500" dirty="0">
              <a:solidFill>
                <a:srgbClr val="5F5F5F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495300" y="0"/>
            <a:ext cx="9410700" cy="908050"/>
          </a:xfrm>
        </p:spPr>
        <p:txBody>
          <a:bodyPr/>
          <a:lstStyle/>
          <a:p>
            <a:r>
              <a:rPr lang="ru-RU" dirty="0" smtClean="0">
                <a:ea typeface="ＭＳ Ｐゴシック"/>
                <a:cs typeface="ＭＳ Ｐゴシック"/>
              </a:rPr>
              <a:t>Объем сделок междилерского РЕПО в переходный период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7192" y="6490211"/>
            <a:ext cx="73822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5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Особенности заключения сделок РЕПО с государственными ценными бумагами</a:t>
            </a:r>
            <a:endParaRPr lang="ru-RU" sz="1500" dirty="0">
              <a:solidFill>
                <a:srgbClr val="5F5F5F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72" y="1772816"/>
            <a:ext cx="5199834" cy="37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8712" y="1525483"/>
            <a:ext cx="888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млрд.руб.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2650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r>
              <a:rPr lang="ru-RU" dirty="0" smtClean="0">
                <a:ea typeface="ＭＳ Ｐゴシック"/>
                <a:cs typeface="ＭＳ Ｐゴシック"/>
              </a:rPr>
              <a:t>Рынок ГЦБ: с даты прекращения операций РЕПО на рынке ГЦБ по дату исполнения последней сделки РЕПО</a:t>
            </a:r>
          </a:p>
        </p:txBody>
      </p:sp>
      <p:sp>
        <p:nvSpPr>
          <p:cNvPr id="9" name="Объект 1"/>
          <p:cNvSpPr>
            <a:spLocks noGrp="1"/>
          </p:cNvSpPr>
          <p:nvPr>
            <p:ph idx="1"/>
          </p:nvPr>
        </p:nvSpPr>
        <p:spPr>
          <a:xfrm>
            <a:off x="495300" y="1124745"/>
            <a:ext cx="9066212" cy="500142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/>
              <a:t>По сделкам РЕПО, по которым заданы предельные значения дисконтов, осуществляется расчет стоимости Обеспечения и выставление/внесение Компенсационных </a:t>
            </a:r>
            <a:r>
              <a:rPr lang="ru-RU" sz="1800" dirty="0" smtClean="0"/>
              <a:t>взносов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/>
              <a:t>Временной регламент торгов, клиринга и расчетов не </a:t>
            </a:r>
            <a:r>
              <a:rPr lang="ru-RU" sz="1800" dirty="0" smtClean="0"/>
              <a:t>изменяется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/>
              <a:t>Рыночные цены и признаваемая котировка рассчитываются и публикуются в существующем порядке </a:t>
            </a:r>
            <a:endParaRPr lang="ru-RU" sz="1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/>
              <a:t>Отчетные документы (включая Биржевую информацию) по итогам торгов предоставляются Участникам </a:t>
            </a:r>
            <a:r>
              <a:rPr lang="ru-RU" sz="1800" dirty="0" smtClean="0"/>
              <a:t>в </a:t>
            </a:r>
            <a:r>
              <a:rPr lang="ru-RU" sz="1800" dirty="0"/>
              <a:t>полном объеме в соответствии с действующим </a:t>
            </a:r>
            <a:r>
              <a:rPr lang="ru-RU" sz="1800" dirty="0" smtClean="0"/>
              <a:t>порядком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7192" y="6490211"/>
            <a:ext cx="73822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5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Особенности заключения сделок РЕПО с государственными ценными бумагами</a:t>
            </a:r>
            <a:endParaRPr lang="ru-RU" sz="1500" dirty="0">
              <a:solidFill>
                <a:srgbClr val="5F5F5F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9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r>
              <a:rPr lang="ru-RU" dirty="0" smtClean="0">
                <a:ea typeface="ＭＳ Ｐゴシック"/>
                <a:cs typeface="ＭＳ Ｐゴシック"/>
              </a:rPr>
              <a:t>Рынок ГЦБ: после даты исполнения последней сделки РЕПО</a:t>
            </a:r>
          </a:p>
        </p:txBody>
      </p:sp>
      <p:sp>
        <p:nvSpPr>
          <p:cNvPr id="9" name="Объект 1"/>
          <p:cNvSpPr>
            <a:spLocks noGrp="1"/>
          </p:cNvSpPr>
          <p:nvPr>
            <p:ph idx="1"/>
          </p:nvPr>
        </p:nvSpPr>
        <p:spPr>
          <a:xfrm>
            <a:off x="495300" y="1124745"/>
            <a:ext cx="9066212" cy="500142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/>
              <a:t>Система торгов ММВБ </a:t>
            </a:r>
            <a:r>
              <a:rPr lang="en-US" sz="1800" dirty="0" smtClean="0"/>
              <a:t>“</a:t>
            </a:r>
            <a:r>
              <a:rPr lang="ru-RU" sz="1800" dirty="0" smtClean="0"/>
              <a:t>загружается</a:t>
            </a:r>
            <a:r>
              <a:rPr lang="en-US" sz="1800" dirty="0" smtClean="0"/>
              <a:t>”</a:t>
            </a:r>
            <a:r>
              <a:rPr lang="ru-RU" sz="1800" dirty="0" smtClean="0"/>
              <a:t> только в дни проведения аукционов по размещению ОФЗ и ОБР, а также в дни исполнения заключенных на таких аукционах сделок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/>
              <a:t>Время проведения аукционов устанавливает Банк России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/>
              <a:t>Временной регламент клиринга и расчетов в вышеуказанные дни функционирует в существующем в настоящее время порядке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/>
              <a:t>Порядок предоставления отчетных документов в вышеуказанные дни сохраняется в существующем в настоящее время порядке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7192" y="6490211"/>
            <a:ext cx="73822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5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Особенности заключения сделок РЕПО с государственными ценными бумагами</a:t>
            </a:r>
            <a:endParaRPr lang="ru-RU" sz="1500" dirty="0">
              <a:solidFill>
                <a:srgbClr val="5F5F5F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r>
              <a:rPr lang="ru-RU" dirty="0" smtClean="0">
                <a:ea typeface="ＭＳ Ｐゴシック"/>
                <a:cs typeface="ＭＳ Ｐゴシック"/>
              </a:rPr>
              <a:t>РЕПО с еврооблигациями</a:t>
            </a:r>
          </a:p>
        </p:txBody>
      </p:sp>
      <p:sp>
        <p:nvSpPr>
          <p:cNvPr id="9" name="Объект 1"/>
          <p:cNvSpPr>
            <a:spLocks noGrp="1"/>
          </p:cNvSpPr>
          <p:nvPr>
            <p:ph idx="1"/>
          </p:nvPr>
        </p:nvSpPr>
        <p:spPr>
          <a:xfrm>
            <a:off x="495300" y="1124745"/>
            <a:ext cx="9066212" cy="500142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/>
              <a:t>Расчеты по операциям РЕПО (прямое и междилерское) с еврооблигациями на рынке ГЦБ осуществлялись в российских рублях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/>
              <a:t>На Фондовой бирже ММВБ по операциям прямого РЕПО с еврооблигациями расчеты проводятся в российских рублях, а по операциям междилерского РЕПО – будут проводиться в российских рублях (с даты прекращения операций РЕПО на рынке ГЦБ)</a:t>
            </a:r>
            <a:endParaRPr lang="ru-RU" sz="18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/>
              <a:t>В качестве приоритетного проекта рассматривается введение возможности выбора валюты расчетов по операциям междилерского РЕПО с еврооблигациями на Фондовой бирже ММВБ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7192" y="6490211"/>
            <a:ext cx="73822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5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Особенности заключения сделок РЕПО с государственными ценными бумагами</a:t>
            </a:r>
            <a:endParaRPr lang="ru-RU" sz="1500" dirty="0">
              <a:solidFill>
                <a:srgbClr val="5F5F5F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9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9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917575"/>
          </a:xfrm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ru-RU" dirty="0">
                <a:ea typeface="ＭＳ Ｐゴシック"/>
                <a:cs typeface="ＭＳ Ｐゴシック"/>
              </a:rPr>
              <a:t>Новые тарифы по РЕПО</a:t>
            </a:r>
          </a:p>
        </p:txBody>
      </p:sp>
      <p:sp>
        <p:nvSpPr>
          <p:cNvPr id="27650" name="Rectangle 11"/>
          <p:cNvSpPr>
            <a:spLocks noGrp="1" noChangeArrowheads="1"/>
          </p:cNvSpPr>
          <p:nvPr>
            <p:ph idx="1"/>
          </p:nvPr>
        </p:nvSpPr>
        <p:spPr>
          <a:xfrm>
            <a:off x="495300" y="1327312"/>
            <a:ext cx="8915400" cy="517512"/>
          </a:xfrm>
          <a:extLst/>
        </p:spPr>
        <p:txBody>
          <a:bodyPr/>
          <a:lstStyle/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465868"/>
              </a:buClr>
              <a:buNone/>
            </a:pP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C</a:t>
            </a:r>
            <a:r>
              <a:rPr lang="ru-RU" dirty="0" smtClean="0">
                <a:latin typeface="Arial" charset="0"/>
                <a:ea typeface="ＭＳ Ｐゴシック"/>
                <a:cs typeface="Arial" charset="0"/>
              </a:rPr>
              <a:t>о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 </a:t>
            </a:r>
            <a:r>
              <a:rPr lang="ru-RU" dirty="0" smtClean="0">
                <a:latin typeface="Arial" charset="0"/>
                <a:ea typeface="ＭＳ Ｐゴシック"/>
                <a:cs typeface="Arial" charset="0"/>
              </a:rPr>
              <a:t>2 апреля 2012 г. вводятся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 </a:t>
            </a:r>
            <a:r>
              <a:rPr lang="ru-RU" dirty="0" smtClean="0">
                <a:latin typeface="Arial" charset="0"/>
                <a:ea typeface="ＭＳ Ｐゴシック"/>
                <a:cs typeface="Arial" charset="0"/>
              </a:rPr>
              <a:t>новые тарифы по сделкам РЕПО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465868"/>
              </a:buClr>
              <a:buNone/>
            </a:pPr>
            <a:endParaRPr lang="ru-RU" dirty="0" smtClean="0">
              <a:latin typeface="Arial" charset="0"/>
              <a:ea typeface="ＭＳ Ｐゴシック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98356"/>
              </p:ext>
            </p:extLst>
          </p:nvPr>
        </p:nvGraphicFramePr>
        <p:xfrm>
          <a:off x="1136577" y="2324925"/>
          <a:ext cx="7560840" cy="2616243"/>
        </p:xfrm>
        <a:graphic>
          <a:graphicData uri="http://schemas.openxmlformats.org/drawingml/2006/table">
            <a:tbl>
              <a:tblPr/>
              <a:tblGrid>
                <a:gridCol w="2736303"/>
                <a:gridCol w="2448272"/>
                <a:gridCol w="2376265"/>
              </a:tblGrid>
              <a:tr h="1211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Постоянная часть 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(размер комиссионного вознаграждения, взимаемого на ежемесячной основе), 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в т.ч. НДС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Оборотная часть </a:t>
                      </a:r>
                      <a:endParaRPr lang="ru-RU" sz="12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размер комиссионного вознаграждения, взимаемого от объема каждой сделки), 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в т.ч. НДС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Тарифный план 1 «Базовый» 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0,00024% 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срок РЕПО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Тарифный план  2 «Экономный» 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150 000 руб.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0,00020% 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срок РЕПО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Тарифный план 3 «Лидер»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500 000 руб.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0,00016% 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срок РЕПО</a:t>
                      </a: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37192" y="6490211"/>
            <a:ext cx="73822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5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Особенности заключения сделок РЕПО с государственными ценными бумагами</a:t>
            </a:r>
            <a:endParaRPr lang="ru-RU" sz="1500" dirty="0">
              <a:solidFill>
                <a:srgbClr val="5F5F5F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8" y="2781300"/>
            <a:ext cx="9902825" cy="1439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СПАСИБО ЗА ВНИМАНИЕ!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017713" y="4941888"/>
            <a:ext cx="5875337" cy="1366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Контакты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: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T</a:t>
            </a: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ел.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:	+7 (495) </a:t>
            </a: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363-3232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Сайт: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	www.micex.ru</a:t>
            </a:r>
            <a:endParaRPr lang="ru-RU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s">
  <a:themeElements>
    <a:clrScheme name="New Colors">
      <a:dk1>
        <a:sysClr val="windowText" lastClr="000000"/>
      </a:dk1>
      <a:lt1>
        <a:sysClr val="window" lastClr="FFFFFF"/>
      </a:lt1>
      <a:dk2>
        <a:srgbClr val="5D758B"/>
      </a:dk2>
      <a:lt2>
        <a:srgbClr val="EEECE1"/>
      </a:lt2>
      <a:accent1>
        <a:srgbClr val="606F8C"/>
      </a:accent1>
      <a:accent2>
        <a:srgbClr val="C42500"/>
      </a:accent2>
      <a:accent3>
        <a:srgbClr val="9BBB59"/>
      </a:accent3>
      <a:accent4>
        <a:srgbClr val="0047A2"/>
      </a:accent4>
      <a:accent5>
        <a:srgbClr val="7A99AC"/>
      </a:accent5>
      <a:accent6>
        <a:srgbClr val="FF45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rus</Template>
  <TotalTime>2198</TotalTime>
  <Words>595</Words>
  <Application>Microsoft Office PowerPoint</Application>
  <PresentationFormat>Лист A4 (210x297 мм)</PresentationFormat>
  <Paragraphs>63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rus</vt:lpstr>
      <vt:lpstr>Особенности заключения сделок РЕПО с государственными ценными бумагами</vt:lpstr>
      <vt:lpstr>График перевода РЕПО с ОФЗ и ОБР на ФБ ММВБ</vt:lpstr>
      <vt:lpstr>Переходный период</vt:lpstr>
      <vt:lpstr>Объем сделок междилерского РЕПО в переходный период</vt:lpstr>
      <vt:lpstr>Рынок ГЦБ: с даты прекращения операций РЕПО на рынке ГЦБ по дату исполнения последней сделки РЕПО</vt:lpstr>
      <vt:lpstr>Рынок ГЦБ: после даты исполнения последней сделки РЕПО</vt:lpstr>
      <vt:lpstr>РЕПО с еврооблигациями</vt:lpstr>
      <vt:lpstr>Новые тарифы по РЕПО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dmitrievatm</dc:creator>
  <cp:lastModifiedBy>Ермаков Александр Ильич</cp:lastModifiedBy>
  <cp:revision>122</cp:revision>
  <dcterms:created xsi:type="dcterms:W3CDTF">2011-10-14T09:30:22Z</dcterms:created>
  <dcterms:modified xsi:type="dcterms:W3CDTF">2012-02-28T07:44:30Z</dcterms:modified>
</cp:coreProperties>
</file>