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4822" r:id="rId2"/>
    <p:sldMasterId id="2147485202" r:id="rId3"/>
    <p:sldMasterId id="2147485224" r:id="rId4"/>
    <p:sldMasterId id="2147485247" r:id="rId5"/>
    <p:sldMasterId id="2147485269" r:id="rId6"/>
    <p:sldMasterId id="2147485292" r:id="rId7"/>
  </p:sldMasterIdLst>
  <p:notesMasterIdLst>
    <p:notesMasterId r:id="rId18"/>
  </p:notesMasterIdLst>
  <p:handoutMasterIdLst>
    <p:handoutMasterId r:id="rId19"/>
  </p:handoutMasterIdLst>
  <p:sldIdLst>
    <p:sldId id="268" r:id="rId8"/>
    <p:sldId id="411" r:id="rId9"/>
    <p:sldId id="398" r:id="rId10"/>
    <p:sldId id="357" r:id="rId11"/>
    <p:sldId id="344" r:id="rId12"/>
    <p:sldId id="402" r:id="rId13"/>
    <p:sldId id="401" r:id="rId14"/>
    <p:sldId id="360" r:id="rId15"/>
    <p:sldId id="336" r:id="rId16"/>
    <p:sldId id="306" r:id="rId1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68"/>
    <a:srgbClr val="FCD0D5"/>
    <a:srgbClr val="F47887"/>
    <a:srgbClr val="CD1126"/>
    <a:srgbClr val="FDE3E6"/>
    <a:srgbClr val="F79BA6"/>
    <a:srgbClr val="FABEC5"/>
    <a:srgbClr val="EF394F"/>
    <a:srgbClr val="EE3248"/>
    <a:srgbClr val="EF3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7" autoAdjust="0"/>
    <p:restoredTop sz="94709" autoAdjust="0"/>
  </p:normalViewPr>
  <p:slideViewPr>
    <p:cSldViewPr>
      <p:cViewPr varScale="1">
        <p:scale>
          <a:sx n="106" d="100"/>
          <a:sy n="106" d="100"/>
        </p:scale>
        <p:origin x="258" y="11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7;&#1058;&#1040;&#1058;%20&#1044;&#1051;&#1071;%20&#1055;&#1056;&#1045;&#1047;%20&#1042;&#105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40;&#1082;&#1090;&#1091;&#1072;&#1083;&#1100;&#1085;&#1099;&#1077;\&#1054;&#1041;&#1065;&#1040;&#1071;\&#1048;&#1089;&#1093;&#1086;&#1076;&#1085;&#1080;&#1082;_&#1057;&#1058;&#1040;&#1058;%20&#1044;&#1051;&#1071;%20&#1055;&#1056;&#1045;&#1047;%20&#1042;&#1056;_%20&#1086;&#1090;%20&#1042;&#1072;&#1089;&#1080;&#1083;&#1100;&#1077;&#1074;&#1072;.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orablev\AppData\Local\Microsoft\Windows\Temporary%20Internet%20Files\Content.Outlook\2Y9ST991\&#1042;&#1056;_2016_(&#1080;&#1102;&#1085;).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orablev\AppData\Local\Microsoft\Windows\Temporary%20Internet%20Files\Content.Outlook\2Y9ST991\&#1042;&#1056;%20&#1052;&#1041;_&#1082;&#1086;&#1085;&#1082;&#1091;&#1088;&#1077;&#1085;&#1090;&#1085;&#1072;&#1103;%20&#1087;&#1086;&#1079;&#1080;&#1094;&#1080;&#1103;_ICAP_Reuters_2016_II.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0;&#1086;&#1087;&#1080;&#1103;%20&#1042;&#1056;_2016_(&#1080;&#1102;&#1085;).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0;&#1086;&#1087;&#1080;&#1103;%20&#1042;&#1056;_2016_(&#1080;&#1102;&#1085;).xls"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7;&#1058;&#1040;&#1058;%20&#1044;&#1051;&#1071;%20&#1055;&#1056;&#1045;&#1047;%20&#1042;&#1056;.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office.micex.com\Public\Files\&#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7;&#1058;&#1040;&#1058;%20&#1044;&#1051;&#1071;%20&#1055;&#1056;&#1045;&#1047;%20&#1042;&#1056;.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4">
                <a:lumMod val="50000"/>
              </a:schemeClr>
            </a:solidFill>
            <a:ln w="15875">
              <a:solidFill>
                <a:schemeClr val="bg1"/>
              </a:solidFill>
            </a:ln>
          </c:spPr>
          <c:dPt>
            <c:idx val="0"/>
            <c:bubble3D val="0"/>
            <c:spPr>
              <a:solidFill>
                <a:schemeClr val="accent3">
                  <a:lumMod val="75000"/>
                </a:schemeClr>
              </a:solidFill>
              <a:ln w="15875">
                <a:solidFill>
                  <a:schemeClr val="bg1"/>
                </a:solidFill>
              </a:ln>
            </c:spPr>
          </c:dPt>
          <c:dPt>
            <c:idx val="1"/>
            <c:bubble3D val="0"/>
            <c:spPr>
              <a:solidFill>
                <a:schemeClr val="accent6">
                  <a:lumMod val="60000"/>
                  <a:lumOff val="40000"/>
                </a:schemeClr>
              </a:solidFill>
              <a:ln w="15875">
                <a:solidFill>
                  <a:schemeClr val="bg1"/>
                </a:solidFill>
              </a:ln>
            </c:spPr>
          </c:dPt>
          <c:dPt>
            <c:idx val="2"/>
            <c:bubble3D val="0"/>
            <c:spPr>
              <a:solidFill>
                <a:schemeClr val="bg1">
                  <a:lumMod val="50000"/>
                </a:schemeClr>
              </a:solidFill>
              <a:ln w="15875">
                <a:solidFill>
                  <a:schemeClr val="bg1"/>
                </a:solidFill>
              </a:ln>
            </c:spPr>
          </c:dPt>
          <c:dLbls>
            <c:dLbl>
              <c:idx val="0"/>
              <c:layout/>
              <c:tx>
                <c:rich>
                  <a:bodyPr/>
                  <a:lstStyle/>
                  <a:p>
                    <a:r>
                      <a:rPr lang="en-US" smtClean="0"/>
                      <a:t>85%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12%</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Структура!$B$40:$B$42</c:f>
              <c:strCache>
                <c:ptCount val="3"/>
                <c:pt idx="0">
                  <c:v>USD/RUB</c:v>
                </c:pt>
                <c:pt idx="1">
                  <c:v>EUR/RUB</c:v>
                </c:pt>
                <c:pt idx="2">
                  <c:v>Others</c:v>
                </c:pt>
              </c:strCache>
            </c:strRef>
          </c:cat>
          <c:val>
            <c:numRef>
              <c:f>Структура!$C$40:$C$42</c:f>
              <c:numCache>
                <c:formatCode>0%</c:formatCode>
                <c:ptCount val="3"/>
                <c:pt idx="0">
                  <c:v>0.83</c:v>
                </c:pt>
                <c:pt idx="1">
                  <c:v>0.14000000000000001</c:v>
                </c:pt>
                <c:pt idx="2">
                  <c:v>3.0000000000000027E-2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669751995286291"/>
          <c:y val="0.38656933508311458"/>
          <c:w val="0.12364261610155873"/>
          <c:h val="0.21760170603674542"/>
        </c:manualLayout>
      </c:layout>
      <c:overlay val="0"/>
      <c:txPr>
        <a:bodyPr/>
        <a:lstStyle/>
        <a:p>
          <a:pPr>
            <a:defRPr sz="800"/>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Нерезиденты!$A$64</c:f>
              <c:strCache>
                <c:ptCount val="1"/>
                <c:pt idx="0">
                  <c:v>Domestics banks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Нерезиденты!$B$63:$C$63</c:f>
              <c:strCache>
                <c:ptCount val="2"/>
                <c:pt idx="0">
                  <c:v>SPOT</c:v>
                </c:pt>
                <c:pt idx="1">
                  <c:v>SWAP</c:v>
                </c:pt>
              </c:strCache>
            </c:strRef>
          </c:cat>
          <c:val>
            <c:numRef>
              <c:f>Нерезиденты!$B$64:$C$64</c:f>
              <c:numCache>
                <c:formatCode>0%</c:formatCode>
                <c:ptCount val="2"/>
                <c:pt idx="0">
                  <c:v>0.57999999999999996</c:v>
                </c:pt>
                <c:pt idx="1">
                  <c:v>0.8</c:v>
                </c:pt>
              </c:numCache>
            </c:numRef>
          </c:val>
        </c:ser>
        <c:ser>
          <c:idx val="1"/>
          <c:order val="1"/>
          <c:tx>
            <c:strRef>
              <c:f>Нерезиденты!$A$65</c:f>
              <c:strCache>
                <c:ptCount val="1"/>
                <c:pt idx="0">
                  <c:v>Brokers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Нерезиденты!$B$63:$C$63</c:f>
              <c:strCache>
                <c:ptCount val="2"/>
                <c:pt idx="0">
                  <c:v>SPOT</c:v>
                </c:pt>
                <c:pt idx="1">
                  <c:v>SWAP</c:v>
                </c:pt>
              </c:strCache>
            </c:strRef>
          </c:cat>
          <c:val>
            <c:numRef>
              <c:f>Нерезиденты!$B$65:$C$65</c:f>
              <c:numCache>
                <c:formatCode>0%</c:formatCode>
                <c:ptCount val="2"/>
                <c:pt idx="0">
                  <c:v>0.27</c:v>
                </c:pt>
                <c:pt idx="1">
                  <c:v>0.05</c:v>
                </c:pt>
              </c:numCache>
            </c:numRef>
          </c:val>
        </c:ser>
        <c:ser>
          <c:idx val="2"/>
          <c:order val="2"/>
          <c:tx>
            <c:strRef>
              <c:f>Нерезиденты!$A$66</c:f>
              <c:strCache>
                <c:ptCount val="1"/>
                <c:pt idx="0">
                  <c:v>Foreign banks branches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Нерезиденты!$B$63:$C$63</c:f>
              <c:strCache>
                <c:ptCount val="2"/>
                <c:pt idx="0">
                  <c:v>SPOT</c:v>
                </c:pt>
                <c:pt idx="1">
                  <c:v>SWAP</c:v>
                </c:pt>
              </c:strCache>
            </c:strRef>
          </c:cat>
          <c:val>
            <c:numRef>
              <c:f>Нерезиденты!$B$66:$C$66</c:f>
              <c:numCache>
                <c:formatCode>0%</c:formatCode>
                <c:ptCount val="2"/>
                <c:pt idx="0">
                  <c:v>0.15</c:v>
                </c:pt>
                <c:pt idx="1">
                  <c:v>0.15</c:v>
                </c:pt>
              </c:numCache>
            </c:numRef>
          </c:val>
        </c:ser>
        <c:dLbls>
          <c:showLegendKey val="0"/>
          <c:showVal val="0"/>
          <c:showCatName val="0"/>
          <c:showSerName val="0"/>
          <c:showPercent val="0"/>
          <c:showBubbleSize val="0"/>
        </c:dLbls>
        <c:gapWidth val="150"/>
        <c:overlap val="100"/>
        <c:axId val="296145760"/>
        <c:axId val="296168016"/>
      </c:barChart>
      <c:catAx>
        <c:axId val="296145760"/>
        <c:scaling>
          <c:orientation val="minMax"/>
        </c:scaling>
        <c:delete val="0"/>
        <c:axPos val="l"/>
        <c:numFmt formatCode="General" sourceLinked="0"/>
        <c:majorTickMark val="out"/>
        <c:minorTickMark val="none"/>
        <c:tickLblPos val="nextTo"/>
        <c:crossAx val="296168016"/>
        <c:crosses val="autoZero"/>
        <c:auto val="1"/>
        <c:lblAlgn val="ctr"/>
        <c:lblOffset val="100"/>
        <c:noMultiLvlLbl val="0"/>
      </c:catAx>
      <c:valAx>
        <c:axId val="296168016"/>
        <c:scaling>
          <c:orientation val="minMax"/>
        </c:scaling>
        <c:delete val="0"/>
        <c:axPos val="b"/>
        <c:majorGridlines/>
        <c:numFmt formatCode="0%" sourceLinked="1"/>
        <c:majorTickMark val="out"/>
        <c:minorTickMark val="none"/>
        <c:tickLblPos val="nextTo"/>
        <c:crossAx val="29614576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78826233573767E-2"/>
          <c:y val="6.2681194178372299E-2"/>
          <c:w val="0.94013605442176851"/>
          <c:h val="0.83790752095699905"/>
        </c:manualLayout>
      </c:layout>
      <c:barChart>
        <c:barDir val="col"/>
        <c:grouping val="stacked"/>
        <c:varyColors val="0"/>
        <c:ser>
          <c:idx val="0"/>
          <c:order val="0"/>
          <c:tx>
            <c:strRef>
              <c:f>'FX_годовые '!$C$9</c:f>
              <c:strCache>
                <c:ptCount val="1"/>
                <c:pt idx="0">
                  <c:v>SPOT</c:v>
                </c:pt>
              </c:strCache>
            </c:strRef>
          </c:tx>
          <c:spPr>
            <a:solidFill>
              <a:schemeClr val="accent1"/>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Lbl>
              <c:idx val="8"/>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'FX_годовые '!$A$11:$A$19</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'FX_годовые '!$C$11:$C$19</c:f>
              <c:numCache>
                <c:formatCode>0.0</c:formatCode>
                <c:ptCount val="9"/>
                <c:pt idx="0">
                  <c:v>5.7339449438337216</c:v>
                </c:pt>
                <c:pt idx="1">
                  <c:v>4.8105770286524105</c:v>
                </c:pt>
                <c:pt idx="2">
                  <c:v>4.9626701362835721</c:v>
                </c:pt>
                <c:pt idx="3">
                  <c:v>6.3439900839554522</c:v>
                </c:pt>
                <c:pt idx="4">
                  <c:v>7.8373999999999997</c:v>
                </c:pt>
                <c:pt idx="5">
                  <c:v>7.2</c:v>
                </c:pt>
                <c:pt idx="6">
                  <c:v>8.0045713078597185</c:v>
                </c:pt>
                <c:pt idx="7">
                  <c:v>6.7</c:v>
                </c:pt>
                <c:pt idx="8">
                  <c:v>7.8</c:v>
                </c:pt>
              </c:numCache>
            </c:numRef>
          </c:val>
        </c:ser>
        <c:ser>
          <c:idx val="1"/>
          <c:order val="1"/>
          <c:tx>
            <c:strRef>
              <c:f>'FX_годовые '!$D$9</c:f>
              <c:strCache>
                <c:ptCount val="1"/>
                <c:pt idx="0">
                  <c:v>SWAP</c:v>
                </c:pt>
              </c:strCache>
            </c:strRef>
          </c:tx>
          <c:spPr>
            <a:solidFill>
              <a:schemeClr val="bg1">
                <a:lumMod val="5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Lbl>
              <c:idx val="8"/>
              <c:layout/>
              <c:tx>
                <c:rich>
                  <a:bodyPr/>
                  <a:lstStyle/>
                  <a:p>
                    <a:r>
                      <a:rPr lang="en-US" dirty="0" smtClean="0"/>
                      <a:t>12,7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'FX_годовые '!$A$11:$A$19</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'FX_годовые '!$D$11:$D$19</c:f>
              <c:numCache>
                <c:formatCode>0.0</c:formatCode>
                <c:ptCount val="9"/>
                <c:pt idx="0">
                  <c:v>4.8844716188213173</c:v>
                </c:pt>
                <c:pt idx="1">
                  <c:v>7.5242358653281283</c:v>
                </c:pt>
                <c:pt idx="2">
                  <c:v>5.5962024941070077</c:v>
                </c:pt>
                <c:pt idx="3">
                  <c:v>5.4041397011472387</c:v>
                </c:pt>
                <c:pt idx="4">
                  <c:v>7.0626000000000007</c:v>
                </c:pt>
                <c:pt idx="5">
                  <c:v>12.2</c:v>
                </c:pt>
                <c:pt idx="6">
                  <c:v>15.776211029954736</c:v>
                </c:pt>
                <c:pt idx="7">
                  <c:v>13.71</c:v>
                </c:pt>
                <c:pt idx="8">
                  <c:v>11.7</c:v>
                </c:pt>
              </c:numCache>
            </c:numRef>
          </c:val>
        </c:ser>
        <c:dLbls>
          <c:showLegendKey val="0"/>
          <c:showVal val="1"/>
          <c:showCatName val="0"/>
          <c:showSerName val="0"/>
          <c:showPercent val="0"/>
          <c:showBubbleSize val="0"/>
        </c:dLbls>
        <c:gapWidth val="38"/>
        <c:overlap val="100"/>
        <c:axId val="296477016"/>
        <c:axId val="296445640"/>
      </c:barChart>
      <c:catAx>
        <c:axId val="296477016"/>
        <c:scaling>
          <c:orientation val="minMax"/>
        </c:scaling>
        <c:delete val="0"/>
        <c:axPos val="b"/>
        <c:numFmt formatCode="General" sourceLinked="1"/>
        <c:majorTickMark val="none"/>
        <c:minorTickMark val="none"/>
        <c:tickLblPos val="nextTo"/>
        <c:spPr>
          <a:noFill/>
          <a:ln w="9525" cap="flat" cmpd="sng" algn="ctr">
            <a:solidFill>
              <a:sysClr val="window" lastClr="FFFFFF">
                <a:lumMod val="75000"/>
              </a:sysClr>
            </a:solidFill>
            <a:prstDash val="solid"/>
            <a:round/>
          </a:ln>
          <a:effectLst/>
        </c:spPr>
        <c:txPr>
          <a:bodyPr rot="-60000000" vert="horz"/>
          <a:lstStyle/>
          <a:p>
            <a:pPr>
              <a:defRPr/>
            </a:pPr>
            <a:endParaRPr lang="ru-RU"/>
          </a:p>
        </c:txPr>
        <c:crossAx val="296445640"/>
        <c:crosses val="autoZero"/>
        <c:auto val="1"/>
        <c:lblAlgn val="ctr"/>
        <c:lblOffset val="100"/>
        <c:noMultiLvlLbl val="0"/>
      </c:catAx>
      <c:valAx>
        <c:axId val="296445640"/>
        <c:scaling>
          <c:orientation val="minMax"/>
        </c:scaling>
        <c:delete val="0"/>
        <c:axPos val="l"/>
        <c:numFmt formatCode="0.0" sourceLinked="1"/>
        <c:majorTickMark val="out"/>
        <c:minorTickMark val="none"/>
        <c:tickLblPos val="nextTo"/>
        <c:spPr>
          <a:ln>
            <a:solidFill>
              <a:sysClr val="window" lastClr="FFFFFF">
                <a:lumMod val="75000"/>
              </a:sysClr>
            </a:solidFill>
          </a:ln>
        </c:spPr>
        <c:crossAx val="296477016"/>
        <c:crosses val="autoZero"/>
        <c:crossBetween val="between"/>
      </c:valAx>
      <c:spPr>
        <a:noFill/>
        <a:ln>
          <a:noFill/>
        </a:ln>
        <a:effectLst/>
      </c:spPr>
    </c:plotArea>
    <c:legend>
      <c:legendPos val="t"/>
      <c:layout>
        <c:manualLayout>
          <c:xMode val="edge"/>
          <c:yMode val="edge"/>
          <c:x val="0.22462596323217715"/>
          <c:y val="5.6452098072085802E-2"/>
          <c:w val="0.23748317643079617"/>
          <c:h val="0.27129183818465169"/>
        </c:manualLayout>
      </c:layout>
      <c:overlay val="0"/>
      <c:spPr>
        <a:noFill/>
        <a:ln>
          <a:noFill/>
        </a:ln>
        <a:effectLst/>
      </c:spPr>
      <c:txPr>
        <a:bodyPr rot="0" vert="horz" anchor="t" anchorCtr="0"/>
        <a:lstStyle/>
        <a:p>
          <a:pPr>
            <a:defRPr sz="1050" b="1" kern="0" baseline="0"/>
          </a:pPr>
          <a:endParaRPr lang="ru-RU"/>
        </a:p>
      </c:txPr>
    </c:legend>
    <c:plotVisOnly val="1"/>
    <c:dispBlanksAs val="gap"/>
    <c:showDLblsOverMax val="0"/>
  </c:chart>
  <c:spPr>
    <a:solidFill>
      <a:sysClr val="window" lastClr="FFFFFF"/>
    </a:solidFill>
    <a:ln w="9525" cap="flat" cmpd="sng" algn="ctr">
      <a:noFill/>
      <a:prstDash val="soli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85739282589675E-2"/>
          <c:y val="0.12498419584723677"/>
          <c:w val="0.8618729221347331"/>
          <c:h val="0.69255767639428889"/>
        </c:manualLayout>
      </c:layout>
      <c:lineChart>
        <c:grouping val="standard"/>
        <c:varyColors val="0"/>
        <c:ser>
          <c:idx val="1"/>
          <c:order val="0"/>
          <c:tx>
            <c:strRef>
              <c:f>'Ср. днев объемы'!$N$3</c:f>
              <c:strCache>
                <c:ptCount val="1"/>
                <c:pt idx="0">
                  <c:v>SWAP, %</c:v>
                </c:pt>
              </c:strCache>
            </c:strRef>
          </c:tx>
          <c:spPr>
            <a:ln w="44450"/>
          </c:spPr>
          <c:marker>
            <c:symbol val="square"/>
            <c:size val="7"/>
            <c:spPr>
              <a:solidFill>
                <a:srgbClr val="C00000"/>
              </a:solidFill>
            </c:spPr>
          </c:marker>
          <c:cat>
            <c:numRef>
              <c:f>'Ср. днев объемы'!$A$16:$A$45</c:f>
              <c:numCache>
                <c:formatCode>[$-409]mmm\-yy;@</c:formatCode>
                <c:ptCount val="3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numCache>
            </c:numRef>
          </c:cat>
          <c:val>
            <c:numRef>
              <c:f>'Ср. днев объемы'!$N$16:$N$45</c:f>
              <c:numCache>
                <c:formatCode>0%</c:formatCode>
                <c:ptCount val="30"/>
                <c:pt idx="0">
                  <c:v>0.57819216572857834</c:v>
                </c:pt>
                <c:pt idx="1">
                  <c:v>0.64814815169675244</c:v>
                </c:pt>
                <c:pt idx="2">
                  <c:v>0.6823791708632625</c:v>
                </c:pt>
                <c:pt idx="3">
                  <c:v>0.68601791797727363</c:v>
                </c:pt>
                <c:pt idx="4">
                  <c:v>0.69674275973572264</c:v>
                </c:pt>
                <c:pt idx="5">
                  <c:v>0.720962705645251</c:v>
                </c:pt>
                <c:pt idx="6">
                  <c:v>0.72827976945440998</c:v>
                </c:pt>
                <c:pt idx="7">
                  <c:v>0.70232249744004016</c:v>
                </c:pt>
                <c:pt idx="8">
                  <c:v>0.63876589640181725</c:v>
                </c:pt>
                <c:pt idx="9">
                  <c:v>0.59813273091976127</c:v>
                </c:pt>
                <c:pt idx="10">
                  <c:v>0.64194251099520505</c:v>
                </c:pt>
                <c:pt idx="11">
                  <c:v>0.61131305144517545</c:v>
                </c:pt>
                <c:pt idx="12">
                  <c:v>0.61379310344827587</c:v>
                </c:pt>
                <c:pt idx="13">
                  <c:v>0.60228035089816823</c:v>
                </c:pt>
                <c:pt idx="14">
                  <c:v>0.65676466247648946</c:v>
                </c:pt>
                <c:pt idx="15">
                  <c:v>0.69056232996860312</c:v>
                </c:pt>
                <c:pt idx="16">
                  <c:v>0.73326107120832618</c:v>
                </c:pt>
                <c:pt idx="17">
                  <c:v>0.71849124170377332</c:v>
                </c:pt>
                <c:pt idx="18">
                  <c:v>0.70231465671440851</c:v>
                </c:pt>
                <c:pt idx="19">
                  <c:v>0.635700667486362</c:v>
                </c:pt>
                <c:pt idx="20">
                  <c:v>0.69537764739448271</c:v>
                </c:pt>
                <c:pt idx="21">
                  <c:v>0.65052589638908886</c:v>
                </c:pt>
                <c:pt idx="22">
                  <c:v>0.63741884323298548</c:v>
                </c:pt>
                <c:pt idx="23">
                  <c:v>0.64442128884584093</c:v>
                </c:pt>
                <c:pt idx="24">
                  <c:v>0.56746539495638149</c:v>
                </c:pt>
                <c:pt idx="25">
                  <c:v>0.59444746638407731</c:v>
                </c:pt>
                <c:pt idx="26">
                  <c:v>0.64681926958826774</c:v>
                </c:pt>
                <c:pt idx="27">
                  <c:v>0.63992646299691747</c:v>
                </c:pt>
                <c:pt idx="28">
                  <c:v>0.72107609581629739</c:v>
                </c:pt>
                <c:pt idx="29">
                  <c:v>0.70308537982354546</c:v>
                </c:pt>
              </c:numCache>
            </c:numRef>
          </c:val>
          <c:smooth val="0"/>
        </c:ser>
        <c:ser>
          <c:idx val="0"/>
          <c:order val="1"/>
          <c:tx>
            <c:strRef>
              <c:f>'Ср. днев объемы'!$M$3</c:f>
              <c:strCache>
                <c:ptCount val="1"/>
                <c:pt idx="0">
                  <c:v>SPOT, %</c:v>
                </c:pt>
              </c:strCache>
            </c:strRef>
          </c:tx>
          <c:spPr>
            <a:ln w="44450"/>
          </c:spPr>
          <c:marker>
            <c:symbol val="triangle"/>
            <c:size val="9"/>
          </c:marker>
          <c:cat>
            <c:numRef>
              <c:f>'Ср. днев объемы'!$A$16:$A$45</c:f>
              <c:numCache>
                <c:formatCode>[$-409]mmm\-yy;@</c:formatCode>
                <c:ptCount val="3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numCache>
            </c:numRef>
          </c:cat>
          <c:val>
            <c:numRef>
              <c:f>'Ср. днев объемы'!$M$16:$M$45</c:f>
              <c:numCache>
                <c:formatCode>0%</c:formatCode>
                <c:ptCount val="30"/>
                <c:pt idx="0">
                  <c:v>0.4218078342714216</c:v>
                </c:pt>
                <c:pt idx="1">
                  <c:v>0.35185184830324745</c:v>
                </c:pt>
                <c:pt idx="2">
                  <c:v>0.3176208291367375</c:v>
                </c:pt>
                <c:pt idx="3">
                  <c:v>0.31398208202272632</c:v>
                </c:pt>
                <c:pt idx="4">
                  <c:v>0.30325724026427747</c:v>
                </c:pt>
                <c:pt idx="5">
                  <c:v>0.27903729435474911</c:v>
                </c:pt>
                <c:pt idx="6">
                  <c:v>0.27172023054558997</c:v>
                </c:pt>
                <c:pt idx="7">
                  <c:v>0.29767750255995978</c:v>
                </c:pt>
                <c:pt idx="8">
                  <c:v>0.36123410359818287</c:v>
                </c:pt>
                <c:pt idx="9">
                  <c:v>0.40186726908023884</c:v>
                </c:pt>
                <c:pt idx="10">
                  <c:v>0.35805748900479506</c:v>
                </c:pt>
                <c:pt idx="11">
                  <c:v>0.38868694855482455</c:v>
                </c:pt>
                <c:pt idx="12">
                  <c:v>0.38620689655172413</c:v>
                </c:pt>
                <c:pt idx="13">
                  <c:v>0.39771964910183172</c:v>
                </c:pt>
                <c:pt idx="14">
                  <c:v>0.34323533752351065</c:v>
                </c:pt>
                <c:pt idx="15">
                  <c:v>0.30943767003139688</c:v>
                </c:pt>
                <c:pt idx="16">
                  <c:v>0.26673892879167388</c:v>
                </c:pt>
                <c:pt idx="17">
                  <c:v>0.28150875829622668</c:v>
                </c:pt>
                <c:pt idx="18">
                  <c:v>0.29768534328559149</c:v>
                </c:pt>
                <c:pt idx="19">
                  <c:v>0.36429933251363811</c:v>
                </c:pt>
                <c:pt idx="20">
                  <c:v>0.30462235260551718</c:v>
                </c:pt>
                <c:pt idx="21">
                  <c:v>0.34947410361091119</c:v>
                </c:pt>
                <c:pt idx="22">
                  <c:v>0.36258115676701447</c:v>
                </c:pt>
                <c:pt idx="23">
                  <c:v>0.35557871115415907</c:v>
                </c:pt>
                <c:pt idx="24">
                  <c:v>0.43253460504361863</c:v>
                </c:pt>
                <c:pt idx="25">
                  <c:v>0.40555253361592269</c:v>
                </c:pt>
                <c:pt idx="26">
                  <c:v>0.35318073041173231</c:v>
                </c:pt>
                <c:pt idx="27">
                  <c:v>0.36007353700308259</c:v>
                </c:pt>
                <c:pt idx="28">
                  <c:v>0.2789239041837025</c:v>
                </c:pt>
                <c:pt idx="29">
                  <c:v>0.29691462017645448</c:v>
                </c:pt>
              </c:numCache>
            </c:numRef>
          </c:val>
          <c:smooth val="0"/>
        </c:ser>
        <c:dLbls>
          <c:showLegendKey val="0"/>
          <c:showVal val="0"/>
          <c:showCatName val="0"/>
          <c:showSerName val="0"/>
          <c:showPercent val="0"/>
          <c:showBubbleSize val="0"/>
        </c:dLbls>
        <c:marker val="1"/>
        <c:smooth val="0"/>
        <c:axId val="130221456"/>
        <c:axId val="66079352"/>
      </c:lineChart>
      <c:dateAx>
        <c:axId val="130221456"/>
        <c:scaling>
          <c:orientation val="minMax"/>
        </c:scaling>
        <c:delete val="0"/>
        <c:axPos val="b"/>
        <c:numFmt formatCode="[$-409]mmm\-yy;@" sourceLinked="0"/>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ru-RU"/>
          </a:p>
        </c:txPr>
        <c:crossAx val="66079352"/>
        <c:crosses val="autoZero"/>
        <c:auto val="1"/>
        <c:lblOffset val="100"/>
        <c:baseTimeUnit val="months"/>
      </c:dateAx>
      <c:valAx>
        <c:axId val="6607935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130221456"/>
        <c:crosses val="autoZero"/>
        <c:crossBetween val="between"/>
      </c:valAx>
    </c:plotArea>
    <c:legend>
      <c:legendPos val="r"/>
      <c:layout>
        <c:manualLayout>
          <c:xMode val="edge"/>
          <c:yMode val="edge"/>
          <c:x val="0.1324126380260435"/>
          <c:y val="0.26028202459040378"/>
          <c:w val="0.24212596667619382"/>
          <c:h val="0.23745026804738592"/>
        </c:manualLayout>
      </c:layout>
      <c:overlay val="0"/>
      <c:txPr>
        <a:bodyPr/>
        <a:lstStyle/>
        <a:p>
          <a:pPr>
            <a:defRPr sz="1050" b="0" i="0" u="none" strike="noStrike" baseline="0">
              <a:solidFill>
                <a:srgbClr val="000000"/>
              </a:solidFill>
              <a:latin typeface="Calibri"/>
              <a:ea typeface="Calibri"/>
              <a:cs typeface="Calibri"/>
            </a:defRPr>
          </a:pPr>
          <a:endParaRPr lang="ru-RU"/>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023564614598229E-2"/>
          <c:y val="2.5269232650266541E-2"/>
          <c:w val="0.91790416788711038"/>
          <c:h val="0.81416670742244179"/>
        </c:manualLayout>
      </c:layout>
      <c:lineChart>
        <c:grouping val="standard"/>
        <c:varyColors val="0"/>
        <c:ser>
          <c:idx val="0"/>
          <c:order val="0"/>
          <c:tx>
            <c:strRef>
              <c:f>'Общее квартальное'!$I$3</c:f>
              <c:strCache>
                <c:ptCount val="1"/>
                <c:pt idx="0">
                  <c:v>MOEX/ICAP</c:v>
                </c:pt>
              </c:strCache>
            </c:strRef>
          </c:tx>
          <c:marker>
            <c:symbol val="none"/>
          </c:marker>
          <c:cat>
            <c:strRef>
              <c:f>'Общее квартальное'!$H$4:$H$29</c:f>
              <c:strCache>
                <c:ptCount val="26"/>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strCache>
            </c:strRef>
          </c:cat>
          <c:val>
            <c:numRef>
              <c:f>'Общее квартальное'!$I$4:$I$29</c:f>
              <c:numCache>
                <c:formatCode>0.0</c:formatCode>
                <c:ptCount val="26"/>
                <c:pt idx="0">
                  <c:v>6.6597785744133535</c:v>
                </c:pt>
                <c:pt idx="1">
                  <c:v>6.4242149593872382</c:v>
                </c:pt>
                <c:pt idx="2">
                  <c:v>7.149088903275258</c:v>
                </c:pt>
                <c:pt idx="3">
                  <c:v>6.2425274801989259</c:v>
                </c:pt>
                <c:pt idx="4">
                  <c:v>6.4071425355368543</c:v>
                </c:pt>
                <c:pt idx="5">
                  <c:v>6.4047824442876795</c:v>
                </c:pt>
                <c:pt idx="6">
                  <c:v>6.9041153144829908</c:v>
                </c:pt>
                <c:pt idx="7">
                  <c:v>7.5139971044069149</c:v>
                </c:pt>
                <c:pt idx="8">
                  <c:v>11.051692935735904</c:v>
                </c:pt>
                <c:pt idx="9">
                  <c:v>11.80626188299205</c:v>
                </c:pt>
                <c:pt idx="10">
                  <c:v>14.789311279632718</c:v>
                </c:pt>
                <c:pt idx="11">
                  <c:v>16.340418745744103</c:v>
                </c:pt>
                <c:pt idx="12">
                  <c:v>11.399521638902041</c:v>
                </c:pt>
                <c:pt idx="13">
                  <c:v>16.470154045778362</c:v>
                </c:pt>
                <c:pt idx="14">
                  <c:v>24.628057367681368</c:v>
                </c:pt>
                <c:pt idx="15">
                  <c:v>27.262460744351841</c:v>
                </c:pt>
                <c:pt idx="16">
                  <c:v>29.761743407937292</c:v>
                </c:pt>
                <c:pt idx="17">
                  <c:v>33.378082714434179</c:v>
                </c:pt>
                <c:pt idx="18">
                  <c:v>25.553714505888859</c:v>
                </c:pt>
                <c:pt idx="19">
                  <c:v>18.186258530147541</c:v>
                </c:pt>
                <c:pt idx="20">
                  <c:v>13.879748481349111</c:v>
                </c:pt>
                <c:pt idx="21">
                  <c:v>23.753396841236519</c:v>
                </c:pt>
                <c:pt idx="22">
                  <c:v>25.122976087374944</c:v>
                </c:pt>
                <c:pt idx="23">
                  <c:v>25.842746585669968</c:v>
                </c:pt>
                <c:pt idx="24">
                  <c:v>20.135941079679441</c:v>
                </c:pt>
                <c:pt idx="25">
                  <c:v>24.593144291931981</c:v>
                </c:pt>
              </c:numCache>
            </c:numRef>
          </c:val>
          <c:smooth val="0"/>
        </c:ser>
        <c:ser>
          <c:idx val="1"/>
          <c:order val="1"/>
          <c:tx>
            <c:strRef>
              <c:f>'Общее квартальное'!$J$3</c:f>
              <c:strCache>
                <c:ptCount val="1"/>
                <c:pt idx="0">
                  <c:v>MOEX/Reuters</c:v>
                </c:pt>
              </c:strCache>
            </c:strRef>
          </c:tx>
          <c:marker>
            <c:symbol val="none"/>
          </c:marker>
          <c:cat>
            <c:strRef>
              <c:f>'Общее квартальное'!$H$4:$H$29</c:f>
              <c:strCache>
                <c:ptCount val="26"/>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strCache>
            </c:strRef>
          </c:cat>
          <c:val>
            <c:numRef>
              <c:f>'Общее квартальное'!$J$4:$J$29</c:f>
              <c:numCache>
                <c:formatCode>0.0</c:formatCode>
                <c:ptCount val="26"/>
                <c:pt idx="0">
                  <c:v>7.3051917949265714</c:v>
                </c:pt>
                <c:pt idx="1">
                  <c:v>7.1230374860186547</c:v>
                </c:pt>
                <c:pt idx="2">
                  <c:v>7.6482116456036602</c:v>
                </c:pt>
                <c:pt idx="3">
                  <c:v>8.2223879114188811</c:v>
                </c:pt>
                <c:pt idx="4">
                  <c:v>6.5636640540990552</c:v>
                </c:pt>
                <c:pt idx="5">
                  <c:v>6.9611716413078577</c:v>
                </c:pt>
                <c:pt idx="6">
                  <c:v>7.6937560336495681</c:v>
                </c:pt>
                <c:pt idx="7">
                  <c:v>10.121479631807311</c:v>
                </c:pt>
                <c:pt idx="8">
                  <c:v>10.095721496794747</c:v>
                </c:pt>
                <c:pt idx="9">
                  <c:v>10.454209878124811</c:v>
                </c:pt>
                <c:pt idx="10">
                  <c:v>12.289213420456713</c:v>
                </c:pt>
                <c:pt idx="11">
                  <c:v>14.142068115686035</c:v>
                </c:pt>
                <c:pt idx="12">
                  <c:v>11.068046186990706</c:v>
                </c:pt>
                <c:pt idx="13">
                  <c:v>14.372929418992461</c:v>
                </c:pt>
                <c:pt idx="14">
                  <c:v>17.485219076997708</c:v>
                </c:pt>
                <c:pt idx="15">
                  <c:v>19.08372252104629</c:v>
                </c:pt>
                <c:pt idx="16">
                  <c:v>19.948827493588972</c:v>
                </c:pt>
                <c:pt idx="17">
                  <c:v>22.701242591494054</c:v>
                </c:pt>
                <c:pt idx="18">
                  <c:v>20.004907927467279</c:v>
                </c:pt>
                <c:pt idx="19">
                  <c:v>18.020012953556165</c:v>
                </c:pt>
                <c:pt idx="20">
                  <c:v>12.314089549822322</c:v>
                </c:pt>
                <c:pt idx="21">
                  <c:v>20.762123586147791</c:v>
                </c:pt>
                <c:pt idx="22">
                  <c:v>20.755090883126165</c:v>
                </c:pt>
                <c:pt idx="23">
                  <c:v>21.179461900449212</c:v>
                </c:pt>
                <c:pt idx="24">
                  <c:v>17.282356530221911</c:v>
                </c:pt>
                <c:pt idx="25">
                  <c:v>20.344067005891379</c:v>
                </c:pt>
              </c:numCache>
            </c:numRef>
          </c:val>
          <c:smooth val="0"/>
        </c:ser>
        <c:dLbls>
          <c:showLegendKey val="0"/>
          <c:showVal val="0"/>
          <c:showCatName val="0"/>
          <c:showSerName val="0"/>
          <c:showPercent val="0"/>
          <c:showBubbleSize val="0"/>
        </c:dLbls>
        <c:smooth val="0"/>
        <c:axId val="66080528"/>
        <c:axId val="66080920"/>
      </c:lineChart>
      <c:catAx>
        <c:axId val="66080528"/>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ru-RU"/>
          </a:p>
        </c:txPr>
        <c:crossAx val="66080920"/>
        <c:crosses val="autoZero"/>
        <c:auto val="1"/>
        <c:lblAlgn val="ctr"/>
        <c:lblOffset val="100"/>
        <c:tickLblSkip val="1"/>
        <c:noMultiLvlLbl val="0"/>
      </c:catAx>
      <c:valAx>
        <c:axId val="66080920"/>
        <c:scaling>
          <c:orientation val="minMax"/>
          <c:max val="35"/>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66080528"/>
        <c:crosses val="autoZero"/>
        <c:crossBetween val="between"/>
        <c:majorUnit val="5"/>
        <c:minorUnit val="1"/>
      </c:valAx>
      <c:spPr>
        <a:effectLst>
          <a:softEdge rad="0"/>
        </a:effectLst>
      </c:spPr>
    </c:plotArea>
    <c:legend>
      <c:legendPos val="r"/>
      <c:layout>
        <c:manualLayout>
          <c:xMode val="edge"/>
          <c:yMode val="edge"/>
          <c:x val="0.11321125078093219"/>
          <c:y val="5.5922807914125655E-2"/>
          <c:w val="0.25787007122323446"/>
          <c:h val="0.15789969293400186"/>
        </c:manualLayout>
      </c:layout>
      <c:overlay val="0"/>
      <c:txPr>
        <a:bodyPr/>
        <a:lstStyle/>
        <a:p>
          <a:pPr>
            <a:defRPr sz="845" b="1" i="0" u="none" strike="noStrike" baseline="0">
              <a:solidFill>
                <a:srgbClr val="000000"/>
              </a:solidFill>
              <a:latin typeface="Calibri"/>
              <a:ea typeface="Calibri"/>
              <a:cs typeface="Calibri"/>
            </a:defRPr>
          </a:pPr>
          <a:endParaRPr lang="ru-RU"/>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КлОбороты!$W$30</c:f>
              <c:strCache>
                <c:ptCount val="1"/>
                <c:pt idx="0">
                  <c:v>Client turnover (SPOT), RUB bn</c:v>
                </c:pt>
              </c:strCache>
            </c:strRef>
          </c:tx>
          <c:invertIfNegative val="0"/>
          <c:cat>
            <c:numRef>
              <c:f>КлОбороты!$F$28:$F$45</c:f>
              <c:numCache>
                <c:formatCode>[$-409]mmm\-yy;@</c:formatCode>
                <c:ptCount val="1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numCache>
            </c:numRef>
          </c:cat>
          <c:val>
            <c:numRef>
              <c:f>КлОбороты!$G$28:$G$45</c:f>
              <c:numCache>
                <c:formatCode>#,##0</c:formatCode>
                <c:ptCount val="18"/>
                <c:pt idx="0">
                  <c:v>5855.2286689695302</c:v>
                </c:pt>
                <c:pt idx="1">
                  <c:v>8998.418879537674</c:v>
                </c:pt>
                <c:pt idx="2">
                  <c:v>8254.7254444884566</c:v>
                </c:pt>
                <c:pt idx="3">
                  <c:v>9060.1923148003643</c:v>
                </c:pt>
                <c:pt idx="4">
                  <c:v>6776.5817237066494</c:v>
                </c:pt>
                <c:pt idx="5">
                  <c:v>9450.6315748383313</c:v>
                </c:pt>
                <c:pt idx="6">
                  <c:v>10224.382023307451</c:v>
                </c:pt>
                <c:pt idx="7">
                  <c:v>15062.54046124687</c:v>
                </c:pt>
                <c:pt idx="8">
                  <c:v>14501.556170991726</c:v>
                </c:pt>
                <c:pt idx="9">
                  <c:v>14268.118650570163</c:v>
                </c:pt>
                <c:pt idx="10">
                  <c:v>12003.573797985873</c:v>
                </c:pt>
                <c:pt idx="11">
                  <c:v>15329.630922181912</c:v>
                </c:pt>
                <c:pt idx="12">
                  <c:v>17286.433125001804</c:v>
                </c:pt>
                <c:pt idx="13">
                  <c:v>18838.064330451642</c:v>
                </c:pt>
                <c:pt idx="14">
                  <c:v>16466.630846466225</c:v>
                </c:pt>
                <c:pt idx="15">
                  <c:v>14947.599593077788</c:v>
                </c:pt>
                <c:pt idx="16">
                  <c:v>9816.714094763407</c:v>
                </c:pt>
                <c:pt idx="17">
                  <c:v>12491.856186294712</c:v>
                </c:pt>
              </c:numCache>
            </c:numRef>
          </c:val>
        </c:ser>
        <c:dLbls>
          <c:showLegendKey val="0"/>
          <c:showVal val="0"/>
          <c:showCatName val="0"/>
          <c:showSerName val="0"/>
          <c:showPercent val="0"/>
          <c:showBubbleSize val="0"/>
        </c:dLbls>
        <c:gapWidth val="150"/>
        <c:axId val="297020304"/>
        <c:axId val="297020696"/>
      </c:barChart>
      <c:lineChart>
        <c:grouping val="standard"/>
        <c:varyColors val="0"/>
        <c:ser>
          <c:idx val="1"/>
          <c:order val="1"/>
          <c:tx>
            <c:strRef>
              <c:f>КлОбороты!$X$30</c:f>
              <c:strCache>
                <c:ptCount val="1"/>
                <c:pt idx="0">
                  <c:v>Registered clients</c:v>
                </c:pt>
              </c:strCache>
            </c:strRef>
          </c:tx>
          <c:marker>
            <c:symbol val="none"/>
          </c:marker>
          <c:cat>
            <c:numRef>
              <c:f>КлОбороты!$F$28:$F$45</c:f>
              <c:numCache>
                <c:formatCode>[$-409]mmm\-yy;@</c:formatCode>
                <c:ptCount val="1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numCache>
            </c:numRef>
          </c:cat>
          <c:val>
            <c:numRef>
              <c:f>КлОбороты!$I$28:$I$45</c:f>
              <c:numCache>
                <c:formatCode>_-* #,##0_€_-;\-* #,##0_€_-;_-* "-"??_€_-;_-@_-</c:formatCode>
                <c:ptCount val="18"/>
                <c:pt idx="0">
                  <c:v>225521</c:v>
                </c:pt>
                <c:pt idx="1">
                  <c:v>235009</c:v>
                </c:pt>
                <c:pt idx="2">
                  <c:v>247968</c:v>
                </c:pt>
                <c:pt idx="3">
                  <c:v>256945</c:v>
                </c:pt>
                <c:pt idx="4">
                  <c:v>263228</c:v>
                </c:pt>
                <c:pt idx="5">
                  <c:v>273666</c:v>
                </c:pt>
                <c:pt idx="6">
                  <c:v>365166</c:v>
                </c:pt>
                <c:pt idx="7">
                  <c:v>377781</c:v>
                </c:pt>
                <c:pt idx="8">
                  <c:v>610552</c:v>
                </c:pt>
                <c:pt idx="9">
                  <c:v>628204</c:v>
                </c:pt>
                <c:pt idx="10">
                  <c:v>640445</c:v>
                </c:pt>
                <c:pt idx="11">
                  <c:v>659326</c:v>
                </c:pt>
                <c:pt idx="12">
                  <c:v>671247</c:v>
                </c:pt>
                <c:pt idx="13">
                  <c:v>685002</c:v>
                </c:pt>
                <c:pt idx="14">
                  <c:v>698285</c:v>
                </c:pt>
                <c:pt idx="15">
                  <c:v>710042</c:v>
                </c:pt>
                <c:pt idx="16">
                  <c:v>719858</c:v>
                </c:pt>
                <c:pt idx="17">
                  <c:v>731902</c:v>
                </c:pt>
              </c:numCache>
            </c:numRef>
          </c:val>
          <c:smooth val="0"/>
        </c:ser>
        <c:dLbls>
          <c:showLegendKey val="0"/>
          <c:showVal val="0"/>
          <c:showCatName val="0"/>
          <c:showSerName val="0"/>
          <c:showPercent val="0"/>
          <c:showBubbleSize val="0"/>
        </c:dLbls>
        <c:marker val="1"/>
        <c:smooth val="0"/>
        <c:axId val="297021480"/>
        <c:axId val="297021088"/>
      </c:lineChart>
      <c:dateAx>
        <c:axId val="297020304"/>
        <c:scaling>
          <c:orientation val="minMax"/>
        </c:scaling>
        <c:delete val="0"/>
        <c:axPos val="b"/>
        <c:numFmt formatCode="[$-409]mmm\-yy;@" sourceLinked="1"/>
        <c:majorTickMark val="out"/>
        <c:minorTickMark val="none"/>
        <c:tickLblPos val="nextTo"/>
        <c:txPr>
          <a:bodyPr/>
          <a:lstStyle/>
          <a:p>
            <a:pPr>
              <a:defRPr sz="900"/>
            </a:pPr>
            <a:endParaRPr lang="ru-RU"/>
          </a:p>
        </c:txPr>
        <c:crossAx val="297020696"/>
        <c:crosses val="autoZero"/>
        <c:auto val="1"/>
        <c:lblOffset val="100"/>
        <c:baseTimeUnit val="months"/>
      </c:dateAx>
      <c:valAx>
        <c:axId val="297020696"/>
        <c:scaling>
          <c:orientation val="minMax"/>
        </c:scaling>
        <c:delete val="0"/>
        <c:axPos val="l"/>
        <c:majorGridlines/>
        <c:numFmt formatCode="#,##0" sourceLinked="1"/>
        <c:majorTickMark val="out"/>
        <c:minorTickMark val="none"/>
        <c:tickLblPos val="nextTo"/>
        <c:crossAx val="297020304"/>
        <c:crosses val="autoZero"/>
        <c:crossBetween val="between"/>
      </c:valAx>
      <c:valAx>
        <c:axId val="297021088"/>
        <c:scaling>
          <c:orientation val="minMax"/>
        </c:scaling>
        <c:delete val="0"/>
        <c:axPos val="r"/>
        <c:numFmt formatCode="_-* #,##0_€_-;\-* #,##0_€_-;_-* &quot;-&quot;??_€_-;_-@_-" sourceLinked="1"/>
        <c:majorTickMark val="out"/>
        <c:minorTickMark val="none"/>
        <c:tickLblPos val="nextTo"/>
        <c:crossAx val="297021480"/>
        <c:crosses val="max"/>
        <c:crossBetween val="between"/>
        <c:dispUnits>
          <c:builtInUnit val="hundredThousands"/>
          <c:dispUnitsLbl>
            <c:layout/>
          </c:dispUnitsLbl>
        </c:dispUnits>
      </c:valAx>
      <c:dateAx>
        <c:axId val="297021480"/>
        <c:scaling>
          <c:orientation val="minMax"/>
        </c:scaling>
        <c:delete val="1"/>
        <c:axPos val="b"/>
        <c:numFmt formatCode="[$-409]mmm\-yy;@" sourceLinked="1"/>
        <c:majorTickMark val="out"/>
        <c:minorTickMark val="none"/>
        <c:tickLblPos val="nextTo"/>
        <c:crossAx val="297021088"/>
        <c:crosses val="autoZero"/>
        <c:auto val="1"/>
        <c:lblOffset val="100"/>
        <c:baseTimeUnit val="months"/>
      </c:dateAx>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5970695810569"/>
          <c:y val="0.10569889455641943"/>
          <c:w val="0.88555350807378175"/>
          <c:h val="0.71076198022417014"/>
        </c:manualLayout>
      </c:layout>
      <c:lineChart>
        <c:grouping val="standard"/>
        <c:varyColors val="0"/>
        <c:ser>
          <c:idx val="0"/>
          <c:order val="0"/>
          <c:tx>
            <c:strRef>
              <c:f>КлОбороты!$B$3</c:f>
              <c:strCache>
                <c:ptCount val="1"/>
                <c:pt idx="0">
                  <c:v>Total</c:v>
                </c:pt>
              </c:strCache>
            </c:strRef>
          </c:tx>
          <c:marker>
            <c:symbol val="triangle"/>
            <c:size val="9"/>
          </c:marker>
          <c:dPt>
            <c:idx val="10"/>
            <c:bubble3D val="0"/>
            <c:spPr>
              <a:ln w="44450"/>
            </c:spPr>
          </c:dPt>
          <c:cat>
            <c:numRef>
              <c:f>КлОбороты!$A$28:$A$45</c:f>
              <c:numCache>
                <c:formatCode>[$-409]mmm\-yy;@</c:formatCode>
                <c:ptCount val="1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numCache>
            </c:numRef>
          </c:cat>
          <c:val>
            <c:numRef>
              <c:f>КлОбороты!$B$28:$B$45</c:f>
              <c:numCache>
                <c:formatCode>#,##0</c:formatCode>
                <c:ptCount val="18"/>
                <c:pt idx="0">
                  <c:v>5855.2286689695302</c:v>
                </c:pt>
                <c:pt idx="1">
                  <c:v>8998.418879537674</c:v>
                </c:pt>
                <c:pt idx="2">
                  <c:v>8254.7254444884566</c:v>
                </c:pt>
                <c:pt idx="3">
                  <c:v>9060.1923148003643</c:v>
                </c:pt>
                <c:pt idx="4">
                  <c:v>6776.5817237066494</c:v>
                </c:pt>
                <c:pt idx="5">
                  <c:v>9450.6315748383313</c:v>
                </c:pt>
                <c:pt idx="6">
                  <c:v>10224.382023307451</c:v>
                </c:pt>
                <c:pt idx="7">
                  <c:v>15062.54046124687</c:v>
                </c:pt>
                <c:pt idx="8">
                  <c:v>14501.556170991726</c:v>
                </c:pt>
                <c:pt idx="9">
                  <c:v>14268.118650570163</c:v>
                </c:pt>
                <c:pt idx="10">
                  <c:v>12003.573797985873</c:v>
                </c:pt>
                <c:pt idx="11">
                  <c:v>15329.630922181912</c:v>
                </c:pt>
                <c:pt idx="12">
                  <c:v>17286.433125001804</c:v>
                </c:pt>
                <c:pt idx="13">
                  <c:v>18838.064330451642</c:v>
                </c:pt>
                <c:pt idx="14">
                  <c:v>16466.630846466225</c:v>
                </c:pt>
                <c:pt idx="15">
                  <c:v>14947.599593077788</c:v>
                </c:pt>
                <c:pt idx="16">
                  <c:v>9816.714094763407</c:v>
                </c:pt>
                <c:pt idx="17">
                  <c:v>12491.856186294712</c:v>
                </c:pt>
              </c:numCache>
            </c:numRef>
          </c:val>
          <c:smooth val="0"/>
        </c:ser>
        <c:ser>
          <c:idx val="1"/>
          <c:order val="1"/>
          <c:tx>
            <c:strRef>
              <c:f>КлОбороты!$B$54</c:f>
              <c:strCache>
                <c:ptCount val="1"/>
                <c:pt idx="0">
                  <c:v>SPOT</c:v>
                </c:pt>
              </c:strCache>
            </c:strRef>
          </c:tx>
          <c:spPr>
            <a:ln w="44450"/>
          </c:spPr>
          <c:marker>
            <c:symbol val="square"/>
            <c:size val="7"/>
            <c:spPr>
              <a:solidFill>
                <a:srgbClr val="C00000"/>
              </a:solidFill>
            </c:spPr>
          </c:marker>
          <c:cat>
            <c:numRef>
              <c:f>КлОбороты!$A$28:$A$45</c:f>
              <c:numCache>
                <c:formatCode>[$-409]mmm\-yy;@</c:formatCode>
                <c:ptCount val="1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numCache>
            </c:numRef>
          </c:cat>
          <c:val>
            <c:numRef>
              <c:f>КлОбороты!$B$79:$B$96</c:f>
              <c:numCache>
                <c:formatCode>#,##0</c:formatCode>
                <c:ptCount val="18"/>
                <c:pt idx="0" formatCode="#,###,##0">
                  <c:v>4821.5195673495764</c:v>
                </c:pt>
                <c:pt idx="1">
                  <c:v>7229.322299442495</c:v>
                </c:pt>
                <c:pt idx="2">
                  <c:v>6350.410789563678</c:v>
                </c:pt>
                <c:pt idx="3">
                  <c:v>7104.639753718373</c:v>
                </c:pt>
                <c:pt idx="4">
                  <c:v>5106.7844578183904</c:v>
                </c:pt>
                <c:pt idx="5">
                  <c:v>7535.9739866202099</c:v>
                </c:pt>
                <c:pt idx="6">
                  <c:v>8387.1369877531997</c:v>
                </c:pt>
                <c:pt idx="7">
                  <c:v>12919.943633348759</c:v>
                </c:pt>
                <c:pt idx="8">
                  <c:v>11379.232937118783</c:v>
                </c:pt>
                <c:pt idx="9">
                  <c:v>11100.795104440765</c:v>
                </c:pt>
                <c:pt idx="10">
                  <c:v>9492.0223443619834</c:v>
                </c:pt>
                <c:pt idx="11">
                  <c:v>11876.793645273168</c:v>
                </c:pt>
                <c:pt idx="12">
                  <c:v>14703.031724756853</c:v>
                </c:pt>
                <c:pt idx="13">
                  <c:v>15980.869635445446</c:v>
                </c:pt>
                <c:pt idx="14">
                  <c:v>12940.800215890802</c:v>
                </c:pt>
                <c:pt idx="15">
                  <c:v>11449.711783705136</c:v>
                </c:pt>
                <c:pt idx="16">
                  <c:v>7176.4055559932149</c:v>
                </c:pt>
                <c:pt idx="17">
                  <c:v>8940.8633592554797</c:v>
                </c:pt>
              </c:numCache>
            </c:numRef>
          </c:val>
          <c:smooth val="0"/>
        </c:ser>
        <c:dLbls>
          <c:showLegendKey val="0"/>
          <c:showVal val="0"/>
          <c:showCatName val="0"/>
          <c:showSerName val="0"/>
          <c:showPercent val="0"/>
          <c:showBubbleSize val="0"/>
        </c:dLbls>
        <c:marker val="1"/>
        <c:smooth val="0"/>
        <c:axId val="297022264"/>
        <c:axId val="297022656"/>
      </c:lineChart>
      <c:dateAx>
        <c:axId val="297022264"/>
        <c:scaling>
          <c:orientation val="minMax"/>
        </c:scaling>
        <c:delete val="0"/>
        <c:axPos val="b"/>
        <c:numFmt formatCode="[$-409]mmm\-yy;@" sourceLinked="0"/>
        <c:majorTickMark val="out"/>
        <c:minorTickMark val="none"/>
        <c:tickLblPos val="nextTo"/>
        <c:txPr>
          <a:bodyPr rot="-2700000" vert="horz"/>
          <a:lstStyle/>
          <a:p>
            <a:pPr>
              <a:defRPr sz="900" b="0" i="0" u="none" strike="noStrike" baseline="0">
                <a:solidFill>
                  <a:srgbClr val="000000"/>
                </a:solidFill>
                <a:latin typeface="Calibri"/>
                <a:ea typeface="Calibri"/>
                <a:cs typeface="Calibri"/>
              </a:defRPr>
            </a:pPr>
            <a:endParaRPr lang="ru-RU"/>
          </a:p>
        </c:txPr>
        <c:crossAx val="297022656"/>
        <c:crosses val="autoZero"/>
        <c:auto val="1"/>
        <c:lblOffset val="100"/>
        <c:baseTimeUnit val="months"/>
      </c:dateAx>
      <c:valAx>
        <c:axId val="2970226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ru-RU"/>
          </a:p>
        </c:txPr>
        <c:crossAx val="297022264"/>
        <c:crosses val="autoZero"/>
        <c:crossBetween val="between"/>
      </c:valAx>
    </c:plotArea>
    <c:legend>
      <c:legendPos val="r"/>
      <c:layout>
        <c:manualLayout>
          <c:xMode val="edge"/>
          <c:yMode val="edge"/>
          <c:x val="0.10408199671344229"/>
          <c:y val="9.8042596029249779E-2"/>
          <c:w val="0.5274425509127143"/>
          <c:h val="0.17087423879383534"/>
        </c:manualLayout>
      </c:layout>
      <c:overlay val="0"/>
      <c:txPr>
        <a:bodyPr/>
        <a:lstStyle/>
        <a:p>
          <a:pPr>
            <a:defRPr sz="1050" b="0" i="0" u="none" strike="noStrike" baseline="0">
              <a:solidFill>
                <a:srgbClr val="000000"/>
              </a:solidFill>
              <a:latin typeface="Calibri"/>
              <a:ea typeface="Calibri"/>
              <a:cs typeface="Calibri"/>
            </a:defRPr>
          </a:pPr>
          <a:endParaRPr lang="ru-RU"/>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en-US" dirty="0" smtClean="0"/>
              <a:t>2014</a:t>
            </a:r>
            <a:r>
              <a:rPr lang="ru-RU" dirty="0" smtClean="0"/>
              <a:t> </a:t>
            </a:r>
            <a:r>
              <a:rPr lang="en-US" sz="1000" b="0" i="0" u="none" strike="noStrike" baseline="0" dirty="0" smtClean="0">
                <a:effectLst/>
              </a:rPr>
              <a:t>&gt;</a:t>
            </a:r>
            <a:r>
              <a:rPr lang="ru-RU" sz="1000" b="0" i="0" u="none" strike="noStrike" baseline="0" dirty="0" smtClean="0">
                <a:effectLst/>
              </a:rPr>
              <a:t>8000 </a:t>
            </a:r>
            <a:endParaRPr lang="en-US" sz="1000" dirty="0"/>
          </a:p>
        </c:rich>
      </c:tx>
      <c:layout/>
      <c:overlay val="0"/>
    </c:title>
    <c:autoTitleDeleted val="0"/>
    <c:plotArea>
      <c:layout/>
      <c:pieChart>
        <c:varyColors val="1"/>
        <c:ser>
          <c:idx val="0"/>
          <c:order val="0"/>
          <c:tx>
            <c:strRef>
              <c:f>'Клиенты акт'!$D$44</c:f>
              <c:strCache>
                <c:ptCount val="1"/>
                <c:pt idx="0">
                  <c:v>2014</c:v>
                </c:pt>
              </c:strCache>
            </c:strRef>
          </c:tx>
          <c:spPr>
            <a:ln w="15875">
              <a:solidFill>
                <a:schemeClr val="tx1"/>
              </a:solidFill>
            </a:ln>
          </c:spPr>
          <c:dPt>
            <c:idx val="2"/>
            <c:bubble3D val="0"/>
            <c:spPr>
              <a:solidFill>
                <a:schemeClr val="accent4">
                  <a:lumMod val="60000"/>
                  <a:lumOff val="40000"/>
                </a:schemeClr>
              </a:solidFill>
              <a:ln w="15875">
                <a:solidFill>
                  <a:schemeClr val="tx1"/>
                </a:solidFill>
              </a:ln>
            </c:spPr>
          </c:dPt>
          <c:dLbls>
            <c:dLbl>
              <c:idx val="0"/>
              <c:layout>
                <c:manualLayout>
                  <c:x val="-2.4761355128525148E-2"/>
                  <c:y val="-5.8955612922513565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'Клиенты акт'!$C$45:$C$47</c:f>
              <c:strCache>
                <c:ptCount val="3"/>
                <c:pt idx="0">
                  <c:v>Russian individuals</c:v>
                </c:pt>
                <c:pt idx="1">
                  <c:v>Russian entities </c:v>
                </c:pt>
                <c:pt idx="2">
                  <c:v>Non-resident entities </c:v>
                </c:pt>
              </c:strCache>
            </c:strRef>
          </c:cat>
          <c:val>
            <c:numRef>
              <c:f>'Клиенты акт'!$D$45:$D$47</c:f>
              <c:numCache>
                <c:formatCode>0.0%</c:formatCode>
                <c:ptCount val="3"/>
                <c:pt idx="0">
                  <c:v>5.91E-2</c:v>
                </c:pt>
                <c:pt idx="1">
                  <c:v>2.0899999999999998E-2</c:v>
                </c:pt>
                <c:pt idx="2">
                  <c:v>0.92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en-US" baseline="0" dirty="0" smtClean="0"/>
              <a:t>1 H\Y </a:t>
            </a:r>
            <a:r>
              <a:rPr lang="en-US" dirty="0" smtClean="0"/>
              <a:t>2016</a:t>
            </a:r>
            <a:r>
              <a:rPr lang="ru-RU" dirty="0" smtClean="0"/>
              <a:t> </a:t>
            </a:r>
            <a:r>
              <a:rPr lang="en-US" sz="1000" b="0" i="0" u="none" strike="noStrike" baseline="0" dirty="0" smtClean="0">
                <a:effectLst/>
              </a:rPr>
              <a:t>&gt;25</a:t>
            </a:r>
            <a:r>
              <a:rPr lang="ru-RU" sz="1000" b="0" i="0" u="none" strike="noStrike" baseline="0" dirty="0" smtClean="0">
                <a:effectLst/>
              </a:rPr>
              <a:t>500 </a:t>
            </a:r>
            <a:endParaRPr lang="en-US" sz="1000" dirty="0"/>
          </a:p>
        </c:rich>
      </c:tx>
      <c:layout/>
      <c:overlay val="0"/>
    </c:title>
    <c:autoTitleDeleted val="0"/>
    <c:plotArea>
      <c:layout/>
      <c:pieChart>
        <c:varyColors val="1"/>
        <c:ser>
          <c:idx val="0"/>
          <c:order val="0"/>
          <c:tx>
            <c:strRef>
              <c:f>'Клиенты акт'!$E$44</c:f>
              <c:strCache>
                <c:ptCount val="1"/>
                <c:pt idx="0">
                  <c:v>2015</c:v>
                </c:pt>
              </c:strCache>
            </c:strRef>
          </c:tx>
          <c:spPr>
            <a:ln>
              <a:solidFill>
                <a:schemeClr val="tx1"/>
              </a:solidFill>
            </a:ln>
          </c:spPr>
          <c:dPt>
            <c:idx val="2"/>
            <c:bubble3D val="0"/>
            <c:spPr>
              <a:solidFill>
                <a:schemeClr val="accent4">
                  <a:lumMod val="60000"/>
                  <a:lumOff val="40000"/>
                </a:schemeClr>
              </a:solidFill>
              <a:ln>
                <a:solidFill>
                  <a:schemeClr val="tx1"/>
                </a:solidFill>
              </a:ln>
            </c:spPr>
          </c:dPt>
          <c:dLbls>
            <c:dLbl>
              <c:idx val="0"/>
              <c:layout/>
              <c:tx>
                <c:rich>
                  <a:bodyPr/>
                  <a:lstStyle/>
                  <a:p>
                    <a:r>
                      <a:rPr lang="en-US" smtClean="0"/>
                      <a:t>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'Клиенты акт'!$C$45:$C$47</c:f>
              <c:strCache>
                <c:ptCount val="3"/>
                <c:pt idx="0">
                  <c:v>Russian individuals</c:v>
                </c:pt>
                <c:pt idx="1">
                  <c:v>Russian entities </c:v>
                </c:pt>
                <c:pt idx="2">
                  <c:v>Non-resident entities </c:v>
                </c:pt>
              </c:strCache>
            </c:strRef>
          </c:cat>
          <c:val>
            <c:numRef>
              <c:f>'Клиенты акт'!$E$45:$E$47</c:f>
              <c:numCache>
                <c:formatCode>0.0%</c:formatCode>
                <c:ptCount val="3"/>
                <c:pt idx="0">
                  <c:v>0.188</c:v>
                </c:pt>
                <c:pt idx="1">
                  <c:v>5.8999999999999997E-2</c:v>
                </c:pt>
                <c:pt idx="2">
                  <c:v>0.753</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rtl="0">
            <a:defRPr/>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B0D58-4A3D-4F51-BBBE-8918B057B0B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ru-RU"/>
        </a:p>
      </dgm:t>
    </dgm:pt>
    <dgm:pt modelId="{D1DD0471-0C85-4553-A92C-21B2B3D74D92}">
      <dgm:prSet phldrT="[Текст]"/>
      <dgm:spPr/>
      <dgm:t>
        <a:bodyPr/>
        <a:lstStyle/>
        <a:p>
          <a:r>
            <a:rPr lang="en-US" b="1" dirty="0" smtClean="0"/>
            <a:t>MOEX</a:t>
          </a:r>
          <a:endParaRPr lang="ru-RU" b="1" dirty="0"/>
        </a:p>
      </dgm:t>
    </dgm:pt>
    <dgm:pt modelId="{0ED94D06-70A3-4956-B055-F37ACB2639AC}" type="parTrans" cxnId="{AB0E289F-703E-4D79-BA70-02169E2EBC55}">
      <dgm:prSet/>
      <dgm:spPr/>
      <dgm:t>
        <a:bodyPr/>
        <a:lstStyle/>
        <a:p>
          <a:endParaRPr lang="ru-RU"/>
        </a:p>
      </dgm:t>
    </dgm:pt>
    <dgm:pt modelId="{1569DC49-A187-4B85-89CB-2C38523DAE0F}" type="sibTrans" cxnId="{AB0E289F-703E-4D79-BA70-02169E2EBC55}">
      <dgm:prSet/>
      <dgm:spPr/>
      <dgm:t>
        <a:bodyPr/>
        <a:lstStyle/>
        <a:p>
          <a:endParaRPr lang="ru-RU"/>
        </a:p>
      </dgm:t>
    </dgm:pt>
    <dgm:pt modelId="{CF62D446-2130-408A-ADE2-EF4CF0635DDB}">
      <dgm:prSet phldrT="[Текст]"/>
      <dgm:spPr/>
      <dgm:t>
        <a:bodyPr/>
        <a:lstStyle/>
        <a:p>
          <a:r>
            <a:rPr lang="en-US" altLang="ru-RU" b="0" dirty="0" smtClean="0">
              <a:latin typeface="Calibri" pitchFamily="34" charset="0"/>
              <a:ea typeface="ＭＳ Ｐゴシック" pitchFamily="34" charset="-128"/>
            </a:rPr>
            <a:t>Individuals</a:t>
          </a:r>
          <a:r>
            <a:rPr lang="ru-RU" altLang="ru-RU" b="0" dirty="0" smtClean="0">
              <a:latin typeface="Calibri" pitchFamily="34" charset="0"/>
              <a:ea typeface="ＭＳ Ｐゴシック" pitchFamily="34" charset="-128"/>
            </a:rPr>
            <a:t> </a:t>
          </a:r>
          <a:r>
            <a:rPr lang="en-US" altLang="ru-RU" b="0" dirty="0" smtClean="0">
              <a:latin typeface="Calibri" pitchFamily="34" charset="0"/>
              <a:ea typeface="ＭＳ Ｐゴシック" pitchFamily="34" charset="-128"/>
            </a:rPr>
            <a:t>(&gt; 720 000)</a:t>
          </a:r>
          <a:endParaRPr lang="ru-RU" b="0" dirty="0"/>
        </a:p>
      </dgm:t>
    </dgm:pt>
    <dgm:pt modelId="{5A173462-8CB1-4691-8BFB-31DDF43D6F3E}" type="parTrans" cxnId="{40C5DA46-02F6-4A4B-98A5-95A8FBD65AC0}">
      <dgm:prSet/>
      <dgm:spPr/>
      <dgm:t>
        <a:bodyPr/>
        <a:lstStyle/>
        <a:p>
          <a:endParaRPr lang="ru-RU"/>
        </a:p>
      </dgm:t>
    </dgm:pt>
    <dgm:pt modelId="{4DA95380-C2A1-425C-A6CD-C8E702B1A436}" type="sibTrans" cxnId="{40C5DA46-02F6-4A4B-98A5-95A8FBD65AC0}">
      <dgm:prSet/>
      <dgm:spPr/>
      <dgm:t>
        <a:bodyPr/>
        <a:lstStyle/>
        <a:p>
          <a:endParaRPr lang="ru-RU"/>
        </a:p>
      </dgm:t>
    </dgm:pt>
    <dgm:pt modelId="{BA0B195B-07C0-4E0D-A510-678E688F3757}">
      <dgm:prSet phldrT="[Текст]"/>
      <dgm:spPr/>
      <dgm:t>
        <a:bodyPr/>
        <a:lstStyle/>
        <a:p>
          <a:r>
            <a:rPr lang="en-US" altLang="ru-RU" b="0" dirty="0" smtClean="0">
              <a:latin typeface="Calibri" pitchFamily="34" charset="0"/>
              <a:ea typeface="ＭＳ Ｐゴシック" pitchFamily="34" charset="-128"/>
            </a:rPr>
            <a:t>Legal Entities (&gt; 11 000)</a:t>
          </a:r>
          <a:endParaRPr lang="ru-RU" b="0" dirty="0"/>
        </a:p>
      </dgm:t>
    </dgm:pt>
    <dgm:pt modelId="{7A95A185-6148-4602-91B4-8FFF20E861B1}" type="parTrans" cxnId="{E9A2D014-BAD1-47D9-9296-D394200AEBA2}">
      <dgm:prSet/>
      <dgm:spPr/>
      <dgm:t>
        <a:bodyPr/>
        <a:lstStyle/>
        <a:p>
          <a:endParaRPr lang="ru-RU"/>
        </a:p>
      </dgm:t>
    </dgm:pt>
    <dgm:pt modelId="{14DEDB23-84F8-4FB1-9378-2CBACE7C0D70}" type="sibTrans" cxnId="{E9A2D014-BAD1-47D9-9296-D394200AEBA2}">
      <dgm:prSet/>
      <dgm:spPr/>
      <dgm:t>
        <a:bodyPr/>
        <a:lstStyle/>
        <a:p>
          <a:endParaRPr lang="ru-RU"/>
        </a:p>
      </dgm:t>
    </dgm:pt>
    <dgm:pt modelId="{D2AC4A32-27E6-457E-BBF7-53A848FE5616}">
      <dgm:prSet phldrT="[Текст]"/>
      <dgm:spPr/>
      <dgm:t>
        <a:bodyPr/>
        <a:lstStyle/>
        <a:p>
          <a:r>
            <a:rPr lang="en-US" altLang="ru-RU" b="0" dirty="0" smtClean="0">
              <a:latin typeface="Calibri" pitchFamily="34" charset="0"/>
              <a:ea typeface="ＭＳ Ｐゴシック" pitchFamily="34" charset="-128"/>
            </a:rPr>
            <a:t>Institutional Investors (&gt;4 000)</a:t>
          </a:r>
          <a:endParaRPr lang="ru-RU" b="0" dirty="0"/>
        </a:p>
      </dgm:t>
    </dgm:pt>
    <dgm:pt modelId="{B7C8601B-BFF5-464B-A68D-2A8912DA9F71}" type="parTrans" cxnId="{658E3B37-DF42-42CE-95CF-7FCB415E6562}">
      <dgm:prSet/>
      <dgm:spPr/>
      <dgm:t>
        <a:bodyPr/>
        <a:lstStyle/>
        <a:p>
          <a:endParaRPr lang="ru-RU"/>
        </a:p>
      </dgm:t>
    </dgm:pt>
    <dgm:pt modelId="{53F171AB-0822-4850-B30A-DDAECD274A49}" type="sibTrans" cxnId="{658E3B37-DF42-42CE-95CF-7FCB415E6562}">
      <dgm:prSet/>
      <dgm:spPr/>
      <dgm:t>
        <a:bodyPr/>
        <a:lstStyle/>
        <a:p>
          <a:endParaRPr lang="ru-RU"/>
        </a:p>
      </dgm:t>
    </dgm:pt>
    <dgm:pt modelId="{D7EDE01D-4E12-4349-BC3D-762B2033042A}">
      <dgm:prSet phldrT="[Текст]"/>
      <dgm:spPr/>
      <dgm:t>
        <a:bodyPr/>
        <a:lstStyle/>
        <a:p>
          <a:r>
            <a:rPr lang="en-US" altLang="ru-RU" b="0" dirty="0" smtClean="0">
              <a:latin typeface="Calibri" pitchFamily="34" charset="0"/>
              <a:ea typeface="ＭＳ Ｐゴシック" pitchFamily="34" charset="-128"/>
            </a:rPr>
            <a:t>Financial Institutions &amp; </a:t>
          </a:r>
          <a:r>
            <a:rPr lang="en-US" altLang="ru-RU" b="1" dirty="0" smtClean="0">
              <a:ea typeface="ＭＳ Ｐゴシック" pitchFamily="34" charset="-128"/>
            </a:rPr>
            <a:t>FI</a:t>
          </a:r>
          <a:r>
            <a:rPr lang="fr-FR" altLang="ja-JP" b="1" dirty="0" smtClean="0"/>
            <a:t>'</a:t>
          </a:r>
          <a:r>
            <a:rPr lang="en-US" altLang="ru-RU" b="1" dirty="0" smtClean="0">
              <a:ea typeface="ＭＳ Ｐゴシック" pitchFamily="34" charset="-128"/>
            </a:rPr>
            <a:t>s Clients </a:t>
          </a:r>
          <a:r>
            <a:rPr lang="en-US" altLang="ru-RU" b="0" dirty="0" smtClean="0">
              <a:ea typeface="ＭＳ Ｐゴシック" pitchFamily="34" charset="-128"/>
            </a:rPr>
            <a:t>(&gt; 600)</a:t>
          </a:r>
          <a:endParaRPr lang="ru-RU" b="0" dirty="0"/>
        </a:p>
      </dgm:t>
    </dgm:pt>
    <dgm:pt modelId="{E0F82A81-FADE-4938-B6DB-9AFF4AA4B791}" type="parTrans" cxnId="{4D77DC68-C1B9-4B8D-A987-453FA211D92D}">
      <dgm:prSet/>
      <dgm:spPr/>
      <dgm:t>
        <a:bodyPr/>
        <a:lstStyle/>
        <a:p>
          <a:endParaRPr lang="ru-RU"/>
        </a:p>
      </dgm:t>
    </dgm:pt>
    <dgm:pt modelId="{570055A2-0ABA-4E61-86DC-50D3906380AE}" type="sibTrans" cxnId="{4D77DC68-C1B9-4B8D-A987-453FA211D92D}">
      <dgm:prSet/>
      <dgm:spPr/>
      <dgm:t>
        <a:bodyPr/>
        <a:lstStyle/>
        <a:p>
          <a:endParaRPr lang="ru-RU"/>
        </a:p>
      </dgm:t>
    </dgm:pt>
    <dgm:pt modelId="{F5CE221B-400E-4F74-9584-057D523D8E40}" type="pres">
      <dgm:prSet presAssocID="{5C0B0D58-4A3D-4F51-BBBE-8918B057B0B3}" presName="vert0" presStyleCnt="0">
        <dgm:presLayoutVars>
          <dgm:dir/>
          <dgm:animOne val="branch"/>
          <dgm:animLvl val="lvl"/>
        </dgm:presLayoutVars>
      </dgm:prSet>
      <dgm:spPr/>
      <dgm:t>
        <a:bodyPr/>
        <a:lstStyle/>
        <a:p>
          <a:endParaRPr lang="ru-RU"/>
        </a:p>
      </dgm:t>
    </dgm:pt>
    <dgm:pt modelId="{B04AEACF-32E1-465F-B211-600B86934D53}" type="pres">
      <dgm:prSet presAssocID="{D1DD0471-0C85-4553-A92C-21B2B3D74D92}" presName="thickLine" presStyleLbl="alignNode1" presStyleIdx="0" presStyleCnt="1"/>
      <dgm:spPr/>
    </dgm:pt>
    <dgm:pt modelId="{E210EA0F-EBA4-4975-801E-6F80D2B0C516}" type="pres">
      <dgm:prSet presAssocID="{D1DD0471-0C85-4553-A92C-21B2B3D74D92}" presName="horz1" presStyleCnt="0"/>
      <dgm:spPr/>
    </dgm:pt>
    <dgm:pt modelId="{5FA8EB06-D2F6-4CB2-A2FA-7A10D812201A}" type="pres">
      <dgm:prSet presAssocID="{D1DD0471-0C85-4553-A92C-21B2B3D74D92}" presName="tx1" presStyleLbl="revTx" presStyleIdx="0" presStyleCnt="5"/>
      <dgm:spPr/>
      <dgm:t>
        <a:bodyPr/>
        <a:lstStyle/>
        <a:p>
          <a:endParaRPr lang="ru-RU"/>
        </a:p>
      </dgm:t>
    </dgm:pt>
    <dgm:pt modelId="{AD6763B8-E97A-41EA-808F-68FC423513F7}" type="pres">
      <dgm:prSet presAssocID="{D1DD0471-0C85-4553-A92C-21B2B3D74D92}" presName="vert1" presStyleCnt="0"/>
      <dgm:spPr/>
    </dgm:pt>
    <dgm:pt modelId="{9095BEBC-2128-4397-AB24-D586BD2F8163}" type="pres">
      <dgm:prSet presAssocID="{CF62D446-2130-408A-ADE2-EF4CF0635DDB}" presName="vertSpace2a" presStyleCnt="0"/>
      <dgm:spPr/>
    </dgm:pt>
    <dgm:pt modelId="{5AB82C63-F734-447F-BB3E-2EF2E878812E}" type="pres">
      <dgm:prSet presAssocID="{CF62D446-2130-408A-ADE2-EF4CF0635DDB}" presName="horz2" presStyleCnt="0"/>
      <dgm:spPr/>
    </dgm:pt>
    <dgm:pt modelId="{3A68C026-207F-4C9D-A316-E3FD86A6D858}" type="pres">
      <dgm:prSet presAssocID="{CF62D446-2130-408A-ADE2-EF4CF0635DDB}" presName="horzSpace2" presStyleCnt="0"/>
      <dgm:spPr/>
    </dgm:pt>
    <dgm:pt modelId="{3170C345-B2FE-4F4B-A888-1288E4B2EBAC}" type="pres">
      <dgm:prSet presAssocID="{CF62D446-2130-408A-ADE2-EF4CF0635DDB}" presName="tx2" presStyleLbl="revTx" presStyleIdx="1" presStyleCnt="5"/>
      <dgm:spPr/>
      <dgm:t>
        <a:bodyPr/>
        <a:lstStyle/>
        <a:p>
          <a:endParaRPr lang="ru-RU"/>
        </a:p>
      </dgm:t>
    </dgm:pt>
    <dgm:pt modelId="{A9D882A9-8A1A-410E-970B-6A98757310FA}" type="pres">
      <dgm:prSet presAssocID="{CF62D446-2130-408A-ADE2-EF4CF0635DDB}" presName="vert2" presStyleCnt="0"/>
      <dgm:spPr/>
    </dgm:pt>
    <dgm:pt modelId="{69694D6B-5B01-4343-AB4E-7FC3D1624C01}" type="pres">
      <dgm:prSet presAssocID="{CF62D446-2130-408A-ADE2-EF4CF0635DDB}" presName="thinLine2b" presStyleLbl="callout" presStyleIdx="0" presStyleCnt="4"/>
      <dgm:spPr/>
    </dgm:pt>
    <dgm:pt modelId="{BBB91C58-94CB-4E56-813F-218B290BD15C}" type="pres">
      <dgm:prSet presAssocID="{CF62D446-2130-408A-ADE2-EF4CF0635DDB}" presName="vertSpace2b" presStyleCnt="0"/>
      <dgm:spPr/>
    </dgm:pt>
    <dgm:pt modelId="{D7C9E866-64A4-485A-B682-A7B3C573BB41}" type="pres">
      <dgm:prSet presAssocID="{BA0B195B-07C0-4E0D-A510-678E688F3757}" presName="horz2" presStyleCnt="0"/>
      <dgm:spPr/>
    </dgm:pt>
    <dgm:pt modelId="{BF1402D3-FC14-4E7E-9CB4-BCFF376DC016}" type="pres">
      <dgm:prSet presAssocID="{BA0B195B-07C0-4E0D-A510-678E688F3757}" presName="horzSpace2" presStyleCnt="0"/>
      <dgm:spPr/>
    </dgm:pt>
    <dgm:pt modelId="{83A178C5-95DA-45EF-9F63-110A01B829A0}" type="pres">
      <dgm:prSet presAssocID="{BA0B195B-07C0-4E0D-A510-678E688F3757}" presName="tx2" presStyleLbl="revTx" presStyleIdx="2" presStyleCnt="5"/>
      <dgm:spPr/>
      <dgm:t>
        <a:bodyPr/>
        <a:lstStyle/>
        <a:p>
          <a:endParaRPr lang="ru-RU"/>
        </a:p>
      </dgm:t>
    </dgm:pt>
    <dgm:pt modelId="{05A173A1-AB87-418B-A8FE-CE527DC541D9}" type="pres">
      <dgm:prSet presAssocID="{BA0B195B-07C0-4E0D-A510-678E688F3757}" presName="vert2" presStyleCnt="0"/>
      <dgm:spPr/>
    </dgm:pt>
    <dgm:pt modelId="{05410E92-CD77-4371-BA09-D0AA48114CC1}" type="pres">
      <dgm:prSet presAssocID="{BA0B195B-07C0-4E0D-A510-678E688F3757}" presName="thinLine2b" presStyleLbl="callout" presStyleIdx="1" presStyleCnt="4"/>
      <dgm:spPr/>
    </dgm:pt>
    <dgm:pt modelId="{EF17AA65-A9F0-48FC-917B-431D50BCE9A3}" type="pres">
      <dgm:prSet presAssocID="{BA0B195B-07C0-4E0D-A510-678E688F3757}" presName="vertSpace2b" presStyleCnt="0"/>
      <dgm:spPr/>
    </dgm:pt>
    <dgm:pt modelId="{E9369122-4F98-4C85-939F-56BB79004779}" type="pres">
      <dgm:prSet presAssocID="{D2AC4A32-27E6-457E-BBF7-53A848FE5616}" presName="horz2" presStyleCnt="0"/>
      <dgm:spPr/>
    </dgm:pt>
    <dgm:pt modelId="{0A6F4772-A166-42B7-903B-5BAB6A69DF85}" type="pres">
      <dgm:prSet presAssocID="{D2AC4A32-27E6-457E-BBF7-53A848FE5616}" presName="horzSpace2" presStyleCnt="0"/>
      <dgm:spPr/>
    </dgm:pt>
    <dgm:pt modelId="{D4171EE3-2C0B-4BFA-93AF-7F3AFE557B18}" type="pres">
      <dgm:prSet presAssocID="{D2AC4A32-27E6-457E-BBF7-53A848FE5616}" presName="tx2" presStyleLbl="revTx" presStyleIdx="3" presStyleCnt="5"/>
      <dgm:spPr/>
      <dgm:t>
        <a:bodyPr/>
        <a:lstStyle/>
        <a:p>
          <a:endParaRPr lang="ru-RU"/>
        </a:p>
      </dgm:t>
    </dgm:pt>
    <dgm:pt modelId="{2B85081C-BEAD-4795-A5A2-5FDDFB445F85}" type="pres">
      <dgm:prSet presAssocID="{D2AC4A32-27E6-457E-BBF7-53A848FE5616}" presName="vert2" presStyleCnt="0"/>
      <dgm:spPr/>
    </dgm:pt>
    <dgm:pt modelId="{0A8608D9-3F00-4F12-9E1C-55B301B58067}" type="pres">
      <dgm:prSet presAssocID="{D2AC4A32-27E6-457E-BBF7-53A848FE5616}" presName="thinLine2b" presStyleLbl="callout" presStyleIdx="2" presStyleCnt="4"/>
      <dgm:spPr/>
    </dgm:pt>
    <dgm:pt modelId="{A37A8F23-4988-43C0-8ECF-E793B8386ACB}" type="pres">
      <dgm:prSet presAssocID="{D2AC4A32-27E6-457E-BBF7-53A848FE5616}" presName="vertSpace2b" presStyleCnt="0"/>
      <dgm:spPr/>
    </dgm:pt>
    <dgm:pt modelId="{ADF16A3B-767E-4A44-8AAF-7D539AE321B8}" type="pres">
      <dgm:prSet presAssocID="{D7EDE01D-4E12-4349-BC3D-762B2033042A}" presName="horz2" presStyleCnt="0"/>
      <dgm:spPr/>
    </dgm:pt>
    <dgm:pt modelId="{60850DAA-89C2-4369-A3CE-597F70AC8036}" type="pres">
      <dgm:prSet presAssocID="{D7EDE01D-4E12-4349-BC3D-762B2033042A}" presName="horzSpace2" presStyleCnt="0"/>
      <dgm:spPr/>
    </dgm:pt>
    <dgm:pt modelId="{B62A2E0C-2D80-45CA-B50A-03760B1B143F}" type="pres">
      <dgm:prSet presAssocID="{D7EDE01D-4E12-4349-BC3D-762B2033042A}" presName="tx2" presStyleLbl="revTx" presStyleIdx="4" presStyleCnt="5"/>
      <dgm:spPr/>
      <dgm:t>
        <a:bodyPr/>
        <a:lstStyle/>
        <a:p>
          <a:endParaRPr lang="ru-RU"/>
        </a:p>
      </dgm:t>
    </dgm:pt>
    <dgm:pt modelId="{BBE8AAEF-29A9-4EA9-AF4E-51A8DE2F17B6}" type="pres">
      <dgm:prSet presAssocID="{D7EDE01D-4E12-4349-BC3D-762B2033042A}" presName="vert2" presStyleCnt="0"/>
      <dgm:spPr/>
    </dgm:pt>
    <dgm:pt modelId="{B6D0E311-4314-4955-B485-ED61D383C879}" type="pres">
      <dgm:prSet presAssocID="{D7EDE01D-4E12-4349-BC3D-762B2033042A}" presName="thinLine2b" presStyleLbl="callout" presStyleIdx="3" presStyleCnt="4"/>
      <dgm:spPr/>
    </dgm:pt>
    <dgm:pt modelId="{244A2BCA-A550-48B1-8FF7-B5E7DE6A5E74}" type="pres">
      <dgm:prSet presAssocID="{D7EDE01D-4E12-4349-BC3D-762B2033042A}" presName="vertSpace2b" presStyleCnt="0"/>
      <dgm:spPr/>
    </dgm:pt>
  </dgm:ptLst>
  <dgm:cxnLst>
    <dgm:cxn modelId="{658E3B37-DF42-42CE-95CF-7FCB415E6562}" srcId="{D1DD0471-0C85-4553-A92C-21B2B3D74D92}" destId="{D2AC4A32-27E6-457E-BBF7-53A848FE5616}" srcOrd="2" destOrd="0" parTransId="{B7C8601B-BFF5-464B-A68D-2A8912DA9F71}" sibTransId="{53F171AB-0822-4850-B30A-DDAECD274A49}"/>
    <dgm:cxn modelId="{DA5DD972-C7A8-4513-A4E5-372204190D11}" type="presOf" srcId="{D2AC4A32-27E6-457E-BBF7-53A848FE5616}" destId="{D4171EE3-2C0B-4BFA-93AF-7F3AFE557B18}" srcOrd="0" destOrd="0" presId="urn:microsoft.com/office/officeart/2008/layout/LinedList"/>
    <dgm:cxn modelId="{4C172A81-A428-4A40-B359-A27136C270AB}" type="presOf" srcId="{CF62D446-2130-408A-ADE2-EF4CF0635DDB}" destId="{3170C345-B2FE-4F4B-A888-1288E4B2EBAC}" srcOrd="0" destOrd="0" presId="urn:microsoft.com/office/officeart/2008/layout/LinedList"/>
    <dgm:cxn modelId="{E9A2D014-BAD1-47D9-9296-D394200AEBA2}" srcId="{D1DD0471-0C85-4553-A92C-21B2B3D74D92}" destId="{BA0B195B-07C0-4E0D-A510-678E688F3757}" srcOrd="1" destOrd="0" parTransId="{7A95A185-6148-4602-91B4-8FFF20E861B1}" sibTransId="{14DEDB23-84F8-4FB1-9378-2CBACE7C0D70}"/>
    <dgm:cxn modelId="{F1E426D1-E2D7-4C78-B22C-F95A9B3FBBDC}" type="presOf" srcId="{BA0B195B-07C0-4E0D-A510-678E688F3757}" destId="{83A178C5-95DA-45EF-9F63-110A01B829A0}" srcOrd="0" destOrd="0" presId="urn:microsoft.com/office/officeart/2008/layout/LinedList"/>
    <dgm:cxn modelId="{40C5DA46-02F6-4A4B-98A5-95A8FBD65AC0}" srcId="{D1DD0471-0C85-4553-A92C-21B2B3D74D92}" destId="{CF62D446-2130-408A-ADE2-EF4CF0635DDB}" srcOrd="0" destOrd="0" parTransId="{5A173462-8CB1-4691-8BFB-31DDF43D6F3E}" sibTransId="{4DA95380-C2A1-425C-A6CD-C8E702B1A436}"/>
    <dgm:cxn modelId="{4D77DC68-C1B9-4B8D-A987-453FA211D92D}" srcId="{D1DD0471-0C85-4553-A92C-21B2B3D74D92}" destId="{D7EDE01D-4E12-4349-BC3D-762B2033042A}" srcOrd="3" destOrd="0" parTransId="{E0F82A81-FADE-4938-B6DB-9AFF4AA4B791}" sibTransId="{570055A2-0ABA-4E61-86DC-50D3906380AE}"/>
    <dgm:cxn modelId="{AB0E289F-703E-4D79-BA70-02169E2EBC55}" srcId="{5C0B0D58-4A3D-4F51-BBBE-8918B057B0B3}" destId="{D1DD0471-0C85-4553-A92C-21B2B3D74D92}" srcOrd="0" destOrd="0" parTransId="{0ED94D06-70A3-4956-B055-F37ACB2639AC}" sibTransId="{1569DC49-A187-4B85-89CB-2C38523DAE0F}"/>
    <dgm:cxn modelId="{8481363C-F508-416C-BDF3-C20E4BFFDDE9}" type="presOf" srcId="{5C0B0D58-4A3D-4F51-BBBE-8918B057B0B3}" destId="{F5CE221B-400E-4F74-9584-057D523D8E40}" srcOrd="0" destOrd="0" presId="urn:microsoft.com/office/officeart/2008/layout/LinedList"/>
    <dgm:cxn modelId="{44CA78DA-A8D4-49BD-A937-20E08AB44243}" type="presOf" srcId="{D1DD0471-0C85-4553-A92C-21B2B3D74D92}" destId="{5FA8EB06-D2F6-4CB2-A2FA-7A10D812201A}" srcOrd="0" destOrd="0" presId="urn:microsoft.com/office/officeart/2008/layout/LinedList"/>
    <dgm:cxn modelId="{68689D26-58BC-49E8-9CA4-9DCF857A8F31}" type="presOf" srcId="{D7EDE01D-4E12-4349-BC3D-762B2033042A}" destId="{B62A2E0C-2D80-45CA-B50A-03760B1B143F}" srcOrd="0" destOrd="0" presId="urn:microsoft.com/office/officeart/2008/layout/LinedList"/>
    <dgm:cxn modelId="{336D79E3-10AC-42B7-B2C1-78E72D34A0A0}" type="presParOf" srcId="{F5CE221B-400E-4F74-9584-057D523D8E40}" destId="{B04AEACF-32E1-465F-B211-600B86934D53}" srcOrd="0" destOrd="0" presId="urn:microsoft.com/office/officeart/2008/layout/LinedList"/>
    <dgm:cxn modelId="{F27DC576-A2A5-4233-8802-B2D1C926A991}" type="presParOf" srcId="{F5CE221B-400E-4F74-9584-057D523D8E40}" destId="{E210EA0F-EBA4-4975-801E-6F80D2B0C516}" srcOrd="1" destOrd="0" presId="urn:microsoft.com/office/officeart/2008/layout/LinedList"/>
    <dgm:cxn modelId="{873754A1-945B-4099-9CD7-A2F145DBBCDE}" type="presParOf" srcId="{E210EA0F-EBA4-4975-801E-6F80D2B0C516}" destId="{5FA8EB06-D2F6-4CB2-A2FA-7A10D812201A}" srcOrd="0" destOrd="0" presId="urn:microsoft.com/office/officeart/2008/layout/LinedList"/>
    <dgm:cxn modelId="{BB91A5AF-2EC7-4B7C-BE87-505DFCD076CB}" type="presParOf" srcId="{E210EA0F-EBA4-4975-801E-6F80D2B0C516}" destId="{AD6763B8-E97A-41EA-808F-68FC423513F7}" srcOrd="1" destOrd="0" presId="urn:microsoft.com/office/officeart/2008/layout/LinedList"/>
    <dgm:cxn modelId="{B66D37A3-311C-4862-AF27-86A0E70BB3F7}" type="presParOf" srcId="{AD6763B8-E97A-41EA-808F-68FC423513F7}" destId="{9095BEBC-2128-4397-AB24-D586BD2F8163}" srcOrd="0" destOrd="0" presId="urn:microsoft.com/office/officeart/2008/layout/LinedList"/>
    <dgm:cxn modelId="{2563A5C3-39BC-469D-A79B-A6F7E6E7DCA2}" type="presParOf" srcId="{AD6763B8-E97A-41EA-808F-68FC423513F7}" destId="{5AB82C63-F734-447F-BB3E-2EF2E878812E}" srcOrd="1" destOrd="0" presId="urn:microsoft.com/office/officeart/2008/layout/LinedList"/>
    <dgm:cxn modelId="{FFCA87FB-0287-4B78-B72C-7EAF0DF6EC85}" type="presParOf" srcId="{5AB82C63-F734-447F-BB3E-2EF2E878812E}" destId="{3A68C026-207F-4C9D-A316-E3FD86A6D858}" srcOrd="0" destOrd="0" presId="urn:microsoft.com/office/officeart/2008/layout/LinedList"/>
    <dgm:cxn modelId="{7F9A9111-4BFE-4A38-8455-53D1E07B8CAE}" type="presParOf" srcId="{5AB82C63-F734-447F-BB3E-2EF2E878812E}" destId="{3170C345-B2FE-4F4B-A888-1288E4B2EBAC}" srcOrd="1" destOrd="0" presId="urn:microsoft.com/office/officeart/2008/layout/LinedList"/>
    <dgm:cxn modelId="{5321CB4E-0AD5-4F02-93D1-B848C36AD2CA}" type="presParOf" srcId="{5AB82C63-F734-447F-BB3E-2EF2E878812E}" destId="{A9D882A9-8A1A-410E-970B-6A98757310FA}" srcOrd="2" destOrd="0" presId="urn:microsoft.com/office/officeart/2008/layout/LinedList"/>
    <dgm:cxn modelId="{D3C6625E-F321-4291-B650-F336995DF4C7}" type="presParOf" srcId="{AD6763B8-E97A-41EA-808F-68FC423513F7}" destId="{69694D6B-5B01-4343-AB4E-7FC3D1624C01}" srcOrd="2" destOrd="0" presId="urn:microsoft.com/office/officeart/2008/layout/LinedList"/>
    <dgm:cxn modelId="{34C13BFE-FF5E-4B54-995E-25DE45A314E7}" type="presParOf" srcId="{AD6763B8-E97A-41EA-808F-68FC423513F7}" destId="{BBB91C58-94CB-4E56-813F-218B290BD15C}" srcOrd="3" destOrd="0" presId="urn:microsoft.com/office/officeart/2008/layout/LinedList"/>
    <dgm:cxn modelId="{45595172-9CCA-4706-A502-3AC36C62CEDE}" type="presParOf" srcId="{AD6763B8-E97A-41EA-808F-68FC423513F7}" destId="{D7C9E866-64A4-485A-B682-A7B3C573BB41}" srcOrd="4" destOrd="0" presId="urn:microsoft.com/office/officeart/2008/layout/LinedList"/>
    <dgm:cxn modelId="{33DA225C-8547-4449-B162-166CBB28F819}" type="presParOf" srcId="{D7C9E866-64A4-485A-B682-A7B3C573BB41}" destId="{BF1402D3-FC14-4E7E-9CB4-BCFF376DC016}" srcOrd="0" destOrd="0" presId="urn:microsoft.com/office/officeart/2008/layout/LinedList"/>
    <dgm:cxn modelId="{4FE0E615-7B4C-4A85-906B-545E5F0440BF}" type="presParOf" srcId="{D7C9E866-64A4-485A-B682-A7B3C573BB41}" destId="{83A178C5-95DA-45EF-9F63-110A01B829A0}" srcOrd="1" destOrd="0" presId="urn:microsoft.com/office/officeart/2008/layout/LinedList"/>
    <dgm:cxn modelId="{41336607-E64D-40C2-9FE8-96D31D878292}" type="presParOf" srcId="{D7C9E866-64A4-485A-B682-A7B3C573BB41}" destId="{05A173A1-AB87-418B-A8FE-CE527DC541D9}" srcOrd="2" destOrd="0" presId="urn:microsoft.com/office/officeart/2008/layout/LinedList"/>
    <dgm:cxn modelId="{D45F7F0B-8860-4906-AA39-7405C914A75D}" type="presParOf" srcId="{AD6763B8-E97A-41EA-808F-68FC423513F7}" destId="{05410E92-CD77-4371-BA09-D0AA48114CC1}" srcOrd="5" destOrd="0" presId="urn:microsoft.com/office/officeart/2008/layout/LinedList"/>
    <dgm:cxn modelId="{45C88412-35CB-4538-9E0C-C9A178C140E3}" type="presParOf" srcId="{AD6763B8-E97A-41EA-808F-68FC423513F7}" destId="{EF17AA65-A9F0-48FC-917B-431D50BCE9A3}" srcOrd="6" destOrd="0" presId="urn:microsoft.com/office/officeart/2008/layout/LinedList"/>
    <dgm:cxn modelId="{C4931314-14E4-4D9D-957D-C663D8FDC056}" type="presParOf" srcId="{AD6763B8-E97A-41EA-808F-68FC423513F7}" destId="{E9369122-4F98-4C85-939F-56BB79004779}" srcOrd="7" destOrd="0" presId="urn:microsoft.com/office/officeart/2008/layout/LinedList"/>
    <dgm:cxn modelId="{0AEAE204-C37C-4C38-9F75-B6C9D983D6BD}" type="presParOf" srcId="{E9369122-4F98-4C85-939F-56BB79004779}" destId="{0A6F4772-A166-42B7-903B-5BAB6A69DF85}" srcOrd="0" destOrd="0" presId="urn:microsoft.com/office/officeart/2008/layout/LinedList"/>
    <dgm:cxn modelId="{5D38EAA0-F403-418D-81BA-4E00EE95876A}" type="presParOf" srcId="{E9369122-4F98-4C85-939F-56BB79004779}" destId="{D4171EE3-2C0B-4BFA-93AF-7F3AFE557B18}" srcOrd="1" destOrd="0" presId="urn:microsoft.com/office/officeart/2008/layout/LinedList"/>
    <dgm:cxn modelId="{6FC1E24C-55B3-4763-81E5-228C9B6BED59}" type="presParOf" srcId="{E9369122-4F98-4C85-939F-56BB79004779}" destId="{2B85081C-BEAD-4795-A5A2-5FDDFB445F85}" srcOrd="2" destOrd="0" presId="urn:microsoft.com/office/officeart/2008/layout/LinedList"/>
    <dgm:cxn modelId="{FAC5F504-5B9F-4171-8976-2BEC143D16A4}" type="presParOf" srcId="{AD6763B8-E97A-41EA-808F-68FC423513F7}" destId="{0A8608D9-3F00-4F12-9E1C-55B301B58067}" srcOrd="8" destOrd="0" presId="urn:microsoft.com/office/officeart/2008/layout/LinedList"/>
    <dgm:cxn modelId="{84AEA5D9-E346-4CE1-9FEA-4A4A8E39AC68}" type="presParOf" srcId="{AD6763B8-E97A-41EA-808F-68FC423513F7}" destId="{A37A8F23-4988-43C0-8ECF-E793B8386ACB}" srcOrd="9" destOrd="0" presId="urn:microsoft.com/office/officeart/2008/layout/LinedList"/>
    <dgm:cxn modelId="{FD7F9839-F1DB-48F0-9517-FE066912C67F}" type="presParOf" srcId="{AD6763B8-E97A-41EA-808F-68FC423513F7}" destId="{ADF16A3B-767E-4A44-8AAF-7D539AE321B8}" srcOrd="10" destOrd="0" presId="urn:microsoft.com/office/officeart/2008/layout/LinedList"/>
    <dgm:cxn modelId="{6C19833D-E8DB-4211-8046-3FC45476F653}" type="presParOf" srcId="{ADF16A3B-767E-4A44-8AAF-7D539AE321B8}" destId="{60850DAA-89C2-4369-A3CE-597F70AC8036}" srcOrd="0" destOrd="0" presId="urn:microsoft.com/office/officeart/2008/layout/LinedList"/>
    <dgm:cxn modelId="{0EEBAA03-F58C-4644-BB33-AFE41FCC8447}" type="presParOf" srcId="{ADF16A3B-767E-4A44-8AAF-7D539AE321B8}" destId="{B62A2E0C-2D80-45CA-B50A-03760B1B143F}" srcOrd="1" destOrd="0" presId="urn:microsoft.com/office/officeart/2008/layout/LinedList"/>
    <dgm:cxn modelId="{2080C590-00FF-4002-A900-8363DD05BFCB}" type="presParOf" srcId="{ADF16A3B-767E-4A44-8AAF-7D539AE321B8}" destId="{BBE8AAEF-29A9-4EA9-AF4E-51A8DE2F17B6}" srcOrd="2" destOrd="0" presId="urn:microsoft.com/office/officeart/2008/layout/LinedList"/>
    <dgm:cxn modelId="{94627B8C-AD3F-42D2-A2D3-D7713F131EB9}" type="presParOf" srcId="{AD6763B8-E97A-41EA-808F-68FC423513F7}" destId="{B6D0E311-4314-4955-B485-ED61D383C879}" srcOrd="11" destOrd="0" presId="urn:microsoft.com/office/officeart/2008/layout/LinedList"/>
    <dgm:cxn modelId="{B727574E-D556-41BE-B7AC-3313D9158866}" type="presParOf" srcId="{AD6763B8-E97A-41EA-808F-68FC423513F7}" destId="{244A2BCA-A550-48B1-8FF7-B5E7DE6A5E7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AEACF-32E1-465F-B211-600B86934D53}">
      <dsp:nvSpPr>
        <dsp:cNvPr id="0" name=""/>
        <dsp:cNvSpPr/>
      </dsp:nvSpPr>
      <dsp:spPr>
        <a:xfrm>
          <a:off x="0" y="0"/>
          <a:ext cx="62299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8EB06-D2F6-4CB2-A2FA-7A10D812201A}">
      <dsp:nvSpPr>
        <dsp:cNvPr id="0" name=""/>
        <dsp:cNvSpPr/>
      </dsp:nvSpPr>
      <dsp:spPr>
        <a:xfrm>
          <a:off x="0" y="0"/>
          <a:ext cx="1245992" cy="2536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kern="1200" dirty="0" smtClean="0"/>
            <a:t>MOEX</a:t>
          </a:r>
          <a:endParaRPr lang="ru-RU" sz="3000" b="1" kern="1200" dirty="0"/>
        </a:p>
      </dsp:txBody>
      <dsp:txXfrm>
        <a:off x="0" y="0"/>
        <a:ext cx="1245992" cy="2536056"/>
      </dsp:txXfrm>
    </dsp:sp>
    <dsp:sp modelId="{3170C345-B2FE-4F4B-A888-1288E4B2EBAC}">
      <dsp:nvSpPr>
        <dsp:cNvPr id="0" name=""/>
        <dsp:cNvSpPr/>
      </dsp:nvSpPr>
      <dsp:spPr>
        <a:xfrm>
          <a:off x="1339442" y="29812"/>
          <a:ext cx="4890521" cy="59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ru-RU" sz="2100" b="0" kern="1200" dirty="0" smtClean="0">
              <a:latin typeface="Calibri" pitchFamily="34" charset="0"/>
              <a:ea typeface="ＭＳ Ｐゴシック" pitchFamily="34" charset="-128"/>
            </a:rPr>
            <a:t>Individuals</a:t>
          </a:r>
          <a:r>
            <a:rPr lang="ru-RU" altLang="ru-RU" sz="2100" b="0" kern="1200" dirty="0" smtClean="0">
              <a:latin typeface="Calibri" pitchFamily="34" charset="0"/>
              <a:ea typeface="ＭＳ Ｐゴシック" pitchFamily="34" charset="-128"/>
            </a:rPr>
            <a:t> </a:t>
          </a:r>
          <a:r>
            <a:rPr lang="en-US" altLang="ru-RU" sz="2100" b="0" kern="1200" dirty="0" smtClean="0">
              <a:latin typeface="Calibri" pitchFamily="34" charset="0"/>
              <a:ea typeface="ＭＳ Ｐゴシック" pitchFamily="34" charset="-128"/>
            </a:rPr>
            <a:t>(&gt; 720 000)</a:t>
          </a:r>
          <a:endParaRPr lang="ru-RU" sz="2100" b="0" kern="1200" dirty="0"/>
        </a:p>
      </dsp:txBody>
      <dsp:txXfrm>
        <a:off x="1339442" y="29812"/>
        <a:ext cx="4890521" cy="596245"/>
      </dsp:txXfrm>
    </dsp:sp>
    <dsp:sp modelId="{69694D6B-5B01-4343-AB4E-7FC3D1624C01}">
      <dsp:nvSpPr>
        <dsp:cNvPr id="0" name=""/>
        <dsp:cNvSpPr/>
      </dsp:nvSpPr>
      <dsp:spPr>
        <a:xfrm>
          <a:off x="1245992" y="626057"/>
          <a:ext cx="498397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178C5-95DA-45EF-9F63-110A01B829A0}">
      <dsp:nvSpPr>
        <dsp:cNvPr id="0" name=""/>
        <dsp:cNvSpPr/>
      </dsp:nvSpPr>
      <dsp:spPr>
        <a:xfrm>
          <a:off x="1339442" y="655870"/>
          <a:ext cx="4890521" cy="59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ru-RU" sz="2100" b="0" kern="1200" dirty="0" smtClean="0">
              <a:latin typeface="Calibri" pitchFamily="34" charset="0"/>
              <a:ea typeface="ＭＳ Ｐゴシック" pitchFamily="34" charset="-128"/>
            </a:rPr>
            <a:t>Legal Entities (&gt; 11 000)</a:t>
          </a:r>
          <a:endParaRPr lang="ru-RU" sz="2100" b="0" kern="1200" dirty="0"/>
        </a:p>
      </dsp:txBody>
      <dsp:txXfrm>
        <a:off x="1339442" y="655870"/>
        <a:ext cx="4890521" cy="596245"/>
      </dsp:txXfrm>
    </dsp:sp>
    <dsp:sp modelId="{05410E92-CD77-4371-BA09-D0AA48114CC1}">
      <dsp:nvSpPr>
        <dsp:cNvPr id="0" name=""/>
        <dsp:cNvSpPr/>
      </dsp:nvSpPr>
      <dsp:spPr>
        <a:xfrm>
          <a:off x="1245992" y="1252115"/>
          <a:ext cx="498397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171EE3-2C0B-4BFA-93AF-7F3AFE557B18}">
      <dsp:nvSpPr>
        <dsp:cNvPr id="0" name=""/>
        <dsp:cNvSpPr/>
      </dsp:nvSpPr>
      <dsp:spPr>
        <a:xfrm>
          <a:off x="1339442" y="1281928"/>
          <a:ext cx="4890521" cy="59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ru-RU" sz="2100" b="0" kern="1200" dirty="0" smtClean="0">
              <a:latin typeface="Calibri" pitchFamily="34" charset="0"/>
              <a:ea typeface="ＭＳ Ｐゴシック" pitchFamily="34" charset="-128"/>
            </a:rPr>
            <a:t>Institutional Investors (&gt;4 000)</a:t>
          </a:r>
          <a:endParaRPr lang="ru-RU" sz="2100" b="0" kern="1200" dirty="0"/>
        </a:p>
      </dsp:txBody>
      <dsp:txXfrm>
        <a:off x="1339442" y="1281928"/>
        <a:ext cx="4890521" cy="596245"/>
      </dsp:txXfrm>
    </dsp:sp>
    <dsp:sp modelId="{0A8608D9-3F00-4F12-9E1C-55B301B58067}">
      <dsp:nvSpPr>
        <dsp:cNvPr id="0" name=""/>
        <dsp:cNvSpPr/>
      </dsp:nvSpPr>
      <dsp:spPr>
        <a:xfrm>
          <a:off x="1245992" y="1878173"/>
          <a:ext cx="498397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2A2E0C-2D80-45CA-B50A-03760B1B143F}">
      <dsp:nvSpPr>
        <dsp:cNvPr id="0" name=""/>
        <dsp:cNvSpPr/>
      </dsp:nvSpPr>
      <dsp:spPr>
        <a:xfrm>
          <a:off x="1339442" y="1907985"/>
          <a:ext cx="4890521" cy="59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ru-RU" sz="2100" b="0" kern="1200" dirty="0" smtClean="0">
              <a:latin typeface="Calibri" pitchFamily="34" charset="0"/>
              <a:ea typeface="ＭＳ Ｐゴシック" pitchFamily="34" charset="-128"/>
            </a:rPr>
            <a:t>Financial Institutions &amp; </a:t>
          </a:r>
          <a:r>
            <a:rPr lang="en-US" altLang="ru-RU" sz="2100" b="1" kern="1200" dirty="0" smtClean="0">
              <a:ea typeface="ＭＳ Ｐゴシック" pitchFamily="34" charset="-128"/>
            </a:rPr>
            <a:t>FI</a:t>
          </a:r>
          <a:r>
            <a:rPr lang="fr-FR" altLang="ja-JP" sz="2100" b="1" kern="1200" dirty="0" smtClean="0"/>
            <a:t>'</a:t>
          </a:r>
          <a:r>
            <a:rPr lang="en-US" altLang="ru-RU" sz="2100" b="1" kern="1200" dirty="0" smtClean="0">
              <a:ea typeface="ＭＳ Ｐゴシック" pitchFamily="34" charset="-128"/>
            </a:rPr>
            <a:t>s Clients </a:t>
          </a:r>
          <a:r>
            <a:rPr lang="en-US" altLang="ru-RU" sz="2100" b="0" kern="1200" dirty="0" smtClean="0">
              <a:ea typeface="ＭＳ Ｐゴシック" pitchFamily="34" charset="-128"/>
            </a:rPr>
            <a:t>(&gt; 600)</a:t>
          </a:r>
          <a:endParaRPr lang="ru-RU" sz="2100" b="0" kern="1200" dirty="0"/>
        </a:p>
      </dsp:txBody>
      <dsp:txXfrm>
        <a:off x="1339442" y="1907985"/>
        <a:ext cx="4890521" cy="596245"/>
      </dsp:txXfrm>
    </dsp:sp>
    <dsp:sp modelId="{B6D0E311-4314-4955-B485-ED61D383C879}">
      <dsp:nvSpPr>
        <dsp:cNvPr id="0" name=""/>
        <dsp:cNvSpPr/>
      </dsp:nvSpPr>
      <dsp:spPr>
        <a:xfrm>
          <a:off x="1245992" y="2504231"/>
          <a:ext cx="498397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87434F4-AC90-460E-BC27-26D76BDC65E7}" type="datetimeFigureOut">
              <a:rPr lang="ru-RU"/>
              <a:pPr>
                <a:defRPr/>
              </a:pPr>
              <a:t>29.08.2016</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88CEBC0-32C6-4161-9DDC-B893C7FD3F90}" type="slidenum">
              <a:rPr lang="ru-RU"/>
              <a:pPr>
                <a:defRPr/>
              </a:pPr>
              <a:t>‹#›</a:t>
            </a:fld>
            <a:endParaRPr lang="ru-RU"/>
          </a:p>
        </p:txBody>
      </p:sp>
    </p:spTree>
    <p:extLst>
      <p:ext uri="{BB962C8B-B14F-4D97-AF65-F5344CB8AC3E}">
        <p14:creationId xmlns:p14="http://schemas.microsoft.com/office/powerpoint/2010/main" val="62052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3484F1-D725-4763-A4AB-5656523EC757}" type="datetimeFigureOut">
              <a:rPr lang="ru-RU"/>
              <a:pPr>
                <a:defRPr/>
              </a:pPr>
              <a:t>29.08.2016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8595251-479E-47F5-A91F-87FB835BFD3D}" type="slidenum">
              <a:rPr lang="ru-RU"/>
              <a:pPr>
                <a:defRPr/>
              </a:pPr>
              <a:t>‹#›</a:t>
            </a:fld>
            <a:endParaRPr lang="ru-RU"/>
          </a:p>
        </p:txBody>
      </p:sp>
    </p:spTree>
    <p:extLst>
      <p:ext uri="{BB962C8B-B14F-4D97-AF65-F5344CB8AC3E}">
        <p14:creationId xmlns:p14="http://schemas.microsoft.com/office/powerpoint/2010/main" val="663331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dirty="0" smtClean="0"/>
          </a:p>
        </p:txBody>
      </p:sp>
      <p:sp>
        <p:nvSpPr>
          <p:cNvPr id="4" name="Номер слайда 3"/>
          <p:cNvSpPr>
            <a:spLocks noGrp="1"/>
          </p:cNvSpPr>
          <p:nvPr>
            <p:ph type="sldNum" sz="quarter" idx="5"/>
          </p:nvPr>
        </p:nvSpPr>
        <p:spPr/>
        <p:txBody>
          <a:bodyPr/>
          <a:lstStyle/>
          <a:p>
            <a:pPr>
              <a:defRPr/>
            </a:pPr>
            <a:fld id="{24EF38DC-CFA7-4972-8663-6B25F411997D}" type="slidenum">
              <a:rPr lang="ru-RU" smtClean="0"/>
              <a:pPr>
                <a:defRPr/>
              </a:pPr>
              <a:t>1</a:t>
            </a:fld>
            <a:endParaRPr lang="ru-RU" dirty="0"/>
          </a:p>
        </p:txBody>
      </p:sp>
    </p:spTree>
    <p:extLst>
      <p:ext uri="{BB962C8B-B14F-4D97-AF65-F5344CB8AC3E}">
        <p14:creationId xmlns:p14="http://schemas.microsoft.com/office/powerpoint/2010/main" val="421232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74756" name="Номер слайда 3"/>
          <p:cNvSpPr>
            <a:spLocks noGrp="1"/>
          </p:cNvSpPr>
          <p:nvPr>
            <p:ph type="sldNum" sz="quarter" idx="5"/>
          </p:nvPr>
        </p:nvSpPr>
        <p:spPr bwMode="auto">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BD482497-E5E4-4B2F-B17C-BF297128D227}" type="slidenum">
              <a:rPr lang="en-US" smtClean="0">
                <a:latin typeface="Arial" pitchFamily="34" charset="0"/>
              </a:rPr>
              <a:pPr eaLnBrk="1" hangingPunct="1">
                <a:defRPr/>
              </a:pPr>
              <a:t>10</a:t>
            </a:fld>
            <a:endParaRPr lang="en-US" smtClean="0">
              <a:latin typeface="Arial" pitchFamily="34" charset="0"/>
            </a:endParaRPr>
          </a:p>
        </p:txBody>
      </p:sp>
    </p:spTree>
    <p:extLst>
      <p:ext uri="{BB962C8B-B14F-4D97-AF65-F5344CB8AC3E}">
        <p14:creationId xmlns:p14="http://schemas.microsoft.com/office/powerpoint/2010/main" val="90369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82563" indent="-182563">
              <a:spcBef>
                <a:spcPts val="600"/>
              </a:spcBef>
              <a:spcAft>
                <a:spcPct val="0"/>
              </a:spcAft>
              <a:buClr>
                <a:srgbClr val="C00000"/>
              </a:buClr>
              <a:buFont typeface="Wingdings" pitchFamily="2" charset="2"/>
              <a:buChar char="§"/>
              <a:defRPr/>
            </a:pP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Объем торгов</a:t>
            </a:r>
          </a:p>
          <a:p>
            <a:pPr marL="285750" indent="-285750" fontAlgn="base">
              <a:spcBef>
                <a:spcPts val="600"/>
              </a:spcBef>
              <a:spcAft>
                <a:spcPct val="0"/>
              </a:spcAft>
              <a:buClr>
                <a:srgbClr val="C00000"/>
              </a:buClr>
              <a:buFont typeface="Wingdings" panose="05000000000000000000" pitchFamily="2" charset="2"/>
              <a:buChar char="ü"/>
              <a:defRPr/>
            </a:pP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Дневной максимум – </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47</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a:t>
            </a:r>
            <a:r>
              <a:rPr lang="ru-RU" sz="12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млрд</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(03.03.14)</a:t>
            </a:r>
          </a:p>
          <a:p>
            <a:pPr marL="285750" indent="-285750" fontAlgn="base">
              <a:spcBef>
                <a:spcPts val="600"/>
              </a:spcBef>
              <a:spcAft>
                <a:spcPct val="0"/>
              </a:spcAft>
              <a:buClr>
                <a:srgbClr val="C00000"/>
              </a:buClr>
              <a:buFont typeface="Wingdings" panose="05000000000000000000" pitchFamily="2" charset="2"/>
              <a:buChar char="ü"/>
              <a:defRPr/>
            </a:pP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Среднедневной за 2014 г. – </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23,8</a:t>
            </a:r>
            <a:r>
              <a:rPr lang="ru-RU" sz="12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млрд</a:t>
            </a:r>
            <a:endParaRPr lang="ru-RU" sz="1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82563" indent="-182563">
              <a:spcBef>
                <a:spcPts val="600"/>
              </a:spcBef>
              <a:spcAft>
                <a:spcPct val="0"/>
              </a:spcAft>
              <a:buClr>
                <a:srgbClr val="C00000"/>
              </a:buClr>
              <a:buFont typeface="Wingdings" pitchFamily="2" charset="2"/>
              <a:buChar char="§"/>
              <a:defRPr/>
            </a:pP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534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Участников торгов</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40</a:t>
            </a:r>
            <a:r>
              <a:rPr lang="ru-RU" sz="12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некредитных организаций и </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49</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банков</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82563" indent="-182563">
              <a:spcBef>
                <a:spcPts val="600"/>
              </a:spcBef>
              <a:spcAft>
                <a:spcPct val="0"/>
              </a:spcAft>
              <a:buClr>
                <a:srgbClr val="C00000"/>
              </a:buClr>
              <a:buFont typeface="Wingdings" pitchFamily="2" charset="2"/>
              <a:buChar char="§"/>
              <a:defRPr/>
            </a:pP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Основные валютные пары: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USDRUB (</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84%</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объема) и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EURRUB (</a:t>
            </a:r>
            <a:r>
              <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13%</a:t>
            </a: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182563" indent="-182563">
              <a:spcBef>
                <a:spcPts val="600"/>
              </a:spcBef>
              <a:spcAft>
                <a:spcPct val="0"/>
              </a:spcAft>
              <a:buClr>
                <a:srgbClr val="C00000"/>
              </a:buClr>
              <a:buFont typeface="Wingdings" pitchFamily="2" charset="2"/>
              <a:buChar char="§"/>
              <a:defRPr/>
            </a:pPr>
            <a:r>
              <a:rPr 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В фев.15 доля брокеров на ВР достигла </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10%</a:t>
            </a:r>
            <a:endPar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82563" indent="-182563">
              <a:spcBef>
                <a:spcPts val="600"/>
              </a:spcBef>
              <a:spcAft>
                <a:spcPct val="0"/>
              </a:spcAft>
              <a:buClr>
                <a:srgbClr val="C00000"/>
              </a:buClr>
              <a:buFont typeface="Wingdings" pitchFamily="2" charset="2"/>
              <a:buChar char="§"/>
              <a:defRPr/>
            </a:pPr>
            <a:endParaRPr lang="en-US"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600"/>
              </a:spcBef>
              <a:spcAft>
                <a:spcPts val="0"/>
              </a:spcAft>
              <a:buClr>
                <a:srgbClr val="C00000"/>
              </a:buClr>
              <a:buSzPct val="125000"/>
              <a:buFont typeface="Wingdings" pitchFamily="2" charset="2"/>
              <a:buChar char="§"/>
              <a:defRPr/>
            </a:pPr>
            <a:r>
              <a:rPr lang="ru-RU" sz="1400" b="0" dirty="0" smtClean="0">
                <a:solidFill>
                  <a:srgbClr val="000000"/>
                </a:solidFill>
                <a:cs typeface="Arial" pitchFamily="34" charset="0"/>
              </a:rPr>
              <a:t>В 2014 наблюдался рост доли </a:t>
            </a:r>
            <a:r>
              <a:rPr lang="en-US" sz="1400" b="0" dirty="0" smtClean="0">
                <a:solidFill>
                  <a:srgbClr val="000000"/>
                </a:solidFill>
                <a:cs typeface="Arial" pitchFamily="34" charset="0"/>
              </a:rPr>
              <a:t>FX </a:t>
            </a:r>
            <a:r>
              <a:rPr lang="ru-RU" sz="1400" b="0" dirty="0" smtClean="0">
                <a:solidFill>
                  <a:srgbClr val="000000"/>
                </a:solidFill>
                <a:cs typeface="Arial" pitchFamily="34" charset="0"/>
              </a:rPr>
              <a:t>Московской биржи на российском рынке: </a:t>
            </a:r>
          </a:p>
          <a:p>
            <a:pPr marL="627063" lvl="1" indent="-269875" fontAlgn="auto">
              <a:spcBef>
                <a:spcPts val="600"/>
              </a:spcBef>
              <a:spcAft>
                <a:spcPts val="0"/>
              </a:spcAft>
              <a:buClr>
                <a:srgbClr val="C00000"/>
              </a:buClr>
              <a:buFont typeface="Arial" pitchFamily="34" charset="0"/>
              <a:buChar char="―"/>
              <a:defRPr/>
            </a:pPr>
            <a:r>
              <a:rPr lang="ru-RU" sz="1400" b="0" dirty="0" smtClean="0">
                <a:solidFill>
                  <a:srgbClr val="000000"/>
                </a:solidFill>
                <a:cs typeface="Arial" pitchFamily="34" charset="0"/>
              </a:rPr>
              <a:t>в целом по межбанковскому рынку с 30,6</a:t>
            </a:r>
            <a:r>
              <a:rPr lang="en-US" sz="1400" b="0" dirty="0" smtClean="0">
                <a:solidFill>
                  <a:srgbClr val="000000"/>
                </a:solidFill>
                <a:cs typeface="Arial" pitchFamily="34" charset="0"/>
              </a:rPr>
              <a:t>%</a:t>
            </a:r>
            <a:r>
              <a:rPr lang="ru-RU" sz="1400" b="0" dirty="0" smtClean="0">
                <a:solidFill>
                  <a:srgbClr val="000000"/>
                </a:solidFill>
                <a:cs typeface="Arial" pitchFamily="34" charset="0"/>
              </a:rPr>
              <a:t> в </a:t>
            </a:r>
            <a:r>
              <a:rPr lang="en-US" sz="1400" b="0" dirty="0" smtClean="0">
                <a:solidFill>
                  <a:srgbClr val="000000"/>
                </a:solidFill>
                <a:cs typeface="Arial" pitchFamily="34" charset="0"/>
              </a:rPr>
              <a:t>201</a:t>
            </a:r>
            <a:r>
              <a:rPr lang="ru-RU" sz="1400" b="0" dirty="0" smtClean="0">
                <a:solidFill>
                  <a:srgbClr val="000000"/>
                </a:solidFill>
                <a:cs typeface="Arial" pitchFamily="34" charset="0"/>
              </a:rPr>
              <a:t>3 </a:t>
            </a:r>
            <a:r>
              <a:rPr lang="ru-RU" sz="1400" dirty="0" smtClean="0">
                <a:solidFill>
                  <a:srgbClr val="C00000"/>
                </a:solidFill>
                <a:cs typeface="Arial" pitchFamily="34" charset="0"/>
              </a:rPr>
              <a:t>до 4</a:t>
            </a:r>
            <a:r>
              <a:rPr lang="en-US" sz="1400" dirty="0" smtClean="0">
                <a:solidFill>
                  <a:srgbClr val="C00000"/>
                </a:solidFill>
                <a:cs typeface="Arial" pitchFamily="34" charset="0"/>
              </a:rPr>
              <a:t>2</a:t>
            </a:r>
            <a:r>
              <a:rPr lang="ru-RU" sz="1400" dirty="0" smtClean="0">
                <a:solidFill>
                  <a:srgbClr val="C00000"/>
                </a:solidFill>
                <a:cs typeface="Arial" pitchFamily="34" charset="0"/>
              </a:rPr>
              <a:t>,</a:t>
            </a:r>
            <a:r>
              <a:rPr lang="en-US" sz="1400" dirty="0" smtClean="0">
                <a:solidFill>
                  <a:srgbClr val="C00000"/>
                </a:solidFill>
                <a:cs typeface="Arial" pitchFamily="34" charset="0"/>
              </a:rPr>
              <a:t>1</a:t>
            </a:r>
            <a:r>
              <a:rPr lang="ru-RU" sz="1400" dirty="0" smtClean="0">
                <a:solidFill>
                  <a:srgbClr val="C00000"/>
                </a:solidFill>
                <a:cs typeface="Arial" pitchFamily="34" charset="0"/>
              </a:rPr>
              <a:t>% в 2014</a:t>
            </a:r>
          </a:p>
          <a:p>
            <a:pPr marL="627063" lvl="1" indent="-269875" fontAlgn="auto">
              <a:spcBef>
                <a:spcPts val="600"/>
              </a:spcBef>
              <a:spcAft>
                <a:spcPts val="0"/>
              </a:spcAft>
              <a:buClr>
                <a:srgbClr val="C00000"/>
              </a:buClr>
              <a:buFont typeface="Arial" pitchFamily="34" charset="0"/>
              <a:buChar char="―"/>
              <a:defRPr/>
            </a:pPr>
            <a:r>
              <a:rPr lang="ru-RU" sz="1400" b="0" dirty="0" smtClean="0">
                <a:solidFill>
                  <a:srgbClr val="000000"/>
                </a:solidFill>
                <a:cs typeface="Arial" pitchFamily="34" charset="0"/>
              </a:rPr>
              <a:t>по доллар-рубль с 34,8 </a:t>
            </a:r>
            <a:r>
              <a:rPr lang="ru-RU" sz="1400" dirty="0" smtClean="0">
                <a:solidFill>
                  <a:srgbClr val="C00000"/>
                </a:solidFill>
                <a:cs typeface="Arial" pitchFamily="34" charset="0"/>
              </a:rPr>
              <a:t>до 49,</a:t>
            </a:r>
            <a:r>
              <a:rPr lang="en-US" sz="1400" dirty="0" smtClean="0">
                <a:solidFill>
                  <a:srgbClr val="C00000"/>
                </a:solidFill>
                <a:cs typeface="Arial" pitchFamily="34" charset="0"/>
              </a:rPr>
              <a:t>8</a:t>
            </a:r>
            <a:r>
              <a:rPr lang="ru-RU" sz="1400" dirty="0" smtClean="0">
                <a:solidFill>
                  <a:srgbClr val="C00000"/>
                </a:solidFill>
                <a:cs typeface="Arial" pitchFamily="34" charset="0"/>
              </a:rPr>
              <a:t>% </a:t>
            </a:r>
          </a:p>
          <a:p>
            <a:pPr marL="627063" lvl="1" indent="-269875" fontAlgn="auto">
              <a:spcBef>
                <a:spcPts val="600"/>
              </a:spcBef>
              <a:spcAft>
                <a:spcPts val="0"/>
              </a:spcAft>
              <a:buClr>
                <a:srgbClr val="C00000"/>
              </a:buClr>
              <a:buFont typeface="Arial" pitchFamily="34" charset="0"/>
              <a:buChar char="―"/>
              <a:defRPr/>
            </a:pPr>
            <a:r>
              <a:rPr lang="ru-RU" sz="1400" b="0" dirty="0" smtClean="0">
                <a:solidFill>
                  <a:srgbClr val="000000"/>
                </a:solidFill>
                <a:cs typeface="Arial" pitchFamily="34" charset="0"/>
              </a:rPr>
              <a:t>по евро-рубль с 56,6 </a:t>
            </a:r>
            <a:r>
              <a:rPr lang="ru-RU" sz="1400" dirty="0" smtClean="0">
                <a:solidFill>
                  <a:srgbClr val="C00000"/>
                </a:solidFill>
                <a:cs typeface="Arial" pitchFamily="34" charset="0"/>
              </a:rPr>
              <a:t>до 6</a:t>
            </a:r>
            <a:r>
              <a:rPr lang="en-US" sz="1400" dirty="0" smtClean="0">
                <a:solidFill>
                  <a:srgbClr val="C00000"/>
                </a:solidFill>
                <a:cs typeface="Arial" pitchFamily="34" charset="0"/>
              </a:rPr>
              <a:t>4</a:t>
            </a:r>
            <a:r>
              <a:rPr lang="ru-RU" sz="1400" dirty="0" smtClean="0">
                <a:solidFill>
                  <a:srgbClr val="C00000"/>
                </a:solidFill>
                <a:cs typeface="Arial" pitchFamily="34" charset="0"/>
              </a:rPr>
              <a:t>,</a:t>
            </a:r>
            <a:r>
              <a:rPr lang="en-US" sz="1400" dirty="0" smtClean="0">
                <a:solidFill>
                  <a:srgbClr val="C00000"/>
                </a:solidFill>
                <a:cs typeface="Arial" pitchFamily="34" charset="0"/>
              </a:rPr>
              <a:t>1</a:t>
            </a:r>
            <a:r>
              <a:rPr lang="ru-RU" sz="1400" dirty="0" smtClean="0">
                <a:solidFill>
                  <a:srgbClr val="C00000"/>
                </a:solidFill>
                <a:cs typeface="Arial" pitchFamily="34" charset="0"/>
              </a:rPr>
              <a:t>%</a:t>
            </a:r>
          </a:p>
          <a:p>
            <a:pPr marL="627063" lvl="1" indent="-269875" fontAlgn="auto">
              <a:spcBef>
                <a:spcPts val="600"/>
              </a:spcBef>
              <a:spcAft>
                <a:spcPts val="0"/>
              </a:spcAft>
              <a:buClr>
                <a:srgbClr val="C00000"/>
              </a:buClr>
              <a:buFont typeface="Arial" pitchFamily="34" charset="0"/>
              <a:buChar char="―"/>
              <a:defRPr/>
            </a:pPr>
            <a:r>
              <a:rPr lang="ru-RU" sz="1400" b="0" dirty="0" smtClean="0">
                <a:solidFill>
                  <a:srgbClr val="000000"/>
                </a:solidFill>
                <a:cs typeface="Arial" pitchFamily="34" charset="0"/>
              </a:rPr>
              <a:t>по евро-доллар с</a:t>
            </a:r>
            <a:r>
              <a:rPr lang="en-US" sz="1400" b="0" dirty="0" smtClean="0">
                <a:solidFill>
                  <a:srgbClr val="000000"/>
                </a:solidFill>
                <a:cs typeface="Arial" pitchFamily="34" charset="0"/>
              </a:rPr>
              <a:t> </a:t>
            </a:r>
            <a:r>
              <a:rPr lang="ru-RU" sz="1400" b="0" dirty="0" smtClean="0">
                <a:solidFill>
                  <a:srgbClr val="000000"/>
                </a:solidFill>
                <a:cs typeface="Arial" pitchFamily="34" charset="0"/>
              </a:rPr>
              <a:t>3,6</a:t>
            </a:r>
            <a:r>
              <a:rPr lang="ru-RU" sz="1400" dirty="0" smtClean="0">
                <a:solidFill>
                  <a:srgbClr val="C00000"/>
                </a:solidFill>
                <a:cs typeface="Arial" pitchFamily="34" charset="0"/>
              </a:rPr>
              <a:t> до 6</a:t>
            </a:r>
            <a:r>
              <a:rPr lang="en-US" sz="1400" dirty="0" smtClean="0">
                <a:solidFill>
                  <a:srgbClr val="C00000"/>
                </a:solidFill>
                <a:cs typeface="Arial" pitchFamily="34" charset="0"/>
              </a:rPr>
              <a:t>,2</a:t>
            </a:r>
            <a:r>
              <a:rPr lang="ru-RU" sz="1400" dirty="0" smtClean="0">
                <a:solidFill>
                  <a:srgbClr val="C00000"/>
                </a:solidFill>
                <a:cs typeface="Arial" pitchFamily="34" charset="0"/>
              </a:rPr>
              <a:t>% </a:t>
            </a:r>
          </a:p>
          <a:p>
            <a:pPr marL="182563" indent="-182563">
              <a:spcBef>
                <a:spcPts val="600"/>
              </a:spcBef>
              <a:spcAft>
                <a:spcPct val="0"/>
              </a:spcAft>
              <a:buClr>
                <a:srgbClr val="C00000"/>
              </a:buClr>
              <a:buFont typeface="Wingdings" pitchFamily="2" charset="2"/>
              <a:buChar char="§"/>
              <a:defRPr/>
            </a:pPr>
            <a:endParaRPr lang="ru-RU" dirty="0"/>
          </a:p>
        </p:txBody>
      </p:sp>
      <p:sp>
        <p:nvSpPr>
          <p:cNvPr id="4" name="Номер слайда 3"/>
          <p:cNvSpPr>
            <a:spLocks noGrp="1"/>
          </p:cNvSpPr>
          <p:nvPr>
            <p:ph type="sldNum" sz="quarter" idx="10"/>
          </p:nvPr>
        </p:nvSpPr>
        <p:spPr/>
        <p:txBody>
          <a:bodyPr/>
          <a:lstStyle/>
          <a:p>
            <a:fld id="{CBA738A6-6F0F-4E12-941B-CEEBF4859717}"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6824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A738A6-6F0F-4E12-941B-CEEBF4859717}"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3517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53252" name="Номер слайда 3"/>
          <p:cNvSpPr>
            <a:spLocks noGrp="1"/>
          </p:cNvSpPr>
          <p:nvPr>
            <p:ph type="sldNum" sz="quarter" idx="5"/>
          </p:nvPr>
        </p:nvSpPr>
        <p:spPr bwMode="auto">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0AF3B018-2F00-4577-B6A3-A6A7BF123ABD}" type="slidenum">
              <a:rPr lang="en-US" smtClean="0">
                <a:latin typeface="Arial" pitchFamily="34" charset="0"/>
              </a:rPr>
              <a:pPr eaLnBrk="1" hangingPunct="1">
                <a:defRPr/>
              </a:pPr>
              <a:t>4</a:t>
            </a:fld>
            <a:endParaRPr lang="en-US" smtClean="0">
              <a:latin typeface="Arial" pitchFamily="34" charset="0"/>
            </a:endParaRPr>
          </a:p>
        </p:txBody>
      </p:sp>
    </p:spTree>
    <p:extLst>
      <p:ext uri="{BB962C8B-B14F-4D97-AF65-F5344CB8AC3E}">
        <p14:creationId xmlns:p14="http://schemas.microsoft.com/office/powerpoint/2010/main" val="107345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65540" name="Номер слайда 3"/>
          <p:cNvSpPr>
            <a:spLocks noGrp="1"/>
          </p:cNvSpPr>
          <p:nvPr>
            <p:ph type="sldNum" sz="quarter" idx="5"/>
          </p:nvPr>
        </p:nvSpPr>
        <p:spPr bwMode="auto">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A9590377-78C0-4CA2-9E62-96BE7FD0A95C}" type="slidenum">
              <a:rPr lang="en-US" smtClean="0">
                <a:latin typeface="Arial" pitchFamily="34" charset="0"/>
              </a:rPr>
              <a:pPr eaLnBrk="1" hangingPunct="1">
                <a:defRPr/>
              </a:pPr>
              <a:t>5</a:t>
            </a:fld>
            <a:endParaRPr lang="en-US" smtClean="0">
              <a:latin typeface="Arial" pitchFamily="34" charset="0"/>
            </a:endParaRPr>
          </a:p>
        </p:txBody>
      </p:sp>
    </p:spTree>
    <p:extLst>
      <p:ext uri="{BB962C8B-B14F-4D97-AF65-F5344CB8AC3E}">
        <p14:creationId xmlns:p14="http://schemas.microsoft.com/office/powerpoint/2010/main" val="36064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68612" name="Номер слайда 3"/>
          <p:cNvSpPr>
            <a:spLocks noGrp="1"/>
          </p:cNvSpPr>
          <p:nvPr>
            <p:ph type="sldNum" sz="quarter" idx="5"/>
          </p:nvPr>
        </p:nvSpPr>
        <p:spPr bwMode="auto">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57E1B6B0-9745-4F5F-87D6-9284CE76BF40}" type="slidenum">
              <a:rPr lang="en-US" smtClean="0">
                <a:latin typeface="Arial" pitchFamily="34" charset="0"/>
              </a:rPr>
              <a:pPr eaLnBrk="1" hangingPunct="1">
                <a:defRPr/>
              </a:pPr>
              <a:t>6</a:t>
            </a:fld>
            <a:endParaRPr lang="en-US" smtClean="0">
              <a:latin typeface="Arial" pitchFamily="34" charset="0"/>
            </a:endParaRPr>
          </a:p>
        </p:txBody>
      </p:sp>
    </p:spTree>
    <p:extLst>
      <p:ext uri="{BB962C8B-B14F-4D97-AF65-F5344CB8AC3E}">
        <p14:creationId xmlns:p14="http://schemas.microsoft.com/office/powerpoint/2010/main" val="395370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68612" name="Номер слайда 3"/>
          <p:cNvSpPr>
            <a:spLocks noGrp="1"/>
          </p:cNvSpPr>
          <p:nvPr>
            <p:ph type="sldNum" sz="quarter" idx="5"/>
          </p:nvPr>
        </p:nvSpPr>
        <p:spPr bwMode="auto">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57E1B6B0-9745-4F5F-87D6-9284CE76BF40}" type="slidenum">
              <a:rPr lang="en-US" smtClean="0">
                <a:latin typeface="Arial" pitchFamily="34" charset="0"/>
              </a:rPr>
              <a:pPr eaLnBrk="1" hangingPunct="1">
                <a:defRPr/>
              </a:pPr>
              <a:t>7</a:t>
            </a:fld>
            <a:endParaRPr lang="en-US" smtClean="0">
              <a:latin typeface="Arial" pitchFamily="34" charset="0"/>
            </a:endParaRPr>
          </a:p>
        </p:txBody>
      </p:sp>
    </p:spTree>
    <p:extLst>
      <p:ext uri="{BB962C8B-B14F-4D97-AF65-F5344CB8AC3E}">
        <p14:creationId xmlns:p14="http://schemas.microsoft.com/office/powerpoint/2010/main" val="403479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F3C8EA05-5C5D-4181-A68A-1380E83D2646}" type="slidenum">
              <a:rPr lang="ru-RU" smtClean="0">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338216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latin typeface="Arial" pitchFamily="34" charset="0"/>
            </a:endParaRPr>
          </a:p>
        </p:txBody>
      </p:sp>
      <p:sp>
        <p:nvSpPr>
          <p:cNvPr id="839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0ECB570-B2BF-4179-A705-9C0B1ACEF152}" type="slidenum">
              <a:rPr lang="en-US" altLang="ru-RU" smtClean="0">
                <a:latin typeface="Arial" pitchFamily="34" charset="0"/>
                <a:ea typeface="ＭＳ Ｐゴシック" pitchFamily="34" charset="-128"/>
                <a:cs typeface="Arial" pitchFamily="34" charset="0"/>
              </a:rPr>
              <a:pPr eaLnBrk="1" fontAlgn="base" hangingPunct="1">
                <a:spcBef>
                  <a:spcPct val="0"/>
                </a:spcBef>
                <a:spcAft>
                  <a:spcPct val="0"/>
                </a:spcAft>
              </a:pPr>
              <a:t>9</a:t>
            </a:fld>
            <a:endParaRPr lang="en-US" altLang="ru-RU"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83770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1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e end">
    <p:spTree>
      <p:nvGrpSpPr>
        <p:cNvPr id="1" name=""/>
        <p:cNvGrpSpPr/>
        <p:nvPr/>
      </p:nvGrpSpPr>
      <p:grpSpPr>
        <a:xfrm>
          <a:off x="0" y="0"/>
          <a:ext cx="0" cy="0"/>
          <a:chOff x="0" y="0"/>
          <a:chExt cx="0" cy="0"/>
        </a:xfrm>
      </p:grpSpPr>
      <p:pic>
        <p:nvPicPr>
          <p:cNvPr id="3" name="Picture 1" descr="Background_blank_l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7098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685800" y="2780928"/>
            <a:ext cx="7772400" cy="1336386"/>
          </a:xfrm>
          <a:prstGeom prst="rect">
            <a:avLst/>
          </a:prstGeo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28100334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Diagram caption Tahoma regular 11 pt.</a:t>
            </a: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3"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20128057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41971923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1860624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3056195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6111125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42575448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91303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5509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90301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37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4"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a:blip r:embed="rId2">
            <a:extLst>
              <a:ext uri="{28A0092B-C50C-407E-A947-70E740481C1C}">
                <a14:useLocalDpi xmlns:a14="http://schemas.microsoft.com/office/drawing/2010/main" val="0"/>
              </a:ext>
            </a:extLst>
          </a:blip>
          <a:srcRect l="13890" t="14957" r="19446" b="9402"/>
          <a:stretch>
            <a:fillRect/>
          </a:stretch>
        </p:blipFill>
        <p:spPr bwMode="auto">
          <a:xfrm>
            <a:off x="250825" y="252413"/>
            <a:ext cx="43211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4663" y="254000"/>
            <a:ext cx="24479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1019012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05535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583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9555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7157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06626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22193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51DA291-21DC-43E8-89A1-29D5364D91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53790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10" name="Прямоугольник 9"/>
          <p:cNvSpPr/>
          <p:nvPr userDrawn="1"/>
        </p:nvSpPr>
        <p:spPr>
          <a:xfrm>
            <a:off x="269875" y="269875"/>
            <a:ext cx="647700" cy="6318250"/>
          </a:xfrm>
          <a:prstGeom prst="rect">
            <a:avLst/>
          </a:prstGeom>
          <a:solidFill>
            <a:srgbClr val="CCCCCC"/>
          </a:solidFill>
          <a:ln w="25400" cap="flat" cmpd="sng" algn="ctr">
            <a:noFill/>
            <a:prstDash val="solid"/>
          </a:ln>
          <a:effectLst/>
        </p:spPr>
        <p:txBody>
          <a:bodyPr anchor="ctr"/>
          <a:lstStyle/>
          <a:p>
            <a:pPr algn="ctr" fontAlgn="auto">
              <a:spcBef>
                <a:spcPts val="0"/>
              </a:spcBef>
              <a:spcAft>
                <a:spcPts val="0"/>
              </a:spcAft>
              <a:defRPr/>
            </a:pPr>
            <a:endParaRPr lang="ru-RU" kern="0">
              <a:solidFill>
                <a:prstClr val="white"/>
              </a:solidFill>
              <a:latin typeface="Tahoma"/>
              <a:cs typeface="+mn-cs"/>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5219268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169640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4"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a:blip r:embed="rId2">
            <a:extLst>
              <a:ext uri="{28A0092B-C50C-407E-A947-70E740481C1C}">
                <a14:useLocalDpi xmlns:a14="http://schemas.microsoft.com/office/drawing/2010/main" val="0"/>
              </a:ext>
            </a:extLst>
          </a:blip>
          <a:srcRect l="11743" r="185"/>
          <a:stretch>
            <a:fillRect/>
          </a:stretch>
        </p:blipFill>
        <p:spPr bwMode="auto">
          <a:xfrm>
            <a:off x="250825" y="252413"/>
            <a:ext cx="43211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4663" y="254000"/>
            <a:ext cx="24479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41297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4"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userDrawn="1"/>
        </p:nvPicPr>
        <p:blipFill>
          <a:blip r:embed="rId2">
            <a:extLst>
              <a:ext uri="{28A0092B-C50C-407E-A947-70E740481C1C}">
                <a14:useLocalDpi xmlns:a14="http://schemas.microsoft.com/office/drawing/2010/main" val="0"/>
              </a:ext>
            </a:extLst>
          </a:blip>
          <a:srcRect l="-5" r="11929"/>
          <a:stretch>
            <a:fillRect/>
          </a:stretch>
        </p:blipFill>
        <p:spPr bwMode="auto">
          <a:xfrm>
            <a:off x="250825" y="252413"/>
            <a:ext cx="43211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4663" y="254000"/>
            <a:ext cx="24479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75541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graphicFrame>
        <p:nvGraphicFramePr>
          <p:cNvPr id="4" name="Объект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8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Прямоугольник 4"/>
          <p:cNvSpPr/>
          <p:nvPr/>
        </p:nvSpPr>
        <p:spPr>
          <a:xfrm>
            <a:off x="250825" y="269875"/>
            <a:ext cx="4321175" cy="6327775"/>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6"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84663" y="269875"/>
            <a:ext cx="24479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73361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4" name="Прямоугольник 3"/>
          <p:cNvSpPr/>
          <p:nvPr userDrawn="1"/>
        </p:nvSpPr>
        <p:spPr>
          <a:xfrm>
            <a:off x="250825" y="269875"/>
            <a:ext cx="4321175" cy="6327775"/>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4663" y="269875"/>
            <a:ext cx="24479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19069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3" name="Прямоугольник 2"/>
          <p:cNvSpPr/>
          <p:nvPr/>
        </p:nvSpPr>
        <p:spPr>
          <a:xfrm>
            <a:off x="269875" y="269875"/>
            <a:ext cx="8604250" cy="6183313"/>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p:nvPr>
        </p:nvSpPr>
        <p:spPr>
          <a:xfrm>
            <a:off x="1152000" y="2134800"/>
            <a:ext cx="6768000" cy="3382432"/>
          </a:xfrm>
          <a:prstGeom prst="rect">
            <a:avLst/>
          </a:prstGeom>
        </p:spPr>
        <p:txBody>
          <a:bodyPr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5" name="Номер слайда 3"/>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932E29C9-82F6-41CF-83D5-0EE2004CC934}" type="slidenum">
              <a:rPr lang="ru-RU"/>
              <a:pPr>
                <a:defRPr/>
              </a:pPr>
              <a:t>‹#›</a:t>
            </a:fld>
            <a:endParaRPr lang="ru-RU" dirty="0"/>
          </a:p>
        </p:txBody>
      </p:sp>
    </p:spTree>
    <p:extLst>
      <p:ext uri="{BB962C8B-B14F-4D97-AF65-F5344CB8AC3E}">
        <p14:creationId xmlns:p14="http://schemas.microsoft.com/office/powerpoint/2010/main" val="1787798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3" name="Прямоугольник 2"/>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Moscow Exchange (ex-Micex-RTS) brandbook\MSCW_XCHNG_Master_Logo_Folder\PNG\ENGLISH\MSCW_XCHNG_RGB_E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20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880000" y="612000"/>
            <a:ext cx="5400000" cy="2232000"/>
          </a:xfrm>
          <a:prstGeom prst="rect">
            <a:avLst/>
          </a:prstGeom>
        </p:spPr>
        <p:txBody>
          <a:bodyPr anchor="t">
            <a:noAutofit/>
          </a:bodyPr>
          <a:lstStyle>
            <a:lvl1pPr algn="l">
              <a:lnSpc>
                <a:spcPct val="90000"/>
              </a:lnSpc>
              <a:defRPr sz="30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5" name="Номер слайда 3"/>
          <p:cNvSpPr>
            <a:spLocks noGrp="1"/>
          </p:cNvSpPr>
          <p:nvPr>
            <p:ph type="sldNum" sz="quarter" idx="10"/>
          </p:nvPr>
        </p:nvSpPr>
        <p:spPr>
          <a:xfrm>
            <a:off x="8382000" y="6210300"/>
            <a:ext cx="434975" cy="365125"/>
          </a:xfrm>
        </p:spPr>
        <p:txBody>
          <a:bodyPr/>
          <a:lstStyle>
            <a:lvl1pPr fontAlgn="base">
              <a:spcBef>
                <a:spcPct val="0"/>
              </a:spcBef>
              <a:spcAft>
                <a:spcPct val="0"/>
              </a:spcAft>
              <a:defRPr>
                <a:latin typeface="Arial" pitchFamily="34" charset="0"/>
              </a:defRPr>
            </a:lvl1pPr>
          </a:lstStyle>
          <a:p>
            <a:pPr>
              <a:defRPr/>
            </a:pPr>
            <a:fld id="{924CEA77-0D7B-472A-A32E-A735C3427998}" type="slidenum">
              <a:rPr lang="ru-RU"/>
              <a:pPr>
                <a:defRPr/>
              </a:pPr>
              <a:t>‹#›</a:t>
            </a:fld>
            <a:endParaRPr lang="ru-RU" dirty="0"/>
          </a:p>
        </p:txBody>
      </p:sp>
    </p:spTree>
    <p:extLst>
      <p:ext uri="{BB962C8B-B14F-4D97-AF65-F5344CB8AC3E}">
        <p14:creationId xmlns:p14="http://schemas.microsoft.com/office/powerpoint/2010/main" val="510752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2" descr="H:\Moscow Exchange (ex-Micex-RTS) brandbook\MSCW_XCHNG_Master_Logo_Folder\PNG\ENGLISH\MSCW_XCHNG_RGB_E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Вертикальный текст 2"/>
          <p:cNvSpPr>
            <a:spLocks noGrp="1"/>
          </p:cNvSpPr>
          <p:nvPr>
            <p:ph type="body" orient="vert" idx="1"/>
          </p:nvPr>
        </p:nvSpPr>
        <p:spPr>
          <a:xfrm>
            <a:off x="1152000" y="1196752"/>
            <a:ext cx="7416000" cy="4538048"/>
          </a:xfrm>
          <a:prstGeom prst="rect">
            <a:avLst/>
          </a:prstGeom>
        </p:spPr>
        <p:txBody>
          <a:bodyPr>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3" name="Заголовок 1"/>
          <p:cNvSpPr>
            <a:spLocks noGrp="1"/>
          </p:cNvSpPr>
          <p:nvPr>
            <p:ph type="title"/>
          </p:nvPr>
        </p:nvSpPr>
        <p:spPr>
          <a:xfrm>
            <a:off x="1152000" y="288000"/>
            <a:ext cx="7416000" cy="756000"/>
          </a:xfrm>
          <a:prstGeom prst="rect">
            <a:avLst/>
          </a:prstGeom>
        </p:spPr>
        <p:txBody>
          <a:bodyPr anchor="t">
            <a:noAutofit/>
          </a:bodyPr>
          <a:lstStyle>
            <a:lvl1pPr algn="l">
              <a:defRPr sz="22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6" name="Номер слайда 3"/>
          <p:cNvSpPr>
            <a:spLocks noGrp="1"/>
          </p:cNvSpPr>
          <p:nvPr>
            <p:ph type="sldNum" sz="quarter" idx="10"/>
          </p:nvPr>
        </p:nvSpPr>
        <p:spPr>
          <a:xfrm>
            <a:off x="8382000" y="6210300"/>
            <a:ext cx="434975" cy="365125"/>
          </a:xfrm>
        </p:spPr>
        <p:txBody>
          <a:bodyPr/>
          <a:lstStyle>
            <a:lvl1pPr fontAlgn="base">
              <a:spcBef>
                <a:spcPct val="0"/>
              </a:spcBef>
              <a:spcAft>
                <a:spcPct val="0"/>
              </a:spcAft>
              <a:defRPr>
                <a:latin typeface="Arial" pitchFamily="34" charset="0"/>
              </a:defRPr>
            </a:lvl1pPr>
          </a:lstStyle>
          <a:p>
            <a:pPr>
              <a:defRPr/>
            </a:pPr>
            <a:fld id="{FB0C8745-F1C2-4902-B341-07AA2625097B}" type="slidenum">
              <a:rPr lang="ru-RU"/>
              <a:pPr>
                <a:defRPr/>
              </a:pPr>
              <a:t>‹#›</a:t>
            </a:fld>
            <a:endParaRPr lang="ru-RU" dirty="0"/>
          </a:p>
        </p:txBody>
      </p:sp>
    </p:spTree>
    <p:extLst>
      <p:ext uri="{BB962C8B-B14F-4D97-AF65-F5344CB8AC3E}">
        <p14:creationId xmlns:p14="http://schemas.microsoft.com/office/powerpoint/2010/main" val="15199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sp>
        <p:nvSpPr>
          <p:cNvPr id="3" name="Прямоугольник 2"/>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Moscow Exchange (ex-Micex-RTS) brandbook\MSCW_XCHNG_Master_Logo_Folder\PNG\ENGLISH\MSCW_XCHNG_RGB_E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p:cNvSpPr>
            <a:spLocks noGrp="1"/>
          </p:cNvSpPr>
          <p:nvPr>
            <p:ph type="title"/>
          </p:nvPr>
        </p:nvSpPr>
        <p:spPr>
          <a:xfrm>
            <a:off x="1152000" y="288000"/>
            <a:ext cx="7416000" cy="756000"/>
          </a:xfrm>
          <a:prstGeom prst="rect">
            <a:avLst/>
          </a:prstGeom>
        </p:spPr>
        <p:txBody>
          <a:bodyPr anchor="t">
            <a:noAutofit/>
          </a:bodyPr>
          <a:lstStyle>
            <a:lvl1pPr algn="l">
              <a:defRPr sz="22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5" name="Номер слайда 3"/>
          <p:cNvSpPr>
            <a:spLocks noGrp="1"/>
          </p:cNvSpPr>
          <p:nvPr>
            <p:ph type="sldNum" sz="quarter" idx="10"/>
          </p:nvPr>
        </p:nvSpPr>
        <p:spPr>
          <a:xfrm>
            <a:off x="8382000" y="6210300"/>
            <a:ext cx="434975" cy="365125"/>
          </a:xfrm>
        </p:spPr>
        <p:txBody>
          <a:bodyPr/>
          <a:lstStyle>
            <a:lvl1pPr fontAlgn="base">
              <a:spcBef>
                <a:spcPct val="0"/>
              </a:spcBef>
              <a:spcAft>
                <a:spcPct val="0"/>
              </a:spcAft>
              <a:defRPr>
                <a:solidFill>
                  <a:schemeClr val="tx1"/>
                </a:solidFill>
                <a:latin typeface="Arial" pitchFamily="34" charset="0"/>
              </a:defRPr>
            </a:lvl1pPr>
          </a:lstStyle>
          <a:p>
            <a:pPr>
              <a:defRPr/>
            </a:pPr>
            <a:fld id="{527775C7-80A9-4A46-8A3E-F0F5A672DC01}" type="slidenum">
              <a:rPr lang="ru-RU" smtClean="0"/>
              <a:pPr>
                <a:defRPr/>
              </a:pPr>
              <a:t>‹#›</a:t>
            </a:fld>
            <a:endParaRPr lang="ru-RU" dirty="0"/>
          </a:p>
        </p:txBody>
      </p:sp>
      <p:sp>
        <p:nvSpPr>
          <p:cNvPr id="6" name="Нижний колонтитул 4"/>
          <p:cNvSpPr>
            <a:spLocks noGrp="1"/>
          </p:cNvSpPr>
          <p:nvPr>
            <p:ph type="ftr" sz="quarter" idx="3"/>
          </p:nvPr>
        </p:nvSpPr>
        <p:spPr>
          <a:xfrm>
            <a:off x="5508104" y="6223000"/>
            <a:ext cx="2895600" cy="365125"/>
          </a:xfrm>
          <a:prstGeom prst="rect">
            <a:avLst/>
          </a:prstGeom>
        </p:spPr>
        <p:txBody>
          <a:bodyPr vert="horz" lIns="91440" tIns="45720" rIns="91440" bIns="45720" rtlCol="0" anchor="ctr"/>
          <a:lstStyle>
            <a:lvl1pPr algn="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FX MARKET</a:t>
            </a:r>
            <a:endParaRPr lang="ru-RU" dirty="0"/>
          </a:p>
        </p:txBody>
      </p:sp>
    </p:spTree>
    <p:extLst>
      <p:ext uri="{BB962C8B-B14F-4D97-AF65-F5344CB8AC3E}">
        <p14:creationId xmlns:p14="http://schemas.microsoft.com/office/powerpoint/2010/main" val="1328622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2" name="Picture 2" descr="H:\Moscow Exchange (ex-Micex-RTS) brandbook\MSCW_XCHNG_Master_Logo_Folder\PNG\ENGLISH\MSCW_XCHNG_RGB_E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013" y="269875"/>
            <a:ext cx="24209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ffice.micex.com\Public\Files\Департамент_валютного_рынка\Управление_продаж\Презентации и брошюры ВР\Статистика\отражение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084" y="850398"/>
            <a:ext cx="4264929" cy="554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61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3" name="Подзаголовок 2"/>
          <p:cNvSpPr txBox="1">
            <a:spLocks/>
          </p:cNvSpPr>
          <p:nvPr/>
        </p:nvSpPr>
        <p:spPr>
          <a:xfrm>
            <a:off x="8388350" y="627380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10EBC3F8-DBB8-4FA6-974F-709806F09818}" type="slidenum">
              <a:rPr lang="en-US" smtClean="0">
                <a:solidFill>
                  <a:srgbClr val="000000"/>
                </a:solidFill>
              </a:rPr>
              <a:pPr marL="449263" indent="-449263" algn="r" fontAlgn="auto">
                <a:lnSpc>
                  <a:spcPct val="150000"/>
                </a:lnSpc>
                <a:spcAft>
                  <a:spcPts val="0"/>
                </a:spcAft>
                <a:buFont typeface="Arial" pitchFamily="34" charset="0"/>
                <a:buNone/>
                <a:defRPr/>
              </a:pPr>
              <a:t>‹#›</a:t>
            </a:fld>
            <a:endParaRPr lang="en-US" dirty="0" smtClean="0">
              <a:solidFill>
                <a:srgbClr val="000000"/>
              </a:solidFill>
            </a:endParaRPr>
          </a:p>
        </p:txBody>
      </p:sp>
      <p:sp>
        <p:nvSpPr>
          <p:cNvPr id="4" name="Подзаголовок 2"/>
          <p:cNvSpPr txBox="1">
            <a:spLocks/>
          </p:cNvSpPr>
          <p:nvPr/>
        </p:nvSpPr>
        <p:spPr>
          <a:xfrm>
            <a:off x="720725" y="627380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lnSpc>
                <a:spcPct val="150000"/>
              </a:lnSpc>
              <a:spcBef>
                <a:spcPts val="0"/>
              </a:spcBef>
              <a:spcAft>
                <a:spcPts val="0"/>
              </a:spcAft>
              <a:buFont typeface="Arial" charset="0"/>
              <a:buNone/>
              <a:defRPr/>
            </a:pPr>
            <a:r>
              <a:rPr lang="en-US" sz="1100" dirty="0" smtClean="0">
                <a:solidFill>
                  <a:srgbClr val="000000"/>
                </a:solidFill>
                <a:latin typeface="Verdana" pitchFamily="34" charset="0"/>
              </a:rPr>
              <a:t>FX MARKET</a:t>
            </a:r>
          </a:p>
        </p:txBody>
      </p:sp>
      <p:pic>
        <p:nvPicPr>
          <p:cNvPr id="5"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364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102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254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71292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116854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204694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285209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None/>
              <a:defRPr/>
            </a:pPr>
            <a:r>
              <a:rPr lang="en-US" sz="2600" dirty="0" smtClean="0">
                <a:solidFill>
                  <a:prstClr val="white"/>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2904366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3433171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4068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05415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2330870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909710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083353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2062084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 Simple text goes here in Tahoma regular Sentence Case.</a:t>
            </a:r>
          </a:p>
          <a:p>
            <a:pPr lvl="0"/>
            <a:r>
              <a:rPr lang="en-US" dirty="0" smtClean="0"/>
              <a:t>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a:t>
            </a:r>
            <a:br>
              <a:rPr lang="en-US" dirty="0" smtClean="0"/>
            </a:br>
            <a:r>
              <a:rPr lang="en-US" dirty="0" smtClean="0"/>
              <a:t>to select </a:t>
            </a:r>
            <a:br>
              <a:rPr lang="en-US" dirty="0" smtClean="0"/>
            </a:br>
            <a:r>
              <a:rPr lang="en-US" dirty="0" smtClean="0"/>
              <a:t>an image</a:t>
            </a:r>
          </a:p>
        </p:txBody>
      </p:sp>
      <p:pic>
        <p:nvPicPr>
          <p:cNvPr id="11"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2"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1859119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goes here in Tahoma light 11 pt.</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pic>
        <p:nvPicPr>
          <p:cNvPr id="13"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4"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3317202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br>
              <a:rPr lang="en-US" dirty="0" smtClean="0"/>
            </a:br>
            <a:r>
              <a:rPr lang="en-US" dirty="0" smtClean="0"/>
              <a:t>Copy</a:t>
            </a:r>
            <a:r>
              <a:rPr lang="ru-RU" dirty="0" smtClean="0"/>
              <a:t> </a:t>
            </a:r>
            <a:r>
              <a:rPr lang="en-US" dirty="0" smtClean="0"/>
              <a:t>&gt; Paste a Moscow Exchange formatted Excel table below. Please use the original Moscow Exchange Excel template.</a:t>
            </a:r>
            <a:endParaRPr lang="ru-RU" dirty="0" smtClean="0"/>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2357039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Diagram caption Tahoma regular 11 pt.</a:t>
            </a: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3"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4023138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3124019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516775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59653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en-US" sz="1100" dirty="0" smtClean="0">
                <a:latin typeface="Verdana" pitchFamily="34" charset="0"/>
              </a:rPr>
              <a:t>FX MARKET</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6CADA420-46CB-4208-939A-3732D3D374E4}" type="slidenum">
              <a:rPr lang="en-US" smtClean="0"/>
              <a:pPr marL="449263" indent="-449263" algn="r" fontAlgn="auto">
                <a:lnSpc>
                  <a:spcPct val="150000"/>
                </a:lnSpc>
                <a:spcAft>
                  <a:spcPts val="0"/>
                </a:spcAft>
                <a:buFont typeface="Arial" pitchFamily="34" charset="0"/>
                <a:buNone/>
                <a:defRPr/>
              </a:pPr>
              <a:t>‹#›</a:t>
            </a:fld>
            <a:endParaRPr lang="en-US" dirty="0" smtClean="0"/>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823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887953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3934348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102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72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582320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235863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330993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426293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None/>
              <a:defRPr/>
            </a:pPr>
            <a:r>
              <a:rPr lang="en-US" sz="2600" dirty="0" smtClean="0">
                <a:solidFill>
                  <a:prstClr val="white"/>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395889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808840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96855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одзаголовок 2"/>
          <p:cNvSpPr txBox="1">
            <a:spLocks/>
          </p:cNvSpPr>
          <p:nvPr/>
        </p:nvSpPr>
        <p:spPr>
          <a:xfrm>
            <a:off x="8388350" y="627380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2FDDFA7F-2F21-4F93-AF4D-DBADF948B459}" type="slidenum">
              <a:rPr lang="en-US" smtClean="0"/>
              <a:pPr marL="449263" indent="-449263" algn="r" fontAlgn="auto">
                <a:lnSpc>
                  <a:spcPct val="150000"/>
                </a:lnSpc>
                <a:spcAft>
                  <a:spcPts val="0"/>
                </a:spcAft>
                <a:buFont typeface="Arial" pitchFamily="34" charset="0"/>
                <a:buNone/>
                <a:defRPr/>
              </a:pPr>
              <a:t>‹#›</a:t>
            </a:fld>
            <a:endParaRPr lang="en-US" dirty="0" smtClean="0"/>
          </a:p>
        </p:txBody>
      </p:sp>
      <p:sp>
        <p:nvSpPr>
          <p:cNvPr id="4" name="Подзаголовок 2"/>
          <p:cNvSpPr txBox="1">
            <a:spLocks/>
          </p:cNvSpPr>
          <p:nvPr/>
        </p:nvSpPr>
        <p:spPr>
          <a:xfrm>
            <a:off x="720725" y="627380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en-US" sz="1100" dirty="0" smtClean="0">
                <a:latin typeface="Verdana" pitchFamily="34" charset="0"/>
              </a:rPr>
              <a:t>FX MARKET</a:t>
            </a:r>
          </a:p>
        </p:txBody>
      </p:sp>
      <p:pic>
        <p:nvPicPr>
          <p:cNvPr id="5"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331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005053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360963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816305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3018737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 Simple text goes here in Tahoma regular Sentence Case.</a:t>
            </a:r>
          </a:p>
          <a:p>
            <a:pPr lvl="0"/>
            <a:r>
              <a:rPr lang="en-US" dirty="0" smtClean="0"/>
              <a:t>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a:t>
            </a:r>
            <a:br>
              <a:rPr lang="en-US" dirty="0" smtClean="0"/>
            </a:br>
            <a:r>
              <a:rPr lang="en-US" dirty="0" smtClean="0"/>
              <a:t>to select </a:t>
            </a:r>
            <a:br>
              <a:rPr lang="en-US" dirty="0" smtClean="0"/>
            </a:br>
            <a:r>
              <a:rPr lang="en-US" dirty="0" smtClean="0"/>
              <a:t>an image</a:t>
            </a:r>
          </a:p>
        </p:txBody>
      </p:sp>
      <p:pic>
        <p:nvPicPr>
          <p:cNvPr id="11"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2"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1352025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goes here in Tahoma light 11 pt.</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pic>
        <p:nvPicPr>
          <p:cNvPr id="13"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4"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3188163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br>
              <a:rPr lang="en-US" dirty="0" smtClean="0"/>
            </a:br>
            <a:r>
              <a:rPr lang="en-US" dirty="0" smtClean="0"/>
              <a:t>Copy</a:t>
            </a:r>
            <a:r>
              <a:rPr lang="ru-RU" dirty="0" smtClean="0"/>
              <a:t> </a:t>
            </a:r>
            <a:r>
              <a:rPr lang="en-US" dirty="0" smtClean="0"/>
              <a:t>&gt; Paste a Moscow Exchange formatted Excel table below. Please use the original Moscow Exchange Excel template.</a:t>
            </a:r>
            <a:endParaRPr lang="ru-RU" dirty="0" smtClean="0"/>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3357967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Diagram caption Tahoma regular 11 pt.</a:t>
            </a: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3"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7746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593870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00579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en-US" sz="1200" dirty="0" smtClean="0">
                  <a:solidFill>
                    <a:srgbClr val="7F7F7F"/>
                  </a:solidFill>
                  <a:latin typeface="Verdana" pitchFamily="34" charset="0"/>
                </a:rPr>
                <a:t> [ IMAGE ]</a:t>
              </a:r>
            </a:p>
          </p:txBody>
        </p:sp>
      </p:grpSp>
      <p:sp>
        <p:nvSpPr>
          <p:cNvPr id="8" name="Подзаголовок 2"/>
          <p:cNvSpPr txBox="1">
            <a:spLocks/>
          </p:cNvSpPr>
          <p:nvPr/>
        </p:nvSpPr>
        <p:spPr bwMode="auto">
          <a:xfrm>
            <a:off x="647700" y="612775"/>
            <a:ext cx="4716463" cy="2960688"/>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600" dirty="0" smtClean="0">
                <a:latin typeface="Verdana" pitchFamily="34" charset="0"/>
              </a:rPr>
              <a:t>EMPHASIS CAN BE PUT ON QUOTES OR IMPORTANT PART OF THE TEXT BY GOES HERE IN VERDANA</a:t>
            </a:r>
            <a:endParaRPr lang="ru-RU" sz="2600" dirty="0" smtClean="0">
              <a:latin typeface="Verdana" pitchFamily="34" charset="0"/>
            </a:endParaRPr>
          </a:p>
          <a:p>
            <a:pPr eaLnBrk="1" hangingPunct="1">
              <a:lnSpc>
                <a:spcPct val="90000"/>
              </a:lnSpc>
              <a:defRPr/>
            </a:pPr>
            <a:r>
              <a:rPr lang="en-US" sz="2600" b="1" dirty="0" smtClean="0">
                <a:latin typeface="Verdana" pitchFamily="34" charset="0"/>
              </a:rPr>
              <a:t>LIGHT AND BOLD </a:t>
            </a:r>
            <a:br>
              <a:rPr lang="en-US" sz="2600" b="1" dirty="0" smtClean="0">
                <a:latin typeface="Verdana" pitchFamily="34" charset="0"/>
              </a:rPr>
            </a:br>
            <a:r>
              <a:rPr lang="en-US" sz="2600" b="1" dirty="0" smtClean="0">
                <a:latin typeface="Verdana" pitchFamily="34" charset="0"/>
              </a:rPr>
              <a:t>26 PT CAPS</a:t>
            </a:r>
            <a:endParaRPr lang="ru-RU" sz="2600" b="1" dirty="0" smtClean="0">
              <a:latin typeface="Verdana" pitchFamily="34" charset="0"/>
            </a:endParaRPr>
          </a:p>
        </p:txBody>
      </p:sp>
    </p:spTree>
    <p:extLst>
      <p:ext uri="{BB962C8B-B14F-4D97-AF65-F5344CB8AC3E}">
        <p14:creationId xmlns:p14="http://schemas.microsoft.com/office/powerpoint/2010/main" val="1396678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309203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487267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712169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extLst>
      <p:ext uri="{BB962C8B-B14F-4D97-AF65-F5344CB8AC3E}">
        <p14:creationId xmlns:p14="http://schemas.microsoft.com/office/powerpoint/2010/main" val="3526417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23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028409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117428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279937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724611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8"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Подзаголовок 2"/>
          <p:cNvSpPr txBox="1">
            <a:spLocks/>
          </p:cNvSpPr>
          <p:nvPr/>
        </p:nvSpPr>
        <p:spPr>
          <a:xfrm>
            <a:off x="1152528"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None/>
              <a:defRPr/>
            </a:pPr>
            <a:r>
              <a:rPr lang="ru-RU" sz="2600" dirty="0" smtClean="0">
                <a:solidFill>
                  <a:prstClr val="white"/>
                </a:solidFill>
                <a:latin typeface="Tahoma"/>
                <a:ea typeface="ＭＳ Ｐゴシック" charset="0"/>
              </a:rPr>
              <a:t>СОДЕРЖАНИЕ</a:t>
            </a:r>
            <a:endParaRPr lang="ru-RU" sz="2600" b="1" dirty="0" smtClean="0">
              <a:solidFill>
                <a:prstClr val="white"/>
              </a:solidFill>
              <a:latin typeface="Tahoma"/>
              <a:ea typeface="ＭＳ Ｐゴシック" charset="0"/>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6570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048375"/>
            <a:ext cx="22701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userDrawn="1"/>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3184445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3344500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099018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1625403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190289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802831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627784" y="6192000"/>
            <a:ext cx="5328000"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679178" y="6191251"/>
            <a:ext cx="1535723" cy="396875"/>
          </a:xfrm>
          <a:prstGeom prst="rect">
            <a:avLst/>
          </a:prstGeom>
          <a:noFill/>
          <a:ln w="9525">
            <a:noFill/>
            <a:miter lim="800000"/>
            <a:headEnd/>
            <a:tailEnd/>
          </a:ln>
        </p:spPr>
      </p:pic>
    </p:spTree>
    <p:extLst>
      <p:ext uri="{BB962C8B-B14F-4D97-AF65-F5344CB8AC3E}">
        <p14:creationId xmlns:p14="http://schemas.microsoft.com/office/powerpoint/2010/main" val="1662269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777717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2621882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1545503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2"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28137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Миддл поинт">
    <p:spTree>
      <p:nvGrpSpPr>
        <p:cNvPr id="1" name=""/>
        <p:cNvGrpSpPr/>
        <p:nvPr/>
      </p:nvGrpSpPr>
      <p:grpSpPr>
        <a:xfrm>
          <a:off x="0" y="0"/>
          <a:ext cx="0" cy="0"/>
          <a:chOff x="0" y="0"/>
          <a:chExt cx="0" cy="0"/>
        </a:xfrm>
      </p:grpSpPr>
      <p:pic>
        <p:nvPicPr>
          <p:cNvPr id="3" name="Picture 1" descr="Middle_slide_01_l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709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Sign + ММВБ + MIC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695325"/>
            <a:ext cx="16605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RTS Бирж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765175"/>
            <a:ext cx="1660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21266" y="2852936"/>
            <a:ext cx="7772400" cy="1336386"/>
          </a:xfrm>
          <a:prstGeom prst="rect">
            <a:avLst/>
          </a:prstGeo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ru-RU" smtClean="0"/>
              <a:t>Образец заголовка</a:t>
            </a:r>
            <a:endParaRPr lang="en-US" dirty="0"/>
          </a:p>
        </p:txBody>
      </p:sp>
    </p:spTree>
    <p:extLst>
      <p:ext uri="{BB962C8B-B14F-4D97-AF65-F5344CB8AC3E}">
        <p14:creationId xmlns:p14="http://schemas.microsoft.com/office/powerpoint/2010/main" val="809014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4015850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5401560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291323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03473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167165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102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21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881168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5455898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29906787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68933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3" name="Picture 15" descr="Header_l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70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ooter_l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6288088"/>
            <a:ext cx="91709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6" name="Group 15"/>
          <p:cNvGrpSpPr>
            <a:grpSpLocks/>
          </p:cNvGrpSpPr>
          <p:nvPr/>
        </p:nvGrpSpPr>
        <p:grpSpPr bwMode="auto">
          <a:xfrm>
            <a:off x="287338" y="6391275"/>
            <a:ext cx="2232025" cy="376238"/>
            <a:chOff x="884" y="1480"/>
            <a:chExt cx="3946" cy="664"/>
          </a:xfrm>
        </p:grpSpPr>
        <p:pic>
          <p:nvPicPr>
            <p:cNvPr id="7" name="Picture 16" descr="Sign + ММВБ + MIC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RTS Биржа"/>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0"/>
            <a:ext cx="8229600" cy="908720"/>
          </a:xfrm>
          <a:prstGeom prst="rect">
            <a:avLst/>
          </a:prstGeom>
        </p:spPr>
        <p:txBody>
          <a:bodyPr/>
          <a:lstStyle>
            <a:lvl1pPr algn="l">
              <a:defRPr sz="2400" b="1">
                <a:solidFill>
                  <a:srgbClr val="FFFFFF"/>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947460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None/>
              <a:defRPr/>
            </a:pPr>
            <a:r>
              <a:rPr lang="en-US" sz="2600" dirty="0" smtClean="0">
                <a:solidFill>
                  <a:prstClr val="white"/>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2584116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263441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24294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1614273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172101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r>
              <a:rPr lang="en-US" smtClean="0">
                <a:solidFill>
                  <a:prstClr val="white"/>
                </a:solidFill>
              </a:rPr>
              <a:t>FX MARKET</a:t>
            </a:r>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498802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dirty="0" smtClean="0">
                <a:solidFill>
                  <a:srgbClr val="000000">
                    <a:tint val="75000"/>
                  </a:srgbClr>
                </a:solidFill>
              </a:rPr>
              <a:t>FX MARKET</a:t>
            </a:r>
            <a:endParaRPr lang="ru-RU" dirty="0">
              <a:solidFill>
                <a:srgbClr val="000000">
                  <a:tint val="75000"/>
                </a:srgbClr>
              </a:solidFill>
            </a:endParaRPr>
          </a:p>
        </p:txBody>
      </p:sp>
    </p:spTree>
    <p:extLst>
      <p:ext uri="{BB962C8B-B14F-4D97-AF65-F5344CB8AC3E}">
        <p14:creationId xmlns:p14="http://schemas.microsoft.com/office/powerpoint/2010/main" val="175772528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 Simple text goes here in Tahoma regular Sentence Case.</a:t>
            </a:r>
          </a:p>
          <a:p>
            <a:pPr lvl="0"/>
            <a:r>
              <a:rPr lang="en-US" dirty="0" smtClean="0"/>
              <a:t>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a:t>
            </a:r>
            <a:br>
              <a:rPr lang="en-US" dirty="0" smtClean="0"/>
            </a:br>
            <a:r>
              <a:rPr lang="en-US" dirty="0" smtClean="0"/>
              <a:t>to select </a:t>
            </a:r>
            <a:br>
              <a:rPr lang="en-US" dirty="0" smtClean="0"/>
            </a:br>
            <a:r>
              <a:rPr lang="en-US" dirty="0" smtClean="0"/>
              <a:t>an image</a:t>
            </a:r>
          </a:p>
        </p:txBody>
      </p:sp>
      <p:pic>
        <p:nvPicPr>
          <p:cNvPr id="11"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2"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7384628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goes here in Tahoma light 11 pt.</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pic>
        <p:nvPicPr>
          <p:cNvPr id="13"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4"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4283747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br>
              <a:rPr lang="en-US" dirty="0" smtClean="0"/>
            </a:br>
            <a:r>
              <a:rPr lang="en-US" dirty="0" smtClean="0"/>
              <a:t>Copy</a:t>
            </a:r>
            <a:r>
              <a:rPr lang="ru-RU" dirty="0" smtClean="0"/>
              <a:t> </a:t>
            </a:r>
            <a:r>
              <a:rPr lang="en-US" dirty="0" smtClean="0"/>
              <a:t>&gt; Paste a Moscow Exchange formatted Excel table below. Please use the original Moscow Exchange Excel template.</a:t>
            </a:r>
            <a:endParaRPr lang="ru-RU" dirty="0" smtClean="0"/>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r>
              <a:rPr lang="en-US" smtClean="0">
                <a:solidFill>
                  <a:srgbClr val="000000">
                    <a:tint val="75000"/>
                  </a:srgbClr>
                </a:solidFill>
              </a:rPr>
              <a:t>FX MARKET</a:t>
            </a:r>
            <a:endParaRPr lang="ru-RU">
              <a:solidFill>
                <a:srgbClr val="000000">
                  <a:tint val="75000"/>
                </a:srgbClr>
              </a:solidFill>
            </a:endParaRPr>
          </a:p>
        </p:txBody>
      </p:sp>
    </p:spTree>
    <p:extLst>
      <p:ext uri="{BB962C8B-B14F-4D97-AF65-F5344CB8AC3E}">
        <p14:creationId xmlns:p14="http://schemas.microsoft.com/office/powerpoint/2010/main" val="412603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Tahoma"/>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Tahoma"/>
              </a:defRPr>
            </a:lvl1pPr>
          </a:lstStyle>
          <a:p>
            <a:pPr>
              <a:defRPr/>
            </a:pPr>
            <a:r>
              <a:rPr lang="en-US"/>
              <a:t>FX MARKET</a:t>
            </a:r>
            <a:endParaRPr lang="ru-RU"/>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Tahoma"/>
              </a:defRPr>
            </a:lvl1pPr>
          </a:lstStyle>
          <a:p>
            <a:pPr>
              <a:defRPr/>
            </a:pPr>
            <a:fld id="{CB9C49F3-811E-479D-9558-C3263232B1C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a:solidFill>
                <a:srgbClr val="000000">
                  <a:tint val="75000"/>
                </a:srgbClr>
              </a:solidFill>
              <a:latin typeface="Tahom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Tahoma"/>
              </a:rPr>
              <a:t>FX MARKET</a:t>
            </a:r>
            <a:endParaRPr lang="ru-RU">
              <a:solidFill>
                <a:srgbClr val="000000">
                  <a:tint val="75000"/>
                </a:srgbClr>
              </a:solidFill>
              <a:latin typeface="Tahom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4E01335-259E-40F9-B4E1-7E4FDCDF6836}" type="slidenum">
              <a:rPr lang="ru-RU" smtClean="0">
                <a:solidFill>
                  <a:srgbClr val="000000">
                    <a:tint val="75000"/>
                  </a:srgbClr>
                </a:solidFill>
                <a:latin typeface="Tahoma"/>
              </a:rPr>
              <a:pPr fontAlgn="auto">
                <a:spcBef>
                  <a:spcPts val="0"/>
                </a:spcBef>
                <a:spcAft>
                  <a:spcPts val="0"/>
                </a:spcAft>
              </a:pPr>
              <a:t>‹#›</a:t>
            </a:fld>
            <a:endParaRPr lang="ru-RU">
              <a:solidFill>
                <a:srgbClr val="000000">
                  <a:tint val="75000"/>
                </a:srgbClr>
              </a:solidFill>
              <a:latin typeface="Tahoma"/>
            </a:endParaRPr>
          </a:p>
        </p:txBody>
      </p:sp>
    </p:spTree>
    <p:extLst>
      <p:ext uri="{BB962C8B-B14F-4D97-AF65-F5344CB8AC3E}">
        <p14:creationId xmlns:p14="http://schemas.microsoft.com/office/powerpoint/2010/main" val="2967892694"/>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 id="2147485214" r:id="rId12"/>
    <p:sldLayoutId id="2147485215" r:id="rId13"/>
    <p:sldLayoutId id="2147485216" r:id="rId14"/>
    <p:sldLayoutId id="2147485217" r:id="rId15"/>
    <p:sldLayoutId id="2147485218" r:id="rId16"/>
    <p:sldLayoutId id="2147485219" r:id="rId17"/>
    <p:sldLayoutId id="2147485220" r:id="rId18"/>
    <p:sldLayoutId id="2147485221" r:id="rId19"/>
    <p:sldLayoutId id="2147485222" r:id="rId20"/>
    <p:sldLayoutId id="2147485223" r:id="rId2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a:solidFill>
                <a:srgbClr val="000000">
                  <a:tint val="75000"/>
                </a:srgbClr>
              </a:solidFill>
              <a:latin typeface="Tahom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Tahoma"/>
              </a:rPr>
              <a:t>FX MARKET</a:t>
            </a:r>
            <a:endParaRPr lang="ru-RU">
              <a:solidFill>
                <a:srgbClr val="000000">
                  <a:tint val="75000"/>
                </a:srgbClr>
              </a:solidFill>
              <a:latin typeface="Tahom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4E01335-259E-40F9-B4E1-7E4FDCDF6836}" type="slidenum">
              <a:rPr lang="ru-RU" smtClean="0">
                <a:solidFill>
                  <a:srgbClr val="000000">
                    <a:tint val="75000"/>
                  </a:srgbClr>
                </a:solidFill>
                <a:latin typeface="Tahoma"/>
              </a:rPr>
              <a:pPr fontAlgn="auto">
                <a:spcBef>
                  <a:spcPts val="0"/>
                </a:spcBef>
                <a:spcAft>
                  <a:spcPts val="0"/>
                </a:spcAft>
              </a:pPr>
              <a:t>‹#›</a:t>
            </a:fld>
            <a:endParaRPr lang="ru-RU">
              <a:solidFill>
                <a:srgbClr val="000000">
                  <a:tint val="75000"/>
                </a:srgbClr>
              </a:solidFill>
              <a:latin typeface="Tahoma"/>
            </a:endParaRPr>
          </a:p>
        </p:txBody>
      </p:sp>
    </p:spTree>
    <p:extLst>
      <p:ext uri="{BB962C8B-B14F-4D97-AF65-F5344CB8AC3E}">
        <p14:creationId xmlns:p14="http://schemas.microsoft.com/office/powerpoint/2010/main" val="467275097"/>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 id="2147485236" r:id="rId12"/>
    <p:sldLayoutId id="2147485237" r:id="rId13"/>
    <p:sldLayoutId id="2147485238" r:id="rId14"/>
    <p:sldLayoutId id="2147485239" r:id="rId15"/>
    <p:sldLayoutId id="2147485240" r:id="rId16"/>
    <p:sldLayoutId id="2147485241" r:id="rId17"/>
    <p:sldLayoutId id="2147485242" r:id="rId18"/>
    <p:sldLayoutId id="2147485243" r:id="rId19"/>
    <p:sldLayoutId id="2147485244" r:id="rId20"/>
    <p:sldLayoutId id="2147485245" r:id="rId21"/>
    <p:sldLayoutId id="2147485246" r:id="rId2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a:solidFill>
                <a:srgbClr val="000000">
                  <a:tint val="75000"/>
                </a:srgbClr>
              </a:solidFill>
              <a:latin typeface="Tahoma"/>
              <a:ea typeface="ＭＳ Ｐゴシック" charset="0"/>
              <a:cs typeface="Arial" charset="0"/>
            </a:endParaRPr>
          </a:p>
        </p:txBody>
      </p:sp>
      <p:sp>
        <p:nvSpPr>
          <p:cNvPr id="5" name="Нижний колонтитул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Tahoma"/>
                <a:ea typeface="ＭＳ Ｐゴシック" charset="0"/>
                <a:cs typeface="Arial" charset="0"/>
              </a:rPr>
              <a:t>FX MARKET</a:t>
            </a:r>
            <a:endParaRPr lang="ru-RU">
              <a:solidFill>
                <a:srgbClr val="000000">
                  <a:tint val="75000"/>
                </a:srgbClr>
              </a:solidFill>
              <a:latin typeface="Tahoma"/>
              <a:ea typeface="ＭＳ Ｐゴシック" charset="0"/>
              <a:cs typeface="Arial" charset="0"/>
            </a:endParaRPr>
          </a:p>
        </p:txBody>
      </p:sp>
      <p:sp>
        <p:nvSpPr>
          <p:cNvPr id="6" name="Номер слайда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9E2B10B-2B5B-4D21-B621-3C15B0884A5E}" type="slidenum">
              <a:rPr lang="ru-RU" smtClean="0">
                <a:solidFill>
                  <a:srgbClr val="000000">
                    <a:tint val="75000"/>
                  </a:srgbClr>
                </a:solidFill>
                <a:latin typeface="Tahoma"/>
                <a:ea typeface="ＭＳ Ｐゴシック" charset="0"/>
                <a:cs typeface="Arial" charset="0"/>
              </a:rPr>
              <a:pPr fontAlgn="auto">
                <a:spcBef>
                  <a:spcPts val="0"/>
                </a:spcBef>
                <a:spcAft>
                  <a:spcPts val="0"/>
                </a:spcAft>
              </a:pPr>
              <a:t>‹#›</a:t>
            </a:fld>
            <a:endParaRPr lang="ru-RU">
              <a:solidFill>
                <a:srgbClr val="000000">
                  <a:tint val="75000"/>
                </a:srgbClr>
              </a:solidFill>
              <a:latin typeface="Tahoma"/>
              <a:ea typeface="ＭＳ Ｐゴシック" charset="0"/>
              <a:cs typeface="Arial" charset="0"/>
            </a:endParaRPr>
          </a:p>
        </p:txBody>
      </p:sp>
    </p:spTree>
    <p:extLst>
      <p:ext uri="{BB962C8B-B14F-4D97-AF65-F5344CB8AC3E}">
        <p14:creationId xmlns:p14="http://schemas.microsoft.com/office/powerpoint/2010/main" val="1137019410"/>
      </p:ext>
    </p:extLst>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 id="2147485260" r:id="rId13"/>
    <p:sldLayoutId id="2147485261" r:id="rId14"/>
    <p:sldLayoutId id="2147485262" r:id="rId15"/>
    <p:sldLayoutId id="2147485263" r:id="rId16"/>
    <p:sldLayoutId id="2147485264" r:id="rId17"/>
    <p:sldLayoutId id="2147485265" r:id="rId18"/>
    <p:sldLayoutId id="2147485266" r:id="rId19"/>
    <p:sldLayoutId id="2147485267" r:id="rId20"/>
    <p:sldLayoutId id="2147485268" r:id="rId2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a:solidFill>
                <a:srgbClr val="000000">
                  <a:tint val="75000"/>
                </a:srgbClr>
              </a:solidFill>
              <a:latin typeface="Tahom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Tahoma"/>
                <a:cs typeface="+mn-cs"/>
              </a:rPr>
              <a:t>FX MARKET</a:t>
            </a:r>
            <a:endParaRPr lang="ru-RU">
              <a:solidFill>
                <a:srgbClr val="000000">
                  <a:tint val="75000"/>
                </a:srgbClr>
              </a:solidFill>
              <a:latin typeface="Tahom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4E01335-259E-40F9-B4E1-7E4FDCDF6836}" type="slidenum">
              <a:rPr lang="ru-RU" smtClean="0">
                <a:solidFill>
                  <a:srgbClr val="000000">
                    <a:tint val="75000"/>
                  </a:srgbClr>
                </a:solidFill>
                <a:latin typeface="Tahoma"/>
                <a:cs typeface="+mn-cs"/>
              </a:rPr>
              <a:pPr fontAlgn="auto">
                <a:spcBef>
                  <a:spcPts val="0"/>
                </a:spcBef>
                <a:spcAft>
                  <a:spcPts val="0"/>
                </a:spcAft>
              </a:pPr>
              <a:t>‹#›</a:t>
            </a:fld>
            <a:endParaRPr lang="ru-RU">
              <a:solidFill>
                <a:srgbClr val="000000">
                  <a:tint val="75000"/>
                </a:srgbClr>
              </a:solidFill>
              <a:latin typeface="Tahoma"/>
              <a:cs typeface="+mn-cs"/>
            </a:endParaRPr>
          </a:p>
        </p:txBody>
      </p:sp>
    </p:spTree>
    <p:extLst>
      <p:ext uri="{BB962C8B-B14F-4D97-AF65-F5344CB8AC3E}">
        <p14:creationId xmlns:p14="http://schemas.microsoft.com/office/powerpoint/2010/main" val="414716162"/>
      </p:ext>
    </p:extLst>
  </p:cSld>
  <p:clrMap bg1="lt1" tx1="dk1" bg2="lt2" tx2="dk2" accent1="accent1" accent2="accent2" accent3="accent3" accent4="accent4" accent5="accent5" accent6="accent6" hlink="hlink" folHlink="folHlink"/>
  <p:sldLayoutIdLst>
    <p:sldLayoutId id="2147485270"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 id="2147485281" r:id="rId12"/>
    <p:sldLayoutId id="2147485282" r:id="rId13"/>
    <p:sldLayoutId id="2147485283" r:id="rId14"/>
    <p:sldLayoutId id="2147485284" r:id="rId15"/>
    <p:sldLayoutId id="2147485285" r:id="rId16"/>
    <p:sldLayoutId id="2147485286" r:id="rId17"/>
    <p:sldLayoutId id="2147485287" r:id="rId18"/>
    <p:sldLayoutId id="2147485288" r:id="rId19"/>
    <p:sldLayoutId id="2147485289" r:id="rId20"/>
    <p:sldLayoutId id="2147485290" r:id="rId2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51DA291-21DC-43E8-89A1-29D5364D91A3}" type="slidenum">
              <a:rPr lang="ru-RU" smtClean="0">
                <a:solidFill>
                  <a:prstClr val="black">
                    <a:tint val="75000"/>
                  </a:prstClr>
                </a:solidFill>
                <a:latin typeface="Calibri"/>
                <a:cs typeface="+mn-cs"/>
              </a:rPr>
              <a:pPr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2248557595"/>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Marc.Millington-Buck@moex.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mailto:geev@moex.com" TargetMode="External"/><Relationship Id="rId4" Type="http://schemas.openxmlformats.org/officeDocument/2006/relationships/hyperlink" Target="mailto:yarovoi@micex.com" TargetMode="Externa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17.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2.bin"/><Relationship Id="rId10" Type="http://schemas.openxmlformats.org/officeDocument/2006/relationships/chart" Target="../charts/chart4.xml"/><Relationship Id="rId4" Type="http://schemas.openxmlformats.org/officeDocument/2006/relationships/notesSlide" Target="../notesSlides/notesSlide2.xml"/><Relationship Id="rId9"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9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tags" Target="../tags/tag7.xml"/><Relationship Id="rId11" Type="http://schemas.openxmlformats.org/officeDocument/2006/relationships/chart" Target="../charts/chart5.xml"/><Relationship Id="rId5" Type="http://schemas.openxmlformats.org/officeDocument/2006/relationships/tags" Target="../tags/tag6.xml"/><Relationship Id="rId10" Type="http://schemas.openxmlformats.org/officeDocument/2006/relationships/image" Target="../media/image24.emf"/><Relationship Id="rId4" Type="http://schemas.openxmlformats.org/officeDocument/2006/relationships/tags" Target="../tags/tag5.xml"/><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chart" Target="../charts/chart8.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32.jpeg"/><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 Id="rId1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Текст 16"/>
          <p:cNvSpPr txBox="1">
            <a:spLocks/>
          </p:cNvSpPr>
          <p:nvPr/>
        </p:nvSpPr>
        <p:spPr bwMode="auto">
          <a:xfrm>
            <a:off x="4752974" y="4508500"/>
            <a:ext cx="44275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sz="2800" b="1" dirty="0">
                <a:solidFill>
                  <a:srgbClr val="C00000"/>
                </a:solidFill>
                <a:latin typeface="Verdana" pitchFamily="34" charset="0"/>
              </a:rPr>
              <a:t>MOSCOW EXCHANGE</a:t>
            </a:r>
            <a:r>
              <a:rPr lang="en-US" altLang="ru-RU" sz="2800" b="1" dirty="0">
                <a:latin typeface="Verdana" pitchFamily="34" charset="0"/>
              </a:rPr>
              <a:t>   </a:t>
            </a:r>
            <a:r>
              <a:rPr lang="en-US" altLang="ru-RU" sz="2800" b="1" dirty="0" smtClean="0">
                <a:latin typeface="Verdana" pitchFamily="34" charset="0"/>
              </a:rPr>
              <a:t>Client Access</a:t>
            </a:r>
            <a:endParaRPr lang="en-US" altLang="ru-RU" sz="2800" b="1" dirty="0">
              <a:latin typeface="Verdana" pitchFamily="34" charset="0"/>
            </a:endParaRPr>
          </a:p>
        </p:txBody>
      </p:sp>
      <p:sp>
        <p:nvSpPr>
          <p:cNvPr id="22531" name="TextBox 1"/>
          <p:cNvSpPr txBox="1">
            <a:spLocks noChangeArrowheads="1"/>
          </p:cNvSpPr>
          <p:nvPr/>
        </p:nvSpPr>
        <p:spPr bwMode="auto">
          <a:xfrm>
            <a:off x="4754562" y="6165850"/>
            <a:ext cx="4425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sz="1100" i="1" dirty="0"/>
              <a:t>Disclaimer: This presentation is for general information and educational purposes only.</a:t>
            </a:r>
            <a:endParaRPr lang="ru-RU" altLang="ru-RU" sz="1100" i="1" dirty="0"/>
          </a:p>
        </p:txBody>
      </p:sp>
      <p:sp>
        <p:nvSpPr>
          <p:cNvPr id="22532" name="TextBox 2"/>
          <p:cNvSpPr txBox="1">
            <a:spLocks noChangeArrowheads="1"/>
          </p:cNvSpPr>
          <p:nvPr/>
        </p:nvSpPr>
        <p:spPr bwMode="auto">
          <a:xfrm>
            <a:off x="4754562" y="4148912"/>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sz="1200" smtClean="0">
                <a:latin typeface="Verdana" pitchFamily="34" charset="0"/>
              </a:rPr>
              <a:t>20</a:t>
            </a:r>
            <a:r>
              <a:rPr lang="ru-RU" altLang="ru-RU" sz="1200" dirty="0" smtClean="0">
                <a:latin typeface="Verdana" pitchFamily="34" charset="0"/>
              </a:rPr>
              <a:t>16</a:t>
            </a:r>
            <a:endParaRPr lang="ru-RU" altLang="ru-RU" sz="1200"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p:cNvSpPr>
          <p:nvPr/>
        </p:nvSpPr>
        <p:spPr bwMode="auto">
          <a:xfrm>
            <a:off x="942809" y="2276872"/>
            <a:ext cx="8208912" cy="3384376"/>
          </a:xfrm>
          <a:prstGeom prst="rect">
            <a:avLst/>
          </a:prstGeom>
          <a:noFill/>
          <a:ln>
            <a:noFill/>
          </a:ln>
          <a:extLst/>
        </p:spPr>
        <p:txBody>
          <a:bodyPr numCol="2"/>
          <a:lstStyle>
            <a:lvl1pPr algn="ctr" defTabSz="457200" rtl="0" eaLnBrk="0" fontAlgn="base" hangingPunct="0">
              <a:spcBef>
                <a:spcPct val="0"/>
              </a:spcBef>
              <a:spcAft>
                <a:spcPct val="0"/>
              </a:spcAft>
              <a:defRPr sz="3400" b="1" i="0" kern="1200" baseline="0">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5pPr>
            <a:lvl6pPr marL="457200" algn="l" defTabSz="457200" rtl="0" fontAlgn="base">
              <a:spcBef>
                <a:spcPct val="0"/>
              </a:spcBef>
              <a:spcAft>
                <a:spcPct val="0"/>
              </a:spcAft>
              <a:defRPr sz="3200" b="1">
                <a:solidFill>
                  <a:schemeClr val="tx1"/>
                </a:solidFill>
                <a:latin typeface="Arial" pitchFamily="34" charset="0"/>
                <a:ea typeface="ＭＳ Ｐゴシック" charset="-128"/>
              </a:defRPr>
            </a:lvl6pPr>
            <a:lvl7pPr marL="914400" algn="l" defTabSz="457200" rtl="0" fontAlgn="base">
              <a:spcBef>
                <a:spcPct val="0"/>
              </a:spcBef>
              <a:spcAft>
                <a:spcPct val="0"/>
              </a:spcAft>
              <a:defRPr sz="3200" b="1">
                <a:solidFill>
                  <a:schemeClr val="tx1"/>
                </a:solidFill>
                <a:latin typeface="Arial" pitchFamily="34" charset="0"/>
                <a:ea typeface="ＭＳ Ｐゴシック" charset="-128"/>
              </a:defRPr>
            </a:lvl7pPr>
            <a:lvl8pPr marL="1371600" algn="l" defTabSz="457200" rtl="0" fontAlgn="base">
              <a:spcBef>
                <a:spcPct val="0"/>
              </a:spcBef>
              <a:spcAft>
                <a:spcPct val="0"/>
              </a:spcAft>
              <a:defRPr sz="3200" b="1">
                <a:solidFill>
                  <a:schemeClr val="tx1"/>
                </a:solidFill>
                <a:latin typeface="Arial" pitchFamily="34" charset="0"/>
                <a:ea typeface="ＭＳ Ｐゴシック" charset="-128"/>
              </a:defRPr>
            </a:lvl8pPr>
            <a:lvl9pPr marL="1828800" algn="l" defTabSz="457200" rtl="0" fontAlgn="base">
              <a:spcBef>
                <a:spcPct val="0"/>
              </a:spcBef>
              <a:spcAft>
                <a:spcPct val="0"/>
              </a:spcAft>
              <a:defRPr sz="3200" b="1">
                <a:solidFill>
                  <a:schemeClr val="tx1"/>
                </a:solidFill>
                <a:latin typeface="Arial" pitchFamily="34" charset="0"/>
                <a:ea typeface="ＭＳ Ｐゴシック" charset="-128"/>
              </a:defRPr>
            </a:lvl9pPr>
          </a:lstStyle>
          <a:p>
            <a:pPr lvl="2"/>
            <a:endParaRPr lang="en-US" sz="1400" dirty="0" smtClean="0">
              <a:latin typeface="Verdana" pitchFamily="34" charset="0"/>
              <a:ea typeface="ＭＳ Ｐゴシック" pitchFamily="34" charset="-128"/>
              <a:cs typeface="Arial"/>
            </a:endParaRPr>
          </a:p>
          <a:p>
            <a:pPr algn="l"/>
            <a:r>
              <a:rPr lang="en-US" sz="1600" dirty="0" smtClean="0">
                <a:latin typeface="Verdana" pitchFamily="34" charset="0"/>
                <a:ea typeface="ＭＳ Ｐゴシック" pitchFamily="34" charset="-128"/>
                <a:cs typeface="Arial"/>
              </a:rPr>
              <a:t>Marc Millington-Buck</a:t>
            </a:r>
            <a:endParaRPr lang="en-US" sz="1600" dirty="0" smtClean="0">
              <a:latin typeface="Verdana" pitchFamily="34" charset="0"/>
              <a:ea typeface="ＭＳ Ｐゴシック" pitchFamily="34" charset="-128"/>
            </a:endParaRPr>
          </a:p>
          <a:p>
            <a:pPr algn="l"/>
            <a:r>
              <a:rPr lang="en-US" sz="1400" b="0" dirty="0" smtClean="0">
                <a:latin typeface="Verdana" pitchFamily="34" charset="0"/>
                <a:ea typeface="ＭＳ Ｐゴシック" pitchFamily="34" charset="-128"/>
                <a:cs typeface="Arial"/>
                <a:hlinkClick r:id="rId3"/>
              </a:rPr>
              <a:t>Marc.Millington-Buck@moex.com</a:t>
            </a:r>
            <a:r>
              <a:rPr lang="ru-RU" sz="1400" dirty="0"/>
              <a:t/>
            </a:r>
            <a:br>
              <a:rPr lang="ru-RU" sz="1400" dirty="0"/>
            </a:br>
            <a:r>
              <a:rPr lang="en-US" sz="1400" b="0" dirty="0">
                <a:latin typeface="Verdana" pitchFamily="34" charset="0"/>
                <a:ea typeface="ＭＳ Ｐゴシック" pitchFamily="34" charset="-128"/>
                <a:cs typeface="Arial"/>
              </a:rPr>
              <a:t>Tel. +44 20 7002 1393</a:t>
            </a:r>
            <a:endParaRPr lang="ru-RU" sz="1400" b="0" dirty="0">
              <a:latin typeface="Verdana" pitchFamily="34" charset="0"/>
              <a:ea typeface="ＭＳ Ｐゴシック" pitchFamily="34" charset="-128"/>
              <a:cs typeface="Arial"/>
            </a:endParaRPr>
          </a:p>
          <a:p>
            <a:pPr algn="l">
              <a:spcAft>
                <a:spcPts val="1200"/>
              </a:spcAft>
              <a:defRPr/>
            </a:pPr>
            <a:endParaRPr lang="en-US" sz="1400" dirty="0" smtClean="0">
              <a:latin typeface="Verdana" pitchFamily="34" charset="0"/>
              <a:ea typeface="ＭＳ Ｐゴシック" pitchFamily="34" charset="-128"/>
            </a:endParaRPr>
          </a:p>
          <a:p>
            <a:pPr algn="l">
              <a:spcAft>
                <a:spcPts val="600"/>
              </a:spcAft>
              <a:defRPr/>
            </a:pPr>
            <a:r>
              <a:rPr lang="en-US" sz="1400" dirty="0" smtClean="0">
                <a:latin typeface="Verdana" pitchFamily="34" charset="0"/>
                <a:ea typeface="ＭＳ Ｐゴシック" pitchFamily="34" charset="-128"/>
              </a:rPr>
              <a:t>Vladimir Yarovoy</a:t>
            </a:r>
            <a:r>
              <a:rPr lang="ru-RU" sz="1400" dirty="0" smtClean="0">
                <a:latin typeface="Verdana" pitchFamily="34" charset="0"/>
                <a:ea typeface="ＭＳ Ｐゴシック" pitchFamily="34" charset="-128"/>
              </a:rPr>
              <a:t/>
            </a:r>
            <a:br>
              <a:rPr lang="ru-RU" sz="1400" dirty="0" smtClean="0">
                <a:latin typeface="Verdana" pitchFamily="34" charset="0"/>
                <a:ea typeface="ＭＳ Ｐゴシック" pitchFamily="34" charset="-128"/>
              </a:rPr>
            </a:br>
            <a:r>
              <a:rPr lang="en-US" sz="1400" b="0" u="sng" dirty="0">
                <a:latin typeface="Verdana" pitchFamily="34" charset="0"/>
                <a:ea typeface="ＭＳ Ｐゴシック" pitchFamily="34" charset="-128"/>
              </a:rPr>
              <a:t>Vladimir.Yarovoy</a:t>
            </a:r>
            <a:r>
              <a:rPr lang="en-US" sz="1400" b="0" u="sng" dirty="0" smtClean="0">
                <a:latin typeface="Verdana" pitchFamily="34" charset="0"/>
                <a:ea typeface="ＭＳ Ｐゴシック" pitchFamily="34" charset="-128"/>
                <a:hlinkClick r:id="rId4"/>
              </a:rPr>
              <a:t>@moex.com</a:t>
            </a:r>
            <a:r>
              <a:rPr lang="ru-RU" sz="1400" b="0" dirty="0" smtClean="0">
                <a:latin typeface="Verdana" pitchFamily="34" charset="0"/>
                <a:ea typeface="ＭＳ Ｐゴシック" pitchFamily="34" charset="-128"/>
              </a:rPr>
              <a:t/>
            </a:r>
            <a:br>
              <a:rPr lang="ru-RU" sz="1400" b="0" dirty="0" smtClean="0">
                <a:latin typeface="Verdana" pitchFamily="34" charset="0"/>
                <a:ea typeface="ＭＳ Ｐゴシック" pitchFamily="34" charset="-128"/>
              </a:rPr>
            </a:br>
            <a:r>
              <a:rPr lang="en-US" sz="1400" b="0" dirty="0" smtClean="0">
                <a:latin typeface="Verdana" pitchFamily="34" charset="0"/>
                <a:ea typeface="ＭＳ Ｐゴシック" pitchFamily="34" charset="-128"/>
              </a:rPr>
              <a:t>Tel. +7-495-363-3232 ext. 26240</a:t>
            </a:r>
          </a:p>
          <a:p>
            <a:pPr algn="l">
              <a:spcAft>
                <a:spcPts val="600"/>
              </a:spcAft>
              <a:defRPr/>
            </a:pPr>
            <a:endParaRPr lang="en-US" sz="1400" b="0" dirty="0" smtClean="0">
              <a:latin typeface="Verdana" pitchFamily="34" charset="0"/>
              <a:ea typeface="ＭＳ Ｐゴシック" pitchFamily="34" charset="-128"/>
            </a:endParaRPr>
          </a:p>
          <a:p>
            <a:pPr algn="l">
              <a:spcAft>
                <a:spcPts val="600"/>
              </a:spcAft>
              <a:defRPr/>
            </a:pPr>
            <a:r>
              <a:rPr lang="en-US" sz="1400" dirty="0" smtClean="0">
                <a:latin typeface="Verdana" pitchFamily="34" charset="0"/>
                <a:ea typeface="ＭＳ Ｐゴシック" pitchFamily="34" charset="-128"/>
              </a:rPr>
              <a:t>Alexander </a:t>
            </a:r>
            <a:r>
              <a:rPr lang="en-US" sz="1400" dirty="0" err="1">
                <a:latin typeface="Verdana" pitchFamily="34" charset="0"/>
                <a:ea typeface="ＭＳ Ｐゴシック" pitchFamily="34" charset="-128"/>
              </a:rPr>
              <a:t>Ageev</a:t>
            </a:r>
            <a:r>
              <a:rPr lang="ru-RU" sz="1400" dirty="0">
                <a:latin typeface="Verdana" pitchFamily="34" charset="0"/>
                <a:ea typeface="ＭＳ Ｐゴシック" pitchFamily="34" charset="-128"/>
              </a:rPr>
              <a:t/>
            </a:r>
            <a:br>
              <a:rPr lang="ru-RU" sz="1400" dirty="0">
                <a:latin typeface="Verdana" pitchFamily="34" charset="0"/>
                <a:ea typeface="ＭＳ Ｐゴシック" pitchFamily="34" charset="-128"/>
              </a:rPr>
            </a:br>
            <a:r>
              <a:rPr lang="en-US" sz="1400" b="0" u="sng" dirty="0" smtClean="0">
                <a:latin typeface="Verdana" pitchFamily="34" charset="0"/>
                <a:ea typeface="ＭＳ Ｐゴシック" pitchFamily="34" charset="-128"/>
              </a:rPr>
              <a:t>Alexander.A</a:t>
            </a:r>
            <a:r>
              <a:rPr lang="en-US" sz="1400" b="0" u="sng" dirty="0" smtClean="0">
                <a:latin typeface="Verdana" pitchFamily="34" charset="0"/>
                <a:ea typeface="ＭＳ Ｐゴシック" pitchFamily="34" charset="-128"/>
                <a:hlinkClick r:id="rId5"/>
              </a:rPr>
              <a:t>geev@moex.com</a:t>
            </a:r>
            <a:r>
              <a:rPr lang="en-US" sz="1400" dirty="0" smtClean="0">
                <a:latin typeface="Verdana" pitchFamily="34" charset="0"/>
                <a:ea typeface="ＭＳ Ｐゴシック" pitchFamily="34" charset="-128"/>
              </a:rPr>
              <a:t> </a:t>
            </a:r>
          </a:p>
          <a:p>
            <a:pPr algn="l">
              <a:spcAft>
                <a:spcPts val="0"/>
              </a:spcAft>
              <a:defRPr/>
            </a:pPr>
            <a:r>
              <a:rPr lang="en-US" sz="1400" b="0" dirty="0" smtClean="0">
                <a:latin typeface="Verdana" pitchFamily="34" charset="0"/>
                <a:ea typeface="ＭＳ Ｐゴシック" pitchFamily="34" charset="-128"/>
              </a:rPr>
              <a:t>Tel</a:t>
            </a:r>
            <a:r>
              <a:rPr lang="en-US" sz="1400" b="0" dirty="0">
                <a:latin typeface="Verdana" pitchFamily="34" charset="0"/>
                <a:ea typeface="ＭＳ Ｐゴシック" pitchFamily="34" charset="-128"/>
              </a:rPr>
              <a:t>. +7-495-363-3232 ext. 26241</a:t>
            </a:r>
            <a:r>
              <a:rPr lang="ru-RU" sz="1400" dirty="0">
                <a:latin typeface="Verdana" pitchFamily="34" charset="0"/>
                <a:ea typeface="ＭＳ Ｐゴシック" pitchFamily="34" charset="-128"/>
              </a:rPr>
              <a:t/>
            </a:r>
            <a:br>
              <a:rPr lang="ru-RU" sz="1400" dirty="0">
                <a:latin typeface="Verdana" pitchFamily="34" charset="0"/>
                <a:ea typeface="ＭＳ Ｐゴシック" pitchFamily="34" charset="-128"/>
              </a:rPr>
            </a:br>
            <a:endParaRPr lang="ru-RU" sz="1400" dirty="0">
              <a:latin typeface="Verdana" pitchFamily="34" charset="0"/>
              <a:ea typeface="ＭＳ Ｐゴシック" pitchFamily="34" charset="-128"/>
            </a:endParaRPr>
          </a:p>
          <a:p>
            <a:pPr marL="712788" algn="l">
              <a:spcAft>
                <a:spcPts val="0"/>
              </a:spcAft>
              <a:defRPr/>
            </a:pPr>
            <a:r>
              <a:rPr lang="en-US" sz="1400" dirty="0" smtClean="0">
                <a:latin typeface="Verdana" pitchFamily="34" charset="0"/>
                <a:ea typeface="ＭＳ Ｐゴシック" pitchFamily="34" charset="-128"/>
              </a:rPr>
              <a:t>  </a:t>
            </a:r>
            <a:endParaRPr lang="ru-RU" sz="1600" dirty="0" smtClean="0">
              <a:latin typeface="Verdana" pitchFamily="34" charset="0"/>
              <a:ea typeface="ＭＳ Ｐゴシック" pitchFamily="34" charset="-128"/>
            </a:endParaRPr>
          </a:p>
        </p:txBody>
      </p:sp>
      <p:sp>
        <p:nvSpPr>
          <p:cNvPr id="53251" name="TextBox 1"/>
          <p:cNvSpPr txBox="1">
            <a:spLocks noChangeArrowheads="1"/>
          </p:cNvSpPr>
          <p:nvPr/>
        </p:nvSpPr>
        <p:spPr bwMode="auto">
          <a:xfrm>
            <a:off x="1331913" y="260350"/>
            <a:ext cx="3443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sz="3600">
                <a:latin typeface="Verdana" pitchFamily="34" charset="0"/>
              </a:rPr>
              <a:t>THANK </a:t>
            </a:r>
            <a:r>
              <a:rPr lang="en-US" altLang="ru-RU" sz="3600" b="1">
                <a:solidFill>
                  <a:srgbClr val="C00000"/>
                </a:solidFill>
                <a:latin typeface="Verdana" pitchFamily="34" charset="0"/>
              </a:rPr>
              <a:t>YOU</a:t>
            </a:r>
            <a:endParaRPr lang="ru-RU" altLang="ru-RU" sz="3600" b="1">
              <a:solidFill>
                <a:srgbClr val="C00000"/>
              </a:solidFill>
              <a:latin typeface="Verdana" pitchFamily="34" charset="0"/>
            </a:endParaRPr>
          </a:p>
        </p:txBody>
      </p:sp>
      <p:sp>
        <p:nvSpPr>
          <p:cNvPr id="53252" name="TextBox 2"/>
          <p:cNvSpPr txBox="1">
            <a:spLocks noChangeArrowheads="1"/>
          </p:cNvSpPr>
          <p:nvPr/>
        </p:nvSpPr>
        <p:spPr bwMode="auto">
          <a:xfrm>
            <a:off x="899592" y="1772816"/>
            <a:ext cx="1406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b="1" dirty="0">
                <a:solidFill>
                  <a:srgbClr val="C00000"/>
                </a:solidFill>
                <a:latin typeface="Verdana" pitchFamily="34" charset="0"/>
              </a:rPr>
              <a:t>Contacts</a:t>
            </a:r>
            <a:r>
              <a:rPr lang="en-US" altLang="ru-RU" b="1" dirty="0" smtClean="0">
                <a:solidFill>
                  <a:srgbClr val="C00000"/>
                </a:solidFill>
                <a:latin typeface="Verdana"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2581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80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Заголовок 3"/>
          <p:cNvSpPr>
            <a:spLocks noGrp="1"/>
          </p:cNvSpPr>
          <p:nvPr>
            <p:ph type="title"/>
          </p:nvPr>
        </p:nvSpPr>
        <p:spPr>
          <a:xfrm>
            <a:off x="1152000" y="188640"/>
            <a:ext cx="7807214" cy="504056"/>
          </a:xfrm>
          <a:prstGeom prst="rect">
            <a:avLst/>
          </a:prstGeom>
        </p:spPr>
        <p:txBody>
          <a:bodyPr/>
          <a:lstStyle/>
          <a:p>
            <a:pPr fontAlgn="base">
              <a:spcAft>
                <a:spcPct val="0"/>
              </a:spcAft>
            </a:pPr>
            <a:r>
              <a:rPr lang="en-US"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FX MARKET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STRUCTURE AND DYNAMICS </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Номер слайда 2"/>
          <p:cNvSpPr>
            <a:spLocks noGrp="1"/>
          </p:cNvSpPr>
          <p:nvPr>
            <p:ph type="sldNum" sz="quarter" idx="12"/>
          </p:nvPr>
        </p:nvSpPr>
        <p:spPr/>
        <p:txBody>
          <a:bodyPr/>
          <a:lstStyle/>
          <a:p>
            <a:fld id="{B9E2B10B-2B5B-4D21-B621-3C15B0884A5E}" type="slidenum">
              <a:rPr lang="ru-RU" smtClean="0">
                <a:solidFill>
                  <a:srgbClr val="000000">
                    <a:tint val="75000"/>
                  </a:srgbClr>
                </a:solidFill>
              </a:rPr>
              <a:pPr/>
              <a:t>2</a:t>
            </a:fld>
            <a:endParaRPr lang="ru-RU">
              <a:solidFill>
                <a:srgbClr val="000000">
                  <a:tint val="75000"/>
                </a:srgbClr>
              </a:solidFill>
            </a:endParaRPr>
          </a:p>
        </p:txBody>
      </p:sp>
      <p:graphicFrame>
        <p:nvGraphicFramePr>
          <p:cNvPr id="19" name="Диаграмма 18"/>
          <p:cNvGraphicFramePr>
            <a:graphicFrameLocks/>
          </p:cNvGraphicFramePr>
          <p:nvPr>
            <p:extLst>
              <p:ext uri="{D42A27DB-BD31-4B8C-83A1-F6EECF244321}">
                <p14:modId xmlns:p14="http://schemas.microsoft.com/office/powerpoint/2010/main" val="3361164827"/>
              </p:ext>
            </p:extLst>
          </p:nvPr>
        </p:nvGraphicFramePr>
        <p:xfrm>
          <a:off x="5004048" y="712932"/>
          <a:ext cx="466725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971916655"/>
              </p:ext>
            </p:extLst>
          </p:nvPr>
        </p:nvGraphicFramePr>
        <p:xfrm>
          <a:off x="5364088" y="3717032"/>
          <a:ext cx="372616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258530542"/>
              </p:ext>
            </p:extLst>
          </p:nvPr>
        </p:nvGraphicFramePr>
        <p:xfrm>
          <a:off x="1187624" y="692696"/>
          <a:ext cx="4099998" cy="24600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2872713107"/>
              </p:ext>
            </p:extLst>
          </p:nvPr>
        </p:nvGraphicFramePr>
        <p:xfrm>
          <a:off x="899592" y="2996952"/>
          <a:ext cx="4702675" cy="309816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63280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4036671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21" name="think-cell Slide" r:id="rId9" imgW="216" imgH="216" progId="TCLayout.ActiveDocument.1">
                  <p:embed/>
                </p:oleObj>
              </mc:Choice>
              <mc:Fallback>
                <p:oleObj name="think-cell Slide" r:id="rId9" imgW="216" imgH="216"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44" name="Прямоугольник 113"/>
          <p:cNvSpPr/>
          <p:nvPr>
            <p:custDataLst>
              <p:tags r:id="rId3"/>
            </p:custDataLst>
          </p:nvPr>
        </p:nvSpPr>
        <p:spPr>
          <a:xfrm>
            <a:off x="5508104" y="1602395"/>
            <a:ext cx="3480741" cy="5001443"/>
          </a:xfrm>
          <a:prstGeom prst="rect">
            <a:avLst/>
          </a:prstGeom>
          <a:ln w="3175">
            <a:solidFill>
              <a:schemeClr val="bg1"/>
            </a:solidFill>
          </a:ln>
        </p:spPr>
        <p:style>
          <a:lnRef idx="2">
            <a:schemeClr val="accent1"/>
          </a:lnRef>
          <a:fillRef idx="1">
            <a:schemeClr val="lt1"/>
          </a:fillRef>
          <a:effectRef idx="0">
            <a:schemeClr val="accent1"/>
          </a:effectRef>
          <a:fontRef idx="minor">
            <a:schemeClr val="dk1"/>
          </a:fontRef>
        </p:style>
        <p:txBody>
          <a:bodyPr lIns="95770" tIns="47887" rIns="95770" bIns="47887"/>
          <a:lstStyle>
            <a:defPPr>
              <a:defRPr lang="en-US"/>
            </a:defPPr>
            <a:lvl1pPr algn="l" rtl="0" fontAlgn="base">
              <a:spcBef>
                <a:spcPct val="0"/>
              </a:spcBef>
              <a:spcAft>
                <a:spcPct val="0"/>
              </a:spcAft>
              <a:defRPr sz="1000" b="1" kern="1200">
                <a:solidFill>
                  <a:schemeClr val="dk1"/>
                </a:solidFill>
                <a:latin typeface="+mn-lt"/>
                <a:ea typeface="+mn-ea"/>
                <a:cs typeface="+mn-cs"/>
              </a:defRPr>
            </a:lvl1pPr>
            <a:lvl2pPr marL="457200" algn="l" rtl="0" fontAlgn="base">
              <a:spcBef>
                <a:spcPct val="0"/>
              </a:spcBef>
              <a:spcAft>
                <a:spcPct val="0"/>
              </a:spcAft>
              <a:defRPr sz="1000" b="1" kern="1200">
                <a:solidFill>
                  <a:schemeClr val="dk1"/>
                </a:solidFill>
                <a:latin typeface="+mn-lt"/>
                <a:ea typeface="+mn-ea"/>
                <a:cs typeface="+mn-cs"/>
              </a:defRPr>
            </a:lvl2pPr>
            <a:lvl3pPr marL="914400" algn="l" rtl="0" fontAlgn="base">
              <a:spcBef>
                <a:spcPct val="0"/>
              </a:spcBef>
              <a:spcAft>
                <a:spcPct val="0"/>
              </a:spcAft>
              <a:defRPr sz="1000" b="1" kern="1200">
                <a:solidFill>
                  <a:schemeClr val="dk1"/>
                </a:solidFill>
                <a:latin typeface="+mn-lt"/>
                <a:ea typeface="+mn-ea"/>
                <a:cs typeface="+mn-cs"/>
              </a:defRPr>
            </a:lvl3pPr>
            <a:lvl4pPr marL="1371600" algn="l" rtl="0" fontAlgn="base">
              <a:spcBef>
                <a:spcPct val="0"/>
              </a:spcBef>
              <a:spcAft>
                <a:spcPct val="0"/>
              </a:spcAft>
              <a:defRPr sz="1000" b="1" kern="1200">
                <a:solidFill>
                  <a:schemeClr val="dk1"/>
                </a:solidFill>
                <a:latin typeface="+mn-lt"/>
                <a:ea typeface="+mn-ea"/>
                <a:cs typeface="+mn-cs"/>
              </a:defRPr>
            </a:lvl4pPr>
            <a:lvl5pPr marL="1828800" algn="l" rtl="0" fontAlgn="base">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marL="285750" indent="-285750" fontAlgn="auto">
              <a:spcBef>
                <a:spcPts val="600"/>
              </a:spcBef>
              <a:spcAft>
                <a:spcPts val="0"/>
              </a:spcAft>
              <a:buClr>
                <a:srgbClr val="C00000"/>
              </a:buClr>
              <a:buSzPct val="125000"/>
              <a:buFont typeface="Wingdings" pitchFamily="2" charset="2"/>
              <a:buChar char="§"/>
              <a:defRPr/>
            </a:pPr>
            <a:r>
              <a:rPr lang="en-US" sz="1400" b="0" dirty="0" smtClean="0">
                <a:solidFill>
                  <a:srgbClr val="000000"/>
                </a:solidFill>
                <a:cs typeface="Arial" pitchFamily="34" charset="0"/>
              </a:rPr>
              <a:t>In 1 H\Y 2016, the Moscow Exchange’s share in on the Russian FX market increased</a:t>
            </a:r>
            <a:r>
              <a:rPr lang="ru-RU" sz="1400" b="0" dirty="0" smtClean="0">
                <a:solidFill>
                  <a:srgbClr val="000000"/>
                </a:solidFill>
                <a:cs typeface="Arial" pitchFamily="34" charset="0"/>
              </a:rPr>
              <a:t>: </a:t>
            </a:r>
          </a:p>
          <a:p>
            <a:pPr marL="627063" lvl="1" indent="-269875" fontAlgn="auto">
              <a:spcBef>
                <a:spcPts val="600"/>
              </a:spcBef>
              <a:spcAft>
                <a:spcPts val="0"/>
              </a:spcAft>
              <a:buClr>
                <a:srgbClr val="C00000"/>
              </a:buClr>
              <a:buFont typeface="Arial" pitchFamily="34" charset="0"/>
              <a:buChar char="―"/>
              <a:defRPr/>
            </a:pPr>
            <a:r>
              <a:rPr lang="en-US" sz="1400" b="0" dirty="0" smtClean="0">
                <a:solidFill>
                  <a:srgbClr val="000000"/>
                </a:solidFill>
                <a:cs typeface="Arial" pitchFamily="34" charset="0"/>
              </a:rPr>
              <a:t>From 53.4%</a:t>
            </a:r>
            <a:r>
              <a:rPr lang="ru-RU" sz="1400" b="0" dirty="0" smtClean="0">
                <a:solidFill>
                  <a:srgbClr val="000000"/>
                </a:solidFill>
                <a:cs typeface="Arial" pitchFamily="34" charset="0"/>
              </a:rPr>
              <a:t> </a:t>
            </a:r>
            <a:r>
              <a:rPr lang="en-US" sz="1400" b="0" dirty="0">
                <a:solidFill>
                  <a:srgbClr val="000000"/>
                </a:solidFill>
                <a:cs typeface="Arial" pitchFamily="34" charset="0"/>
              </a:rPr>
              <a:t>of the interbank market </a:t>
            </a:r>
            <a:r>
              <a:rPr lang="en-US" sz="1400" b="0" dirty="0" smtClean="0">
                <a:solidFill>
                  <a:srgbClr val="000000"/>
                </a:solidFill>
                <a:cs typeface="Arial" pitchFamily="34" charset="0"/>
              </a:rPr>
              <a:t>in</a:t>
            </a:r>
            <a:r>
              <a:rPr lang="ru-RU" sz="1400" b="0" dirty="0" smtClean="0">
                <a:solidFill>
                  <a:srgbClr val="000000"/>
                </a:solidFill>
                <a:cs typeface="Arial" pitchFamily="34" charset="0"/>
              </a:rPr>
              <a:t> </a:t>
            </a:r>
            <a:r>
              <a:rPr lang="en-US" sz="1400" b="0" dirty="0" smtClean="0">
                <a:solidFill>
                  <a:srgbClr val="000000"/>
                </a:solidFill>
                <a:cs typeface="Arial" pitchFamily="34" charset="0"/>
              </a:rPr>
              <a:t>2015</a:t>
            </a:r>
            <a:r>
              <a:rPr lang="ru-RU" sz="1400" b="0" dirty="0" smtClean="0">
                <a:solidFill>
                  <a:srgbClr val="000000"/>
                </a:solidFill>
                <a:cs typeface="Arial" pitchFamily="34" charset="0"/>
              </a:rPr>
              <a:t> </a:t>
            </a:r>
            <a:r>
              <a:rPr lang="en-US" sz="1400" dirty="0" smtClean="0">
                <a:solidFill>
                  <a:srgbClr val="C00000"/>
                </a:solidFill>
                <a:cs typeface="Arial" pitchFamily="34" charset="0"/>
              </a:rPr>
              <a:t>to</a:t>
            </a:r>
            <a:r>
              <a:rPr lang="ru-RU" sz="1400" dirty="0" smtClean="0">
                <a:solidFill>
                  <a:srgbClr val="C00000"/>
                </a:solidFill>
                <a:cs typeface="Arial" pitchFamily="34" charset="0"/>
              </a:rPr>
              <a:t> 4</a:t>
            </a:r>
            <a:r>
              <a:rPr lang="en-US" sz="1400" dirty="0" smtClean="0">
                <a:solidFill>
                  <a:srgbClr val="C00000"/>
                </a:solidFill>
                <a:cs typeface="Arial" pitchFamily="34" charset="0"/>
              </a:rPr>
              <a:t>6.0</a:t>
            </a:r>
            <a:r>
              <a:rPr lang="ru-RU" sz="1400" dirty="0" smtClean="0">
                <a:solidFill>
                  <a:srgbClr val="C00000"/>
                </a:solidFill>
                <a:cs typeface="Arial" pitchFamily="34" charset="0"/>
              </a:rPr>
              <a:t>% </a:t>
            </a:r>
            <a:endParaRPr lang="en-US" sz="1400" dirty="0" smtClean="0">
              <a:solidFill>
                <a:srgbClr val="C00000"/>
              </a:solidFill>
              <a:cs typeface="Arial" pitchFamily="34" charset="0"/>
            </a:endParaRPr>
          </a:p>
          <a:p>
            <a:pPr marL="627063" lvl="1" indent="-269875" fontAlgn="auto">
              <a:spcBef>
                <a:spcPts val="600"/>
              </a:spcBef>
              <a:spcAft>
                <a:spcPts val="0"/>
              </a:spcAft>
              <a:buClr>
                <a:srgbClr val="C00000"/>
              </a:buClr>
              <a:buFont typeface="Arial" pitchFamily="34" charset="0"/>
              <a:buChar char="―"/>
              <a:defRPr/>
            </a:pPr>
            <a:r>
              <a:rPr lang="en-US" sz="1400" b="0" dirty="0" smtClean="0">
                <a:solidFill>
                  <a:srgbClr val="000000"/>
                </a:solidFill>
                <a:cs typeface="Arial" pitchFamily="34" charset="0"/>
              </a:rPr>
              <a:t>From 49.</a:t>
            </a:r>
            <a:r>
              <a:rPr lang="ru-RU" sz="1400" b="0" dirty="0" smtClean="0">
                <a:solidFill>
                  <a:srgbClr val="000000"/>
                </a:solidFill>
                <a:cs typeface="Arial" pitchFamily="34" charset="0"/>
              </a:rPr>
              <a:t>8</a:t>
            </a:r>
            <a:r>
              <a:rPr lang="en-US" sz="1400" b="0" dirty="0" smtClean="0">
                <a:solidFill>
                  <a:srgbClr val="000000"/>
                </a:solidFill>
                <a:cs typeface="Arial" pitchFamily="34" charset="0"/>
              </a:rPr>
              <a:t>%</a:t>
            </a:r>
            <a:r>
              <a:rPr lang="ru-RU" sz="1400" b="0" dirty="0" smtClean="0">
                <a:solidFill>
                  <a:srgbClr val="000000"/>
                </a:solidFill>
                <a:cs typeface="Arial" pitchFamily="34" charset="0"/>
              </a:rPr>
              <a:t> </a:t>
            </a:r>
            <a:r>
              <a:rPr lang="en-US" sz="1400" dirty="0" smtClean="0">
                <a:solidFill>
                  <a:srgbClr val="C00000"/>
                </a:solidFill>
                <a:cs typeface="Arial" pitchFamily="34" charset="0"/>
              </a:rPr>
              <a:t>to</a:t>
            </a:r>
            <a:r>
              <a:rPr lang="ru-RU" sz="1400" dirty="0" smtClean="0">
                <a:solidFill>
                  <a:srgbClr val="C00000"/>
                </a:solidFill>
                <a:cs typeface="Arial" pitchFamily="34" charset="0"/>
              </a:rPr>
              <a:t> 60</a:t>
            </a:r>
            <a:r>
              <a:rPr lang="en-US" sz="1400" dirty="0" smtClean="0">
                <a:solidFill>
                  <a:srgbClr val="C00000"/>
                </a:solidFill>
                <a:cs typeface="Arial" pitchFamily="34" charset="0"/>
              </a:rPr>
              <a:t>,9</a:t>
            </a:r>
            <a:r>
              <a:rPr lang="ru-RU" sz="1400" dirty="0" smtClean="0">
                <a:solidFill>
                  <a:srgbClr val="C00000"/>
                </a:solidFill>
                <a:cs typeface="Arial" pitchFamily="34" charset="0"/>
              </a:rPr>
              <a:t>% </a:t>
            </a:r>
            <a:r>
              <a:rPr lang="en-US" sz="1400" b="0" dirty="0">
                <a:solidFill>
                  <a:srgbClr val="000000"/>
                </a:solidFill>
                <a:cs typeface="Arial" pitchFamily="34" charset="0"/>
              </a:rPr>
              <a:t>for</a:t>
            </a:r>
            <a:r>
              <a:rPr lang="en-US" sz="1400" dirty="0" smtClean="0">
                <a:solidFill>
                  <a:srgbClr val="C00000"/>
                </a:solidFill>
                <a:cs typeface="Arial" pitchFamily="34" charset="0"/>
              </a:rPr>
              <a:t> </a:t>
            </a:r>
            <a:r>
              <a:rPr lang="en-US" sz="1400" b="0" dirty="0">
                <a:solidFill>
                  <a:srgbClr val="000000"/>
                </a:solidFill>
                <a:cs typeface="Arial" pitchFamily="34" charset="0"/>
              </a:rPr>
              <a:t>USD/RUB;</a:t>
            </a:r>
            <a:endParaRPr lang="ru-RU" sz="1400" b="0" dirty="0">
              <a:solidFill>
                <a:srgbClr val="000000"/>
              </a:solidFill>
              <a:cs typeface="Arial" pitchFamily="34" charset="0"/>
            </a:endParaRPr>
          </a:p>
          <a:p>
            <a:pPr marL="627063" lvl="1" indent="-269875" fontAlgn="auto">
              <a:spcBef>
                <a:spcPts val="600"/>
              </a:spcBef>
              <a:spcAft>
                <a:spcPts val="0"/>
              </a:spcAft>
              <a:buClr>
                <a:srgbClr val="C00000"/>
              </a:buClr>
              <a:buFont typeface="Arial" pitchFamily="34" charset="0"/>
              <a:buChar char="―"/>
              <a:defRPr/>
            </a:pPr>
            <a:r>
              <a:rPr lang="en-US" sz="1400" b="0" dirty="0" smtClean="0">
                <a:solidFill>
                  <a:srgbClr val="000000"/>
                </a:solidFill>
                <a:cs typeface="Arial" pitchFamily="34" charset="0"/>
              </a:rPr>
              <a:t>from 6.2%</a:t>
            </a:r>
            <a:r>
              <a:rPr lang="ru-RU" sz="1400" dirty="0" smtClean="0">
                <a:solidFill>
                  <a:srgbClr val="C00000"/>
                </a:solidFill>
                <a:cs typeface="Arial" pitchFamily="34" charset="0"/>
              </a:rPr>
              <a:t> </a:t>
            </a:r>
            <a:r>
              <a:rPr lang="en-US" sz="1400" dirty="0" smtClean="0">
                <a:solidFill>
                  <a:srgbClr val="C00000"/>
                </a:solidFill>
                <a:cs typeface="Arial" pitchFamily="34" charset="0"/>
              </a:rPr>
              <a:t>to</a:t>
            </a:r>
            <a:r>
              <a:rPr lang="ru-RU" sz="1400" dirty="0" smtClean="0">
                <a:solidFill>
                  <a:srgbClr val="C00000"/>
                </a:solidFill>
                <a:cs typeface="Arial" pitchFamily="34" charset="0"/>
              </a:rPr>
              <a:t> 8</a:t>
            </a:r>
            <a:r>
              <a:rPr lang="en-US" sz="1400" dirty="0" smtClean="0">
                <a:solidFill>
                  <a:srgbClr val="C00000"/>
                </a:solidFill>
                <a:cs typeface="Arial" pitchFamily="34" charset="0"/>
              </a:rPr>
              <a:t>.7</a:t>
            </a:r>
            <a:r>
              <a:rPr lang="ru-RU" sz="1400" dirty="0" smtClean="0">
                <a:solidFill>
                  <a:srgbClr val="C00000"/>
                </a:solidFill>
                <a:cs typeface="Arial" pitchFamily="34" charset="0"/>
              </a:rPr>
              <a:t>% </a:t>
            </a:r>
            <a:r>
              <a:rPr lang="en-US" sz="1400" b="0" dirty="0">
                <a:solidFill>
                  <a:srgbClr val="000000"/>
                </a:solidFill>
                <a:cs typeface="Arial" pitchFamily="34" charset="0"/>
              </a:rPr>
              <a:t>for </a:t>
            </a:r>
            <a:r>
              <a:rPr lang="en-US" sz="1400" b="0" dirty="0" smtClean="0">
                <a:solidFill>
                  <a:srgbClr val="000000"/>
                </a:solidFill>
                <a:cs typeface="Arial" pitchFamily="34" charset="0"/>
              </a:rPr>
              <a:t>EUR/USD;</a:t>
            </a:r>
          </a:p>
          <a:p>
            <a:pPr marL="627063" lvl="1" indent="-269875" fontAlgn="auto">
              <a:spcBef>
                <a:spcPts val="600"/>
              </a:spcBef>
              <a:spcAft>
                <a:spcPts val="0"/>
              </a:spcAft>
              <a:buClr>
                <a:srgbClr val="C00000"/>
              </a:buClr>
              <a:buFont typeface="Arial" pitchFamily="34" charset="0"/>
              <a:buChar char="―"/>
              <a:defRPr/>
            </a:pPr>
            <a:r>
              <a:rPr lang="en-US" sz="1400" b="0" dirty="0">
                <a:solidFill>
                  <a:srgbClr val="000000"/>
                </a:solidFill>
                <a:cs typeface="Arial" pitchFamily="34" charset="0"/>
              </a:rPr>
              <a:t>from </a:t>
            </a:r>
            <a:r>
              <a:rPr lang="en-US" sz="1400" b="0" dirty="0" smtClean="0">
                <a:solidFill>
                  <a:srgbClr val="000000"/>
                </a:solidFill>
                <a:cs typeface="Arial" pitchFamily="34" charset="0"/>
              </a:rPr>
              <a:t>63.6%</a:t>
            </a:r>
            <a:r>
              <a:rPr lang="ru-RU" sz="1400" dirty="0" smtClean="0">
                <a:solidFill>
                  <a:srgbClr val="C00000"/>
                </a:solidFill>
                <a:cs typeface="Arial" pitchFamily="34" charset="0"/>
              </a:rPr>
              <a:t> </a:t>
            </a:r>
            <a:r>
              <a:rPr lang="en-US" sz="1400" dirty="0">
                <a:solidFill>
                  <a:srgbClr val="C00000"/>
                </a:solidFill>
                <a:cs typeface="Arial" pitchFamily="34" charset="0"/>
              </a:rPr>
              <a:t>to</a:t>
            </a:r>
            <a:r>
              <a:rPr lang="ru-RU" sz="1400" dirty="0">
                <a:solidFill>
                  <a:srgbClr val="C00000"/>
                </a:solidFill>
                <a:cs typeface="Arial" pitchFamily="34" charset="0"/>
              </a:rPr>
              <a:t> </a:t>
            </a:r>
            <a:r>
              <a:rPr lang="ru-RU" sz="1400" dirty="0" smtClean="0">
                <a:solidFill>
                  <a:srgbClr val="C00000"/>
                </a:solidFill>
                <a:cs typeface="Arial" pitchFamily="34" charset="0"/>
              </a:rPr>
              <a:t>8</a:t>
            </a:r>
            <a:r>
              <a:rPr lang="en-US" sz="1400" dirty="0" smtClean="0">
                <a:solidFill>
                  <a:srgbClr val="C00000"/>
                </a:solidFill>
                <a:cs typeface="Arial" pitchFamily="34" charset="0"/>
              </a:rPr>
              <a:t>0.2</a:t>
            </a:r>
            <a:r>
              <a:rPr lang="ru-RU" sz="1400" dirty="0" smtClean="0">
                <a:solidFill>
                  <a:srgbClr val="C00000"/>
                </a:solidFill>
                <a:cs typeface="Arial" pitchFamily="34" charset="0"/>
              </a:rPr>
              <a:t>% </a:t>
            </a:r>
            <a:r>
              <a:rPr lang="en-US" sz="1400" b="0" dirty="0">
                <a:solidFill>
                  <a:srgbClr val="000000"/>
                </a:solidFill>
                <a:cs typeface="Arial" pitchFamily="34" charset="0"/>
              </a:rPr>
              <a:t>for </a:t>
            </a:r>
            <a:r>
              <a:rPr lang="en-US" sz="1400" b="0" dirty="0" smtClean="0">
                <a:solidFill>
                  <a:srgbClr val="000000"/>
                </a:solidFill>
                <a:cs typeface="Arial" pitchFamily="34" charset="0"/>
              </a:rPr>
              <a:t>EUR/RUB</a:t>
            </a:r>
            <a:endParaRPr lang="ru-RU" sz="1400" b="0" dirty="0">
              <a:solidFill>
                <a:srgbClr val="000000"/>
              </a:solidFill>
              <a:cs typeface="Arial" pitchFamily="34" charset="0"/>
            </a:endParaRPr>
          </a:p>
        </p:txBody>
      </p:sp>
      <p:sp>
        <p:nvSpPr>
          <p:cNvPr id="45" name="Текст 35"/>
          <p:cNvSpPr txBox="1">
            <a:spLocks/>
          </p:cNvSpPr>
          <p:nvPr>
            <p:custDataLst>
              <p:tags r:id="rId4"/>
            </p:custDataLst>
          </p:nvPr>
        </p:nvSpPr>
        <p:spPr>
          <a:xfrm>
            <a:off x="5641905" y="1013619"/>
            <a:ext cx="3502095" cy="399157"/>
          </a:xfrm>
          <a:prstGeom prst="rect">
            <a:avLst/>
          </a:prstGeom>
          <a:solidFill>
            <a:schemeClr val="bg1"/>
          </a:solidFill>
          <a:ln w="9528">
            <a:solidFill>
              <a:schemeClr val="bg1"/>
            </a:solidFill>
            <a:prstDash val="solid"/>
          </a:ln>
        </p:spPr>
        <p:txBody>
          <a:bodyPr lIns="95770" tIns="47887" rIns="95770" bIns="47887">
            <a:normAutofit lnSpcReduction="10000"/>
          </a:bodyPr>
          <a:lstStyle>
            <a:defPPr>
              <a:defRPr lang="en-US"/>
            </a:defPPr>
            <a:lvl1pPr algn="l" rtl="0" fontAlgn="base">
              <a:spcBef>
                <a:spcPct val="0"/>
              </a:spcBef>
              <a:spcAft>
                <a:spcPct val="0"/>
              </a:spcAft>
              <a:defRPr sz="1000" b="1" kern="1200">
                <a:solidFill>
                  <a:schemeClr val="tx1"/>
                </a:solidFill>
                <a:latin typeface="Arial" charset="0"/>
                <a:ea typeface="ＭＳ Ｐゴシック"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nSpc>
                <a:spcPct val="80000"/>
              </a:lnSpc>
              <a:spcBef>
                <a:spcPts val="1283"/>
              </a:spcBef>
              <a:defRPr sz="1400" b="1" i="0" u="none" strike="noStrike" kern="1200" baseline="0">
                <a:solidFill>
                  <a:sysClr val="windowText" lastClr="000000"/>
                </a:solidFill>
                <a:latin typeface="+mn-lt"/>
                <a:ea typeface="+mn-ea"/>
                <a:cs typeface="+mn-cs"/>
              </a:defRPr>
            </a:pPr>
            <a:r>
              <a:rPr lang="en-US" sz="1400" dirty="0" smtClean="0">
                <a:solidFill>
                  <a:sysClr val="windowText" lastClr="000000"/>
                </a:solidFill>
                <a:latin typeface="Arial" pitchFamily="34" charset="0"/>
                <a:cs typeface="Arial" pitchFamily="34" charset="0"/>
              </a:rPr>
              <a:t>Share of the regulated market increased</a:t>
            </a:r>
            <a:endParaRPr lang="ru-RU" sz="1400" dirty="0">
              <a:solidFill>
                <a:sysClr val="windowText" lastClr="000000"/>
              </a:solidFill>
              <a:latin typeface="Tahoma"/>
            </a:endParaRPr>
          </a:p>
        </p:txBody>
      </p:sp>
      <p:sp>
        <p:nvSpPr>
          <p:cNvPr id="47" name="Прямоугольник 154"/>
          <p:cNvSpPr>
            <a:spLocks noChangeArrowheads="1"/>
          </p:cNvSpPr>
          <p:nvPr>
            <p:custDataLst>
              <p:tags r:id="rId5"/>
            </p:custDataLst>
          </p:nvPr>
        </p:nvSpPr>
        <p:spPr bwMode="auto">
          <a:xfrm>
            <a:off x="4602162" y="4230117"/>
            <a:ext cx="711200" cy="152400"/>
          </a:xfrm>
          <a:prstGeom prst="rect">
            <a:avLst/>
          </a:prstGeom>
          <a:noFill/>
          <a:ln w="9525" algn="ctr">
            <a:noFill/>
            <a:round/>
            <a:headEnd/>
            <a:tailEnd/>
          </a:ln>
        </p:spPr>
        <p:txBody>
          <a:bodyPr wrap="none" lIns="0" tIns="0" rIns="0" bIns="0" anchor="ctr">
            <a:noAutofit/>
          </a:bodyPr>
          <a:lstStyle/>
          <a:p>
            <a:pPr fontAlgn="auto">
              <a:spcBef>
                <a:spcPts val="0"/>
              </a:spcBef>
              <a:spcAft>
                <a:spcPts val="0"/>
              </a:spcAft>
            </a:pPr>
            <a:endParaRPr lang="ru-RU" sz="1000" dirty="0">
              <a:solidFill>
                <a:srgbClr val="000000"/>
              </a:solidFill>
              <a:latin typeface="Arial"/>
              <a:ea typeface="ＭＳ Ｐゴシック"/>
              <a:cs typeface="Arial"/>
              <a:sym typeface="Arial"/>
            </a:endParaRPr>
          </a:p>
        </p:txBody>
      </p:sp>
      <p:sp>
        <p:nvSpPr>
          <p:cNvPr id="48" name="Прямоугольник 153"/>
          <p:cNvSpPr>
            <a:spLocks noChangeArrowheads="1"/>
          </p:cNvSpPr>
          <p:nvPr>
            <p:custDataLst>
              <p:tags r:id="rId6"/>
            </p:custDataLst>
          </p:nvPr>
        </p:nvSpPr>
        <p:spPr bwMode="auto">
          <a:xfrm>
            <a:off x="4602162" y="4026917"/>
            <a:ext cx="858837" cy="152400"/>
          </a:xfrm>
          <a:prstGeom prst="rect">
            <a:avLst/>
          </a:prstGeom>
          <a:noFill/>
          <a:ln w="9525" algn="ctr">
            <a:noFill/>
            <a:round/>
            <a:headEnd/>
            <a:tailEnd/>
          </a:ln>
        </p:spPr>
        <p:txBody>
          <a:bodyPr wrap="none" lIns="0" tIns="0" rIns="0" bIns="0" anchor="ctr">
            <a:noAutofit/>
          </a:bodyPr>
          <a:lstStyle/>
          <a:p>
            <a:pPr fontAlgn="auto">
              <a:spcBef>
                <a:spcPts val="0"/>
              </a:spcBef>
              <a:spcAft>
                <a:spcPts val="0"/>
              </a:spcAft>
            </a:pPr>
            <a:endParaRPr lang="ru-RU" sz="1000" dirty="0">
              <a:solidFill>
                <a:srgbClr val="000000"/>
              </a:solidFill>
              <a:latin typeface="Arial"/>
              <a:ea typeface="ＭＳ Ｐゴシック"/>
              <a:cs typeface="Arial"/>
              <a:sym typeface="Arial"/>
            </a:endParaRPr>
          </a:p>
        </p:txBody>
      </p:sp>
      <p:sp>
        <p:nvSpPr>
          <p:cNvPr id="49" name="Заголовок 1"/>
          <p:cNvSpPr txBox="1">
            <a:spLocks/>
          </p:cNvSpPr>
          <p:nvPr/>
        </p:nvSpPr>
        <p:spPr>
          <a:xfrm>
            <a:off x="899592" y="260648"/>
            <a:ext cx="8172400" cy="1123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smtClean="0">
                <a:solidFill>
                  <a:srgbClr val="C00000"/>
                </a:solidFill>
              </a:rPr>
              <a:t>FX</a:t>
            </a:r>
            <a:r>
              <a:rPr lang="en-US" sz="2400" dirty="0" smtClean="0">
                <a:solidFill>
                  <a:srgbClr val="C00000"/>
                </a:solidFill>
              </a:rPr>
              <a:t> </a:t>
            </a:r>
            <a:r>
              <a:rPr lang="en-US" sz="2400" b="1" dirty="0">
                <a:solidFill>
                  <a:srgbClr val="C00000"/>
                </a:solidFill>
              </a:rPr>
              <a:t>MARKET</a:t>
            </a:r>
            <a:r>
              <a:rPr lang="en-US" sz="2400" dirty="0" smtClean="0">
                <a:solidFill>
                  <a:srgbClr val="000000"/>
                </a:solidFill>
              </a:rPr>
              <a:t> COMPETITIVENESS</a:t>
            </a:r>
            <a:endParaRPr lang="ru-RU" sz="2400" dirty="0">
              <a:solidFill>
                <a:srgbClr val="000000"/>
              </a:solidFill>
            </a:endParaRPr>
          </a:p>
        </p:txBody>
      </p:sp>
      <p:cxnSp>
        <p:nvCxnSpPr>
          <p:cNvPr id="53" name="Прямая соединительная линия 52"/>
          <p:cNvCxnSpPr/>
          <p:nvPr/>
        </p:nvCxnSpPr>
        <p:spPr>
          <a:xfrm>
            <a:off x="962684"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
        <p:nvSpPr>
          <p:cNvPr id="13" name="Номер слайда 2"/>
          <p:cNvSpPr>
            <a:spLocks noGrp="1"/>
          </p:cNvSpPr>
          <p:nvPr>
            <p:ph type="sldNum" sz="quarter" idx="12"/>
          </p:nvPr>
        </p:nvSpPr>
        <p:spPr>
          <a:xfrm>
            <a:off x="8388000" y="6192000"/>
            <a:ext cx="360000" cy="360000"/>
          </a:xfrm>
        </p:spPr>
        <p:txBody>
          <a:bodyPr/>
          <a:lstStyle/>
          <a:p>
            <a:fld id="{B9E2B10B-2B5B-4D21-B621-3C15B0884A5E}" type="slidenum">
              <a:rPr lang="ru-RU" smtClean="0">
                <a:solidFill>
                  <a:schemeClr val="tx1"/>
                </a:solidFill>
              </a:rPr>
              <a:pPr/>
              <a:t>3</a:t>
            </a:fld>
            <a:endParaRPr lang="ru-RU" dirty="0">
              <a:solidFill>
                <a:schemeClr val="tx1"/>
              </a:solidFill>
            </a:endParaRPr>
          </a:p>
        </p:txBody>
      </p:sp>
      <p:sp>
        <p:nvSpPr>
          <p:cNvPr id="3" name="Нижний колонтитул 2"/>
          <p:cNvSpPr>
            <a:spLocks noGrp="1"/>
          </p:cNvSpPr>
          <p:nvPr>
            <p:ph type="ftr" sz="quarter" idx="11"/>
          </p:nvPr>
        </p:nvSpPr>
        <p:spPr>
          <a:xfrm>
            <a:off x="4355976" y="6453376"/>
            <a:ext cx="3960024" cy="360000"/>
          </a:xfrm>
        </p:spPr>
        <p:txBody>
          <a:bodyPr/>
          <a:lstStyle/>
          <a:p>
            <a:r>
              <a:rPr lang="en-US" dirty="0" smtClean="0">
                <a:solidFill>
                  <a:schemeClr val="tx1"/>
                </a:solidFill>
              </a:rPr>
              <a:t>FX MARKET</a:t>
            </a:r>
            <a:endParaRPr lang="ru-RU" dirty="0">
              <a:solidFill>
                <a:schemeClr val="tx1"/>
              </a:solidFill>
            </a:endParaRPr>
          </a:p>
        </p:txBody>
      </p:sp>
      <p:sp>
        <p:nvSpPr>
          <p:cNvPr id="5" name="Прямоугольник 4"/>
          <p:cNvSpPr/>
          <p:nvPr/>
        </p:nvSpPr>
        <p:spPr>
          <a:xfrm>
            <a:off x="1259632" y="4985300"/>
            <a:ext cx="7560840" cy="1107996"/>
          </a:xfrm>
          <a:prstGeom prst="rect">
            <a:avLst/>
          </a:prstGeom>
        </p:spPr>
        <p:txBody>
          <a:bodyPr wrap="square">
            <a:spAutoFit/>
          </a:bodyPr>
          <a:lstStyle/>
          <a:p>
            <a:pPr marL="285750" indent="-285750" fontAlgn="auto">
              <a:spcBef>
                <a:spcPts val="1200"/>
              </a:spcBef>
              <a:spcAft>
                <a:spcPts val="0"/>
              </a:spcAft>
              <a:buClr>
                <a:srgbClr val="C00000"/>
              </a:buClr>
              <a:buSzPct val="125000"/>
              <a:buFont typeface="Wingdings" pitchFamily="2" charset="2"/>
              <a:buChar char="§"/>
              <a:defRPr/>
            </a:pPr>
            <a:r>
              <a:rPr lang="en-US" sz="1400" dirty="0" smtClean="0">
                <a:solidFill>
                  <a:srgbClr val="000000"/>
                </a:solidFill>
              </a:rPr>
              <a:t>In 1 H\Y 2016, </a:t>
            </a:r>
            <a:r>
              <a:rPr lang="en-US" sz="1400" dirty="0">
                <a:solidFill>
                  <a:srgbClr val="000000"/>
                </a:solidFill>
              </a:rPr>
              <a:t>the Moscow Exchange FX market share made against the world’s largest FX platforms:</a:t>
            </a:r>
            <a:endParaRPr lang="ru-RU" sz="1400" dirty="0">
              <a:solidFill>
                <a:srgbClr val="000000"/>
              </a:solidFill>
            </a:endParaRPr>
          </a:p>
          <a:p>
            <a:pPr marL="528638" lvl="1" indent="-171450" algn="just" fontAlgn="auto">
              <a:spcBef>
                <a:spcPts val="600"/>
              </a:spcBef>
              <a:spcAft>
                <a:spcPts val="0"/>
              </a:spcAft>
              <a:buClr>
                <a:srgbClr val="C00000"/>
              </a:buClr>
              <a:buSzPct val="125000"/>
              <a:buFont typeface="Arial" panose="020B0604020202020204" pitchFamily="34" charset="0"/>
              <a:buChar char="•"/>
              <a:defRPr/>
            </a:pPr>
            <a:r>
              <a:rPr lang="ru-RU" sz="1400" dirty="0">
                <a:solidFill>
                  <a:srgbClr val="000000"/>
                </a:solidFill>
              </a:rPr>
              <a:t>EBS/ICAP – 24,6% </a:t>
            </a:r>
          </a:p>
          <a:p>
            <a:pPr marL="528638" lvl="1" indent="-171450" algn="just" fontAlgn="auto">
              <a:spcBef>
                <a:spcPts val="600"/>
              </a:spcBef>
              <a:spcAft>
                <a:spcPts val="0"/>
              </a:spcAft>
              <a:buClr>
                <a:srgbClr val="C00000"/>
              </a:buClr>
              <a:buSzPct val="125000"/>
              <a:buFont typeface="Arial" panose="020B0604020202020204" pitchFamily="34" charset="0"/>
              <a:buChar char="•"/>
              <a:defRPr/>
            </a:pPr>
            <a:r>
              <a:rPr lang="ru-RU" sz="1400" dirty="0" err="1">
                <a:solidFill>
                  <a:srgbClr val="000000"/>
                </a:solidFill>
              </a:rPr>
              <a:t>Thomson</a:t>
            </a:r>
            <a:r>
              <a:rPr lang="ru-RU" sz="1400" dirty="0">
                <a:solidFill>
                  <a:srgbClr val="000000"/>
                </a:solidFill>
              </a:rPr>
              <a:t> </a:t>
            </a:r>
            <a:r>
              <a:rPr lang="ru-RU" sz="1400" dirty="0" err="1">
                <a:solidFill>
                  <a:srgbClr val="000000"/>
                </a:solidFill>
              </a:rPr>
              <a:t>Reuters</a:t>
            </a:r>
            <a:r>
              <a:rPr lang="ru-RU" sz="1400" dirty="0">
                <a:solidFill>
                  <a:srgbClr val="000000"/>
                </a:solidFill>
              </a:rPr>
              <a:t> – 20,3%</a:t>
            </a:r>
          </a:p>
        </p:txBody>
      </p:sp>
      <p:graphicFrame>
        <p:nvGraphicFramePr>
          <p:cNvPr id="14" name="Диаграмма 13"/>
          <p:cNvGraphicFramePr>
            <a:graphicFrameLocks/>
          </p:cNvGraphicFramePr>
          <p:nvPr>
            <p:extLst>
              <p:ext uri="{D42A27DB-BD31-4B8C-83A1-F6EECF244321}">
                <p14:modId xmlns:p14="http://schemas.microsoft.com/office/powerpoint/2010/main" val="2368996956"/>
              </p:ext>
            </p:extLst>
          </p:nvPr>
        </p:nvGraphicFramePr>
        <p:xfrm>
          <a:off x="1108005" y="1213197"/>
          <a:ext cx="4533900" cy="25922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653066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a:xfrm>
            <a:off x="899592" y="260648"/>
            <a:ext cx="7887221" cy="6474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ru-RU" sz="2600" b="1" dirty="0" smtClean="0">
                <a:solidFill>
                  <a:srgbClr val="CD1126"/>
                </a:solidFill>
                <a:latin typeface="Tahoma" panose="020B0604030504040204" pitchFamily="34" charset="0"/>
                <a:ea typeface="Tahoma" panose="020B0604030504040204" pitchFamily="34" charset="0"/>
                <a:cs typeface="Tahoma" panose="020B0604030504040204" pitchFamily="34" charset="0"/>
              </a:rPr>
              <a:t>FX</a:t>
            </a:r>
            <a:r>
              <a:rPr lang="en-US" altLang="ru-RU" sz="2600" b="1" dirty="0" smtClean="0">
                <a:latin typeface="Tahoma" panose="020B0604030504040204" pitchFamily="34" charset="0"/>
                <a:ea typeface="Tahoma" panose="020B0604030504040204" pitchFamily="34" charset="0"/>
                <a:cs typeface="Tahoma" panose="020B0604030504040204" pitchFamily="34" charset="0"/>
              </a:rPr>
              <a:t> </a:t>
            </a:r>
            <a:r>
              <a:rPr lang="en-US" alt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TRADING</a:t>
            </a:r>
            <a:r>
              <a:rPr lang="en-US" altLang="ru-RU" sz="2600" dirty="0" smtClean="0">
                <a:latin typeface="Tahoma" panose="020B0604030504040204" pitchFamily="34" charset="0"/>
                <a:ea typeface="Tahoma" panose="020B0604030504040204" pitchFamily="34" charset="0"/>
                <a:cs typeface="Tahoma" panose="020B0604030504040204" pitchFamily="34" charset="0"/>
              </a:rPr>
              <a:t>, CLEARING &amp; SETTLEMENT</a:t>
            </a:r>
          </a:p>
        </p:txBody>
      </p:sp>
      <p:sp>
        <p:nvSpPr>
          <p:cNvPr id="34819" name="TextBox 27"/>
          <p:cNvSpPr txBox="1">
            <a:spLocks noChangeArrowheads="1"/>
          </p:cNvSpPr>
          <p:nvPr/>
        </p:nvSpPr>
        <p:spPr bwMode="auto">
          <a:xfrm>
            <a:off x="1303752" y="4906299"/>
            <a:ext cx="7372704" cy="1296342"/>
          </a:xfrm>
          <a:prstGeom prst="rect">
            <a:avLst/>
          </a:prstGeom>
          <a:solidFill>
            <a:schemeClr val="bg2"/>
          </a:solidFill>
          <a:ln w="28575">
            <a:solidFill>
              <a:schemeClr val="bg1">
                <a:lumMod val="85000"/>
              </a:schemeClr>
            </a:solidFill>
            <a:miter lim="800000"/>
            <a:headEnd/>
            <a:tailEnd/>
          </a:ln>
          <a:extLst/>
        </p:spPr>
        <p:txBody>
          <a:bodyPr anchor="ctr">
            <a:normAutofit fontScale="77500" lnSpcReduction="20000"/>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50000"/>
              </a:lnSpc>
              <a:buSzPct val="110000"/>
              <a:defRPr/>
            </a:pPr>
            <a:r>
              <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INFRASTRUCTURE</a:t>
            </a:r>
            <a:endPar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5900" indent="-215900">
              <a:lnSpc>
                <a:spcPct val="150000"/>
              </a:lnSpc>
              <a:spcBef>
                <a:spcPts val="100"/>
              </a:spcBef>
              <a:buClr>
                <a:srgbClr val="C00000"/>
              </a:buClr>
              <a:buSzPct val="110000"/>
              <a:buFont typeface="Wingdings" pitchFamily="2" charset="2"/>
              <a:buChar char="§"/>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Guaranteed execution of transactions and settlement: </a:t>
            </a: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National Clearing Center (NCC) as </a:t>
            </a: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CCP</a:t>
            </a:r>
            <a:endParaRPr lang="ru-RU"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15900" indent="-215900">
              <a:lnSpc>
                <a:spcPct val="150000"/>
              </a:lnSpc>
              <a:spcBef>
                <a:spcPts val="100"/>
              </a:spcBef>
              <a:buClr>
                <a:srgbClr val="C00000"/>
              </a:buClr>
              <a:buSzPct val="110000"/>
              <a:buFont typeface="Wingdings" pitchFamily="2" charset="2"/>
              <a:buChar char="§"/>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Sound RM system, adaptive margining requirements</a:t>
            </a:r>
            <a:endParaRPr lang="ru-RU"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15900" indent="-215900">
              <a:lnSpc>
                <a:spcPct val="150000"/>
              </a:lnSpc>
              <a:spcBef>
                <a:spcPts val="100"/>
              </a:spcBef>
              <a:buClr>
                <a:srgbClr val="C00000"/>
              </a:buClr>
              <a:buSzPct val="110000"/>
              <a:buFont typeface="Wingdings" pitchFamily="2" charset="2"/>
              <a:buChar char="§"/>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RUB settlement via </a:t>
            </a: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National Settlement Depository (NSD)</a:t>
            </a:r>
            <a:endParaRPr lang="en-GB"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15900" indent="-215900">
              <a:lnSpc>
                <a:spcPct val="150000"/>
              </a:lnSpc>
              <a:buClr>
                <a:srgbClr val="C00000"/>
              </a:buClr>
              <a:buSzPct val="110000"/>
              <a:buFont typeface="Wingdings" pitchFamily="2" charset="2"/>
              <a:buChar char="§"/>
              <a:defRPr/>
            </a:pPr>
            <a:r>
              <a:rPr lang="en-GB" sz="1400" dirty="0">
                <a:solidFill>
                  <a:srgbClr val="000000"/>
                </a:solidFill>
                <a:latin typeface="Tahoma" panose="020B0604030504040204" pitchFamily="34" charset="0"/>
                <a:ea typeface="Tahoma" panose="020B0604030504040204" pitchFamily="34" charset="0"/>
                <a:cs typeface="Tahoma" panose="020B0604030504040204" pitchFamily="34" charset="0"/>
              </a:rPr>
              <a:t>USD, EUR settlement via </a:t>
            </a:r>
            <a:r>
              <a:rPr lang="de-DE" sz="1400" dirty="0">
                <a:solidFill>
                  <a:srgbClr val="000000"/>
                </a:solidFill>
                <a:latin typeface="Tahoma" panose="020B0604030504040204" pitchFamily="34" charset="0"/>
                <a:ea typeface="Tahoma" panose="020B0604030504040204" pitchFamily="34" charset="0"/>
                <a:cs typeface="Tahoma" panose="020B0604030504040204" pitchFamily="34" charset="0"/>
              </a:rPr>
              <a:t>J.P. Morgan Chase </a:t>
            </a:r>
            <a:r>
              <a:rPr lang="de-DE"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Bank,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GBP - via HSBC, </a:t>
            </a:r>
            <a:r>
              <a:rPr lang="de-DE"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CNY </a:t>
            </a:r>
            <a:r>
              <a:rPr lang="de-DE" sz="1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settlement</a:t>
            </a:r>
            <a:r>
              <a:rPr lang="de-DE"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via Bank of China, ICBC</a:t>
            </a:r>
            <a:endParaRPr lang="ru-RU" altLang="ru-RU" sz="1400" dirty="0">
              <a:latin typeface="Tahoma" panose="020B0604030504040204" pitchFamily="34" charset="0"/>
              <a:ea typeface="Tahoma" panose="020B0604030504040204" pitchFamily="34" charset="0"/>
              <a:cs typeface="Tahoma" panose="020B0604030504040204" pitchFamily="34" charset="0"/>
            </a:endParaRPr>
          </a:p>
        </p:txBody>
      </p:sp>
      <p:pic>
        <p:nvPicPr>
          <p:cNvPr id="34820" name="Picture 25"/>
          <p:cNvPicPr>
            <a:picLocks noChangeAspect="1" noChangeArrowheads="1"/>
          </p:cNvPicPr>
          <p:nvPr/>
        </p:nvPicPr>
        <p:blipFill>
          <a:blip r:embed="rId3">
            <a:extLst>
              <a:ext uri="{28A0092B-C50C-407E-A947-70E740481C1C}">
                <a14:useLocalDpi xmlns:a14="http://schemas.microsoft.com/office/drawing/2010/main" val="0"/>
              </a:ext>
            </a:extLst>
          </a:blip>
          <a:srcRect t="14" b="14"/>
          <a:stretch>
            <a:fillRect/>
          </a:stretch>
        </p:blipFill>
        <p:spPr bwMode="auto">
          <a:xfrm>
            <a:off x="1331913" y="993502"/>
            <a:ext cx="6480175"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3707482"/>
            <a:ext cx="36353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авая фигурная скобка 2"/>
          <p:cNvSpPr/>
          <p:nvPr/>
        </p:nvSpPr>
        <p:spPr>
          <a:xfrm>
            <a:off x="5648325" y="3429670"/>
            <a:ext cx="255588" cy="935037"/>
          </a:xfrm>
          <a:prstGeom prst="rightBrace">
            <a:avLst>
              <a:gd name="adj1" fmla="val 8333"/>
              <a:gd name="adj2" fmla="val 69334"/>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7" name="Прямая соединительная линия 6"/>
          <p:cNvCxnSpPr/>
          <p:nvPr/>
        </p:nvCxnSpPr>
        <p:spPr>
          <a:xfrm>
            <a:off x="962684" y="764704"/>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1"/>
          <p:cNvSpPr>
            <a:spLocks noGrp="1" noChangeArrowheads="1"/>
          </p:cNvSpPr>
          <p:nvPr>
            <p:ph idx="4294967295"/>
          </p:nvPr>
        </p:nvSpPr>
        <p:spPr bwMode="auto">
          <a:xfrm>
            <a:off x="5277179" y="1484784"/>
            <a:ext cx="3759317" cy="145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spcAft>
                <a:spcPts val="1200"/>
              </a:spcAft>
              <a:buClr>
                <a:srgbClr val="C00000"/>
              </a:buClr>
              <a:buSzPct val="110000"/>
              <a:buFont typeface="Wingdings" pitchFamily="2" charset="2"/>
              <a:buChar char="§"/>
            </a:pPr>
            <a:r>
              <a:rPr lang="en-US" altLang="ru-RU" sz="1400" dirty="0" smtClean="0">
                <a:latin typeface="Tahoma" panose="020B0604030504040204" pitchFamily="34" charset="0"/>
                <a:ea typeface="Tahoma" panose="020B0604030504040204" pitchFamily="34" charset="0"/>
                <a:cs typeface="Tahoma" panose="020B0604030504040204" pitchFamily="34" charset="0"/>
              </a:rPr>
              <a:t>The first phase of DMA for non-resident institutions and non-bank Russian entities to the Moscow Exchange FX Market was launched in </a:t>
            </a:r>
            <a:r>
              <a:rPr lang="en-US" altLang="ru-RU" sz="1400" b="1" dirty="0" smtClean="0">
                <a:latin typeface="Tahoma" panose="020B0604030504040204" pitchFamily="34" charset="0"/>
                <a:ea typeface="Tahoma" panose="020B0604030504040204" pitchFamily="34" charset="0"/>
                <a:cs typeface="Tahoma" panose="020B0604030504040204" pitchFamily="34" charset="0"/>
              </a:rPr>
              <a:t>October 2010</a:t>
            </a:r>
            <a:r>
              <a:rPr lang="en-US" altLang="ru-RU" sz="1400" dirty="0" smtClean="0">
                <a:latin typeface="Tahoma" panose="020B0604030504040204" pitchFamily="34" charset="0"/>
                <a:ea typeface="Tahoma" panose="020B0604030504040204" pitchFamily="34" charset="0"/>
                <a:cs typeface="Tahoma" panose="020B0604030504040204" pitchFamily="34" charset="0"/>
              </a:rPr>
              <a:t>.</a:t>
            </a:r>
          </a:p>
          <a:p>
            <a:pPr eaLnBrk="1" hangingPunct="1">
              <a:spcBef>
                <a:spcPct val="0"/>
              </a:spcBef>
              <a:spcAft>
                <a:spcPts val="1200"/>
              </a:spcAft>
              <a:buClr>
                <a:srgbClr val="C00000"/>
              </a:buClr>
              <a:buSzPct val="110000"/>
              <a:buFont typeface="Wingdings" pitchFamily="2" charset="2"/>
              <a:buChar char="§"/>
            </a:pPr>
            <a:r>
              <a:rPr lang="en-US" altLang="ru-RU" sz="1400" dirty="0" smtClean="0">
                <a:latin typeface="Tahoma" panose="020B0604030504040204" pitchFamily="34" charset="0"/>
                <a:ea typeface="Tahoma" panose="020B0604030504040204" pitchFamily="34" charset="0"/>
                <a:cs typeface="Tahoma" panose="020B0604030504040204" pitchFamily="34" charset="0"/>
              </a:rPr>
              <a:t>The second phase was introduced in </a:t>
            </a:r>
            <a:r>
              <a:rPr lang="en-US" altLang="ru-RU" sz="1400" b="1" dirty="0" smtClean="0">
                <a:latin typeface="Tahoma" panose="020B0604030504040204" pitchFamily="34" charset="0"/>
                <a:ea typeface="Tahoma" panose="020B0604030504040204" pitchFamily="34" charset="0"/>
                <a:cs typeface="Tahoma" panose="020B0604030504040204" pitchFamily="34" charset="0"/>
              </a:rPr>
              <a:t>Feb 2012</a:t>
            </a:r>
            <a:r>
              <a:rPr lang="en-US" altLang="ru-RU" sz="1400" dirty="0" smtClean="0">
                <a:latin typeface="Tahoma" panose="020B0604030504040204" pitchFamily="34" charset="0"/>
                <a:ea typeface="Tahoma" panose="020B0604030504040204" pitchFamily="34" charset="0"/>
                <a:cs typeface="Tahoma" panose="020B0604030504040204" pitchFamily="34" charset="0"/>
              </a:rPr>
              <a:t>. Key features include separate clearing accounts for the client and registration of sub-broker clients.</a:t>
            </a:r>
          </a:p>
        </p:txBody>
      </p:sp>
      <p:sp>
        <p:nvSpPr>
          <p:cNvPr id="43012" name="Прямоугольник 1"/>
          <p:cNvSpPr>
            <a:spLocks noChangeArrowheads="1"/>
          </p:cNvSpPr>
          <p:nvPr/>
        </p:nvSpPr>
        <p:spPr bwMode="auto">
          <a:xfrm>
            <a:off x="1100021" y="934814"/>
            <a:ext cx="3889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1100" b="1" dirty="0">
                <a:solidFill>
                  <a:srgbClr val="000000"/>
                </a:solidFill>
                <a:latin typeface="Tahoma" pitchFamily="34" charset="0"/>
                <a:cs typeface="Tahoma" pitchFamily="34" charset="0"/>
              </a:rPr>
              <a:t>Client`s share in the total SPOT FX trading volume  </a:t>
            </a:r>
            <a:endParaRPr lang="ru-RU" altLang="ru-RU" sz="1100" b="1" dirty="0">
              <a:solidFill>
                <a:srgbClr val="000000"/>
              </a:solidFill>
              <a:latin typeface="Tahoma" pitchFamily="34" charset="0"/>
              <a:cs typeface="Tahoma" pitchFamily="34" charset="0"/>
            </a:endParaRPr>
          </a:p>
        </p:txBody>
      </p:sp>
      <p:cxnSp>
        <p:nvCxnSpPr>
          <p:cNvPr id="7" name="Прямая соединительная линия 6"/>
          <p:cNvCxnSpPr/>
          <p:nvPr/>
        </p:nvCxnSpPr>
        <p:spPr>
          <a:xfrm>
            <a:off x="962684"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bwMode="auto">
          <a:xfrm>
            <a:off x="900113" y="260648"/>
            <a:ext cx="77882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eaLnBrk="1" hangingPunct="1"/>
            <a:r>
              <a:rPr lang="en-US" alt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MOEX</a:t>
            </a:r>
            <a:r>
              <a:rPr lang="en-US" altLang="ru-RU" sz="2600" dirty="0" smtClean="0">
                <a:latin typeface="Tahoma" panose="020B0604030504040204" pitchFamily="34" charset="0"/>
                <a:ea typeface="Tahoma" panose="020B0604030504040204" pitchFamily="34" charset="0"/>
                <a:cs typeface="Tahoma" panose="020B0604030504040204" pitchFamily="34" charset="0"/>
              </a:rPr>
              <a:t> </a:t>
            </a:r>
            <a:r>
              <a:rPr lang="en-US" alt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FX</a:t>
            </a:r>
            <a:r>
              <a:rPr lang="en-US" altLang="ru-RU" sz="2600" dirty="0" smtClean="0">
                <a:latin typeface="Tahoma" panose="020B0604030504040204" pitchFamily="34" charset="0"/>
                <a:ea typeface="Tahoma" panose="020B0604030504040204" pitchFamily="34" charset="0"/>
                <a:cs typeface="Tahoma" panose="020B0604030504040204" pitchFamily="34" charset="0"/>
              </a:rPr>
              <a:t> SPONSORED DMA</a:t>
            </a:r>
            <a:endParaRPr lang="ru-RU" altLang="ru-RU"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Rectangle 11"/>
          <p:cNvSpPr txBox="1">
            <a:spLocks noChangeArrowheads="1"/>
          </p:cNvSpPr>
          <p:nvPr/>
        </p:nvSpPr>
        <p:spPr bwMode="auto">
          <a:xfrm>
            <a:off x="5275648" y="3284984"/>
            <a:ext cx="3760848" cy="302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spcAft>
                <a:spcPts val="1200"/>
              </a:spcAft>
              <a:buClr>
                <a:srgbClr val="C00000"/>
              </a:buClr>
              <a:buSzPct val="110000"/>
              <a:buFont typeface="Wingdings" pitchFamily="2" charset="2"/>
              <a:buChar char="§"/>
            </a:pPr>
            <a:r>
              <a:rPr lang="en-US" altLang="ru-RU" sz="1400" dirty="0" smtClean="0">
                <a:latin typeface="Tahoma" panose="020B0604030504040204" pitchFamily="34" charset="0"/>
                <a:ea typeface="Tahoma" panose="020B0604030504040204" pitchFamily="34" charset="0"/>
                <a:cs typeface="Tahoma" panose="020B0604030504040204" pitchFamily="34" charset="0"/>
              </a:rPr>
              <a:t>The number of registered clients exceeded </a:t>
            </a:r>
            <a:r>
              <a:rPr lang="ru-RU" altLang="ru-RU" sz="1400" b="1" dirty="0" smtClean="0">
                <a:latin typeface="Tahoma" panose="020B0604030504040204" pitchFamily="34" charset="0"/>
                <a:ea typeface="Tahoma" panose="020B0604030504040204" pitchFamily="34" charset="0"/>
                <a:cs typeface="Tahoma" panose="020B0604030504040204" pitchFamily="34" charset="0"/>
              </a:rPr>
              <a:t>7</a:t>
            </a:r>
            <a:r>
              <a:rPr lang="en-US" altLang="ru-RU" sz="1400" b="1" dirty="0" smtClean="0">
                <a:latin typeface="Tahoma" panose="020B0604030504040204" pitchFamily="34" charset="0"/>
                <a:ea typeface="Tahoma" panose="020B0604030504040204" pitchFamily="34" charset="0"/>
                <a:cs typeface="Tahoma" panose="020B0604030504040204" pitchFamily="34" charset="0"/>
              </a:rPr>
              <a:t>30,00</a:t>
            </a:r>
            <a:r>
              <a:rPr lang="ru-RU" altLang="ru-RU" sz="1400" b="1" dirty="0" smtClean="0">
                <a:latin typeface="Tahoma" panose="020B0604030504040204" pitchFamily="34" charset="0"/>
                <a:ea typeface="Tahoma" panose="020B0604030504040204" pitchFamily="34" charset="0"/>
                <a:cs typeface="Tahoma" panose="020B0604030504040204" pitchFamily="34" charset="0"/>
              </a:rPr>
              <a:t>0</a:t>
            </a:r>
            <a:r>
              <a:rPr lang="ru-RU" altLang="ru-RU" sz="18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altLang="ru-RU" sz="18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altLang="ru-RU" sz="1400" dirty="0" smtClean="0">
                <a:latin typeface="Tahoma" panose="020B0604030504040204" pitchFamily="34" charset="0"/>
                <a:ea typeface="Tahoma" panose="020B0604030504040204" pitchFamily="34" charset="0"/>
                <a:cs typeface="Tahoma" panose="020B0604030504040204" pitchFamily="34" charset="0"/>
              </a:rPr>
              <a:t>as of the 1H\Y of 2016</a:t>
            </a:r>
            <a:endParaRPr lang="ru-RU" altLang="ru-RU"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spcAft>
                <a:spcPts val="1200"/>
              </a:spcAft>
              <a:buClr>
                <a:srgbClr val="C00000"/>
              </a:buClr>
              <a:buSzPct val="110000"/>
              <a:buFont typeface="Wingdings" pitchFamily="2" charset="2"/>
              <a:buChar char="§"/>
            </a:pPr>
            <a:r>
              <a:rPr lang="en-US" altLang="ru-RU" sz="1400" dirty="0" smtClean="0">
                <a:latin typeface="Tahoma" panose="020B0604030504040204" pitchFamily="34" charset="0"/>
                <a:ea typeface="Tahoma" panose="020B0604030504040204" pitchFamily="34" charset="0"/>
                <a:cs typeface="Tahoma" panose="020B0604030504040204" pitchFamily="34" charset="0"/>
              </a:rPr>
              <a:t>Client operations are concentrated mainly in SPOT instruments with the share exceeded  </a:t>
            </a:r>
            <a:r>
              <a:rPr lang="en-US" altLang="ru-RU" sz="1400" b="1" dirty="0" smtClean="0">
                <a:latin typeface="Tahoma" panose="020B0604030504040204" pitchFamily="34" charset="0"/>
                <a:ea typeface="Tahoma" panose="020B0604030504040204" pitchFamily="34" charset="0"/>
                <a:cs typeface="Tahoma" panose="020B0604030504040204" pitchFamily="34" charset="0"/>
              </a:rPr>
              <a:t>59 </a:t>
            </a:r>
            <a:r>
              <a:rPr lang="ru-RU" altLang="ru-RU" sz="1400" b="1" dirty="0" smtClean="0">
                <a:latin typeface="Tahoma" panose="020B0604030504040204" pitchFamily="34" charset="0"/>
                <a:ea typeface="Tahoma" panose="020B0604030504040204" pitchFamily="34" charset="0"/>
                <a:cs typeface="Tahoma" panose="020B0604030504040204" pitchFamily="34" charset="0"/>
              </a:rPr>
              <a:t>% </a:t>
            </a:r>
            <a:r>
              <a:rPr lang="ru-RU" altLang="ru-RU" sz="18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r>
              <a:rPr lang="ru-RU" altLang="ru-RU" sz="1400" dirty="0" smtClean="0">
                <a:latin typeface="Tahoma" panose="020B0604030504040204" pitchFamily="34" charset="0"/>
                <a:ea typeface="Tahoma" panose="020B0604030504040204" pitchFamily="34" charset="0"/>
                <a:cs typeface="Tahoma" panose="020B0604030504040204" pitchFamily="34" charset="0"/>
              </a:rPr>
              <a:t> </a:t>
            </a:r>
            <a:r>
              <a:rPr lang="en-US" altLang="ru-RU" sz="1400" dirty="0" smtClean="0">
                <a:latin typeface="Tahoma" panose="020B0604030504040204" pitchFamily="34" charset="0"/>
                <a:ea typeface="Tahoma" panose="020B0604030504040204" pitchFamily="34" charset="0"/>
                <a:cs typeface="Tahoma" panose="020B0604030504040204" pitchFamily="34" charset="0"/>
              </a:rPr>
              <a:t>of total SPOT turnover by the 1H\Y of 2016</a:t>
            </a:r>
            <a:endParaRPr lang="en-US" altLang="ru-RU"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spcAft>
                <a:spcPts val="1200"/>
              </a:spcAft>
              <a:buClr>
                <a:srgbClr val="C00000"/>
              </a:buClr>
              <a:buSzPct val="110000"/>
              <a:buFont typeface="Wingdings" pitchFamily="2" charset="2"/>
              <a:buChar char="§"/>
            </a:pPr>
            <a:endParaRPr lang="ru-RU" altLang="ru-RU" sz="1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Диаграмма 14"/>
          <p:cNvGraphicFramePr>
            <a:graphicFrameLocks/>
          </p:cNvGraphicFramePr>
          <p:nvPr>
            <p:extLst>
              <p:ext uri="{D42A27DB-BD31-4B8C-83A1-F6EECF244321}">
                <p14:modId xmlns:p14="http://schemas.microsoft.com/office/powerpoint/2010/main" val="257329837"/>
              </p:ext>
            </p:extLst>
          </p:nvPr>
        </p:nvGraphicFramePr>
        <p:xfrm>
          <a:off x="945738" y="35661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a:graphicFrameLocks/>
          </p:cNvGraphicFramePr>
          <p:nvPr>
            <p:extLst>
              <p:ext uri="{D42A27DB-BD31-4B8C-83A1-F6EECF244321}">
                <p14:modId xmlns:p14="http://schemas.microsoft.com/office/powerpoint/2010/main" val="1518251235"/>
              </p:ext>
            </p:extLst>
          </p:nvPr>
        </p:nvGraphicFramePr>
        <p:xfrm>
          <a:off x="1187624" y="1124744"/>
          <a:ext cx="4339331" cy="23275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62684" y="4365104"/>
            <a:ext cx="2313172" cy="1800200"/>
          </a:xfrm>
          <a:prstGeom prst="rec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111" name="Заголовок 26"/>
          <p:cNvSpPr>
            <a:spLocks noGrp="1"/>
          </p:cNvSpPr>
          <p:nvPr>
            <p:ph type="title" idx="4294967295"/>
          </p:nvPr>
        </p:nvSpPr>
        <p:spPr bwMode="auto">
          <a:xfrm>
            <a:off x="900113" y="260350"/>
            <a:ext cx="792003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MOEX</a:t>
            </a:r>
            <a:r>
              <a:rPr lang="en-US" altLang="ru-RU" sz="2600" b="1" dirty="0" smtClean="0">
                <a:latin typeface="Tahoma" panose="020B0604030504040204" pitchFamily="34" charset="0"/>
                <a:ea typeface="Tahoma" panose="020B0604030504040204" pitchFamily="34" charset="0"/>
                <a:cs typeface="Tahoma" panose="020B0604030504040204" pitchFamily="34" charset="0"/>
              </a:rPr>
              <a:t> </a:t>
            </a:r>
            <a:r>
              <a:rPr lang="en-US" altLang="ru-RU" sz="2600" dirty="0">
                <a:latin typeface="Tahoma" panose="020B0604030504040204" pitchFamily="34" charset="0"/>
                <a:ea typeface="Tahoma" panose="020B0604030504040204" pitchFamily="34" charset="0"/>
                <a:cs typeface="Tahoma" panose="020B0604030504040204" pitchFamily="34" charset="0"/>
              </a:rPr>
              <a:t>SPONSORED ACCESS OVERVIEW</a:t>
            </a:r>
            <a:r>
              <a:rPr lang="en-US" altLang="ru-RU" sz="2600" dirty="0" smtClean="0">
                <a:latin typeface="Tahoma" panose="020B0604030504040204" pitchFamily="34" charset="0"/>
                <a:ea typeface="Tahoma" panose="020B0604030504040204" pitchFamily="34" charset="0"/>
                <a:cs typeface="Tahoma" panose="020B0604030504040204" pitchFamily="34" charset="0"/>
              </a:rPr>
              <a:t/>
            </a:r>
            <a:br>
              <a:rPr lang="en-US" altLang="ru-RU" sz="2600" dirty="0" smtClean="0">
                <a:latin typeface="Tahoma" panose="020B0604030504040204" pitchFamily="34" charset="0"/>
                <a:ea typeface="Tahoma" panose="020B0604030504040204" pitchFamily="34" charset="0"/>
                <a:cs typeface="Tahoma" panose="020B0604030504040204" pitchFamily="34" charset="0"/>
              </a:rPr>
            </a:br>
            <a:endParaRPr lang="ru-RU" altLang="ru-RU" sz="26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5" name="Прямая соединительная линия 24"/>
          <p:cNvCxnSpPr/>
          <p:nvPr/>
        </p:nvCxnSpPr>
        <p:spPr>
          <a:xfrm>
            <a:off x="962684"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
        <p:nvSpPr>
          <p:cNvPr id="4" name="Скругленный прямоугольник 3"/>
          <p:cNvSpPr/>
          <p:nvPr/>
        </p:nvSpPr>
        <p:spPr>
          <a:xfrm>
            <a:off x="1196624" y="1484784"/>
            <a:ext cx="1431159" cy="57606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ru-RU" sz="1600" dirty="0">
                <a:solidFill>
                  <a:schemeClr val="tx1"/>
                </a:solidFill>
                <a:latin typeface="Calibri" pitchFamily="34" charset="0"/>
                <a:ea typeface="ＭＳ Ｐゴシック" pitchFamily="34" charset="-128"/>
              </a:rPr>
              <a:t>Individuals</a:t>
            </a:r>
            <a:endParaRPr lang="ru-RU" sz="1600" dirty="0">
              <a:solidFill>
                <a:schemeClr val="tx1"/>
              </a:solidFill>
            </a:endParaRPr>
          </a:p>
        </p:txBody>
      </p:sp>
      <p:sp>
        <p:nvSpPr>
          <p:cNvPr id="5" name="Прямоугольник 4"/>
          <p:cNvSpPr/>
          <p:nvPr/>
        </p:nvSpPr>
        <p:spPr>
          <a:xfrm>
            <a:off x="1331640" y="984936"/>
            <a:ext cx="954107" cy="369332"/>
          </a:xfrm>
          <a:prstGeom prst="rect">
            <a:avLst/>
          </a:prstGeom>
        </p:spPr>
        <p:txBody>
          <a:bodyPr wrap="none">
            <a:spAutoFit/>
          </a:bodyPr>
          <a:lstStyle/>
          <a:p>
            <a:r>
              <a:rPr lang="en-US" altLang="ru-RU" b="1" dirty="0">
                <a:ea typeface="ＭＳ Ｐゴシック" pitchFamily="34" charset="-128"/>
              </a:rPr>
              <a:t>Clients</a:t>
            </a:r>
            <a:endParaRPr lang="ru-RU" dirty="0"/>
          </a:p>
        </p:txBody>
      </p:sp>
      <p:sp>
        <p:nvSpPr>
          <p:cNvPr id="27" name="Скругленный прямоугольник 26"/>
          <p:cNvSpPr/>
          <p:nvPr/>
        </p:nvSpPr>
        <p:spPr>
          <a:xfrm>
            <a:off x="1196624" y="2516899"/>
            <a:ext cx="1431159" cy="57606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Legal Entities</a:t>
            </a:r>
          </a:p>
        </p:txBody>
      </p:sp>
      <p:sp>
        <p:nvSpPr>
          <p:cNvPr id="28" name="Скругленный прямоугольник 27"/>
          <p:cNvSpPr/>
          <p:nvPr/>
        </p:nvSpPr>
        <p:spPr>
          <a:xfrm>
            <a:off x="1196624" y="3549014"/>
            <a:ext cx="1431159" cy="57606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lvl="0" algn="ctr"/>
            <a:r>
              <a:rPr lang="en-US" altLang="ru-RU" dirty="0">
                <a:solidFill>
                  <a:schemeClr val="tx1"/>
                </a:solidFill>
                <a:latin typeface="Calibri" pitchFamily="34" charset="0"/>
                <a:ea typeface="ＭＳ Ｐゴシック" pitchFamily="34" charset="-128"/>
              </a:rPr>
              <a:t>Institutional Investors</a:t>
            </a:r>
            <a:endParaRPr lang="ru-RU" dirty="0">
              <a:solidFill>
                <a:schemeClr val="tx1"/>
              </a:solidFill>
            </a:endParaRPr>
          </a:p>
        </p:txBody>
      </p:sp>
      <p:sp>
        <p:nvSpPr>
          <p:cNvPr id="29" name="Скругленный прямоугольник 28"/>
          <p:cNvSpPr/>
          <p:nvPr/>
        </p:nvSpPr>
        <p:spPr>
          <a:xfrm>
            <a:off x="1196624" y="4581128"/>
            <a:ext cx="1431159" cy="57606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ru-RU" dirty="0">
                <a:solidFill>
                  <a:schemeClr val="tx1"/>
                </a:solidFill>
                <a:latin typeface="Calibri" pitchFamily="34" charset="0"/>
                <a:ea typeface="ＭＳ Ｐゴシック" pitchFamily="34" charset="-128"/>
              </a:rPr>
              <a:t>Financial Institutions</a:t>
            </a:r>
            <a:endParaRPr lang="ru-RU" dirty="0">
              <a:solidFill>
                <a:schemeClr val="tx1"/>
              </a:solidFill>
            </a:endParaRPr>
          </a:p>
        </p:txBody>
      </p:sp>
      <p:sp>
        <p:nvSpPr>
          <p:cNvPr id="6" name="Овал 5"/>
          <p:cNvSpPr/>
          <p:nvPr/>
        </p:nvSpPr>
        <p:spPr>
          <a:xfrm>
            <a:off x="1196624" y="5443541"/>
            <a:ext cx="927104" cy="504056"/>
          </a:xfrm>
          <a:prstGeom prst="ellipse">
            <a:avLst/>
          </a:prstGeom>
          <a:solidFill>
            <a:schemeClr val="bg1">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FI's</a:t>
            </a:r>
          </a:p>
          <a:p>
            <a:pPr algn="ctr"/>
            <a:r>
              <a:rPr lang="en-US" sz="1100" dirty="0" smtClean="0">
                <a:solidFill>
                  <a:schemeClr val="tx1"/>
                </a:solidFill>
              </a:rPr>
              <a:t>Clients</a:t>
            </a:r>
            <a:endParaRPr lang="ru-RU" sz="1100" dirty="0">
              <a:solidFill>
                <a:schemeClr val="tx1"/>
              </a:solidFill>
            </a:endParaRPr>
          </a:p>
        </p:txBody>
      </p:sp>
      <p:sp>
        <p:nvSpPr>
          <p:cNvPr id="40" name="Овал 39"/>
          <p:cNvSpPr/>
          <p:nvPr/>
        </p:nvSpPr>
        <p:spPr>
          <a:xfrm>
            <a:off x="1732184" y="5443541"/>
            <a:ext cx="927104" cy="504056"/>
          </a:xfrm>
          <a:prstGeom prst="ellipse">
            <a:avLst/>
          </a:prstGeom>
          <a:solidFill>
            <a:schemeClr val="bg1">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FI's</a:t>
            </a:r>
          </a:p>
          <a:p>
            <a:pPr algn="ctr"/>
            <a:r>
              <a:rPr lang="en-US" sz="1100" dirty="0" smtClean="0">
                <a:solidFill>
                  <a:schemeClr val="tx1"/>
                </a:solidFill>
              </a:rPr>
              <a:t>Clients</a:t>
            </a:r>
            <a:endParaRPr lang="ru-RU" sz="1100" dirty="0">
              <a:solidFill>
                <a:schemeClr val="tx1"/>
              </a:solidFill>
            </a:endParaRPr>
          </a:p>
        </p:txBody>
      </p:sp>
      <p:sp>
        <p:nvSpPr>
          <p:cNvPr id="41" name="Овал 40"/>
          <p:cNvSpPr/>
          <p:nvPr/>
        </p:nvSpPr>
        <p:spPr>
          <a:xfrm>
            <a:off x="2267744" y="5443541"/>
            <a:ext cx="927104" cy="504056"/>
          </a:xfrm>
          <a:prstGeom prst="ellipse">
            <a:avLst/>
          </a:prstGeom>
          <a:solidFill>
            <a:schemeClr val="bg1">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FI's</a:t>
            </a:r>
          </a:p>
          <a:p>
            <a:pPr algn="ctr"/>
            <a:r>
              <a:rPr lang="en-US" sz="1100" dirty="0" smtClean="0">
                <a:solidFill>
                  <a:schemeClr val="tx1"/>
                </a:solidFill>
              </a:rPr>
              <a:t>Clients</a:t>
            </a:r>
            <a:endParaRPr lang="ru-RU" sz="1100" dirty="0">
              <a:solidFill>
                <a:schemeClr val="tx1"/>
              </a:solidFill>
            </a:endParaRPr>
          </a:p>
        </p:txBody>
      </p:sp>
      <p:sp>
        <p:nvSpPr>
          <p:cNvPr id="9" name="Прямоугольник 8"/>
          <p:cNvSpPr/>
          <p:nvPr/>
        </p:nvSpPr>
        <p:spPr>
          <a:xfrm>
            <a:off x="3968265" y="984936"/>
            <a:ext cx="1899879" cy="369332"/>
          </a:xfrm>
          <a:prstGeom prst="rect">
            <a:avLst/>
          </a:prstGeom>
        </p:spPr>
        <p:txBody>
          <a:bodyPr wrap="none">
            <a:spAutoFit/>
          </a:bodyPr>
          <a:lstStyle/>
          <a:p>
            <a:r>
              <a:rPr lang="en-US" altLang="ru-RU" b="1" dirty="0">
                <a:latin typeface="Verdana" pitchFamily="34" charset="0"/>
              </a:rPr>
              <a:t>Prime Broker</a:t>
            </a:r>
            <a:endParaRPr lang="ru-RU" dirty="0"/>
          </a:p>
        </p:txBody>
      </p:sp>
      <p:grpSp>
        <p:nvGrpSpPr>
          <p:cNvPr id="45" name="Группа 44"/>
          <p:cNvGrpSpPr/>
          <p:nvPr/>
        </p:nvGrpSpPr>
        <p:grpSpPr>
          <a:xfrm>
            <a:off x="6660232" y="2518545"/>
            <a:ext cx="2247900" cy="1960562"/>
            <a:chOff x="6188075" y="3433763"/>
            <a:chExt cx="2247900" cy="1960562"/>
          </a:xfrm>
        </p:grpSpPr>
        <p:sp>
          <p:nvSpPr>
            <p:cNvPr id="46" name="Rectangle 1"/>
            <p:cNvSpPr>
              <a:spLocks noChangeAspect="1" noChangeArrowheads="1"/>
            </p:cNvSpPr>
            <p:nvPr/>
          </p:nvSpPr>
          <p:spPr bwMode="auto">
            <a:xfrm>
              <a:off x="6188075" y="3433763"/>
              <a:ext cx="2247900" cy="1960562"/>
            </a:xfrm>
            <a:prstGeom prst="rect">
              <a:avLst/>
            </a:prstGeom>
            <a:gradFill rotWithShape="1">
              <a:gsLst>
                <a:gs pos="0">
                  <a:srgbClr val="EDEDED"/>
                </a:gs>
                <a:gs pos="64999">
                  <a:srgbClr val="D0D0D0"/>
                </a:gs>
                <a:gs pos="100000">
                  <a:srgbClr val="BCBCBC"/>
                </a:gs>
              </a:gsLst>
              <a:lin ang="5400000" scaled="1"/>
            </a:gradFill>
            <a:ln w="38100">
              <a:solidFill>
                <a:schemeClr val="tx1"/>
              </a:solidFill>
              <a:miter lim="800000"/>
              <a:headEnd/>
              <a:tailEnd/>
            </a:ln>
            <a:effectLst>
              <a:outerShdw dist="20000" dir="5400000" rotWithShape="0">
                <a:srgbClr val="808080">
                  <a:alpha val="37999"/>
                </a:srgbClr>
              </a:outerShdw>
            </a:effectLst>
          </p:spPr>
          <p:txBody>
            <a:bodyPr anchor="ctr"/>
            <a:lstStyle/>
            <a:p>
              <a:pPr algn="ctr">
                <a:defRPr/>
              </a:pPr>
              <a:endParaRPr lang="en-US">
                <a:solidFill>
                  <a:schemeClr val="dk1"/>
                </a:solidFill>
                <a:latin typeface="+mn-lt"/>
                <a:cs typeface="Arial" charset="0"/>
              </a:endParaRPr>
            </a:p>
          </p:txBody>
        </p:sp>
        <p:pic>
          <p:nvPicPr>
            <p:cNvPr id="47" name="Picture 2" descr="http://rts.micex.ru/images/logo_new_e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4090988"/>
              <a:ext cx="1935163" cy="554037"/>
            </a:xfrm>
            <a:prstGeom prst="rect">
              <a:avLst/>
            </a:prstGeom>
            <a:solidFill>
              <a:srgbClr val="FFFFFF"/>
            </a:solidFill>
            <a:ln w="9525">
              <a:solidFill>
                <a:schemeClr val="bg1"/>
              </a:solidFill>
              <a:miter lim="800000"/>
              <a:headEnd/>
              <a:tailEnd/>
            </a:ln>
            <a:extLst/>
          </p:spPr>
        </p:pic>
      </p:grpSp>
      <p:sp>
        <p:nvSpPr>
          <p:cNvPr id="10" name="Прямоугольник с одним скругленным углом 9"/>
          <p:cNvSpPr/>
          <p:nvPr/>
        </p:nvSpPr>
        <p:spPr>
          <a:xfrm>
            <a:off x="3995936" y="1628800"/>
            <a:ext cx="2016224" cy="3240360"/>
          </a:xfrm>
          <a:prstGeom prst="round1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altLang="ru-RU" dirty="0">
                <a:solidFill>
                  <a:schemeClr val="tx1"/>
                </a:solidFill>
                <a:latin typeface="Verdana" pitchFamily="34" charset="0"/>
              </a:rPr>
              <a:t>FX Market Participant</a:t>
            </a:r>
          </a:p>
          <a:p>
            <a:pPr algn="ctr" eaLnBrk="1" hangingPunct="1"/>
            <a:r>
              <a:rPr lang="en-US" altLang="ru-RU" dirty="0">
                <a:solidFill>
                  <a:schemeClr val="tx1"/>
                </a:solidFill>
                <a:latin typeface="Verdana" pitchFamily="34" charset="0"/>
              </a:rPr>
              <a:t>Bank or Broker/Dealer</a:t>
            </a:r>
          </a:p>
        </p:txBody>
      </p:sp>
      <p:sp>
        <p:nvSpPr>
          <p:cNvPr id="11" name="Стрелка вправо 10"/>
          <p:cNvSpPr/>
          <p:nvPr/>
        </p:nvSpPr>
        <p:spPr>
          <a:xfrm>
            <a:off x="3419872" y="465313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трелка вправо 49"/>
          <p:cNvSpPr/>
          <p:nvPr/>
        </p:nvSpPr>
        <p:spPr>
          <a:xfrm>
            <a:off x="3419872" y="372903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право 50"/>
          <p:cNvSpPr/>
          <p:nvPr/>
        </p:nvSpPr>
        <p:spPr>
          <a:xfrm>
            <a:off x="3419872" y="2696919"/>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право 51"/>
          <p:cNvSpPr/>
          <p:nvPr/>
        </p:nvSpPr>
        <p:spPr>
          <a:xfrm>
            <a:off x="3419872" y="166480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право 52"/>
          <p:cNvSpPr/>
          <p:nvPr/>
        </p:nvSpPr>
        <p:spPr>
          <a:xfrm>
            <a:off x="6228184" y="328498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7764" name="Picture 4" descr="http://publicdomainvectors.org/tn_img/primary_ban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030" y="3990538"/>
            <a:ext cx="586035" cy="49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0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Заголовок 26"/>
          <p:cNvSpPr>
            <a:spLocks noGrp="1"/>
          </p:cNvSpPr>
          <p:nvPr>
            <p:ph type="title" idx="4294967295"/>
          </p:nvPr>
        </p:nvSpPr>
        <p:spPr bwMode="auto">
          <a:xfrm>
            <a:off x="900113" y="260350"/>
            <a:ext cx="792003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MOEX</a:t>
            </a:r>
            <a:r>
              <a:rPr lang="en-US" altLang="ru-RU" sz="2600" b="1" dirty="0" smtClean="0">
                <a:latin typeface="Tahoma" panose="020B0604030504040204" pitchFamily="34" charset="0"/>
                <a:ea typeface="Tahoma" panose="020B0604030504040204" pitchFamily="34" charset="0"/>
                <a:cs typeface="Tahoma" panose="020B0604030504040204" pitchFamily="34" charset="0"/>
              </a:rPr>
              <a:t> </a:t>
            </a:r>
            <a:r>
              <a:rPr lang="en-US" altLang="ru-RU" sz="2600" dirty="0">
                <a:latin typeface="Tahoma" panose="020B0604030504040204" pitchFamily="34" charset="0"/>
                <a:ea typeface="Tahoma" panose="020B0604030504040204" pitchFamily="34" charset="0"/>
                <a:cs typeface="Tahoma" panose="020B0604030504040204" pitchFamily="34" charset="0"/>
              </a:rPr>
              <a:t>SPONSORED ACCESS OVERVIEW</a:t>
            </a:r>
            <a:r>
              <a:rPr lang="en-US" altLang="ru-RU" sz="2600" dirty="0" smtClean="0">
                <a:latin typeface="Tahoma" panose="020B0604030504040204" pitchFamily="34" charset="0"/>
                <a:ea typeface="Tahoma" panose="020B0604030504040204" pitchFamily="34" charset="0"/>
                <a:cs typeface="Tahoma" panose="020B0604030504040204" pitchFamily="34" charset="0"/>
              </a:rPr>
              <a:t/>
            </a:r>
            <a:br>
              <a:rPr lang="en-US" altLang="ru-RU" sz="2600" dirty="0" smtClean="0">
                <a:latin typeface="Tahoma" panose="020B0604030504040204" pitchFamily="34" charset="0"/>
                <a:ea typeface="Tahoma" panose="020B0604030504040204" pitchFamily="34" charset="0"/>
                <a:cs typeface="Tahoma" panose="020B0604030504040204" pitchFamily="34" charset="0"/>
              </a:rPr>
            </a:br>
            <a:endParaRPr lang="ru-RU" altLang="ru-RU" sz="26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5" name="Прямая соединительная линия 24"/>
          <p:cNvCxnSpPr/>
          <p:nvPr/>
        </p:nvCxnSpPr>
        <p:spPr>
          <a:xfrm>
            <a:off x="962684"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graphicFrame>
        <p:nvGraphicFramePr>
          <p:cNvPr id="2" name="Схема 1"/>
          <p:cNvGraphicFramePr/>
          <p:nvPr>
            <p:extLst>
              <p:ext uri="{D42A27DB-BD31-4B8C-83A1-F6EECF244321}">
                <p14:modId xmlns:p14="http://schemas.microsoft.com/office/powerpoint/2010/main" val="2230471723"/>
              </p:ext>
            </p:extLst>
          </p:nvPr>
        </p:nvGraphicFramePr>
        <p:xfrm>
          <a:off x="1524000" y="1397000"/>
          <a:ext cx="6229964"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6738" name="Picture 2" descr="http://t1.gstatic.com/images?q=tbn:ANd9GcSLBYAHownEWDAzjhK_2iBSI2ubrtmVBeciowQsB_uBuKX5kux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6240" y="1484784"/>
            <a:ext cx="588168"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6740" name="Picture 4" descr="http://t3.gstatic.com/images?q=tbn:ANd9GcRbYezOT3lmStXaQM6xErXVzghgtJV8c_YI6YZbzK_-fIUP4F8aV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671" y="2166725"/>
            <a:ext cx="419307" cy="415114"/>
          </a:xfrm>
          <a:prstGeom prst="rect">
            <a:avLst/>
          </a:prstGeom>
          <a:noFill/>
          <a:extLst>
            <a:ext uri="{909E8E84-426E-40DD-AFC4-6F175D3DCCD1}">
              <a14:hiddenFill xmlns:a14="http://schemas.microsoft.com/office/drawing/2010/main">
                <a:solidFill>
                  <a:srgbClr val="FFFFFF"/>
                </a:solidFill>
              </a14:hiddenFill>
            </a:ext>
          </a:extLst>
        </p:spPr>
      </p:pic>
      <p:pic>
        <p:nvPicPr>
          <p:cNvPr id="116742" name="Picture 6" descr="http://www.todaysgeneralcounsel.com/wp-content/uploads/2014/12/SUITS-READING-47563136-420-300x33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5299" y="2708920"/>
            <a:ext cx="45005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16744" name="Picture 8" descr="http://riskman.ru/wp-content/uploads/2014/04/%D1%81%D1%82%D1%80%D0%B0%D1%85_.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123" y="3356992"/>
            <a:ext cx="446402" cy="353634"/>
          </a:xfrm>
          <a:prstGeom prst="rect">
            <a:avLst/>
          </a:prstGeom>
          <a:noFill/>
          <a:extLst>
            <a:ext uri="{909E8E84-426E-40DD-AFC4-6F175D3DCCD1}">
              <a14:hiddenFill xmlns:a14="http://schemas.microsoft.com/office/drawing/2010/main">
                <a:solidFill>
                  <a:srgbClr val="FFFFFF"/>
                </a:solidFill>
              </a14:hiddenFill>
            </a:ext>
          </a:extLst>
        </p:spPr>
      </p:pic>
      <p:pic>
        <p:nvPicPr>
          <p:cNvPr id="116746" name="Picture 10" descr="http://www.forexbrokerz.com/files/moex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1680" y="2014104"/>
            <a:ext cx="717619" cy="598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Диаграмма 15"/>
          <p:cNvGraphicFramePr>
            <a:graphicFrameLocks/>
          </p:cNvGraphicFramePr>
          <p:nvPr>
            <p:extLst>
              <p:ext uri="{D42A27DB-BD31-4B8C-83A1-F6EECF244321}">
                <p14:modId xmlns:p14="http://schemas.microsoft.com/office/powerpoint/2010/main" val="2139436386"/>
              </p:ext>
            </p:extLst>
          </p:nvPr>
        </p:nvGraphicFramePr>
        <p:xfrm>
          <a:off x="1547664" y="4005064"/>
          <a:ext cx="3590272" cy="215416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7" name="Диаграмма 16"/>
          <p:cNvGraphicFramePr>
            <a:graphicFrameLocks/>
          </p:cNvGraphicFramePr>
          <p:nvPr>
            <p:extLst>
              <p:ext uri="{D42A27DB-BD31-4B8C-83A1-F6EECF244321}">
                <p14:modId xmlns:p14="http://schemas.microsoft.com/office/powerpoint/2010/main" val="475640997"/>
              </p:ext>
            </p:extLst>
          </p:nvPr>
        </p:nvGraphicFramePr>
        <p:xfrm>
          <a:off x="5148064" y="4005064"/>
          <a:ext cx="3590272" cy="215416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47204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Прямоугольник 7"/>
          <p:cNvSpPr>
            <a:spLocks noChangeArrowheads="1"/>
          </p:cNvSpPr>
          <p:nvPr/>
        </p:nvSpPr>
        <p:spPr bwMode="auto">
          <a:xfrm>
            <a:off x="1619673" y="4183920"/>
            <a:ext cx="1440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1600" b="1" dirty="0">
                <a:solidFill>
                  <a:srgbClr val="63B1E5"/>
                </a:solidFill>
              </a:rPr>
              <a:t>Until</a:t>
            </a:r>
            <a:r>
              <a:rPr lang="ru-RU" altLang="ru-RU" sz="1600" b="1" dirty="0">
                <a:solidFill>
                  <a:srgbClr val="63B1E5"/>
                </a:solidFill>
              </a:rPr>
              <a:t> 11:00</a:t>
            </a: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TOD</a:t>
            </a:r>
            <a:r>
              <a:rPr lang="en-US" altLang="ru-RU" sz="1400" b="1" dirty="0" smtClean="0">
                <a:solidFill>
                  <a:srgbClr val="CD1126"/>
                </a:solidFill>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buFont typeface="Arial" panose="020B0604020202020204" pitchFamily="34" charset="0"/>
              <a:buChar char="•"/>
            </a:pPr>
            <a:r>
              <a:rPr lang="en-US" alt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CNY/RUB</a:t>
            </a:r>
          </a:p>
          <a:p>
            <a:pPr marL="285750" indent="-285750" eaLnBrk="1" hangingPunct="1">
              <a:buFont typeface="Arial" panose="020B0604020202020204" pitchFamily="34" charset="0"/>
              <a:buChar char="•"/>
            </a:pPr>
            <a:r>
              <a:rPr lang="en-US" alt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HKD/RUB</a:t>
            </a:r>
          </a:p>
          <a:p>
            <a:pPr marL="285750" indent="-285750" eaLnBrk="1" hangingPunct="1">
              <a:buFont typeface="Arial" panose="020B0604020202020204" pitchFamily="34" charset="0"/>
              <a:buChar char="•"/>
            </a:pPr>
            <a:r>
              <a:rPr lang="en-US" alt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BYR/RUB</a:t>
            </a:r>
          </a:p>
          <a:p>
            <a:pPr marL="285750" indent="-285750" eaLnBrk="1" hangingPunct="1">
              <a:buFont typeface="Arial" panose="020B0604020202020204" pitchFamily="34" charset="0"/>
              <a:buChar char="•"/>
            </a:pPr>
            <a:r>
              <a:rPr lang="en-US" alt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KZT/RUB</a:t>
            </a:r>
          </a:p>
          <a:p>
            <a:pPr marL="285750" indent="-285750" eaLnBrk="1" hangingPunct="1">
              <a:buFont typeface="Arial" panose="020B0604020202020204" pitchFamily="34" charset="0"/>
              <a:buChar char="•"/>
            </a:pPr>
            <a:r>
              <a:rPr lang="en-US" altLang="ru-RU"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O/N SWAPS*</a:t>
            </a:r>
          </a:p>
        </p:txBody>
      </p:sp>
      <p:sp>
        <p:nvSpPr>
          <p:cNvPr id="28676" name="TextBox 5"/>
          <p:cNvSpPr txBox="1">
            <a:spLocks noChangeArrowheads="1"/>
          </p:cNvSpPr>
          <p:nvPr/>
        </p:nvSpPr>
        <p:spPr bwMode="auto">
          <a:xfrm>
            <a:off x="3383861" y="6084848"/>
            <a:ext cx="3024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 </a:t>
            </a:r>
            <a:r>
              <a:rPr lang="en-US"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    Including </a:t>
            </a:r>
            <a:r>
              <a:rPr lang="en-US"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rPr>
              <a:t>overnight </a:t>
            </a:r>
            <a:r>
              <a:rPr lang="en-US"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SWAPs (BYR, CNY, HKD)</a:t>
            </a:r>
          </a:p>
          <a:p>
            <a:pPr eaLnBrk="1" hangingPunct="1"/>
            <a:r>
              <a:rPr lang="en-US"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   Overnight SWAPs – until 15:15</a:t>
            </a:r>
            <a:endParaRPr lang="ru-RU"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a:t>
            </a:r>
            <a:r>
              <a:rPr lang="en-US" altLang="ru-RU" sz="1000" i="1" dirty="0" smtClean="0">
                <a:solidFill>
                  <a:srgbClr val="CD1126"/>
                </a:solidFill>
                <a:latin typeface="Tahoma" panose="020B0604030504040204" pitchFamily="34" charset="0"/>
                <a:ea typeface="Tahoma" panose="020B0604030504040204" pitchFamily="34" charset="0"/>
                <a:cs typeface="Tahoma" panose="020B0604030504040204" pitchFamily="34" charset="0"/>
              </a:rPr>
              <a:t>*  Overnight </a:t>
            </a:r>
            <a:r>
              <a:rPr lang="en-US"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rPr>
              <a:t>SWAPs</a:t>
            </a:r>
            <a:r>
              <a:rPr lang="ru-RU"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rPr>
              <a:t>  - </a:t>
            </a:r>
            <a:r>
              <a:rPr lang="en-US"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rPr>
              <a:t>until</a:t>
            </a:r>
            <a:r>
              <a:rPr lang="ru-RU" altLang="ru-RU" sz="1000" i="1" dirty="0">
                <a:solidFill>
                  <a:srgbClr val="CD1126"/>
                </a:solidFill>
                <a:latin typeface="Tahoma" panose="020B0604030504040204" pitchFamily="34" charset="0"/>
                <a:ea typeface="Tahoma" panose="020B0604030504040204" pitchFamily="34" charset="0"/>
                <a:cs typeface="Tahoma" panose="020B0604030504040204" pitchFamily="34" charset="0"/>
              </a:rPr>
              <a:t> 17:30 </a:t>
            </a:r>
          </a:p>
        </p:txBody>
      </p:sp>
      <p:sp>
        <p:nvSpPr>
          <p:cNvPr id="28677" name="Прямоугольник 12"/>
          <p:cNvSpPr>
            <a:spLocks noChangeArrowheads="1"/>
          </p:cNvSpPr>
          <p:nvPr/>
        </p:nvSpPr>
        <p:spPr bwMode="auto">
          <a:xfrm>
            <a:off x="3491880" y="3391832"/>
            <a:ext cx="140411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1600" b="1" dirty="0">
                <a:solidFill>
                  <a:srgbClr val="A2AD00"/>
                </a:solidFill>
              </a:rPr>
              <a:t>Until</a:t>
            </a:r>
            <a:r>
              <a:rPr lang="ru-RU" altLang="ru-RU" sz="1600" b="1" dirty="0">
                <a:solidFill>
                  <a:srgbClr val="A2AD00"/>
                </a:solidFill>
              </a:rPr>
              <a:t> 15</a:t>
            </a:r>
            <a:r>
              <a:rPr lang="en-US" altLang="ru-RU" sz="1600" b="1" dirty="0">
                <a:solidFill>
                  <a:srgbClr val="A2AD00"/>
                </a:solidFill>
              </a:rPr>
              <a:t>:00</a:t>
            </a:r>
            <a:endParaRPr lang="ru-RU" altLang="ru-RU" sz="1600" b="1" dirty="0">
              <a:solidFill>
                <a:srgbClr val="A2AD00"/>
              </a:solidFill>
            </a:endParaRP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TOD:</a:t>
            </a:r>
          </a:p>
          <a:p>
            <a:pPr marL="171450" indent="-171450" eaLnBrk="1" hangingPunct="1">
              <a:buFont typeface="Arial" panose="020B0604020202020204" pitchFamily="34" charset="0"/>
              <a:buChar char="•"/>
            </a:pPr>
            <a:r>
              <a:rPr lang="en-US" altLang="ru-RU" sz="1200" dirty="0" smtClean="0">
                <a:solidFill>
                  <a:srgbClr val="000000"/>
                </a:solidFill>
              </a:rPr>
              <a:t>EUR/RUB</a:t>
            </a:r>
          </a:p>
          <a:p>
            <a:pPr marL="171450" indent="-171450" eaLnBrk="1" hangingPunct="1">
              <a:buFont typeface="Arial" panose="020B0604020202020204" pitchFamily="34" charset="0"/>
              <a:buChar char="•"/>
            </a:pPr>
            <a:r>
              <a:rPr lang="en-US" altLang="ru-RU" sz="1200" dirty="0" smtClean="0">
                <a:solidFill>
                  <a:srgbClr val="000000"/>
                </a:solidFill>
              </a:rPr>
              <a:t>EUR/USD</a:t>
            </a:r>
          </a:p>
          <a:p>
            <a:pPr marL="171450" indent="-171450" eaLnBrk="1" hangingPunct="1">
              <a:buFont typeface="Arial" panose="020B0604020202020204" pitchFamily="34" charset="0"/>
              <a:buChar char="•"/>
            </a:pPr>
            <a:r>
              <a:rPr lang="en-US" altLang="ru-RU" sz="1200" dirty="0" smtClean="0">
                <a:solidFill>
                  <a:srgbClr val="000000"/>
                </a:solidFill>
              </a:rPr>
              <a:t>UAH/RUB</a:t>
            </a:r>
          </a:p>
          <a:p>
            <a:pPr marL="171450" indent="-171450" eaLnBrk="1" hangingPunct="1">
              <a:buFont typeface="Arial" panose="020B0604020202020204" pitchFamily="34" charset="0"/>
              <a:buChar char="•"/>
            </a:pPr>
            <a:r>
              <a:rPr lang="en-US" altLang="ru-RU" sz="1200" dirty="0" smtClean="0">
                <a:solidFill>
                  <a:srgbClr val="000000"/>
                </a:solidFill>
              </a:rPr>
              <a:t>GBP/RUB</a:t>
            </a:r>
          </a:p>
          <a:p>
            <a:pPr marL="171450" indent="-171450" eaLnBrk="1" hangingPunct="1">
              <a:buFont typeface="Arial" panose="020B0604020202020204" pitchFamily="34" charset="0"/>
              <a:buChar char="•"/>
            </a:pPr>
            <a:r>
              <a:rPr lang="en-US" altLang="ru-RU" sz="1200" dirty="0" smtClean="0">
                <a:solidFill>
                  <a:srgbClr val="000000"/>
                </a:solidFill>
              </a:rPr>
              <a:t>O/N SWAPS**</a:t>
            </a:r>
            <a:endParaRPr lang="ru-RU" altLang="ru-RU" sz="1200" dirty="0">
              <a:solidFill>
                <a:srgbClr val="000000"/>
              </a:solidFill>
            </a:endParaRPr>
          </a:p>
        </p:txBody>
      </p:sp>
      <p:sp>
        <p:nvSpPr>
          <p:cNvPr id="28678" name="Прямоугольник 40"/>
          <p:cNvSpPr>
            <a:spLocks noChangeArrowheads="1"/>
          </p:cNvSpPr>
          <p:nvPr/>
        </p:nvSpPr>
        <p:spPr bwMode="auto">
          <a:xfrm>
            <a:off x="5004048" y="2906360"/>
            <a:ext cx="1296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1600" b="1" dirty="0">
                <a:solidFill>
                  <a:srgbClr val="E26EB2"/>
                </a:solidFill>
              </a:rPr>
              <a:t>Until</a:t>
            </a:r>
            <a:r>
              <a:rPr lang="ru-RU" altLang="ru-RU" sz="1600" b="1" dirty="0">
                <a:solidFill>
                  <a:srgbClr val="E26EB2"/>
                </a:solidFill>
              </a:rPr>
              <a:t> 17</a:t>
            </a:r>
            <a:r>
              <a:rPr lang="en-US" altLang="ru-RU" sz="1600" b="1" dirty="0">
                <a:solidFill>
                  <a:srgbClr val="E26EB2"/>
                </a:solidFill>
              </a:rPr>
              <a:t>:</a:t>
            </a:r>
            <a:r>
              <a:rPr lang="ru-RU" altLang="ru-RU" sz="1600" b="1" dirty="0">
                <a:solidFill>
                  <a:srgbClr val="E26EB2"/>
                </a:solidFill>
              </a:rPr>
              <a:t>15</a:t>
            </a: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TOD:</a:t>
            </a:r>
            <a:endParaRPr lang="en-US" altLang="ru-RU" sz="1200" dirty="0">
              <a:solidFill>
                <a:srgbClr val="000000"/>
              </a:solidFill>
            </a:endParaRPr>
          </a:p>
          <a:p>
            <a:pPr marL="171450" indent="-171450" eaLnBrk="1" hangingPunct="1">
              <a:buFont typeface="Arial" panose="020B0604020202020204" pitchFamily="34" charset="0"/>
              <a:buChar char="•"/>
            </a:pPr>
            <a:r>
              <a:rPr lang="en-US" altLang="ru-RU" sz="1200" dirty="0" smtClean="0">
                <a:solidFill>
                  <a:srgbClr val="000000"/>
                </a:solidFill>
              </a:rPr>
              <a:t>USD/RUB ***</a:t>
            </a:r>
          </a:p>
        </p:txBody>
      </p:sp>
      <p:sp>
        <p:nvSpPr>
          <p:cNvPr id="28679" name="Прямоугольник 53"/>
          <p:cNvSpPr>
            <a:spLocks noChangeArrowheads="1"/>
          </p:cNvSpPr>
          <p:nvPr/>
        </p:nvSpPr>
        <p:spPr bwMode="auto">
          <a:xfrm>
            <a:off x="6516216" y="2379072"/>
            <a:ext cx="237547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1600" b="1" dirty="0">
                <a:solidFill>
                  <a:srgbClr val="FFA100"/>
                </a:solidFill>
              </a:rPr>
              <a:t>Until</a:t>
            </a:r>
            <a:r>
              <a:rPr lang="ru-RU" altLang="ru-RU" sz="1600" b="1" dirty="0">
                <a:solidFill>
                  <a:srgbClr val="FFA100"/>
                </a:solidFill>
              </a:rPr>
              <a:t> 23</a:t>
            </a:r>
            <a:r>
              <a:rPr lang="en-US" altLang="ru-RU" sz="1600" b="1" dirty="0">
                <a:solidFill>
                  <a:srgbClr val="FFA100"/>
                </a:solidFill>
              </a:rPr>
              <a:t>:</a:t>
            </a:r>
            <a:r>
              <a:rPr lang="ru-RU" altLang="ru-RU" sz="1600" b="1" dirty="0">
                <a:solidFill>
                  <a:srgbClr val="FFA100"/>
                </a:solidFill>
              </a:rPr>
              <a:t>50 </a:t>
            </a:r>
            <a:endParaRPr lang="en-US" altLang="ru-RU" sz="1600" b="1" dirty="0" smtClean="0">
              <a:solidFill>
                <a:srgbClr val="FFA100"/>
              </a:solidFill>
            </a:endParaRP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SWAPS:</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USD/RUB, EUR/RUB: TOMSPT, 1W-1Y</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CNY/RUB: TOMSPT, 1W-6M</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EUR/USD, HKD/RUB, GBP/RUB: TOMSPT</a:t>
            </a: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TOM:</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USD/RUB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EUR/RUB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EUR/USD</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CNY/RUB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HKD/RUB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GBP/RUB</a:t>
            </a:r>
          </a:p>
          <a:p>
            <a:pPr algn="ctr" eaLnBrk="1" hangingPunct="1"/>
            <a:r>
              <a:rPr lang="en-US" altLang="ru-RU" sz="1400" b="1" u="sng" dirty="0" smtClean="0">
                <a:solidFill>
                  <a:srgbClr val="CD1126"/>
                </a:solidFill>
                <a:latin typeface="Tahoma" panose="020B0604030504040204" pitchFamily="34" charset="0"/>
                <a:ea typeface="Tahoma" panose="020B0604030504040204" pitchFamily="34" charset="0"/>
                <a:cs typeface="Tahoma" panose="020B0604030504040204" pitchFamily="34" charset="0"/>
              </a:rPr>
              <a:t>LTV forwards:</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USD/RUB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EUR/RUB</a:t>
            </a:r>
          </a:p>
          <a:p>
            <a:pPr marL="171450" indent="-171450" eaLnBrk="1" hangingPunct="1">
              <a:buFont typeface="Arial" panose="020B0604020202020204" pitchFamily="34" charset="0"/>
              <a:buChar char="•"/>
            </a:pPr>
            <a:r>
              <a:rPr lang="en-US" altLang="ru-RU" sz="1200" dirty="0" smtClean="0">
                <a:ea typeface="Tahoma" panose="020B0604030504040204" pitchFamily="34" charset="0"/>
              </a:rPr>
              <a:t>CNY/RUB</a:t>
            </a:r>
          </a:p>
        </p:txBody>
      </p:sp>
      <p:sp>
        <p:nvSpPr>
          <p:cNvPr id="2" name="Стрелка вправо 1"/>
          <p:cNvSpPr/>
          <p:nvPr/>
        </p:nvSpPr>
        <p:spPr>
          <a:xfrm>
            <a:off x="1476126" y="1292335"/>
            <a:ext cx="7272338" cy="30162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рямоугольник 2"/>
          <p:cNvSpPr/>
          <p:nvPr/>
        </p:nvSpPr>
        <p:spPr>
          <a:xfrm>
            <a:off x="1259632" y="1162730"/>
            <a:ext cx="142875" cy="575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8682" name="TextBox 3"/>
          <p:cNvSpPr txBox="1">
            <a:spLocks noChangeArrowheads="1"/>
          </p:cNvSpPr>
          <p:nvPr/>
        </p:nvSpPr>
        <p:spPr bwMode="auto">
          <a:xfrm>
            <a:off x="935273" y="1741346"/>
            <a:ext cx="7915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dirty="0">
                <a:solidFill>
                  <a:srgbClr val="C00000"/>
                </a:solidFill>
                <a:latin typeface="Tahoma" panose="020B0604030504040204" pitchFamily="34" charset="0"/>
                <a:ea typeface="Tahoma" panose="020B0604030504040204" pitchFamily="34" charset="0"/>
                <a:cs typeface="Tahoma" panose="020B0604030504040204" pitchFamily="34" charset="0"/>
              </a:rPr>
              <a:t>10:00</a:t>
            </a:r>
          </a:p>
        </p:txBody>
      </p:sp>
      <p:sp>
        <p:nvSpPr>
          <p:cNvPr id="6" name="Стрелка вниз 5"/>
          <p:cNvSpPr/>
          <p:nvPr/>
        </p:nvSpPr>
        <p:spPr>
          <a:xfrm>
            <a:off x="2195736" y="1788379"/>
            <a:ext cx="269875" cy="2432709"/>
          </a:xfrm>
          <a:prstGeom prst="downArrow">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9" name="Стрелка вниз 8"/>
          <p:cNvSpPr/>
          <p:nvPr/>
        </p:nvSpPr>
        <p:spPr>
          <a:xfrm>
            <a:off x="3995936" y="1797829"/>
            <a:ext cx="287337" cy="1668339"/>
          </a:xfrm>
          <a:prstGeom prst="downArrow">
            <a:avLst/>
          </a:prstGeom>
          <a:solidFill>
            <a:srgbClr val="EF3D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Стрелка вниз 9"/>
          <p:cNvSpPr/>
          <p:nvPr/>
        </p:nvSpPr>
        <p:spPr>
          <a:xfrm>
            <a:off x="5508104" y="1797631"/>
            <a:ext cx="287337" cy="1164481"/>
          </a:xfrm>
          <a:prstGeom prst="downArrow">
            <a:avLst/>
          </a:prstGeom>
          <a:solidFill>
            <a:srgbClr val="F474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Стрелка вниз 10"/>
          <p:cNvSpPr/>
          <p:nvPr/>
        </p:nvSpPr>
        <p:spPr>
          <a:xfrm>
            <a:off x="7524328" y="1810530"/>
            <a:ext cx="287338" cy="649244"/>
          </a:xfrm>
          <a:prstGeom prst="downArrow">
            <a:avLst/>
          </a:prstGeom>
          <a:solidFill>
            <a:srgbClr val="F797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28687" name="Группа 29"/>
          <p:cNvGrpSpPr>
            <a:grpSpLocks/>
          </p:cNvGrpSpPr>
          <p:nvPr/>
        </p:nvGrpSpPr>
        <p:grpSpPr bwMode="auto">
          <a:xfrm>
            <a:off x="1979712" y="1089904"/>
            <a:ext cx="681038" cy="681038"/>
            <a:chOff x="1187624" y="1196752"/>
            <a:chExt cx="1905001" cy="1905000"/>
          </a:xfrm>
        </p:grpSpPr>
        <p:pic>
          <p:nvPicPr>
            <p:cNvPr id="28700" name="Picture 2" descr="http://t3.gstatic.com/images?q=tbn:ANd9GcTeks8CddmLKD05K7eopKvOHE7PpIt0bdzBKxVU0MINFQnqdBb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196752"/>
              <a:ext cx="19050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01" name="Группа 23"/>
            <p:cNvGrpSpPr>
              <a:grpSpLocks/>
            </p:cNvGrpSpPr>
            <p:nvPr/>
          </p:nvGrpSpPr>
          <p:grpSpPr bwMode="auto">
            <a:xfrm>
              <a:off x="2006437" y="1503832"/>
              <a:ext cx="212527" cy="748224"/>
              <a:chOff x="2006437" y="1484785"/>
              <a:chExt cx="212519" cy="748221"/>
            </a:xfrm>
          </p:grpSpPr>
          <p:pic>
            <p:nvPicPr>
              <p:cNvPr id="287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34528" y="1773978"/>
                <a:ext cx="673622" cy="9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017560" flipV="1">
                <a:off x="1811319" y="1924069"/>
                <a:ext cx="504055" cy="1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8688" name="Группа 39"/>
          <p:cNvGrpSpPr>
            <a:grpSpLocks/>
          </p:cNvGrpSpPr>
          <p:nvPr/>
        </p:nvGrpSpPr>
        <p:grpSpPr bwMode="auto">
          <a:xfrm>
            <a:off x="3779912" y="1089904"/>
            <a:ext cx="681038" cy="681038"/>
            <a:chOff x="3995936" y="116632"/>
            <a:chExt cx="1905000" cy="1905000"/>
          </a:xfrm>
        </p:grpSpPr>
        <p:pic>
          <p:nvPicPr>
            <p:cNvPr id="28697" name="Picture 2" descr="http://t3.gstatic.com/images?q=tbn:ANd9GcTeks8CddmLKD05K7eopKvOHE7PpIt0bdzBKxVU0MINFQnqdBb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16632"/>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4642846" y="712907"/>
              <a:ext cx="673623" cy="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956423" y="1010925"/>
              <a:ext cx="504055" cy="1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9" name="Группа 37"/>
          <p:cNvGrpSpPr>
            <a:grpSpLocks/>
          </p:cNvGrpSpPr>
          <p:nvPr/>
        </p:nvGrpSpPr>
        <p:grpSpPr bwMode="auto">
          <a:xfrm>
            <a:off x="5292080" y="1089904"/>
            <a:ext cx="681038" cy="681038"/>
            <a:chOff x="6372200" y="0"/>
            <a:chExt cx="1905000" cy="1905000"/>
          </a:xfrm>
        </p:grpSpPr>
        <p:pic>
          <p:nvPicPr>
            <p:cNvPr id="28694" name="Picture 2" descr="http://t3.gstatic.com/images?q=tbn:ANd9GcTeks8CddmLKD05K7eopKvOHE7PpIt0bdzBKxVU0MINFQnqdBb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286945" y="885492"/>
              <a:ext cx="673623" cy="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76678" flipV="1">
              <a:off x="7156190" y="1050986"/>
              <a:ext cx="504055" cy="1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0" name="Группа 38"/>
          <p:cNvGrpSpPr>
            <a:grpSpLocks/>
          </p:cNvGrpSpPr>
          <p:nvPr/>
        </p:nvGrpSpPr>
        <p:grpSpPr bwMode="auto">
          <a:xfrm>
            <a:off x="7308304" y="1089904"/>
            <a:ext cx="681038" cy="681038"/>
            <a:chOff x="6524600" y="2460104"/>
            <a:chExt cx="1905000" cy="1905000"/>
          </a:xfrm>
        </p:grpSpPr>
        <p:pic>
          <p:nvPicPr>
            <p:cNvPr id="28691" name="Picture 2" descr="http://t3.gstatic.com/images?q=tbn:ANd9GcTeks8CddmLKD05K7eopKvOHE7PpIt0bdzBKxVU0MINFQnqdBb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600" y="2460104"/>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608678" flipV="1">
              <a:off x="6854619" y="3231662"/>
              <a:ext cx="673623" cy="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382089" flipV="1">
              <a:off x="7170982" y="3206471"/>
              <a:ext cx="504055" cy="1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Прямая соединительная линия 31"/>
          <p:cNvCxnSpPr/>
          <p:nvPr/>
        </p:nvCxnSpPr>
        <p:spPr>
          <a:xfrm>
            <a:off x="962684"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bwMode="auto">
          <a:xfrm>
            <a:off x="900113" y="260648"/>
            <a:ext cx="79930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ru-RU" sz="2600" b="1" dirty="0" smtClean="0">
                <a:solidFill>
                  <a:srgbClr val="CD1126"/>
                </a:solidFill>
                <a:latin typeface="Tahoma" panose="020B0604030504040204" pitchFamily="34" charset="0"/>
                <a:ea typeface="Tahoma" panose="020B0604030504040204" pitchFamily="34" charset="0"/>
                <a:cs typeface="Tahoma" panose="020B0604030504040204" pitchFamily="34" charset="0"/>
              </a:rPr>
              <a:t>FX </a:t>
            </a:r>
            <a:r>
              <a:rPr lang="en-US" altLang="ru-RU" sz="2600" b="1" dirty="0">
                <a:solidFill>
                  <a:srgbClr val="CD1126"/>
                </a:solidFill>
                <a:latin typeface="Tahoma" panose="020B0604030504040204" pitchFamily="34" charset="0"/>
                <a:ea typeface="Tahoma" panose="020B0604030504040204" pitchFamily="34" charset="0"/>
                <a:cs typeface="Tahoma" panose="020B0604030504040204" pitchFamily="34" charset="0"/>
              </a:rPr>
              <a:t>INSTRUMENTS</a:t>
            </a:r>
            <a:r>
              <a:rPr lang="en-US" altLang="ru-RU" sz="2600" dirty="0">
                <a:latin typeface="Tahoma" panose="020B0604030504040204" pitchFamily="34" charset="0"/>
                <a:ea typeface="Tahoma" panose="020B0604030504040204" pitchFamily="34" charset="0"/>
                <a:cs typeface="Tahoma" panose="020B0604030504040204" pitchFamily="34" charset="0"/>
              </a:rPr>
              <a:t> AND </a:t>
            </a:r>
            <a:r>
              <a:rPr lang="en-US" altLang="ru-RU" sz="2600" dirty="0" smtClean="0">
                <a:latin typeface="Tahoma" panose="020B0604030504040204" pitchFamily="34" charset="0"/>
                <a:ea typeface="Tahoma" panose="020B0604030504040204" pitchFamily="34" charset="0"/>
                <a:cs typeface="Tahoma" panose="020B0604030504040204" pitchFamily="34" charset="0"/>
              </a:rPr>
              <a:t>TRADING HOURS</a:t>
            </a:r>
            <a:endParaRPr lang="en-US" altLang="ru-RU" sz="2600" dirty="0">
              <a:latin typeface="Tahoma" panose="020B0604030504040204" pitchFamily="34" charset="0"/>
              <a:ea typeface="Tahoma" panose="020B0604030504040204" pitchFamily="34" charset="0"/>
              <a:cs typeface="Tahoma" panose="020B0604030504040204" pitchFamily="34" charset="0"/>
            </a:endParaRPr>
          </a:p>
        </p:txBody>
      </p:sp>
      <p:cxnSp>
        <p:nvCxnSpPr>
          <p:cNvPr id="34" name="Прямая соединительная линия 33"/>
          <p:cNvCxnSpPr/>
          <p:nvPr/>
        </p:nvCxnSpPr>
        <p:spPr>
          <a:xfrm>
            <a:off x="967142" y="908720"/>
            <a:ext cx="8073812" cy="0"/>
          </a:xfrm>
          <a:prstGeom prst="line">
            <a:avLst/>
          </a:prstGeom>
          <a:ln w="25400">
            <a:solidFill>
              <a:srgbClr val="CE11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a:xfrm>
            <a:off x="914400" y="188913"/>
            <a:ext cx="8229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ru-RU" sz="1800" dirty="0" smtClean="0">
                <a:latin typeface="Arial" pitchFamily="34" charset="0"/>
                <a:cs typeface="Arial" pitchFamily="34" charset="0"/>
              </a:rPr>
              <a:t>Disclaimer</a:t>
            </a:r>
            <a:endParaRPr lang="ru-RU" altLang="ru-RU" sz="1800" dirty="0" smtClean="0">
              <a:latin typeface="Arial" pitchFamily="34" charset="0"/>
              <a:cs typeface="Arial" pitchFamily="34" charset="0"/>
            </a:endParaRPr>
          </a:p>
        </p:txBody>
      </p:sp>
      <p:sp>
        <p:nvSpPr>
          <p:cNvPr id="52227" name="Content Placeholder 3"/>
          <p:cNvSpPr>
            <a:spLocks noGrp="1"/>
          </p:cNvSpPr>
          <p:nvPr>
            <p:ph idx="4294967295"/>
          </p:nvPr>
        </p:nvSpPr>
        <p:spPr bwMode="auto">
          <a:xfrm>
            <a:off x="900113" y="404664"/>
            <a:ext cx="8243887" cy="58477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This presentation has been prepared and issued by Open Joint Stock Company MOSCOW EXCHANGE (the “</a:t>
            </a:r>
            <a:r>
              <a:rPr lang="en-US" altLang="ru-RU" sz="1000" b="1" dirty="0" smtClean="0">
                <a:latin typeface="Tahoma" panose="020B0604030504040204" pitchFamily="34" charset="0"/>
                <a:ea typeface="Tahoma" panose="020B0604030504040204" pitchFamily="34" charset="0"/>
                <a:cs typeface="Tahoma" panose="020B0604030504040204" pitchFamily="34" charset="0"/>
              </a:rPr>
              <a:t>Company</a:t>
            </a:r>
            <a:r>
              <a:rPr lang="en-US" altLang="ru-RU" sz="1000" dirty="0" smtClean="0">
                <a:latin typeface="Tahoma" panose="020B0604030504040204" pitchFamily="34" charset="0"/>
                <a:ea typeface="Tahoma" panose="020B0604030504040204" pitchFamily="34" charset="0"/>
                <a:cs typeface="Tahoma" panose="020B0604030504040204" pitchFamily="34" charset="0"/>
              </a:rPr>
              <a:t>”). Unless otherwise stated, the Company is the source for all data contained in this document. Such data is provided as at the date of this document and is subject to change without notice.</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This document does not constitute or form part of, and should not be construed as, an offer or invitation for the sale or subscription of, or a solicitation of any offer to buy or subscribe for, any securities, nor shall it or any part of it or the fact of its distribution form the basis of, or be relied on in connection with, any offer, contract, commitment or investment decision relating thereto, nor does it constitute a recommendation regarding the securities of the Company.</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The information in this document has not been independently verified. No representation or warranty, express or implied, is made as to, and no reliance should be placed on, the fairness, accuracy or completeness of the information or opinions contained herein. None of the Company, or any of its subsidiaries or affiliates or any of such person's directors, officers or employees, advisers or other representatives, accepts any liability whatsoever (whether in negligence or otherwise) arising, directly or indirectly, from the use of this document or otherwise arising in connection therewith.</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This presentation includes forward-looking statements. All statements other than statements of historical fact included in this presentation, including, without limitation, those regarding our financial position, business strategy, management plans and objectives for future operations are forward-looking statements. These forward-looking statements involve known and unknown risks, uncertainties and other factors, which may cause our actual results, performance, achievements or industry results to be materially different from those expressed or implied by these forward-looking statements. These forward-looking statements are based on numerous assumptions regarding our present and future business strategies and the environment in which we expect to operate in the future. Important factors that could cause our actual results, performance, achievements or industry results to differ materially from those in the forward-looking statements include, among other factors: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perception of market services offered by the Company and its subsidiaries;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volatility (a) of the Russian economy and the securities market and (b) sectors with a high level of competition that the Company and its subsidiaries operate;</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changes in (a) domestic and international legislation and tax regulation and (b) state policies related to financial markets and securities markets;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competition increase from new players on the Russian market;</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the ability to keep pace with rapid changes in science and technology environment, including the ability to use advanced features that are popular with the Company's and its subsidiaries' customers;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the ability to maintain continuity of the process of introduction of new competitive products and services, while keeping the competitiveness;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the ability to attract new customers on the domestic market and in foreign jurisdictions;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the ability to increase the offer of products in foreign jurisdictions.</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a:p>
            <a:pPr marL="180975" indent="-180975" eaLnBrk="1" hangingPunct="1">
              <a:buClr>
                <a:srgbClr val="C00000"/>
              </a:buClr>
            </a:pPr>
            <a:r>
              <a:rPr lang="en-US" altLang="ru-RU" sz="1000" dirty="0" smtClean="0">
                <a:latin typeface="Tahoma" panose="020B0604030504040204" pitchFamily="34" charset="0"/>
                <a:ea typeface="Tahoma" panose="020B0604030504040204" pitchFamily="34" charset="0"/>
                <a:cs typeface="Tahoma" panose="020B0604030504040204" pitchFamily="34" charset="0"/>
              </a:rPr>
              <a:t>Forward-looking statements speak only as of the date of this presentation and we expressly disclaim any obligation or undertaking to release any update of, or revisions to, any forward-looking statements in this presentation as a result of any change in our expectations or any change in events, conditions or circumstances on which these forward-looking statements are based.</a:t>
            </a:r>
            <a:endParaRPr lang="ru-RU" altLang="ru-RU" sz="10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N0UPjzUdE.zk0XCqbsE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gTu6hpUuEaHyD70Mluk2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9FDY_T7MmEKnO9tG3mKk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qt7r6ZcZ02I_ErOyRFATg"/>
</p:tagLst>
</file>

<file path=ppt/theme/theme1.xml><?xml version="1.0" encoding="utf-8"?>
<a:theme xmlns:a="http://schemas.openxmlformats.org/drawingml/2006/main" name="ME_presentation_">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резентация_eng_adapt">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презентация_EN">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презентация_EN">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презентация_EN">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14534</TotalTime>
  <Words>1221</Words>
  <Application>Microsoft Office PowerPoint</Application>
  <PresentationFormat>Экран (4:3)</PresentationFormat>
  <Paragraphs>145</Paragraphs>
  <Slides>10</Slides>
  <Notes>10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7</vt:i4>
      </vt:variant>
      <vt:variant>
        <vt:lpstr>Внедренные серверы OLE</vt:lpstr>
      </vt:variant>
      <vt:variant>
        <vt:i4>1</vt:i4>
      </vt:variant>
      <vt:variant>
        <vt:lpstr>Заголовки слайдов</vt:lpstr>
      </vt:variant>
      <vt:variant>
        <vt:i4>10</vt:i4>
      </vt:variant>
    </vt:vector>
  </HeadingPairs>
  <TitlesOfParts>
    <vt:vector size="26" baseType="lpstr">
      <vt:lpstr>ＭＳ Ｐゴシック</vt:lpstr>
      <vt:lpstr>ＭＳ Ｐゴシック</vt:lpstr>
      <vt:lpstr>Arial</vt:lpstr>
      <vt:lpstr>Calibri</vt:lpstr>
      <vt:lpstr>Courier New</vt:lpstr>
      <vt:lpstr>Tahoma</vt:lpstr>
      <vt:lpstr>Verdana</vt:lpstr>
      <vt:lpstr>Wingdings</vt:lpstr>
      <vt:lpstr>ME_presentation_</vt:lpstr>
      <vt:lpstr>Презентация_eng_adapt</vt:lpstr>
      <vt:lpstr>презентация_EN</vt:lpstr>
      <vt:lpstr>1_презентация_EN</vt:lpstr>
      <vt:lpstr>ME-RU</vt:lpstr>
      <vt:lpstr>2_презентация_EN</vt:lpstr>
      <vt:lpstr>Тема Office</vt:lpstr>
      <vt:lpstr>think-cell Slide</vt:lpstr>
      <vt:lpstr>Презентация PowerPoint</vt:lpstr>
      <vt:lpstr>FX MARKET STRUCTURE AND DYNAMICS </vt:lpstr>
      <vt:lpstr>Презентация PowerPoint</vt:lpstr>
      <vt:lpstr>FX TRADING, CLEARING &amp; SETTLEMENT</vt:lpstr>
      <vt:lpstr>Презентация PowerPoint</vt:lpstr>
      <vt:lpstr>MOEX SPONSORED ACCESS OVERVIEW </vt:lpstr>
      <vt:lpstr>MOEX SPONSORED ACCESS OVERVIEW </vt:lpstr>
      <vt:lpstr>Презентация PowerPoint</vt:lpstr>
      <vt:lpstr>Disclaimer</vt:lpstr>
      <vt:lpstr>Презентация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Копосов Роман Васильевич</dc:creator>
  <cp:lastModifiedBy>Северов Степан Вячеславович</cp:lastModifiedBy>
  <cp:revision>566</cp:revision>
  <cp:lastPrinted>2013-12-05T08:05:07Z</cp:lastPrinted>
  <dcterms:created xsi:type="dcterms:W3CDTF">2012-12-17T14:26:33Z</dcterms:created>
  <dcterms:modified xsi:type="dcterms:W3CDTF">2016-08-29T11:24:14Z</dcterms:modified>
</cp:coreProperties>
</file>