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5"/>
  </p:sldMasterIdLst>
  <p:notesMasterIdLst>
    <p:notesMasterId r:id="rId13"/>
  </p:notesMasterIdLst>
  <p:handoutMasterIdLst>
    <p:handoutMasterId r:id="rId14"/>
  </p:handoutMasterIdLst>
  <p:sldIdLst>
    <p:sldId id="291" r:id="rId6"/>
    <p:sldId id="344" r:id="rId7"/>
    <p:sldId id="329" r:id="rId8"/>
    <p:sldId id="331" r:id="rId9"/>
    <p:sldId id="339" r:id="rId10"/>
    <p:sldId id="346" r:id="rId11"/>
    <p:sldId id="336" r:id="rId1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109"/>
    <a:srgbClr val="EE2A2F"/>
    <a:srgbClr val="FFA411"/>
    <a:srgbClr val="FFFF66"/>
    <a:srgbClr val="556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48" autoAdjust="0"/>
    <p:restoredTop sz="93486" autoAdjust="0"/>
  </p:normalViewPr>
  <p:slideViewPr>
    <p:cSldViewPr>
      <p:cViewPr varScale="1">
        <p:scale>
          <a:sx n="109" d="100"/>
          <a:sy n="109" d="100"/>
        </p:scale>
        <p:origin x="2364" y="9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D8CA54-954A-4C02-B77F-378D914D70AB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7F4325-0A3D-4556-A4FB-B1FB58A9A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204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43F845-4DA6-48BF-98A7-9CA2E62F7A2C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6AD2CB-A146-4693-8240-DC01B54B0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93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AD2CB-A146-4693-8240-DC01B54B09D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22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1_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P991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2376" y="269792"/>
            <a:ext cx="4320479" cy="6297110"/>
          </a:xfrm>
          <a:prstGeom prst="rect">
            <a:avLst/>
          </a:prstGeom>
        </p:spPr>
      </p:pic>
      <p:pic>
        <p:nvPicPr>
          <p:cNvPr id="7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5613" y="269875"/>
            <a:ext cx="24225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5"/>
            <a:ext cx="8604250" cy="6318250"/>
          </a:xfrm>
          <a:prstGeom prst="rect">
            <a:avLst/>
          </a:prstGeom>
          <a:solidFill>
            <a:srgbClr val="55677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152525" y="828675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2600" smtClean="0">
                <a:solidFill>
                  <a:schemeClr val="bg1"/>
                </a:solidFill>
                <a:latin typeface="Verdana" pitchFamily="34" charset="0"/>
              </a:rPr>
              <a:t>СОДЕРЖАНИЕ</a:t>
            </a:r>
            <a:endParaRPr lang="ru-RU" sz="2600" b="1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_ Слайд начала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647700" y="6191250"/>
            <a:ext cx="7667625" cy="360363"/>
          </a:xfrm>
          <a:prstGeom prst="rect">
            <a:avLst/>
          </a:prstGeom>
        </p:spPr>
        <p:txBody>
          <a:bodyPr rIns="0"/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ru-RU" sz="1100" dirty="0" smtClean="0">
                <a:latin typeface="Verdana" pitchFamily="34" charset="0"/>
              </a:rPr>
              <a:t>Биржевые торги юань/рубль 14 марта 2013</a:t>
            </a:r>
            <a:endParaRPr lang="en-US" sz="1100" b="1" dirty="0" smtClean="0">
              <a:latin typeface="Verdana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8388350" y="6191250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49263" indent="-449263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fld id="{1F86E795-738F-48DC-BA30-3BD3DAB97110}" type="slidenum">
              <a:rPr lang="en-US" smtClean="0"/>
              <a:pPr marL="449263" indent="-449263" algn="r" fontAlgn="auto">
                <a:lnSpc>
                  <a:spcPct val="150000"/>
                </a:lnSpc>
                <a:spcAft>
                  <a:spcPts val="0"/>
                </a:spcAft>
                <a:buFont typeface="Arial" pitchFamily="34" charset="0"/>
                <a:buNone/>
                <a:defRPr/>
              </a:pPr>
              <a:t>‹#›</a:t>
            </a:fld>
            <a:endParaRPr 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69875" y="269875"/>
            <a:ext cx="2160588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4_ Регуляр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987675" y="6191250"/>
            <a:ext cx="5327650" cy="360363"/>
          </a:xfrm>
          <a:prstGeom prst="rect">
            <a:avLst/>
          </a:prstGeom>
        </p:spPr>
        <p:txBody>
          <a:bodyPr rIns="0"/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ru-RU" sz="1100" dirty="0" smtClean="0">
                <a:latin typeface="Verdana" pitchFamily="34" charset="0"/>
              </a:rPr>
              <a:t>Комитет по валютному рынку ОАО Московская Биржа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388350" y="6191250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49263" indent="-449263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fld id="{01005214-F093-4378-879B-107A4C8BAA29}" type="slidenum">
              <a:rPr lang="en-US" smtClean="0"/>
              <a:pPr marL="449263" indent="-449263" algn="r" fontAlgn="auto">
                <a:lnSpc>
                  <a:spcPct val="150000"/>
                </a:lnSpc>
                <a:spcAft>
                  <a:spcPts val="0"/>
                </a:spcAft>
                <a:buFont typeface="Arial" pitchFamily="34" charset="0"/>
                <a:buNone/>
                <a:defRPr/>
              </a:pPr>
              <a:t>‹#›</a:t>
            </a:fld>
            <a:endParaRPr lang="en-US" dirty="0" smtClean="0"/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5_ Вын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69875" y="269875"/>
            <a:ext cx="8593138" cy="6327775"/>
            <a:chOff x="269999" y="270000"/>
            <a:chExt cx="8593083" cy="6327352"/>
          </a:xfrm>
        </p:grpSpPr>
        <p:grpSp>
          <p:nvGrpSpPr>
            <p:cNvPr id="3" name="Группа 14"/>
            <p:cNvGrpSpPr>
              <a:grpSpLocks/>
            </p:cNvGrpSpPr>
            <p:nvPr/>
          </p:nvGrpSpPr>
          <p:grpSpPr bwMode="auto">
            <a:xfrm>
              <a:off x="269999" y="270000"/>
              <a:ext cx="8593083" cy="6327352"/>
              <a:chOff x="5436096" y="1027320"/>
              <a:chExt cx="3275888" cy="483124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436096" y="1027320"/>
                <a:ext cx="3275888" cy="483124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5436096" y="1027320"/>
                <a:ext cx="3275888" cy="483124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flipH="1">
                <a:off x="5436096" y="1027320"/>
                <a:ext cx="3275888" cy="483124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Подзаголовок 2"/>
            <p:cNvSpPr txBox="1">
              <a:spLocks/>
            </p:cNvSpPr>
            <p:nvPr/>
          </p:nvSpPr>
          <p:spPr>
            <a:xfrm>
              <a:off x="3492603" y="2955870"/>
              <a:ext cx="2173274" cy="9778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  <a:defRPr/>
              </a:pPr>
              <a:r>
                <a:rPr lang="en-US" sz="1200" smtClean="0">
                  <a:solidFill>
                    <a:srgbClr val="7F7F7F"/>
                  </a:solidFill>
                  <a:latin typeface="Verdana" pitchFamily="34" charset="0"/>
                </a:rPr>
                <a:t> [ </a:t>
              </a:r>
              <a:r>
                <a:rPr lang="ru-RU" sz="1200" smtClean="0">
                  <a:solidFill>
                    <a:srgbClr val="7F7F7F"/>
                  </a:solidFill>
                  <a:latin typeface="Verdana" pitchFamily="34" charset="0"/>
                </a:rPr>
                <a:t>ИЗОБРАЖЕНИЕ </a:t>
              </a:r>
              <a:r>
                <a:rPr lang="en-US" sz="1200" smtClean="0">
                  <a:solidFill>
                    <a:srgbClr val="7F7F7F"/>
                  </a:solidFill>
                  <a:latin typeface="Verdana" pitchFamily="34" charset="0"/>
                </a:rPr>
                <a:t>]</a:t>
              </a:r>
            </a:p>
          </p:txBody>
        </p:sp>
      </p:grpSp>
      <p:sp>
        <p:nvSpPr>
          <p:cNvPr id="8" name="Подзаголовок 2"/>
          <p:cNvSpPr txBox="1">
            <a:spLocks/>
          </p:cNvSpPr>
          <p:nvPr/>
        </p:nvSpPr>
        <p:spPr>
          <a:xfrm>
            <a:off x="647700" y="612775"/>
            <a:ext cx="5148263" cy="32480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600" smtClean="0">
                <a:latin typeface="Verdana" pitchFamily="34" charset="0"/>
              </a:rPr>
              <a:t>ВЫНОС – ВАЖНАЯ ЦИТАТА ИЛИ ВЫВОД ИЗ ТЕКСТА, НАБИРАЕТСЯ ШРИФТОМ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latin typeface="Verdana" pitchFamily="34" charset="0"/>
              </a:rPr>
              <a:t>VERDANA </a:t>
            </a:r>
            <a:r>
              <a:rPr lang="ru-RU" sz="2600" b="1" smtClean="0">
                <a:latin typeface="Verdana" pitchFamily="34" charset="0"/>
              </a:rPr>
              <a:t>ОБЫЧНЫМ </a:t>
            </a:r>
            <a:br>
              <a:rPr lang="ru-RU" sz="2600" b="1" smtClean="0">
                <a:latin typeface="Verdana" pitchFamily="34" charset="0"/>
              </a:rPr>
            </a:br>
            <a:r>
              <a:rPr lang="ru-RU" sz="2600" b="1" smtClean="0">
                <a:latin typeface="Verdana" pitchFamily="34" charset="0"/>
              </a:rPr>
              <a:t>И ПОЛУЖИРНЫМ </a:t>
            </a:r>
            <a:r>
              <a:rPr lang="en-US" sz="2600" b="1" smtClean="0">
                <a:latin typeface="Verdana" pitchFamily="34" charset="0"/>
              </a:rPr>
              <a:t>26 </a:t>
            </a:r>
            <a:r>
              <a:rPr lang="ru-RU" sz="2600" b="1" smtClean="0">
                <a:latin typeface="Verdana" pitchFamily="34" charset="0"/>
              </a:rPr>
              <a:t>ПТ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7_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588" y="5688013"/>
            <a:ext cx="22701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360363" y="539750"/>
            <a:ext cx="7199312" cy="143986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4800" smtClean="0">
                <a:latin typeface="Verdana" pitchFamily="34" charset="0"/>
              </a:rPr>
              <a:t>СПАСИБО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4800" b="1" smtClean="0">
                <a:latin typeface="Verdana" pitchFamily="34" charset="0"/>
              </a:rPr>
              <a:t>ЗА ВНИМАНИЕ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/>
        </p:blipFill>
        <p:spPr bwMode="auto">
          <a:xfrm>
            <a:off x="251520" y="252000"/>
            <a:ext cx="432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1026" name="Picture 2" descr="\\atlas-old\Департамент_по_коммуникациям\Отдел_управления_брендом\Фирменный стиль\Шаблон презентаций\ЛОГО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2000"/>
            <a:ext cx="2448272" cy="5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notesSlide" Target="../notesSlides/notesSlide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Pyatkina@moex.com" TargetMode="External"/><Relationship Id="rId2" Type="http://schemas.openxmlformats.org/officeDocument/2006/relationships/hyperlink" Target="mailto:Zhanna.Ivanovskaya@moex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4695460" y="5229250"/>
            <a:ext cx="4212488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«Единая регистрация клиентов»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(проект)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8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10"/>
          <p:cNvSpPr txBox="1"/>
          <p:nvPr/>
        </p:nvSpPr>
        <p:spPr>
          <a:xfrm>
            <a:off x="4211950" y="6311290"/>
            <a:ext cx="42485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Tahoma" pitchFamily="34" charset="0"/>
                <a:cs typeface="Tahoma" pitchFamily="34" charset="0"/>
              </a:rPr>
              <a:t>Новая схема регистрации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клиентов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Участников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клиринга/торгов</a:t>
            </a:r>
          </a:p>
          <a:p>
            <a:endParaRPr lang="ru-RU" dirty="0"/>
          </a:p>
        </p:txBody>
      </p:sp>
      <p:sp>
        <p:nvSpPr>
          <p:cNvPr id="2" name="Подзаголовок 2"/>
          <p:cNvSpPr txBox="1">
            <a:spLocks/>
          </p:cNvSpPr>
          <p:nvPr/>
        </p:nvSpPr>
        <p:spPr bwMode="auto">
          <a:xfrm>
            <a:off x="926769" y="106199"/>
            <a:ext cx="7921100" cy="48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Оптимизация процессов регистрации клиентов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4845" y="662961"/>
            <a:ext cx="22131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ДЕЙСТВУЮЩАЯ СХЕМА </a:t>
            </a:r>
          </a:p>
        </p:txBody>
      </p:sp>
      <p:sp>
        <p:nvSpPr>
          <p:cNvPr id="9" name="Скругленный прямоугольник 10"/>
          <p:cNvSpPr>
            <a:spLocks noChangeArrowheads="1"/>
          </p:cNvSpPr>
          <p:nvPr/>
        </p:nvSpPr>
        <p:spPr bwMode="auto">
          <a:xfrm>
            <a:off x="979642" y="989465"/>
            <a:ext cx="7972714" cy="1935465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altLang="ru-RU" sz="600" b="1" dirty="0"/>
          </a:p>
        </p:txBody>
      </p:sp>
      <p:sp>
        <p:nvSpPr>
          <p:cNvPr id="10" name="Скругленный прямоугольник 2"/>
          <p:cNvSpPr>
            <a:spLocks noChangeArrowheads="1"/>
          </p:cNvSpPr>
          <p:nvPr/>
        </p:nvSpPr>
        <p:spPr bwMode="auto">
          <a:xfrm>
            <a:off x="3762945" y="1193152"/>
            <a:ext cx="1900584" cy="295988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ru-RU" altLang="ru-RU" sz="1400" b="1" dirty="0">
                <a:solidFill>
                  <a:srgbClr val="CE1126"/>
                </a:solidFill>
                <a:latin typeface="+mj-lt"/>
              </a:rPr>
              <a:t>Участник </a:t>
            </a:r>
            <a:r>
              <a:rPr lang="ru-RU" altLang="ru-RU" sz="1400" b="1" dirty="0" smtClean="0">
                <a:solidFill>
                  <a:srgbClr val="CE1126"/>
                </a:solidFill>
                <a:latin typeface="+mj-lt"/>
              </a:rPr>
              <a:t>торгов</a:t>
            </a:r>
            <a:endParaRPr lang="ru-RU" altLang="ru-RU" sz="1400" b="1" dirty="0">
              <a:solidFill>
                <a:srgbClr val="CE1126"/>
              </a:solidFill>
              <a:latin typeface="+mj-lt"/>
            </a:endParaRPr>
          </a:p>
        </p:txBody>
      </p:sp>
      <p:cxnSp>
        <p:nvCxnSpPr>
          <p:cNvPr id="16" name="Прямая соединительная линия 38"/>
          <p:cNvCxnSpPr>
            <a:cxnSpLocks noChangeShapeType="1"/>
          </p:cNvCxnSpPr>
          <p:nvPr/>
        </p:nvCxnSpPr>
        <p:spPr bwMode="auto">
          <a:xfrm>
            <a:off x="4786885" y="1497381"/>
            <a:ext cx="0" cy="162686"/>
          </a:xfrm>
          <a:prstGeom prst="line">
            <a:avLst/>
          </a:prstGeom>
          <a:noFill/>
          <a:ln w="12700" algn="ctr">
            <a:solidFill>
              <a:srgbClr val="61636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единительная линия 36"/>
          <p:cNvCxnSpPr/>
          <p:nvPr/>
        </p:nvCxnSpPr>
        <p:spPr>
          <a:xfrm>
            <a:off x="2298526" y="1660067"/>
            <a:ext cx="5270979" cy="23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2298526" y="1660067"/>
            <a:ext cx="0" cy="1413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569505" y="1662440"/>
            <a:ext cx="0" cy="134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трелка вниз 97"/>
          <p:cNvSpPr/>
          <p:nvPr/>
        </p:nvSpPr>
        <p:spPr>
          <a:xfrm>
            <a:off x="4802989" y="6339254"/>
            <a:ext cx="262054" cy="191451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4267707" y="6301752"/>
            <a:ext cx="42485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Новая </a:t>
            </a:r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схема регистрации </a:t>
            </a:r>
            <a:r>
              <a:rPr lang="ru-RU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клиентов </a:t>
            </a:r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Участников </a:t>
            </a:r>
            <a:r>
              <a:rPr lang="ru-RU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клиринга/торгов</a:t>
            </a:r>
          </a:p>
          <a:p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5774274" y="970738"/>
            <a:ext cx="2968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Необходимость формирования отдельного файла для каждого рынка при регистрации Участником одного </a:t>
            </a:r>
            <a:r>
              <a:rPr lang="ru-RU" sz="8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клиента </a:t>
            </a:r>
            <a:r>
              <a:rPr lang="ru-RU" sz="8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нескольких рынках (до 5 файлов)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62945" y="3014299"/>
            <a:ext cx="2048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ПЛАНИРУЕМАЯ СХЕМА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93905" y="3369977"/>
            <a:ext cx="7744188" cy="2507364"/>
            <a:chOff x="1208168" y="3429311"/>
            <a:chExt cx="7744188" cy="2507364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2500770" y="3711211"/>
              <a:ext cx="1704832" cy="2345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кругленный прямоугольник 10"/>
            <p:cNvSpPr>
              <a:spLocks noChangeArrowheads="1"/>
            </p:cNvSpPr>
            <p:nvPr/>
          </p:nvSpPr>
          <p:spPr bwMode="auto">
            <a:xfrm>
              <a:off x="1208168" y="3429311"/>
              <a:ext cx="7744188" cy="2507364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altLang="ru-RU" sz="600" b="1" dirty="0"/>
            </a:p>
          </p:txBody>
        </p:sp>
        <p:sp>
          <p:nvSpPr>
            <p:cNvPr id="79" name="Скругленный прямоугольник 2"/>
            <p:cNvSpPr>
              <a:spLocks noChangeArrowheads="1"/>
            </p:cNvSpPr>
            <p:nvPr/>
          </p:nvSpPr>
          <p:spPr bwMode="auto">
            <a:xfrm>
              <a:off x="2983667" y="3442213"/>
              <a:ext cx="3842281" cy="204733"/>
            </a:xfrm>
            <a:prstGeom prst="roundRect">
              <a:avLst>
                <a:gd name="adj" fmla="val 16667"/>
              </a:avLst>
            </a:prstGeom>
            <a:noFill/>
            <a:ln w="19050" algn="ctr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ru-RU" altLang="ru-RU" sz="1400" b="1" dirty="0">
                  <a:solidFill>
                    <a:srgbClr val="CE1126"/>
                  </a:solidFill>
                  <a:latin typeface="+mj-lt"/>
                </a:rPr>
                <a:t>Участник торгов </a:t>
              </a:r>
              <a:r>
                <a:rPr lang="ru-RU" altLang="ru-RU" sz="1400" b="1" dirty="0">
                  <a:latin typeface="+mj-lt"/>
                </a:rPr>
                <a:t>(</a:t>
              </a:r>
              <a:r>
                <a:rPr lang="ru-RU" altLang="ru-RU" sz="1400" b="1" dirty="0" smtClean="0">
                  <a:latin typeface="+mj-lt"/>
                </a:rPr>
                <a:t>Уникод: 00</a:t>
              </a:r>
              <a:r>
                <a:rPr lang="en-US" altLang="ru-RU" sz="1400" b="1" dirty="0">
                  <a:solidFill>
                    <a:srgbClr val="C00000"/>
                  </a:solidFill>
                  <a:latin typeface="+mj-lt"/>
                </a:rPr>
                <a:t>XXXX</a:t>
              </a:r>
              <a:r>
                <a:rPr lang="ru-RU" altLang="ru-RU" sz="1400" b="1" dirty="0" smtClean="0">
                  <a:latin typeface="+mj-lt"/>
                </a:rPr>
                <a:t>0000)</a:t>
              </a:r>
              <a:r>
                <a:rPr lang="ru-RU" altLang="ru-RU" sz="1400" b="1" dirty="0" smtClean="0">
                  <a:solidFill>
                    <a:srgbClr val="CE1126"/>
                  </a:solidFill>
                  <a:latin typeface="+mj-lt"/>
                </a:rPr>
                <a:t> </a:t>
              </a:r>
              <a:endParaRPr lang="ru-RU" altLang="ru-RU" sz="1400" b="1" dirty="0">
                <a:solidFill>
                  <a:srgbClr val="CE1126"/>
                </a:solidFill>
                <a:latin typeface="+mj-lt"/>
              </a:endParaRPr>
            </a:p>
          </p:txBody>
        </p:sp>
        <p:sp>
          <p:nvSpPr>
            <p:cNvPr id="80" name="Блок-схема: альтернативный процесс 62"/>
            <p:cNvSpPr>
              <a:spLocks noChangeArrowheads="1"/>
            </p:cNvSpPr>
            <p:nvPr/>
          </p:nvSpPr>
          <p:spPr bwMode="auto">
            <a:xfrm>
              <a:off x="1747836" y="3711212"/>
              <a:ext cx="6513595" cy="1217322"/>
            </a:xfrm>
            <a:prstGeom prst="flowChartAlternateProcess">
              <a:avLst/>
            </a:prstGeom>
            <a:pattFill prst="lt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19050" algn="ctr">
              <a:noFill/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altLang="ru-RU" sz="1200" b="1" dirty="0"/>
            </a:p>
          </p:txBody>
        </p:sp>
        <p:sp>
          <p:nvSpPr>
            <p:cNvPr id="81" name="Скругленный прямоугольник 10"/>
            <p:cNvSpPr>
              <a:spLocks noChangeArrowheads="1"/>
            </p:cNvSpPr>
            <p:nvPr/>
          </p:nvSpPr>
          <p:spPr bwMode="auto">
            <a:xfrm>
              <a:off x="1891856" y="3807459"/>
              <a:ext cx="6205346" cy="1034110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5000"/>
                <a:lumOff val="35000"/>
              </a:schemeClr>
            </a:solidFill>
            <a:ln w="19050" algn="ctr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ru-RU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Скругленный прямоугольник 10"/>
            <p:cNvSpPr>
              <a:spLocks noChangeArrowheads="1"/>
            </p:cNvSpPr>
            <p:nvPr/>
          </p:nvSpPr>
          <p:spPr bwMode="auto">
            <a:xfrm>
              <a:off x="2166811" y="4070155"/>
              <a:ext cx="1193055" cy="69333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rgbClr val="61636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900" b="1" dirty="0">
                  <a:solidFill>
                    <a:srgbClr val="556771"/>
                  </a:solidFill>
                  <a:latin typeface="+mn-lt"/>
                </a:rPr>
                <a:t>Валютный </a:t>
              </a:r>
              <a:r>
                <a:rPr lang="ru-RU" altLang="ru-RU" sz="900" b="1" dirty="0" smtClean="0">
                  <a:solidFill>
                    <a:srgbClr val="556771"/>
                  </a:solidFill>
                  <a:latin typeface="+mn-lt"/>
                </a:rPr>
                <a:t>рынок</a:t>
              </a:r>
            </a:p>
            <a:p>
              <a:pPr algn="ctr"/>
              <a:r>
                <a:rPr lang="en-US" altLang="ru-RU" sz="900" b="1" dirty="0">
                  <a:solidFill>
                    <a:srgbClr val="556771"/>
                  </a:solidFill>
                  <a:latin typeface="+mn-lt"/>
                </a:rPr>
                <a:t>(ASTS</a:t>
              </a:r>
              <a:r>
                <a:rPr lang="en-US" altLang="ru-RU" sz="900" b="1" dirty="0" smtClean="0">
                  <a:solidFill>
                    <a:srgbClr val="556771"/>
                  </a:solidFill>
                  <a:latin typeface="+mn-lt"/>
                </a:rPr>
                <a:t>)</a:t>
              </a:r>
              <a:endParaRPr lang="ru-RU" altLang="ru-RU" sz="900" b="1" dirty="0" smtClean="0">
                <a:solidFill>
                  <a:srgbClr val="556771"/>
                </a:solidFill>
                <a:latin typeface="+mn-lt"/>
              </a:endParaRPr>
            </a:p>
            <a:p>
              <a:pPr algn="ctr"/>
              <a:r>
                <a:rPr lang="en-US" altLang="ru-RU" sz="900" b="1" dirty="0" smtClean="0">
                  <a:latin typeface="+mn-lt"/>
                </a:rPr>
                <a:t>MB </a:t>
              </a:r>
              <a:r>
                <a:rPr lang="ru-RU" altLang="ru-RU" sz="900" b="1" dirty="0" smtClean="0">
                  <a:latin typeface="+mn-lt"/>
                </a:rPr>
                <a:t>00</a:t>
              </a:r>
              <a:r>
                <a:rPr lang="en-US" altLang="ru-RU" sz="900" b="1" dirty="0">
                  <a:solidFill>
                    <a:srgbClr val="C00000"/>
                  </a:solidFill>
                  <a:latin typeface="+mn-lt"/>
                </a:rPr>
                <a:t>XXXX</a:t>
              </a:r>
              <a:r>
                <a:rPr lang="ru-RU" altLang="ru-RU" sz="900" b="1" dirty="0" smtClean="0">
                  <a:latin typeface="+mn-lt"/>
                </a:rPr>
                <a:t>0000</a:t>
              </a:r>
              <a:endParaRPr lang="ru-RU" altLang="ru-RU" sz="900" b="1" dirty="0">
                <a:latin typeface="+mn-lt"/>
              </a:endParaRPr>
            </a:p>
          </p:txBody>
        </p:sp>
        <p:sp>
          <p:nvSpPr>
            <p:cNvPr id="83" name="Скругленный прямоугольник 10"/>
            <p:cNvSpPr>
              <a:spLocks noChangeArrowheads="1"/>
            </p:cNvSpPr>
            <p:nvPr/>
          </p:nvSpPr>
          <p:spPr bwMode="auto">
            <a:xfrm>
              <a:off x="3490077" y="4070956"/>
              <a:ext cx="1666464" cy="6940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rgbClr val="61636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900" b="1" dirty="0">
                  <a:solidFill>
                    <a:srgbClr val="556771"/>
                  </a:solidFill>
                  <a:latin typeface="+mn-lt"/>
                </a:rPr>
                <a:t>Фондовый </a:t>
              </a:r>
              <a:r>
                <a:rPr lang="ru-RU" altLang="ru-RU" sz="900" b="1" dirty="0" smtClean="0">
                  <a:solidFill>
                    <a:srgbClr val="556771"/>
                  </a:solidFill>
                  <a:latin typeface="+mn-lt"/>
                </a:rPr>
                <a:t>рынок</a:t>
              </a:r>
              <a:endParaRPr lang="en-US" altLang="ru-RU" sz="900" b="1" dirty="0" smtClean="0">
                <a:solidFill>
                  <a:srgbClr val="556771"/>
                </a:solidFill>
                <a:latin typeface="+mn-lt"/>
              </a:endParaRPr>
            </a:p>
            <a:p>
              <a:pPr algn="ctr"/>
              <a:r>
                <a:rPr lang="ru-RU" altLang="ru-RU" sz="900" b="1" dirty="0" smtClean="0">
                  <a:solidFill>
                    <a:srgbClr val="556771"/>
                  </a:solidFill>
                  <a:latin typeface="+mn-lt"/>
                </a:rPr>
                <a:t> (Сектор Основной рынок)</a:t>
              </a:r>
            </a:p>
            <a:p>
              <a:pPr algn="ctr"/>
              <a:r>
                <a:rPr lang="en-US" altLang="ru-RU" sz="900" b="1" dirty="0">
                  <a:solidFill>
                    <a:srgbClr val="556771"/>
                  </a:solidFill>
                  <a:latin typeface="+mn-lt"/>
                </a:rPr>
                <a:t>(ASTS</a:t>
              </a:r>
              <a:r>
                <a:rPr lang="en-US" altLang="ru-RU" sz="900" b="1" dirty="0" smtClean="0">
                  <a:solidFill>
                    <a:srgbClr val="556771"/>
                  </a:solidFill>
                  <a:latin typeface="+mn-lt"/>
                </a:rPr>
                <a:t>)</a:t>
              </a:r>
              <a:endParaRPr lang="ru-RU" altLang="ru-RU" sz="900" b="1" dirty="0" smtClean="0">
                <a:solidFill>
                  <a:srgbClr val="556771"/>
                </a:solidFill>
                <a:latin typeface="+mn-lt"/>
              </a:endParaRPr>
            </a:p>
            <a:p>
              <a:pPr algn="ctr"/>
              <a:r>
                <a:rPr lang="en-US" altLang="ru-RU" sz="900" b="1" dirty="0">
                  <a:latin typeface="+mn-lt"/>
                </a:rPr>
                <a:t>M</a:t>
              </a:r>
              <a:r>
                <a:rPr lang="en-US" altLang="ru-RU" sz="900" b="1" dirty="0" smtClean="0">
                  <a:latin typeface="+mn-lt"/>
                </a:rPr>
                <a:t>C </a:t>
              </a:r>
              <a:r>
                <a:rPr lang="ru-RU" altLang="ru-RU" sz="900" b="1" dirty="0" smtClean="0">
                  <a:latin typeface="+mn-lt"/>
                </a:rPr>
                <a:t>00</a:t>
              </a:r>
              <a:r>
                <a:rPr lang="en-US" altLang="ru-RU" sz="900" b="1" dirty="0">
                  <a:solidFill>
                    <a:srgbClr val="CE1126"/>
                  </a:solidFill>
                  <a:latin typeface="+mn-lt"/>
                </a:rPr>
                <a:t>XXXX</a:t>
              </a:r>
              <a:r>
                <a:rPr lang="ru-RU" altLang="ru-RU" sz="900" b="1" dirty="0" smtClean="0">
                  <a:latin typeface="+mn-lt"/>
                </a:rPr>
                <a:t>0000</a:t>
              </a:r>
              <a:endParaRPr lang="en-US" altLang="ru-RU" sz="900" b="1" dirty="0">
                <a:latin typeface="+mn-lt"/>
              </a:endParaRPr>
            </a:p>
          </p:txBody>
        </p:sp>
        <p:sp>
          <p:nvSpPr>
            <p:cNvPr id="84" name="Скругленный прямоугольник 10"/>
            <p:cNvSpPr>
              <a:spLocks noChangeArrowheads="1"/>
            </p:cNvSpPr>
            <p:nvPr/>
          </p:nvSpPr>
          <p:spPr bwMode="auto">
            <a:xfrm>
              <a:off x="5303445" y="4081544"/>
              <a:ext cx="1137243" cy="68194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rgbClr val="61636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900" b="1" dirty="0">
                  <a:solidFill>
                    <a:srgbClr val="556771"/>
                  </a:solidFill>
                  <a:latin typeface="+mn-lt"/>
                </a:rPr>
                <a:t>Рынок </a:t>
              </a:r>
              <a:r>
                <a:rPr lang="ru-RU" altLang="ru-RU" sz="900" b="1" dirty="0" smtClean="0">
                  <a:solidFill>
                    <a:srgbClr val="556771"/>
                  </a:solidFill>
                  <a:latin typeface="+mn-lt"/>
                </a:rPr>
                <a:t>ПФИ (</a:t>
              </a:r>
              <a:r>
                <a:rPr lang="ru-RU" altLang="ru-RU" sz="900" b="1" dirty="0">
                  <a:solidFill>
                    <a:srgbClr val="556771"/>
                  </a:solidFill>
                  <a:latin typeface="+mn-lt"/>
                </a:rPr>
                <a:t>Навигатор</a:t>
              </a:r>
              <a:r>
                <a:rPr lang="ru-RU" altLang="ru-RU" sz="900" b="1" dirty="0" smtClean="0">
                  <a:solidFill>
                    <a:srgbClr val="556771"/>
                  </a:solidFill>
                  <a:latin typeface="+mn-lt"/>
                </a:rPr>
                <a:t>)</a:t>
              </a:r>
            </a:p>
            <a:p>
              <a:pPr algn="ctr"/>
              <a:r>
                <a:rPr lang="en-US" altLang="ru-RU" sz="900" b="1" dirty="0">
                  <a:latin typeface="+mn-lt"/>
                </a:rPr>
                <a:t>MF 00</a:t>
              </a:r>
              <a:r>
                <a:rPr lang="en-US" altLang="ru-RU" sz="900" b="1" dirty="0">
                  <a:solidFill>
                    <a:srgbClr val="C00000"/>
                  </a:solidFill>
                  <a:latin typeface="+mn-lt"/>
                </a:rPr>
                <a:t>XXXX</a:t>
              </a:r>
              <a:r>
                <a:rPr lang="en-US" altLang="ru-RU" sz="900" b="1" dirty="0">
                  <a:latin typeface="+mn-lt"/>
                </a:rPr>
                <a:t>0000</a:t>
              </a:r>
              <a:endParaRPr lang="ru-RU" altLang="ru-RU" sz="900" b="1" dirty="0">
                <a:latin typeface="+mn-lt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2216051" y="5121021"/>
              <a:ext cx="3835894" cy="1566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2611060" y="3711211"/>
              <a:ext cx="4709878" cy="4240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Московская Биржа</a:t>
              </a:r>
            </a:p>
          </p:txBody>
        </p:sp>
        <p:sp>
          <p:nvSpPr>
            <p:cNvPr id="88" name="Скругленный прямоугольник 10"/>
            <p:cNvSpPr>
              <a:spLocks noChangeArrowheads="1"/>
            </p:cNvSpPr>
            <p:nvPr/>
          </p:nvSpPr>
          <p:spPr bwMode="auto">
            <a:xfrm>
              <a:off x="6604875" y="4078186"/>
              <a:ext cx="1238771" cy="68684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rgbClr val="61636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900" b="1" dirty="0" smtClean="0">
                  <a:solidFill>
                    <a:srgbClr val="556771"/>
                  </a:solidFill>
                  <a:latin typeface="+mn-lt"/>
                </a:rPr>
                <a:t>Срочный рынок </a:t>
              </a:r>
              <a:r>
                <a:rPr lang="en-US" altLang="ru-RU" sz="900" b="1" dirty="0">
                  <a:solidFill>
                    <a:srgbClr val="556771"/>
                  </a:solidFill>
                  <a:latin typeface="+mn-lt"/>
                </a:rPr>
                <a:t>(SPECTRA</a:t>
              </a:r>
              <a:r>
                <a:rPr lang="en-US" altLang="ru-RU" sz="900" b="1" dirty="0" smtClean="0">
                  <a:solidFill>
                    <a:srgbClr val="556771"/>
                  </a:solidFill>
                  <a:latin typeface="+mn-lt"/>
                </a:rPr>
                <a:t>)</a:t>
              </a:r>
              <a:endParaRPr lang="ru-RU" altLang="ru-RU" sz="900" b="1" dirty="0" smtClean="0">
                <a:solidFill>
                  <a:srgbClr val="556771"/>
                </a:solidFill>
                <a:latin typeface="+mn-lt"/>
              </a:endParaRPr>
            </a:p>
            <a:p>
              <a:pPr algn="ctr"/>
              <a:r>
                <a:rPr lang="ru-RU" altLang="ru-RU" sz="900" b="1" dirty="0">
                  <a:latin typeface="+mn-lt"/>
                </a:rPr>
                <a:t>Код РТС: </a:t>
              </a:r>
              <a:r>
                <a:rPr lang="en-US" altLang="ru-RU" sz="900" b="1" dirty="0">
                  <a:latin typeface="+mn-lt"/>
                </a:rPr>
                <a:t>ABCDE</a:t>
              </a:r>
            </a:p>
          </p:txBody>
        </p:sp>
        <p:sp>
          <p:nvSpPr>
            <p:cNvPr id="89" name="Скругленный прямоугольник 10"/>
            <p:cNvSpPr>
              <a:spLocks noChangeArrowheads="1"/>
            </p:cNvSpPr>
            <p:nvPr/>
          </p:nvSpPr>
          <p:spPr bwMode="auto">
            <a:xfrm>
              <a:off x="4185857" y="5648634"/>
              <a:ext cx="1345622" cy="212227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5000"/>
                <a:lumOff val="35000"/>
              </a:schemeClr>
            </a:solidFill>
            <a:ln w="19050" algn="ctr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100" b="1" dirty="0" smtClean="0">
                  <a:solidFill>
                    <a:schemeClr val="bg1"/>
                  </a:solidFill>
                  <a:latin typeface="+mn-lt"/>
                </a:rPr>
                <a:t>НКЦ </a:t>
              </a:r>
              <a:r>
                <a:rPr lang="en-US" altLang="ru-RU" sz="1100" b="1" dirty="0">
                  <a:solidFill>
                    <a:schemeClr val="bg1"/>
                  </a:solidFill>
                  <a:latin typeface="+mn-lt"/>
                </a:rPr>
                <a:t>(</a:t>
              </a:r>
              <a:r>
                <a:rPr lang="en-US" altLang="ru-RU" sz="1050" b="1" dirty="0">
                  <a:solidFill>
                    <a:schemeClr val="bg1"/>
                  </a:solidFill>
                  <a:latin typeface="+mn-lt"/>
                </a:rPr>
                <a:t>E-CLIENTS</a:t>
              </a:r>
              <a:r>
                <a:rPr lang="en-US" altLang="ru-RU" sz="1100" b="1" dirty="0" smtClean="0">
                  <a:solidFill>
                    <a:schemeClr val="bg1"/>
                  </a:solidFill>
                  <a:latin typeface="+mn-lt"/>
                </a:rPr>
                <a:t>)</a:t>
              </a:r>
              <a:endParaRPr lang="en-US" altLang="ru-RU" sz="11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1" name="Стрелка вниз 90"/>
            <p:cNvSpPr/>
            <p:nvPr/>
          </p:nvSpPr>
          <p:spPr>
            <a:xfrm>
              <a:off x="4713237" y="4977884"/>
              <a:ext cx="262054" cy="599637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2973794" y="5072591"/>
              <a:ext cx="3730331" cy="28804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r"/>
              <a:endParaRPr lang="ru-RU" sz="1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0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Единый </a:t>
              </a:r>
              <a:r>
                <a:rPr lang="en-US" sz="10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xml</a:t>
              </a:r>
              <a:r>
                <a:rPr lang="ru-RU" sz="10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-файл регистрации </a:t>
              </a:r>
            </a:p>
            <a:p>
              <a:pPr algn="ctr"/>
              <a:r>
                <a:rPr lang="ru-RU" sz="1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</a:t>
              </a:r>
              <a:r>
                <a:rPr lang="ru-RU" sz="10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лиента на всех рынках </a:t>
              </a:r>
              <a:r>
                <a:rPr lang="ru-RU" sz="1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 единый отчет о </a:t>
              </a:r>
              <a:r>
                <a:rPr lang="ru-RU" sz="10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клиентах</a:t>
              </a:r>
              <a:endParaRPr lang="ru-RU" sz="105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ru-RU" sz="9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208168" y="1023875"/>
            <a:ext cx="2311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Необходимость формирования отчетов о клиентах по каждому рынку</a:t>
            </a:r>
            <a:endParaRPr lang="ru-RU" sz="800" b="1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558039" y="1796642"/>
            <a:ext cx="6678326" cy="1061226"/>
            <a:chOff x="1140254" y="1789381"/>
            <a:chExt cx="6678326" cy="1061226"/>
          </a:xfrm>
        </p:grpSpPr>
        <p:sp>
          <p:nvSpPr>
            <p:cNvPr id="12" name="Скругленный прямоугольник 10"/>
            <p:cNvSpPr>
              <a:spLocks noChangeArrowheads="1"/>
            </p:cNvSpPr>
            <p:nvPr/>
          </p:nvSpPr>
          <p:spPr bwMode="auto">
            <a:xfrm>
              <a:off x="1140254" y="1790046"/>
              <a:ext cx="1508821" cy="1056471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5000"/>
                <a:lumOff val="35000"/>
              </a:schemeClr>
            </a:solidFill>
            <a:ln w="19050" algn="ctr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ru-RU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Блок-схема: альтернативный процесс 62"/>
            <p:cNvSpPr>
              <a:spLocks noChangeArrowheads="1"/>
            </p:cNvSpPr>
            <p:nvPr/>
          </p:nvSpPr>
          <p:spPr bwMode="auto">
            <a:xfrm>
              <a:off x="1235902" y="2043448"/>
              <a:ext cx="1317524" cy="755723"/>
            </a:xfrm>
            <a:prstGeom prst="flowChartAlternateProcess">
              <a:avLst/>
            </a:prstGeom>
            <a:pattFill prst="lt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19050" algn="ctr">
              <a:noFill/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altLang="ru-RU" sz="1200" b="1" dirty="0"/>
            </a:p>
          </p:txBody>
        </p:sp>
        <p:sp>
          <p:nvSpPr>
            <p:cNvPr id="26" name="Скругленный прямоугольник 10"/>
            <p:cNvSpPr>
              <a:spLocks noChangeArrowheads="1"/>
            </p:cNvSpPr>
            <p:nvPr/>
          </p:nvSpPr>
          <p:spPr bwMode="auto">
            <a:xfrm>
              <a:off x="6425442" y="1794136"/>
              <a:ext cx="1393138" cy="1056471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5000"/>
                <a:lumOff val="35000"/>
              </a:schemeClr>
            </a:solidFill>
            <a:ln w="19050" algn="ctr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ru-RU" sz="105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0" name="Скругленный прямоугольник 10"/>
            <p:cNvSpPr>
              <a:spLocks noChangeArrowheads="1"/>
            </p:cNvSpPr>
            <p:nvPr/>
          </p:nvSpPr>
          <p:spPr bwMode="auto">
            <a:xfrm>
              <a:off x="1344171" y="2159266"/>
              <a:ext cx="1095052" cy="55520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rgbClr val="61636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900" b="1" dirty="0" smtClean="0">
                  <a:solidFill>
                    <a:srgbClr val="556771"/>
                  </a:solidFill>
                  <a:latin typeface="+mn-lt"/>
                </a:rPr>
                <a:t>Валютный рынок</a:t>
              </a:r>
            </a:p>
            <a:p>
              <a:pPr algn="ctr"/>
              <a:r>
                <a:rPr lang="en-US" altLang="ru-RU" sz="900" b="1" dirty="0" smtClean="0">
                  <a:latin typeface="+mn-lt"/>
                </a:rPr>
                <a:t>MB 00</a:t>
              </a:r>
              <a:r>
                <a:rPr lang="en-US" altLang="ru-RU" sz="900" b="1" dirty="0" smtClean="0">
                  <a:solidFill>
                    <a:srgbClr val="C00000"/>
                  </a:solidFill>
                  <a:latin typeface="+mn-lt"/>
                </a:rPr>
                <a:t>XXXX</a:t>
              </a:r>
              <a:r>
                <a:rPr lang="en-US" altLang="ru-RU" sz="900" b="1" dirty="0" smtClean="0">
                  <a:latin typeface="+mn-lt"/>
                </a:rPr>
                <a:t>0000</a:t>
              </a:r>
              <a:endParaRPr lang="ru-RU" altLang="ru-RU" sz="900" b="1" dirty="0">
                <a:latin typeface="+mn-lt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425442" y="1794136"/>
              <a:ext cx="1238771" cy="229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ex – </a:t>
              </a:r>
              <a:r>
                <a:rPr lang="ru-RU" sz="900" b="1" dirty="0">
                  <a:solidFill>
                    <a:schemeClr val="bg1"/>
                  </a:solidFill>
                </a:rPr>
                <a:t>РТС (</a:t>
              </a:r>
              <a:r>
                <a:rPr lang="en-US" sz="900" b="1" dirty="0">
                  <a:solidFill>
                    <a:schemeClr val="bg1"/>
                  </a:solidFill>
                </a:rPr>
                <a:t>word</a:t>
              </a:r>
              <a:r>
                <a:rPr lang="ru-RU" sz="900" b="1" dirty="0">
                  <a:solidFill>
                    <a:schemeClr val="bg1"/>
                  </a:solidFill>
                </a:rPr>
                <a:t> файл)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174390" y="1789382"/>
              <a:ext cx="1474685" cy="2123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err="1">
                  <a:solidFill>
                    <a:schemeClr val="bg1"/>
                  </a:solidFill>
                </a:rPr>
                <a:t>ex</a:t>
              </a:r>
              <a:r>
                <a:rPr lang="ru-RU" sz="800" b="1" dirty="0">
                  <a:solidFill>
                    <a:schemeClr val="bg1"/>
                  </a:solidFill>
                </a:rPr>
                <a:t> – ММВБ – регистрация по ЭДО (</a:t>
              </a:r>
              <a:r>
                <a:rPr lang="ru-RU" sz="800" b="1" dirty="0" err="1">
                  <a:solidFill>
                    <a:schemeClr val="bg1"/>
                  </a:solidFill>
                </a:rPr>
                <a:t>txt</a:t>
              </a:r>
              <a:r>
                <a:rPr lang="ru-RU" sz="800" b="1" dirty="0">
                  <a:solidFill>
                    <a:schemeClr val="bg1"/>
                  </a:solidFill>
                </a:rPr>
                <a:t> файл)</a:t>
              </a:r>
            </a:p>
          </p:txBody>
        </p:sp>
        <p:sp>
          <p:nvSpPr>
            <p:cNvPr id="25" name="Блок-схема: альтернативный процесс 62"/>
            <p:cNvSpPr>
              <a:spLocks noChangeArrowheads="1"/>
            </p:cNvSpPr>
            <p:nvPr/>
          </p:nvSpPr>
          <p:spPr bwMode="auto">
            <a:xfrm>
              <a:off x="6514639" y="2052974"/>
              <a:ext cx="1224170" cy="754221"/>
            </a:xfrm>
            <a:prstGeom prst="flowChartAlternateProcess">
              <a:avLst/>
            </a:prstGeom>
            <a:pattFill prst="lt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19050" algn="ctr">
              <a:noFill/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altLang="ru-RU" sz="1200" b="1"/>
            </a:p>
          </p:txBody>
        </p:sp>
        <p:sp>
          <p:nvSpPr>
            <p:cNvPr id="64" name="Скругленный прямоугольник 10"/>
            <p:cNvSpPr>
              <a:spLocks noChangeArrowheads="1"/>
            </p:cNvSpPr>
            <p:nvPr/>
          </p:nvSpPr>
          <p:spPr bwMode="auto">
            <a:xfrm>
              <a:off x="6611075" y="2169901"/>
              <a:ext cx="1043275" cy="55409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rgbClr val="61636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900" b="1" dirty="0">
                  <a:solidFill>
                    <a:srgbClr val="556771"/>
                  </a:solidFill>
                  <a:latin typeface="+mn-lt"/>
                </a:rPr>
                <a:t>Срочный </a:t>
              </a:r>
              <a:r>
                <a:rPr lang="ru-RU" altLang="ru-RU" sz="900" b="1" dirty="0" smtClean="0">
                  <a:solidFill>
                    <a:srgbClr val="556771"/>
                  </a:solidFill>
                  <a:latin typeface="+mn-lt"/>
                </a:rPr>
                <a:t>рынок</a:t>
              </a:r>
            </a:p>
            <a:p>
              <a:pPr algn="ctr"/>
              <a:r>
                <a:rPr lang="ru-RU" altLang="ru-RU" sz="900" b="1" dirty="0" smtClean="0">
                  <a:latin typeface="+mn-lt"/>
                </a:rPr>
                <a:t>Код РТС: </a:t>
              </a:r>
              <a:r>
                <a:rPr lang="en-US" altLang="ru-RU" sz="900" b="1" dirty="0">
                  <a:latin typeface="+mn-lt"/>
                </a:rPr>
                <a:t>ABCDE</a:t>
              </a:r>
            </a:p>
          </p:txBody>
        </p:sp>
        <p:sp>
          <p:nvSpPr>
            <p:cNvPr id="48" name="Скругленный прямоугольник 10"/>
            <p:cNvSpPr>
              <a:spLocks noChangeArrowheads="1"/>
            </p:cNvSpPr>
            <p:nvPr/>
          </p:nvSpPr>
          <p:spPr bwMode="auto">
            <a:xfrm>
              <a:off x="2736075" y="1789382"/>
              <a:ext cx="1953531" cy="1056471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5000"/>
                <a:lumOff val="35000"/>
              </a:schemeClr>
            </a:solidFill>
            <a:ln w="19050" algn="ctr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ru-RU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736075" y="1790045"/>
              <a:ext cx="1954484" cy="2123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err="1">
                  <a:solidFill>
                    <a:schemeClr val="bg1"/>
                  </a:solidFill>
                </a:rPr>
                <a:t>ex</a:t>
              </a:r>
              <a:r>
                <a:rPr lang="ru-RU" sz="800" b="1" dirty="0">
                  <a:solidFill>
                    <a:schemeClr val="bg1"/>
                  </a:solidFill>
                </a:rPr>
                <a:t> – ММВБ – регистрация по ЭДО </a:t>
              </a:r>
              <a:endParaRPr lang="en-US" sz="8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800" b="1" dirty="0" smtClean="0">
                  <a:solidFill>
                    <a:schemeClr val="bg1"/>
                  </a:solidFill>
                </a:rPr>
                <a:t>(</a:t>
              </a:r>
              <a:r>
                <a:rPr lang="ru-RU" sz="800" b="1" dirty="0" err="1">
                  <a:solidFill>
                    <a:schemeClr val="bg1"/>
                  </a:solidFill>
                </a:rPr>
                <a:t>txt</a:t>
              </a:r>
              <a:r>
                <a:rPr lang="ru-RU" sz="800" b="1" dirty="0">
                  <a:solidFill>
                    <a:schemeClr val="bg1"/>
                  </a:solidFill>
                </a:rPr>
                <a:t> файл)</a:t>
              </a:r>
            </a:p>
          </p:txBody>
        </p:sp>
        <p:sp>
          <p:nvSpPr>
            <p:cNvPr id="44" name="Блок-схема: альтернативный процесс 62"/>
            <p:cNvSpPr>
              <a:spLocks noChangeArrowheads="1"/>
            </p:cNvSpPr>
            <p:nvPr/>
          </p:nvSpPr>
          <p:spPr bwMode="auto">
            <a:xfrm>
              <a:off x="2837551" y="2043448"/>
              <a:ext cx="1744713" cy="751410"/>
            </a:xfrm>
            <a:prstGeom prst="flowChartAlternateProcess">
              <a:avLst/>
            </a:prstGeom>
            <a:pattFill prst="lt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19050" algn="ctr">
              <a:noFill/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altLang="ru-RU" sz="1200" b="1" dirty="0"/>
            </a:p>
          </p:txBody>
        </p:sp>
        <p:sp>
          <p:nvSpPr>
            <p:cNvPr id="41" name="Скругленный прямоугольник 10"/>
            <p:cNvSpPr>
              <a:spLocks noChangeArrowheads="1"/>
            </p:cNvSpPr>
            <p:nvPr/>
          </p:nvSpPr>
          <p:spPr bwMode="auto">
            <a:xfrm>
              <a:off x="2934827" y="2165395"/>
              <a:ext cx="1568449" cy="54294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rgbClr val="61636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900" b="1" dirty="0">
                  <a:solidFill>
                    <a:srgbClr val="556771"/>
                  </a:solidFill>
                  <a:latin typeface="+mn-lt"/>
                </a:rPr>
                <a:t>Фондовый </a:t>
              </a:r>
              <a:r>
                <a:rPr lang="ru-RU" altLang="ru-RU" sz="900" b="1" dirty="0" smtClean="0">
                  <a:solidFill>
                    <a:srgbClr val="556771"/>
                  </a:solidFill>
                  <a:latin typeface="+mn-lt"/>
                </a:rPr>
                <a:t>рынок</a:t>
              </a:r>
              <a:endParaRPr lang="en-US" altLang="ru-RU" sz="900" b="1" dirty="0" smtClean="0">
                <a:solidFill>
                  <a:srgbClr val="556771"/>
                </a:solidFill>
                <a:latin typeface="+mn-lt"/>
              </a:endParaRPr>
            </a:p>
            <a:p>
              <a:pPr algn="ctr"/>
              <a:r>
                <a:rPr lang="ru-RU" altLang="ru-RU" sz="900" b="1" dirty="0" smtClean="0">
                  <a:solidFill>
                    <a:srgbClr val="556771"/>
                  </a:solidFill>
                  <a:latin typeface="+mn-lt"/>
                </a:rPr>
                <a:t> (Сектор Основной рынок)</a:t>
              </a:r>
              <a:r>
                <a:rPr lang="en-US" altLang="ru-RU" sz="900" b="1" dirty="0" smtClean="0">
                  <a:solidFill>
                    <a:srgbClr val="556771"/>
                  </a:solidFill>
                  <a:latin typeface="+mn-lt"/>
                </a:rPr>
                <a:t> </a:t>
              </a:r>
            </a:p>
            <a:p>
              <a:pPr algn="ctr"/>
              <a:r>
                <a:rPr lang="en-US" altLang="ru-RU" sz="900" b="1" dirty="0" smtClean="0">
                  <a:latin typeface="+mn-lt"/>
                </a:rPr>
                <a:t>MC 00</a:t>
              </a:r>
              <a:r>
                <a:rPr lang="en-US" altLang="ru-RU" sz="900" b="1" dirty="0">
                  <a:solidFill>
                    <a:srgbClr val="C00000"/>
                  </a:solidFill>
                  <a:latin typeface="+mn-lt"/>
                </a:rPr>
                <a:t>XXXX</a:t>
              </a:r>
              <a:r>
                <a:rPr lang="en-US" altLang="ru-RU" sz="900" b="1" dirty="0" smtClean="0">
                  <a:latin typeface="+mn-lt"/>
                </a:rPr>
                <a:t>0000</a:t>
              </a:r>
              <a:endParaRPr lang="ru-RU" altLang="ru-RU" sz="900" b="1" dirty="0">
                <a:latin typeface="+mn-lt"/>
              </a:endParaRPr>
            </a:p>
          </p:txBody>
        </p:sp>
        <p:sp>
          <p:nvSpPr>
            <p:cNvPr id="54" name="Скругленный прямоугольник 10"/>
            <p:cNvSpPr>
              <a:spLocks noChangeArrowheads="1"/>
            </p:cNvSpPr>
            <p:nvPr/>
          </p:nvSpPr>
          <p:spPr bwMode="auto">
            <a:xfrm>
              <a:off x="4780703" y="1789381"/>
              <a:ext cx="1533812" cy="1056471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5000"/>
                <a:lumOff val="35000"/>
              </a:schemeClr>
            </a:solidFill>
            <a:ln w="19050" algn="ctr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ru-RU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780702" y="1790046"/>
              <a:ext cx="1474685" cy="2123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err="1">
                  <a:solidFill>
                    <a:schemeClr val="bg1"/>
                  </a:solidFill>
                </a:rPr>
                <a:t>ex</a:t>
              </a:r>
              <a:r>
                <a:rPr lang="ru-RU" sz="800" b="1" dirty="0">
                  <a:solidFill>
                    <a:schemeClr val="bg1"/>
                  </a:solidFill>
                </a:rPr>
                <a:t> – ММВБ – регистрация </a:t>
              </a:r>
              <a:endParaRPr lang="en-US" sz="8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800" b="1" dirty="0" smtClean="0">
                  <a:solidFill>
                    <a:schemeClr val="bg1"/>
                  </a:solidFill>
                </a:rPr>
                <a:t>по </a:t>
              </a:r>
              <a:r>
                <a:rPr lang="ru-RU" sz="800" b="1" dirty="0">
                  <a:solidFill>
                    <a:schemeClr val="bg1"/>
                  </a:solidFill>
                </a:rPr>
                <a:t>ЭДО (</a:t>
              </a:r>
              <a:r>
                <a:rPr lang="ru-RU" sz="800" b="1" dirty="0" err="1">
                  <a:solidFill>
                    <a:schemeClr val="bg1"/>
                  </a:solidFill>
                </a:rPr>
                <a:t>txt</a:t>
              </a:r>
              <a:r>
                <a:rPr lang="ru-RU" sz="800" b="1" dirty="0">
                  <a:solidFill>
                    <a:schemeClr val="bg1"/>
                  </a:solidFill>
                </a:rPr>
                <a:t> файл)</a:t>
              </a:r>
            </a:p>
          </p:txBody>
        </p:sp>
        <p:sp>
          <p:nvSpPr>
            <p:cNvPr id="46" name="Блок-схема: альтернативный процесс 62"/>
            <p:cNvSpPr>
              <a:spLocks noChangeArrowheads="1"/>
            </p:cNvSpPr>
            <p:nvPr/>
          </p:nvSpPr>
          <p:spPr bwMode="auto">
            <a:xfrm>
              <a:off x="4892421" y="2039136"/>
              <a:ext cx="1279655" cy="755722"/>
            </a:xfrm>
            <a:prstGeom prst="flowChartAlternateProcess">
              <a:avLst/>
            </a:prstGeom>
            <a:pattFill prst="lt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19050" algn="ctr">
              <a:noFill/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altLang="ru-RU" sz="1200" b="1" dirty="0"/>
            </a:p>
          </p:txBody>
        </p:sp>
        <p:sp>
          <p:nvSpPr>
            <p:cNvPr id="43" name="Скругленный прямоугольник 10"/>
            <p:cNvSpPr>
              <a:spLocks noChangeArrowheads="1"/>
            </p:cNvSpPr>
            <p:nvPr/>
          </p:nvSpPr>
          <p:spPr bwMode="auto">
            <a:xfrm>
              <a:off x="4999312" y="2160376"/>
              <a:ext cx="1073515" cy="54977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rgbClr val="61636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900" b="1" dirty="0">
                  <a:solidFill>
                    <a:srgbClr val="556771"/>
                  </a:solidFill>
                  <a:latin typeface="+mn-lt"/>
                </a:rPr>
                <a:t>Рынок </a:t>
              </a:r>
              <a:r>
                <a:rPr lang="ru-RU" altLang="ru-RU" sz="900" b="1" dirty="0" smtClean="0">
                  <a:solidFill>
                    <a:srgbClr val="556771"/>
                  </a:solidFill>
                  <a:latin typeface="+mn-lt"/>
                </a:rPr>
                <a:t>ПФИ</a:t>
              </a:r>
              <a:endParaRPr lang="en-US" altLang="ru-RU" sz="900" b="1" dirty="0" smtClean="0">
                <a:solidFill>
                  <a:srgbClr val="556771"/>
                </a:solidFill>
                <a:latin typeface="+mn-lt"/>
              </a:endParaRPr>
            </a:p>
            <a:p>
              <a:pPr algn="ctr"/>
              <a:r>
                <a:rPr lang="en-US" altLang="ru-RU" sz="900" b="1" dirty="0" smtClean="0">
                  <a:latin typeface="+mn-lt"/>
                </a:rPr>
                <a:t>MF 00</a:t>
              </a:r>
              <a:r>
                <a:rPr lang="en-US" altLang="ru-RU" sz="900" b="1" dirty="0">
                  <a:solidFill>
                    <a:srgbClr val="C00000"/>
                  </a:solidFill>
                  <a:latin typeface="+mn-lt"/>
                </a:rPr>
                <a:t>XXXX</a:t>
              </a:r>
              <a:r>
                <a:rPr lang="en-US" altLang="ru-RU" sz="900" b="1" dirty="0" smtClean="0">
                  <a:latin typeface="+mn-lt"/>
                </a:rPr>
                <a:t>0000</a:t>
              </a:r>
              <a:endParaRPr lang="ru-RU" altLang="ru-RU" sz="900" b="1" dirty="0">
                <a:latin typeface="+mn-lt"/>
              </a:endParaRPr>
            </a:p>
          </p:txBody>
        </p:sp>
      </p:grpSp>
      <p:cxnSp>
        <p:nvCxnSpPr>
          <p:cNvPr id="56" name="Прямая со стрелкой 55"/>
          <p:cNvCxnSpPr/>
          <p:nvPr/>
        </p:nvCxnSpPr>
        <p:spPr>
          <a:xfrm>
            <a:off x="4185046" y="1660067"/>
            <a:ext cx="0" cy="1413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918848" y="1660067"/>
            <a:ext cx="0" cy="1413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6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20" y="6281588"/>
            <a:ext cx="45366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ahoma" pitchFamily="34" charset="0"/>
                <a:cs typeface="Tahoma" pitchFamily="34" charset="0"/>
              </a:rPr>
              <a:t>Новая схема регистрации Клиентов Участников клиринга/торгов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91150" y="171170"/>
            <a:ext cx="7901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реализации 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50" y="6311290"/>
            <a:ext cx="42485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Новая схема регистрации </a:t>
            </a:r>
            <a:r>
              <a:rPr lang="ru-RU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клиентов </a:t>
            </a:r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Участников </a:t>
            </a:r>
            <a:r>
              <a:rPr lang="ru-RU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клиринга/торгов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8560" y="620610"/>
            <a:ext cx="775743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параллельной эксплуатации планируется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установить в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течение 5,5 месяцев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клиентов, имеющих собственное ПО и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месяца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для пользователей ПО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Micex-eDoc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Client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время параллельной эксплуатации для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планируется использовать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новый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-формат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 и старые форматы (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txt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–формат и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–формат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августе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запланирована реализация возможности подготовки файлов в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xml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-формате для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регистрации клиентов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Личном кабинете клиента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Составлен график перехода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каждой группы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Участников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обслуживаемых персональными менеджерами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Участников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использующих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собственное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для регистрации клиентов будет предложено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удобное время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перехода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новый формат файлов,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предварительно согласованное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Биржей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Отключение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старой схемы регистрации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квартале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2016г.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озможность Участника перерегистрировать клиентов путем приведения их к одной записи с указанием участия на всех рынках (не обязательное требование).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 bwMode="auto">
          <a:xfrm>
            <a:off x="971500" y="188550"/>
            <a:ext cx="7921100" cy="90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ИЗМЕНЕНИЯ ДЕЙСТВУЮЩЕЙ СХЕМЫ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организации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ЕДИНОЙ РЕГИСТРАЦИИ КЛИЕНТОВ (ЕРК)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499" y="921183"/>
            <a:ext cx="5501961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Единой базы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данных регистрации к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лиентов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(далее – E-CLIENTS), которая содержит информацию о всех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клиентах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Участников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всех рынках. Создание единого унифицированного формата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документов и стандарты их заполнений, направляемых при регистрации/изменении/прекращении регистрации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клиентов. </a:t>
            </a:r>
            <a:endParaRPr lang="en-US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Стадия: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тестирование E-CLIENTS</a:t>
            </a:r>
            <a:endParaRPr lang="ru-RU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направлении файла регистрации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клиентов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фондового и валютного рынков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(текущая регистрация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ASTS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последующая ЕРК) необходимо использовать </a:t>
            </a:r>
            <a:r>
              <a:rPr lang="ru-RU" sz="1100" u="sng" dirty="0"/>
              <a:t>сертификат ключа подписи Копылова М.Э</a:t>
            </a:r>
            <a:r>
              <a:rPr lang="ru-RU" sz="1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добавлении к действующим сертификатам). </a:t>
            </a:r>
            <a:endParaRPr lang="ru-RU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внедрения формата 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xml.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файла, файлы для регистрации клиентов на срочном рынке также необходимо будет шифровать ключами Копылова М.Э.</a:t>
            </a: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-2286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Каждому </a:t>
            </a:r>
            <a:r>
              <a:rPr lang="ru-RU" sz="1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Участнику торгов/клиринга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присваивается единый уникальный код (далее – Уникод) для удобного взаимодействия с Группой МБ. В качестве Уникода предполагается использовать значащие цифры действующего идентификатора Участника фондового или валютного рынка (10 цифр). Планируется, что для идентификатора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MC00</a:t>
            </a:r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XXXX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0000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Уникод будет равен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</a:t>
            </a:r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XXXX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0000.</a:t>
            </a: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Стадия:</a:t>
            </a:r>
            <a:r>
              <a:rPr lang="ru-RU" sz="11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 Участникам торгов присвоены Уникоды (270 Уникодов в рамках заключенных новых Договоров ИТС)</a:t>
            </a: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случае наличия у Участника двух идентификаторов Участника торгов на одном рынке, необходимо осуществлять регистрацию клиентов только на один из присвоенных идентификаторов, соответствующий Уникоду. 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Файлы регистрации клиентов </a:t>
            </a:r>
            <a:r>
              <a:rPr lang="ru-RU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txt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-формата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–формата упраздняются и заменяются единым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унифицированным форматом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стандарта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xml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Стадия: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новый формат файла 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xml.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разработан и находится в стадии тестирования.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50" y="6311290"/>
            <a:ext cx="42485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Новая схема регистрации </a:t>
            </a:r>
            <a:r>
              <a:rPr lang="ru-RU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клиентов </a:t>
            </a:r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Участников </a:t>
            </a:r>
            <a:r>
              <a:rPr lang="ru-RU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клиринга/торгов</a:t>
            </a:r>
          </a:p>
          <a:p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7063424" y="3212970"/>
            <a:ext cx="1661606" cy="1584220"/>
            <a:chOff x="6312864" y="1831416"/>
            <a:chExt cx="2001760" cy="187823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864" y="1831416"/>
              <a:ext cx="2001760" cy="1878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Прямая со стрелкой 9"/>
            <p:cNvCxnSpPr/>
            <p:nvPr/>
          </p:nvCxnSpPr>
          <p:spPr>
            <a:xfrm>
              <a:off x="7125439" y="2492870"/>
              <a:ext cx="182941" cy="363037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7380390" y="2492870"/>
              <a:ext cx="144020" cy="363037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61" y="1098272"/>
            <a:ext cx="2563434" cy="10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48330" y="2492870"/>
            <a:ext cx="1871025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</a:t>
            </a:r>
            <a:r>
              <a:rPr 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XXXX</a:t>
            </a:r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0000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210"/>
          <p:cNvSpPr txBox="1"/>
          <p:nvPr/>
        </p:nvSpPr>
        <p:spPr>
          <a:xfrm>
            <a:off x="4211950" y="6311290"/>
            <a:ext cx="42485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Новая схема регистрации </a:t>
            </a:r>
            <a:r>
              <a:rPr lang="ru-RU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клиентов </a:t>
            </a:r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Участников </a:t>
            </a:r>
            <a:r>
              <a:rPr lang="ru-RU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клиринга/торгов</a:t>
            </a:r>
          </a:p>
          <a:p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33332" y="397068"/>
            <a:ext cx="8521252" cy="5478188"/>
            <a:chOff x="533332" y="397068"/>
            <a:chExt cx="8521252" cy="5478188"/>
          </a:xfrm>
        </p:grpSpPr>
        <p:cxnSp>
          <p:nvCxnSpPr>
            <p:cNvPr id="69" name="Прямая соединительная линия 68"/>
            <p:cNvCxnSpPr/>
            <p:nvPr>
              <p:custDataLst>
                <p:tags r:id="rId1"/>
              </p:custDataLst>
            </p:nvPr>
          </p:nvCxnSpPr>
          <p:spPr bwMode="auto">
            <a:xfrm>
              <a:off x="8166392" y="2203005"/>
              <a:ext cx="312" cy="2621643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>
              <p:custDataLst>
                <p:tags r:id="rId2"/>
              </p:custDataLst>
            </p:nvPr>
          </p:nvCxnSpPr>
          <p:spPr bwMode="auto">
            <a:xfrm flipH="1">
              <a:off x="7526889" y="2230459"/>
              <a:ext cx="1" cy="2579901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Группа 9"/>
            <p:cNvGrpSpPr/>
            <p:nvPr/>
          </p:nvGrpSpPr>
          <p:grpSpPr>
            <a:xfrm>
              <a:off x="533332" y="397068"/>
              <a:ext cx="8521252" cy="5478188"/>
              <a:chOff x="467430" y="-1539690"/>
              <a:chExt cx="8521252" cy="5478188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467430" y="-1539690"/>
                <a:ext cx="8337753" cy="5478188"/>
                <a:chOff x="467313" y="8642"/>
                <a:chExt cx="8437023" cy="5478188"/>
              </a:xfrm>
            </p:grpSpPr>
            <p:sp>
              <p:nvSpPr>
                <p:cNvPr id="75" name="Прямоугольник 74"/>
                <p:cNvSpPr/>
                <p:nvPr/>
              </p:nvSpPr>
              <p:spPr>
                <a:xfrm>
                  <a:off x="925528" y="8642"/>
                  <a:ext cx="794186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График работы </a:t>
                  </a:r>
                  <a:r>
                    <a:rPr lang="ru-RU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с У</a:t>
                  </a:r>
                  <a:r>
                    <a:rPr lang="ru-RU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частниками</a:t>
                  </a:r>
                  <a:endParaRPr lang="ru-RU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Прямоугольник 70"/>
                <p:cNvSpPr/>
                <p:nvPr/>
              </p:nvSpPr>
              <p:spPr>
                <a:xfrm>
                  <a:off x="467313" y="4643982"/>
                  <a:ext cx="2186021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indent="450000" algn="just">
                    <a:spcAft>
                      <a:spcPts val="1200"/>
                    </a:spcAft>
                  </a:pPr>
                  <a:r>
                    <a:rPr lang="ru-RU" sz="1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Легенда:</a:t>
                  </a:r>
                  <a:endParaRPr lang="ru-RU" sz="1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" name="Группа 1"/>
                <p:cNvGrpSpPr/>
                <p:nvPr/>
              </p:nvGrpSpPr>
              <p:grpSpPr>
                <a:xfrm>
                  <a:off x="1040053" y="5029505"/>
                  <a:ext cx="7282681" cy="457325"/>
                  <a:chOff x="970177" y="5036389"/>
                  <a:chExt cx="7282681" cy="457325"/>
                </a:xfrm>
              </p:grpSpPr>
              <p:sp>
                <p:nvSpPr>
                  <p:cNvPr id="73" name="Пятиугольник 72"/>
                  <p:cNvSpPr/>
                  <p:nvPr>
                    <p:custDataLst>
                      <p:tags r:id="rId32"/>
                    </p:custDataLst>
                  </p:nvPr>
                </p:nvSpPr>
                <p:spPr bwMode="auto">
                  <a:xfrm>
                    <a:off x="970177" y="5042815"/>
                    <a:ext cx="1998782" cy="450899"/>
                  </a:xfrm>
                  <a:prstGeom prst="homePlate">
                    <a:avLst>
                      <a:gd name="adj" fmla="val 18229"/>
                    </a:avLst>
                  </a:prstGeom>
                  <a:solidFill>
                    <a:srgbClr val="EE2A2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488" tIns="63500" rIns="117475" bIns="63500" rtlCol="0" anchor="ctr"/>
                  <a:lstStyle/>
                  <a:p>
                    <a:pPr algn="ctr"/>
                    <a:r>
                      <a:rPr lang="ru-RU" sz="10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a:t>Группа А</a:t>
                    </a:r>
                  </a:p>
                  <a:p>
                    <a:pPr algn="ctr"/>
                    <a:r>
                      <a:rPr lang="ru-RU" sz="8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a:t>Организации</a:t>
                    </a:r>
                    <a:r>
                      <a:rPr lang="ru-RU" sz="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a:t>, </a:t>
                    </a:r>
                    <a:r>
                      <a:rPr lang="ru-RU" sz="8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a:t>имеющие собственное ПО</a:t>
                    </a:r>
                    <a:endParaRPr lang="ru-RU" sz="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Arial"/>
                    </a:endParaRPr>
                  </a:p>
                </p:txBody>
              </p:sp>
              <p:sp>
                <p:nvSpPr>
                  <p:cNvPr id="74" name="Пятиугольник 73"/>
                  <p:cNvSpPr/>
                  <p:nvPr>
                    <p:custDataLst>
                      <p:tags r:id="rId33"/>
                    </p:custDataLst>
                  </p:nvPr>
                </p:nvSpPr>
                <p:spPr bwMode="auto">
                  <a:xfrm>
                    <a:off x="3457866" y="5042816"/>
                    <a:ext cx="2368189" cy="450898"/>
                  </a:xfrm>
                  <a:prstGeom prst="homePlate">
                    <a:avLst>
                      <a:gd name="adj" fmla="val 18229"/>
                    </a:avLst>
                  </a:prstGeom>
                  <a:solidFill>
                    <a:srgbClr val="FFFF66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488" tIns="63500" rIns="117475" bIns="63500" rtlCol="0" anchor="ctr"/>
                  <a:lstStyle/>
                  <a:p>
                    <a:pPr algn="ctr"/>
                    <a:r>
                      <a:rPr lang="ru-RU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a:t>Группа В</a:t>
                    </a:r>
                    <a:endParaRPr lang="ru-RU" sz="1000" b="1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Arial"/>
                    </a:endParaRPr>
                  </a:p>
                  <a:p>
                    <a:pPr algn="ctr"/>
                    <a:r>
                      <a:rPr lang="ru-RU" sz="8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a:t>Организации, имеющие &lt;1000</a:t>
                    </a:r>
                    <a:r>
                      <a:rPr lang="ru-RU" sz="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a:t>, но &gt;100 зарегистрированных клиентов </a:t>
                    </a:r>
                  </a:p>
                </p:txBody>
              </p:sp>
              <p:sp>
                <p:nvSpPr>
                  <p:cNvPr id="77" name="Пятиугольник 76"/>
                  <p:cNvSpPr/>
                  <p:nvPr>
                    <p:custDataLst>
                      <p:tags r:id="rId34"/>
                    </p:custDataLst>
                  </p:nvPr>
                </p:nvSpPr>
                <p:spPr bwMode="auto">
                  <a:xfrm>
                    <a:off x="6249560" y="5036389"/>
                    <a:ext cx="2003298" cy="450898"/>
                  </a:xfrm>
                  <a:prstGeom prst="homePlate">
                    <a:avLst>
                      <a:gd name="adj" fmla="val 18229"/>
                    </a:avLst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488" tIns="63500" rIns="117475" bIns="63500" rtlCol="0" anchor="ctr"/>
                  <a:lstStyle/>
                  <a:p>
                    <a:pPr algn="ctr"/>
                    <a:r>
                      <a:rPr lang="ru-RU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a:t>Группа </a:t>
                    </a:r>
                    <a:r>
                      <a:rPr lang="ru-RU" sz="10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a:t>С</a:t>
                    </a:r>
                    <a:endParaRPr lang="ru-RU" sz="10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Arial"/>
                    </a:endParaRPr>
                  </a:p>
                  <a:p>
                    <a:pPr algn="ctr"/>
                    <a:r>
                      <a:rPr lang="ru-RU" sz="8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a:t>Организации</a:t>
                    </a:r>
                    <a:r>
                      <a:rPr lang="ru-RU" sz="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a:t>, имеющие </a:t>
                    </a:r>
                    <a:r>
                      <a:rPr lang="ru-RU" sz="8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&lt;</a:t>
                    </a:r>
                    <a:r>
                      <a:rPr lang="ru-RU" sz="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100 зарегистрированных клиентов </a:t>
                    </a:r>
                  </a:p>
                </p:txBody>
              </p:sp>
            </p:grpSp>
            <p:grpSp>
              <p:nvGrpSpPr>
                <p:cNvPr id="13" name="Группа 12"/>
                <p:cNvGrpSpPr/>
                <p:nvPr/>
              </p:nvGrpSpPr>
              <p:grpSpPr>
                <a:xfrm>
                  <a:off x="971500" y="808263"/>
                  <a:ext cx="7932836" cy="3627959"/>
                  <a:chOff x="971500" y="808263"/>
                  <a:chExt cx="7932836" cy="3627959"/>
                </a:xfrm>
              </p:grpSpPr>
              <p:grpSp>
                <p:nvGrpSpPr>
                  <p:cNvPr id="11" name="Группа 10"/>
                  <p:cNvGrpSpPr/>
                  <p:nvPr/>
                </p:nvGrpSpPr>
                <p:grpSpPr>
                  <a:xfrm>
                    <a:off x="971500" y="808263"/>
                    <a:ext cx="7869851" cy="3627959"/>
                    <a:chOff x="977665" y="720809"/>
                    <a:chExt cx="7869851" cy="3326556"/>
                  </a:xfrm>
                </p:grpSpPr>
                <p:sp>
                  <p:nvSpPr>
                    <p:cNvPr id="146" name="Прямоугольник 145"/>
                    <p:cNvSpPr>
                      <a:spLocks/>
                    </p:cNvSpPr>
                    <p:nvPr>
                      <p:custDataLst>
                        <p:tags r:id="rId15"/>
                      </p:custDataLst>
                    </p:nvPr>
                  </p:nvSpPr>
                  <p:spPr bwMode="auto">
                    <a:xfrm>
                      <a:off x="3648059" y="720809"/>
                      <a:ext cx="5199455" cy="3693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none" lIns="0" tIns="23813" rIns="0" bIns="23813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ru-RU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p:txBody>
                </p:sp>
                <p:cxnSp>
                  <p:nvCxnSpPr>
                    <p:cNvPr id="148" name="Прямая соединительная линия 147"/>
                    <p:cNvCxnSpPr/>
                    <p:nvPr>
                      <p:custDataLst>
                        <p:tags r:id="rId16"/>
                      </p:custDataLst>
                    </p:nvPr>
                  </p:nvCxnSpPr>
                  <p:spPr bwMode="auto">
                    <a:xfrm flipH="1">
                      <a:off x="4947911" y="1664671"/>
                      <a:ext cx="342" cy="2382560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dash"/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Прямая соединительная линия 148"/>
                    <p:cNvCxnSpPr/>
                    <p:nvPr>
                      <p:custDataLst>
                        <p:tags r:id="rId17"/>
                      </p:custDataLst>
                    </p:nvPr>
                  </p:nvCxnSpPr>
                  <p:spPr bwMode="auto">
                    <a:xfrm>
                      <a:off x="4298156" y="1664671"/>
                      <a:ext cx="0" cy="2382560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dash"/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Прямая соединительная линия 149"/>
                    <p:cNvCxnSpPr/>
                    <p:nvPr>
                      <p:custDataLst>
                        <p:tags r:id="rId18"/>
                      </p:custDataLst>
                    </p:nvPr>
                  </p:nvCxnSpPr>
                  <p:spPr bwMode="auto">
                    <a:xfrm flipH="1">
                      <a:off x="3648059" y="1674713"/>
                      <a:ext cx="2" cy="2372519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Прямая соединительная линия 150"/>
                    <p:cNvCxnSpPr/>
                    <p:nvPr>
                      <p:custDataLst>
                        <p:tags r:id="rId19"/>
                      </p:custDataLst>
                    </p:nvPr>
                  </p:nvCxnSpPr>
                  <p:spPr bwMode="auto">
                    <a:xfrm flipH="1">
                      <a:off x="977665" y="1668695"/>
                      <a:ext cx="1" cy="2378669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Прямая соединительная линия 151"/>
                    <p:cNvCxnSpPr/>
                    <p:nvPr>
                      <p:custDataLst>
                        <p:tags r:id="rId20"/>
                      </p:custDataLst>
                    </p:nvPr>
                  </p:nvCxnSpPr>
                  <p:spPr bwMode="auto">
                    <a:xfrm>
                      <a:off x="5595536" y="1638649"/>
                      <a:ext cx="0" cy="2408582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dash"/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Прямая соединительная линия 155"/>
                    <p:cNvCxnSpPr/>
                    <p:nvPr>
                      <p:custDataLst>
                        <p:tags r:id="rId21"/>
                      </p:custDataLst>
                    </p:nvPr>
                  </p:nvCxnSpPr>
                  <p:spPr bwMode="auto">
                    <a:xfrm>
                      <a:off x="977665" y="1667645"/>
                      <a:ext cx="2670394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0" name="Прямоугольник 159"/>
                    <p:cNvSpPr/>
                    <p:nvPr>
                      <p:custDataLst>
                        <p:tags r:id="rId22"/>
                      </p:custDataLst>
                    </p:nvPr>
                  </p:nvSpPr>
                  <p:spPr bwMode="auto">
                    <a:xfrm>
                      <a:off x="1764403" y="1020564"/>
                      <a:ext cx="671443" cy="380832"/>
                    </a:xfrm>
                    <a:prstGeom prst="rect">
                      <a:avLst/>
                    </a:prstGeom>
                    <a:no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none" lIns="0" tIns="0" rIns="0" bIns="0" numCol="1" rtlCol="0" anchor="b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r>
                        <a:rPr lang="ru-RU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Этапы</a:t>
                      </a:r>
                      <a:endParaRPr lang="ru-RU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p:txBody>
                </p:sp>
                <p:sp>
                  <p:nvSpPr>
                    <p:cNvPr id="161" name="Прямоугольник 160"/>
                    <p:cNvSpPr/>
                    <p:nvPr>
                      <p:custDataLst>
                        <p:tags r:id="rId23"/>
                      </p:custDataLst>
                    </p:nvPr>
                  </p:nvSpPr>
                  <p:spPr bwMode="auto">
                    <a:xfrm>
                      <a:off x="1142868" y="1789773"/>
                      <a:ext cx="2339985" cy="617652"/>
                    </a:xfrm>
                    <a:prstGeom prst="rect">
                      <a:avLst/>
                    </a:prstGeom>
                    <a:no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none" lIns="0" tIns="0" rIns="0" bIns="0" numCol="1" rtlCol="0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r>
                        <a:rPr lang="ru-RU" sz="1000" b="1" dirty="0">
                          <a:latin typeface="Arial" pitchFamily="34" charset="0"/>
                          <a:cs typeface="Arial" pitchFamily="34" charset="0"/>
                          <a:sym typeface="Arial"/>
                        </a:rPr>
                        <a:t>Этап № </a:t>
                      </a:r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  <a:sym typeface="Arial"/>
                        </a:rPr>
                        <a:t>1</a:t>
                      </a:r>
                    </a:p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  <a:sym typeface="Arial"/>
                        </a:rPr>
                        <a:t>Получение тестового файла от </a:t>
                      </a:r>
                    </a:p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  <a:sym typeface="Arial"/>
                        </a:rPr>
                        <a:t>Участника торгов на регистрацию </a:t>
                      </a:r>
                    </a:p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  <a:sym typeface="Arial"/>
                        </a:rPr>
                        <a:t>клиентов в </a:t>
                      </a:r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  <a:sym typeface="Arial"/>
                        </a:rPr>
                        <a:t>xml-</a:t>
                      </a: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  <a:sym typeface="Arial"/>
                        </a:rPr>
                        <a:t>формате</a:t>
                      </a:r>
                    </a:p>
                    <a:p>
                      <a:endParaRPr lang="ru-RU" sz="1000" dirty="0" smtClean="0">
                        <a:latin typeface="Arial" pitchFamily="34" charset="0"/>
                        <a:cs typeface="Arial" pitchFamily="34" charset="0"/>
                        <a:sym typeface="Arial"/>
                      </a:endParaRPr>
                    </a:p>
                  </p:txBody>
                </p:sp>
                <p:cxnSp>
                  <p:nvCxnSpPr>
                    <p:cNvPr id="153" name="Прямая соединительная линия 152"/>
                    <p:cNvCxnSpPr/>
                    <p:nvPr>
                      <p:custDataLst>
                        <p:tags r:id="rId24"/>
                      </p:custDataLst>
                    </p:nvPr>
                  </p:nvCxnSpPr>
                  <p:spPr bwMode="auto">
                    <a:xfrm>
                      <a:off x="977665" y="3315634"/>
                      <a:ext cx="7869850" cy="0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Прямая соединительная линия 153"/>
                    <p:cNvCxnSpPr/>
                    <p:nvPr>
                      <p:custDataLst>
                        <p:tags r:id="rId25"/>
                      </p:custDataLst>
                    </p:nvPr>
                  </p:nvCxnSpPr>
                  <p:spPr bwMode="auto">
                    <a:xfrm>
                      <a:off x="977665" y="4047232"/>
                      <a:ext cx="7869850" cy="0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Прямая соединительная линия 173"/>
                    <p:cNvCxnSpPr/>
                    <p:nvPr>
                      <p:custDataLst>
                        <p:tags r:id="rId26"/>
                      </p:custDataLst>
                    </p:nvPr>
                  </p:nvCxnSpPr>
                  <p:spPr bwMode="auto">
                    <a:xfrm flipH="1">
                      <a:off x="6245268" y="1638649"/>
                      <a:ext cx="225" cy="2403843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dash"/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Прямая соединительная линия 174"/>
                    <p:cNvCxnSpPr/>
                    <p:nvPr>
                      <p:custDataLst>
                        <p:tags r:id="rId27"/>
                      </p:custDataLst>
                    </p:nvPr>
                  </p:nvCxnSpPr>
                  <p:spPr bwMode="auto">
                    <a:xfrm>
                      <a:off x="8847516" y="1642414"/>
                      <a:ext cx="0" cy="2404951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Прямая соединительная линия 176"/>
                    <p:cNvCxnSpPr/>
                    <p:nvPr>
                      <p:custDataLst>
                        <p:tags r:id="rId28"/>
                      </p:custDataLst>
                    </p:nvPr>
                  </p:nvCxnSpPr>
                  <p:spPr bwMode="auto">
                    <a:xfrm>
                      <a:off x="6901221" y="1638648"/>
                      <a:ext cx="316" cy="2403843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dash"/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Прямая соединительная линия 89"/>
                    <p:cNvCxnSpPr/>
                    <p:nvPr>
                      <p:custDataLst>
                        <p:tags r:id="rId29"/>
                      </p:custDataLst>
                    </p:nvPr>
                  </p:nvCxnSpPr>
                  <p:spPr bwMode="auto">
                    <a:xfrm>
                      <a:off x="977666" y="2496665"/>
                      <a:ext cx="7869849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1" name="Прямоугольник 90"/>
                    <p:cNvSpPr/>
                    <p:nvPr>
                      <p:custDataLst>
                        <p:tags r:id="rId30"/>
                      </p:custDataLst>
                    </p:nvPr>
                  </p:nvSpPr>
                  <p:spPr bwMode="auto">
                    <a:xfrm>
                      <a:off x="1134924" y="2591775"/>
                      <a:ext cx="2601843" cy="602060"/>
                    </a:xfrm>
                    <a:prstGeom prst="rect">
                      <a:avLst/>
                    </a:prstGeom>
                    <a:no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none" lIns="0" tIns="0" rIns="0" bIns="0" numCol="1" rtlCol="0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r>
                        <a:rPr lang="ru-RU" sz="1000" b="1" dirty="0">
                          <a:latin typeface="Arial" pitchFamily="34" charset="0"/>
                          <a:cs typeface="Arial" pitchFamily="34" charset="0"/>
                          <a:sym typeface="Arial"/>
                        </a:rPr>
                        <a:t>Этап № </a:t>
                      </a:r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  <a:sym typeface="Arial"/>
                        </a:rPr>
                        <a:t>2</a:t>
                      </a:r>
                    </a:p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  <a:sym typeface="Arial"/>
                        </a:rPr>
                        <a:t>Параллельная эксплуатация файла </a:t>
                      </a: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  <a:sym typeface="Arial"/>
                        </a:rPr>
                        <a:t>в </a:t>
                      </a:r>
                      <a:endParaRPr lang="ru-RU" sz="1000" dirty="0" smtClean="0">
                        <a:latin typeface="Arial" pitchFamily="34" charset="0"/>
                        <a:cs typeface="Arial" pitchFamily="34" charset="0"/>
                        <a:sym typeface="Arial"/>
                      </a:endParaRPr>
                    </a:p>
                    <a:p>
                      <a:r>
                        <a:rPr lang="ru-RU" sz="1000" dirty="0" err="1" smtClean="0">
                          <a:latin typeface="Arial" pitchFamily="34" charset="0"/>
                          <a:cs typeface="Arial" pitchFamily="34" charset="0"/>
                          <a:sym typeface="Arial"/>
                        </a:rPr>
                        <a:t>xml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  <a:sym typeface="Arial"/>
                        </a:rPr>
                        <a:t>-формате (в тестовом режиме) и </a:t>
                      </a:r>
                    </a:p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  <a:sym typeface="Arial"/>
                        </a:rPr>
                        <a:t>действующей процедуры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  <a:sym typeface="Arial"/>
                      </a:endParaRPr>
                    </a:p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  <a:sym typeface="Arial"/>
                        </a:rPr>
                        <a:t> </a:t>
                      </a:r>
                    </a:p>
                  </p:txBody>
                </p:sp>
                <p:sp>
                  <p:nvSpPr>
                    <p:cNvPr id="157" name="Пятиугольник 156"/>
                    <p:cNvSpPr/>
                    <p:nvPr>
                      <p:custDataLst>
                        <p:tags r:id="rId31"/>
                      </p:custDataLst>
                    </p:nvPr>
                  </p:nvSpPr>
                  <p:spPr bwMode="auto">
                    <a:xfrm>
                      <a:off x="3747575" y="1781593"/>
                      <a:ext cx="2512616" cy="153104"/>
                    </a:xfrm>
                    <a:prstGeom prst="homePlate">
                      <a:avLst>
                        <a:gd name="adj" fmla="val 18229"/>
                      </a:avLst>
                    </a:prstGeom>
                    <a:solidFill>
                      <a:srgbClr val="EE2A2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488" tIns="63500" rIns="117475" bIns="63500"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400">
                        <a:solidFill>
                          <a:schemeClr val="tx1"/>
                        </a:solidFill>
                        <a:latin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49" name="Пятиугольник 48"/>
                  <p:cNvSpPr/>
                  <p:nvPr>
                    <p:custDataLst>
                      <p:tags r:id="rId10"/>
                    </p:custDataLst>
                  </p:nvPr>
                </p:nvSpPr>
                <p:spPr bwMode="auto">
                  <a:xfrm>
                    <a:off x="4663268" y="2236088"/>
                    <a:ext cx="4178080" cy="156343"/>
                  </a:xfrm>
                  <a:prstGeom prst="homePlate">
                    <a:avLst>
                      <a:gd name="adj" fmla="val 18229"/>
                    </a:avLst>
                  </a:prstGeom>
                  <a:solidFill>
                    <a:srgbClr val="FFFF66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488" tIns="63500" rIns="117475" bIns="63500" rtlCol="0" anchor="ctr"/>
                  <a:lstStyle/>
                  <a:p>
                    <a:pPr algn="ctr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1400">
                      <a:solidFill>
                        <a:schemeClr val="tx1"/>
                      </a:solidFill>
                      <a:latin typeface="Arial"/>
                      <a:sym typeface="Arial"/>
                    </a:endParaRPr>
                  </a:p>
                </p:txBody>
              </p:sp>
              <p:sp>
                <p:nvSpPr>
                  <p:cNvPr id="50" name="Пятиугольник 49"/>
                  <p:cNvSpPr/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4946551" y="2493653"/>
                    <a:ext cx="3894798" cy="154042"/>
                  </a:xfrm>
                  <a:prstGeom prst="homePlate">
                    <a:avLst>
                      <a:gd name="adj" fmla="val 18229"/>
                    </a:avLst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488" tIns="63500" rIns="117475" bIns="63500" rtlCol="0" anchor="ctr"/>
                  <a:lstStyle/>
                  <a:p>
                    <a:pPr algn="ctr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1400">
                      <a:solidFill>
                        <a:schemeClr val="tx1"/>
                      </a:solidFill>
                      <a:latin typeface="Arial"/>
                      <a:sym typeface="Arial"/>
                    </a:endParaRPr>
                  </a:p>
                </p:txBody>
              </p:sp>
              <p:sp>
                <p:nvSpPr>
                  <p:cNvPr id="51" name="Пятиугольник 50"/>
                  <p:cNvSpPr/>
                  <p:nvPr>
                    <p:custDataLst>
                      <p:tags r:id="rId12"/>
                    </p:custDataLst>
                  </p:nvPr>
                </p:nvSpPr>
                <p:spPr bwMode="auto">
                  <a:xfrm>
                    <a:off x="3741410" y="2861918"/>
                    <a:ext cx="5099939" cy="158561"/>
                  </a:xfrm>
                  <a:prstGeom prst="homePlate">
                    <a:avLst>
                      <a:gd name="adj" fmla="val 18229"/>
                    </a:avLst>
                  </a:prstGeom>
                  <a:solidFill>
                    <a:srgbClr val="EE2A2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488" tIns="63500" rIns="117475" bIns="63500" rtlCol="0" anchor="ctr"/>
                  <a:lstStyle/>
                  <a:p>
                    <a:pPr algn="ctr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1400">
                      <a:solidFill>
                        <a:schemeClr val="tx1"/>
                      </a:solidFill>
                      <a:latin typeface="Arial"/>
                      <a:sym typeface="Arial"/>
                    </a:endParaRPr>
                  </a:p>
                </p:txBody>
              </p:sp>
              <p:sp>
                <p:nvSpPr>
                  <p:cNvPr id="53" name="Пятиугольник 52"/>
                  <p:cNvSpPr/>
                  <p:nvPr>
                    <p:custDataLst>
                      <p:tags r:id="rId13"/>
                    </p:custDataLst>
                  </p:nvPr>
                </p:nvSpPr>
                <p:spPr bwMode="auto">
                  <a:xfrm>
                    <a:off x="6243942" y="3111112"/>
                    <a:ext cx="2597408" cy="158561"/>
                  </a:xfrm>
                  <a:prstGeom prst="homePlate">
                    <a:avLst>
                      <a:gd name="adj" fmla="val 18229"/>
                    </a:avLst>
                  </a:prstGeom>
                  <a:solidFill>
                    <a:srgbClr val="FFFF66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488" tIns="63500" rIns="117475" bIns="63500" rtlCol="0" anchor="ctr"/>
                  <a:lstStyle/>
                  <a:p>
                    <a:pPr algn="ctr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1400">
                      <a:solidFill>
                        <a:schemeClr val="tx1"/>
                      </a:solidFill>
                      <a:latin typeface="Arial"/>
                      <a:sym typeface="Arial"/>
                    </a:endParaRPr>
                  </a:p>
                </p:txBody>
              </p:sp>
              <p:sp>
                <p:nvSpPr>
                  <p:cNvPr id="55" name="Пятиугольник 54"/>
                  <p:cNvSpPr/>
                  <p:nvPr>
                    <p:custDataLst>
                      <p:tags r:id="rId14"/>
                    </p:custDataLst>
                  </p:nvPr>
                </p:nvSpPr>
                <p:spPr bwMode="auto">
                  <a:xfrm>
                    <a:off x="6243942" y="3382158"/>
                    <a:ext cx="2597408" cy="156578"/>
                  </a:xfrm>
                  <a:prstGeom prst="homePlate">
                    <a:avLst>
                      <a:gd name="adj" fmla="val 18229"/>
                    </a:avLst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488" tIns="63500" rIns="117475" bIns="63500" rtlCol="0" anchor="ctr"/>
                  <a:lstStyle/>
                  <a:p>
                    <a:pPr algn="ctr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1400">
                      <a:solidFill>
                        <a:schemeClr val="tx1"/>
                      </a:solidFill>
                      <a:latin typeface="Arial"/>
                      <a:sym typeface="Arial"/>
                    </a:endParaRPr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1040053" y="3717040"/>
                    <a:ext cx="786428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200" i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По желанию Участника может быть предоставлена возможность унификации зарегистрированных клиентов до одной записи с момента перехода данного Участника на единый файл </a:t>
                    </a:r>
                    <a:r>
                      <a:rPr lang="en-US" sz="1200" i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xml</a:t>
                    </a:r>
                    <a:r>
                      <a:rPr lang="ru-RU" sz="1200" i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-формата </a:t>
                    </a:r>
                  </a:p>
                  <a:p>
                    <a:pPr algn="ctr"/>
                    <a:r>
                      <a:rPr lang="ru-RU" sz="1200" i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(при условии присвоения Единого краткого кода клиента)</a:t>
                    </a:r>
                    <a:endParaRPr lang="ru-RU" sz="1200" i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54" name="Прямоугольник 53"/>
              <p:cNvSpPr/>
              <p:nvPr/>
            </p:nvSpPr>
            <p:spPr>
              <a:xfrm rot="5400000">
                <a:off x="8003292" y="1104777"/>
                <a:ext cx="1751781" cy="218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i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14</a:t>
                </a:r>
                <a:r>
                  <a:rPr lang="ru-RU" sz="1400" b="1" i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.0</a:t>
                </a:r>
                <a:r>
                  <a:rPr lang="en-US" sz="1400" b="1" i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ru-RU" sz="1400" b="1" i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.2016</a:t>
                </a:r>
                <a:endParaRPr lang="ru-RU" sz="105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Прямоугольник 41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458041" y="-342013"/>
                <a:ext cx="1284895" cy="6357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23813" rIns="0" bIns="23813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9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1 квартал</a:t>
                </a:r>
                <a:endParaRPr 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3" name="Прямоугольник 42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6818539" y="-342013"/>
                <a:ext cx="642448" cy="6357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23813" rIns="0" bIns="23813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9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Декабрь</a:t>
                </a:r>
                <a:endParaRPr 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4" name="Прямоугольник 43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6176091" y="-342015"/>
                <a:ext cx="642448" cy="63571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23813" rIns="0" bIns="23813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9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Ноябрь</a:t>
                </a:r>
                <a:endParaRPr lang="ru-RU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5" name="Прямоугольник 44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533643" y="-342013"/>
                <a:ext cx="642448" cy="63456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23813" rIns="0" bIns="23813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9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Октябрь</a:t>
                </a:r>
                <a:endParaRPr 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6" name="Прямоугольник 45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889555" y="-342013"/>
                <a:ext cx="642448" cy="63456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23813" rIns="0" bIns="23813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9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Сентябрь</a:t>
                </a:r>
                <a:endParaRPr lang="ru-RU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7" name="Прямоугольник 46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247107" y="-342013"/>
                <a:ext cx="642448" cy="63456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23813" rIns="0" bIns="23813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9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Август</a:t>
                </a:r>
                <a:endParaRPr lang="ru-RU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8" name="Прямоугольник 47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04659" y="-342013"/>
                <a:ext cx="642448" cy="63456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23813" rIns="0" bIns="23813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9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Июль</a:t>
                </a:r>
                <a:endParaRPr lang="ru-RU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720596" y="1282129"/>
              <a:ext cx="8915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2016 год</a:t>
              </a:r>
              <a:endPara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99307" y="1282129"/>
              <a:ext cx="8915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2015 </a:t>
              </a:r>
              <a:r>
                <a:rPr lang="ru-RU" sz="1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год</a:t>
              </a:r>
              <a:endParaRPr lang="ru-RU" dirty="0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526889" y="1196689"/>
              <a:ext cx="0" cy="40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52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50" y="6311290"/>
            <a:ext cx="42485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Новая схема регистрации </a:t>
            </a:r>
            <a:r>
              <a:rPr lang="ru-RU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клиентов </a:t>
            </a:r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Участников </a:t>
            </a:r>
            <a:r>
              <a:rPr lang="ru-RU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клиринга/торгов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93025" y="220800"/>
            <a:ext cx="7901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Обсуждение Проекта с представителями пользовательских Комитетов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5400" y="1124680"/>
            <a:ext cx="801121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Технологическая схема Проекта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«Единая регистрация клиентов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»: </a:t>
            </a:r>
          </a:p>
          <a:p>
            <a:pPr>
              <a:spcAft>
                <a:spcPts val="12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Одобрена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Комитетом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проведению расчетов и оформлению операций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декабря 2014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года. </a:t>
            </a:r>
          </a:p>
          <a:p>
            <a:pPr>
              <a:spcAft>
                <a:spcPts val="12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Представлена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Комитету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информационно-технологическим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сервисам                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февраля 2015 года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Утверждена дата запуска 14 марта 2016 года на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Комитете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информационно-технологическим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сервисам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(заседание от 18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февраля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года).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41975" r="53937" b="24444"/>
          <a:stretch/>
        </p:blipFill>
        <p:spPr bwMode="auto">
          <a:xfrm>
            <a:off x="6380487" y="4725181"/>
            <a:ext cx="2008043" cy="151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461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40" y="2276840"/>
            <a:ext cx="4608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Контактные лица:</a:t>
            </a:r>
          </a:p>
          <a:p>
            <a:endParaRPr lang="ru-RU" dirty="0" smtClean="0"/>
          </a:p>
          <a:p>
            <a:r>
              <a:rPr lang="ru-RU" dirty="0"/>
              <a:t>Ивановская Жанна Владимировна 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Zhanna.Ivanovskaya@moex.com</a:t>
            </a:r>
            <a:endParaRPr lang="ru-RU" dirty="0" smtClean="0"/>
          </a:p>
          <a:p>
            <a:r>
              <a:rPr lang="ru-RU" dirty="0"/>
              <a:t>(495) 363-3232, доб. 1792</a:t>
            </a:r>
          </a:p>
          <a:p>
            <a:endParaRPr lang="ru-RU" dirty="0"/>
          </a:p>
          <a:p>
            <a:r>
              <a:rPr lang="ru-RU" dirty="0"/>
              <a:t>Пяткина Анна Михайловна 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Anna.Pyatkina@moex.com</a:t>
            </a:r>
            <a:endParaRPr lang="ru-RU" dirty="0" smtClean="0"/>
          </a:p>
          <a:p>
            <a:r>
              <a:rPr lang="ru-RU" dirty="0"/>
              <a:t>(495) 363-3232, доб. 3234</a:t>
            </a:r>
          </a:p>
        </p:txBody>
      </p:sp>
    </p:spTree>
    <p:extLst>
      <p:ext uri="{BB962C8B-B14F-4D97-AF65-F5344CB8AC3E}">
        <p14:creationId xmlns:p14="http://schemas.microsoft.com/office/powerpoint/2010/main" val="245776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8gA3H8jUG_A.5i0TkQL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N8KxwSSEqIQR66tdvo_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N8KxwSSEqIQR66tdvo_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N8KxwSSEqIQR66tdvo_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N8KxwSSEqIQR66tdvo_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N8KxwSSEqIQR66tdvo_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_RKuz3y0CYxXUbhYFHH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TsntfqDEGaf_EAWeGX9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Ibe1G.k0SKQm3zQ4IQu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S1oiiW1k6hE_xnZyDoX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h0xuFfaE2Oy5OljfYUb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8gA3H8jUG_A.5i0TkQL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8gA3H8jUG_A.5i0TkQL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ykcv7X10qlPOz77hXGW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p8U5a3uk2xSRnpMzuGj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MInVOs5kWGG5TVZnQZf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OKnAtFrkaON3EyuzmIz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DWuTI9EE6m6Axze8cFH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8gA3H8jUG_A.5i0TkQL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z9ThCdo0KzbY_ycAKrS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8gA3H8jUG_A.5i0TkQL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ykcv7X10qlPOz77hXGW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wfD1hktkCzzu.M6W4A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MInVOs5kWGG5TVZnQZf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N8KxwSSEqIQR66tdvo_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N8KxwSSEqIQR66tdvo_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N8KxwSSEqIQR66tdvo_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N8KxwSSEqIQR66tdvo_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wfD1hktkCzzu.M6W4AY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wfD1hktkCzzu.M6W4AY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wfD1hktkCzzu.M6W4A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wfD1hktkCzzu.M6W4AY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wfD1hktkCzzu.M6W4AY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wfD1hktkCzzu.M6W4AYw"/>
</p:tagLst>
</file>

<file path=ppt/theme/theme1.xml><?xml version="1.0" encoding="utf-8"?>
<a:theme xmlns:a="http://schemas.openxmlformats.org/drawingml/2006/main" name="Презентация - CNY декабрь 2012">
  <a:themeElements>
    <a:clrScheme name="Moscow Exchange">
      <a:dk1>
        <a:srgbClr val="000000"/>
      </a:dk1>
      <a:lt1>
        <a:sysClr val="window" lastClr="FFFFFF"/>
      </a:lt1>
      <a:dk2>
        <a:srgbClr val="58645E"/>
      </a:dk2>
      <a:lt2>
        <a:srgbClr val="E6E6E6"/>
      </a:lt2>
      <a:accent1>
        <a:srgbClr val="C60C30"/>
      </a:accent1>
      <a:accent2>
        <a:srgbClr val="ED1D24"/>
      </a:accent2>
      <a:accent3>
        <a:srgbClr val="6EB478"/>
      </a:accent3>
      <a:accent4>
        <a:srgbClr val="2D87C3"/>
      </a:accent4>
      <a:accent5>
        <a:srgbClr val="78CDE6"/>
      </a:accent5>
      <a:accent6>
        <a:srgbClr val="FFA519"/>
      </a:accent6>
      <a:hlink>
        <a:srgbClr val="00007F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46AE59D714A33448C879F6EED7C13EF" ma:contentTypeVersion="0" ma:contentTypeDescription="Создание документа." ma:contentTypeScope="" ma:versionID="51d16541a83fe4bdd53d9c73fa891021">
  <xsd:schema xmlns:xsd="http://www.w3.org/2001/XMLSchema" xmlns:xs="http://www.w3.org/2001/XMLSchema" xmlns:p="http://schemas.microsoft.com/office/2006/metadata/properties" xmlns:ns2="5c2cd6fe-a789-4745-9d50-c055d8f1627e" targetNamespace="http://schemas.microsoft.com/office/2006/metadata/properties" ma:root="true" ma:fieldsID="eb6df43a550ff08c15757511108e667f" ns2:_="">
    <xsd:import namespace="5c2cd6fe-a789-4745-9d50-c055d8f1627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cd6fe-a789-4745-9d50-c055d8f1627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4A6F6C-CCBE-4D1C-9371-9CC01812BC2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88B4BFD-D6D8-4DB1-BC43-813888619564}">
  <ds:schemaRefs>
    <ds:schemaRef ds:uri="http://schemas.openxmlformats.org/package/2006/metadata/core-properties"/>
    <ds:schemaRef ds:uri="5c2cd6fe-a789-4745-9d50-c055d8f1627e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EB893F4-D8D2-41FF-AF32-FAB266AA8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2cd6fe-a789-4745-9d50-c055d8f162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666ECF3-F9D6-4AAA-BD5F-C137544709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- CNY декабрь 2012</Template>
  <TotalTime>54046</TotalTime>
  <Words>801</Words>
  <Application>Microsoft Office PowerPoint</Application>
  <PresentationFormat>Экран (4:3)</PresentationFormat>
  <Paragraphs>115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Tahoma</vt:lpstr>
      <vt:lpstr>Verdana</vt:lpstr>
      <vt:lpstr>Презентация - CNY декабрь 2012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frolov</dc:creator>
  <cp:lastModifiedBy>Пяткина Анна Михайловна</cp:lastModifiedBy>
  <cp:revision>873</cp:revision>
  <cp:lastPrinted>2015-10-21T08:12:36Z</cp:lastPrinted>
  <dcterms:created xsi:type="dcterms:W3CDTF">2012-12-19T13:14:19Z</dcterms:created>
  <dcterms:modified xsi:type="dcterms:W3CDTF">2016-02-19T12:48:57Z</dcterms:modified>
</cp:coreProperties>
</file>