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4"/>
  </p:notesMasterIdLst>
  <p:sldIdLst>
    <p:sldId id="256" r:id="rId6"/>
    <p:sldId id="282" r:id="rId7"/>
    <p:sldId id="283" r:id="rId8"/>
    <p:sldId id="284" r:id="rId9"/>
    <p:sldId id="285" r:id="rId10"/>
    <p:sldId id="286" r:id="rId11"/>
    <p:sldId id="287" r:id="rId12"/>
    <p:sldId id="27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еменцова Христина Александровна" initials="СХ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126"/>
    <a:srgbClr val="FF5050"/>
    <a:srgbClr val="FF3300"/>
    <a:srgbClr val="CC0000"/>
    <a:srgbClr val="4210E0"/>
    <a:srgbClr val="E9D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52" autoAdjust="0"/>
  </p:normalViewPr>
  <p:slideViewPr>
    <p:cSldViewPr>
      <p:cViewPr varScale="1">
        <p:scale>
          <a:sx n="117" d="100"/>
          <a:sy n="11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24CA1-ADAE-4CB0-9017-F7946ABEC1AE}" type="datetimeFigureOut">
              <a:rPr lang="ru-RU" smtClean="0"/>
              <a:t>17.07.2015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47466-5782-4F45-AFEE-AD15D659BC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05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atlas-old\Департамент_по_коммуникациям\Отдел_управления_брендом\Фирменный стиль\Шаблон презентаций\купол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0" t="14957" r="19446" b="9402"/>
          <a:stretch/>
        </p:blipFill>
        <p:spPr bwMode="auto">
          <a:xfrm>
            <a:off x="251520" y="252000"/>
            <a:ext cx="4320000" cy="63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00 января 2000, Город</a:t>
            </a:r>
            <a:br>
              <a:rPr lang="ru-RU" dirty="0" smtClean="0"/>
            </a:br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 докладчика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ЗАГОЛОВОК </a:t>
            </a:r>
            <a:br>
              <a:rPr lang="ru-RU" dirty="0" smtClean="0"/>
            </a:br>
            <a:r>
              <a:rPr lang="ru-RU" dirty="0" smtClean="0"/>
              <a:t>ШРИФТОМ </a:t>
            </a:r>
            <a:r>
              <a:rPr lang="en-US" dirty="0" smtClean="0"/>
              <a:t>TAHOMA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ОБЫЧН+ЖИРН)</a:t>
            </a:r>
          </a:p>
        </p:txBody>
      </p:sp>
      <p:pic>
        <p:nvPicPr>
          <p:cNvPr id="1026" name="Picture 2" descr="\\atlas-old\Департамент_по_коммуникациям\Отдел_управления_брендом\Фирменный стиль\Шаблон презентаций\ЛОГО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2001"/>
            <a:ext cx="2448272" cy="58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6D6F6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404664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1.0</a:t>
            </a:r>
            <a:br>
              <a:rPr lang="ru-RU" dirty="0" smtClean="0"/>
            </a:br>
            <a:r>
              <a:rPr lang="ru-RU" dirty="0" smtClean="0"/>
              <a:t>Заголовок (</a:t>
            </a:r>
            <a:r>
              <a:rPr lang="ru-RU" dirty="0" err="1" smtClean="0"/>
              <a:t>обычн+жирн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0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5D4F4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404664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1.0</a:t>
            </a:r>
            <a:br>
              <a:rPr lang="ru-RU" dirty="0" smtClean="0"/>
            </a:br>
            <a:r>
              <a:rPr lang="ru-RU" dirty="0" smtClean="0"/>
              <a:t>Заголовок (</a:t>
            </a:r>
            <a:r>
              <a:rPr lang="ru-RU" dirty="0" err="1" smtClean="0"/>
              <a:t>обычн+жирн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02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4_ 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ЗАГОЛОВОК: </a:t>
            </a:r>
            <a:r>
              <a:rPr lang="en-US" dirty="0" smtClean="0"/>
              <a:t>TAHOMA </a:t>
            </a:r>
            <a:r>
              <a:rPr lang="ru-RU" dirty="0" smtClean="0"/>
              <a:t>26 ПТ ОБЫЧНЫЙ, ОКОНЧАНИЕ − ПОЛУЖИРНЫЙ!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88000" y="6192000"/>
            <a:ext cx="5328000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9" y="2134800"/>
            <a:ext cx="7416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Основной текст располагается здесь. Шрифт </a:t>
            </a:r>
            <a:r>
              <a:rPr lang="en-US" dirty="0" smtClean="0"/>
              <a:t>Tahoma</a:t>
            </a:r>
            <a:r>
              <a:rPr lang="ru-RU" dirty="0" smtClean="0"/>
              <a:t>, прописные/строчные − как в предложениях, рекомендуемый кегль 16 </a:t>
            </a:r>
            <a:r>
              <a:rPr lang="ru-RU" dirty="0" err="1" smtClean="0"/>
              <a:t>пт</a:t>
            </a:r>
            <a:r>
              <a:rPr lang="ru-RU" dirty="0" smtClean="0"/>
              <a:t>, рекомендуемый междустрочный интервал 1,4 строки. Основной текст располагается здесь. Шрифт </a:t>
            </a:r>
            <a:r>
              <a:rPr lang="en-US" dirty="0" smtClean="0"/>
              <a:t>Tahoma</a:t>
            </a:r>
            <a:r>
              <a:rPr lang="ru-RU" dirty="0" smtClean="0"/>
              <a:t>, прописные/строчные − как в предложениях, рекомендуемый кегль 16 </a:t>
            </a:r>
            <a:r>
              <a:rPr lang="ru-RU" dirty="0" err="1" smtClean="0"/>
              <a:t>пт</a:t>
            </a:r>
            <a:r>
              <a:rPr lang="ru-RU" dirty="0" smtClean="0"/>
              <a:t>, рекомендуемый междустрочный интервал 1,4 строки. Основной текст располагается здесь. Шрифт </a:t>
            </a:r>
            <a:r>
              <a:rPr lang="en-US" dirty="0" smtClean="0"/>
              <a:t>Tahoma</a:t>
            </a:r>
            <a:r>
              <a:rPr lang="ru-RU" dirty="0" smtClean="0"/>
              <a:t>, прописные/строчные − как в предложениях, рекомендуемый кегль 16 </a:t>
            </a:r>
            <a:r>
              <a:rPr lang="ru-RU" dirty="0" err="1" smtClean="0"/>
              <a:t>пт</a:t>
            </a:r>
            <a:r>
              <a:rPr lang="ru-RU" dirty="0" smtClean="0"/>
              <a:t>, рекомендуемый междустрочный интервал 1,4 строки.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6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6" y="6191251"/>
            <a:ext cx="166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5_ Слайд с текстом и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ЗАГОЛОВОК: </a:t>
            </a:r>
            <a:r>
              <a:rPr lang="en-US" dirty="0" smtClean="0"/>
              <a:t>TAHOMA </a:t>
            </a:r>
            <a:r>
              <a:rPr lang="ru-RU" dirty="0" smtClean="0"/>
              <a:t>26 ПТ ОБЫЧНЫЙ, ОКОНЧАНИЕ − ПОЛУЖИРНЫЙ!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88000" y="6192000"/>
            <a:ext cx="5328000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9" y="2134800"/>
            <a:ext cx="4140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Основной текст располагается здесь. Шрифт </a:t>
            </a:r>
            <a:r>
              <a:rPr lang="en-US" dirty="0" smtClean="0"/>
              <a:t>Tahoma</a:t>
            </a:r>
            <a:r>
              <a:rPr lang="ru-RU" dirty="0" smtClean="0"/>
              <a:t>, прописные/строчные − как в предложениях, рекомендуемый кегль 16 </a:t>
            </a:r>
            <a:r>
              <a:rPr lang="ru-RU" dirty="0" err="1" smtClean="0"/>
              <a:t>пт</a:t>
            </a:r>
            <a:r>
              <a:rPr lang="ru-RU" dirty="0" smtClean="0"/>
              <a:t>, рекомендуемый междустрочный интервал 1,4 строки. Основной текст располагается здесь. Шрифт </a:t>
            </a:r>
            <a:r>
              <a:rPr lang="en-US" dirty="0" smtClean="0"/>
              <a:t>Tahoma</a:t>
            </a:r>
            <a:r>
              <a:rPr lang="ru-RU" dirty="0" smtClean="0"/>
              <a:t>, прописные/строчные − как в предложениях, рекомендуемый кегль 16 </a:t>
            </a:r>
            <a:r>
              <a:rPr lang="ru-RU" dirty="0" err="1" smtClean="0"/>
              <a:t>пт</a:t>
            </a:r>
            <a:r>
              <a:rPr lang="ru-RU" dirty="0" smtClean="0"/>
              <a:t>, рекомендуемый...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6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6" y="6191251"/>
            <a:ext cx="166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Рисунок 2"/>
          <p:cNvSpPr>
            <a:spLocks noGrp="1"/>
          </p:cNvSpPr>
          <p:nvPr>
            <p:ph type="pic" idx="1" hasCustomPrompt="1"/>
          </p:nvPr>
        </p:nvSpPr>
        <p:spPr>
          <a:xfrm>
            <a:off x="5436000" y="2160000"/>
            <a:ext cx="3240000" cy="3708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1800" baseline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Нажмите иконку, </a:t>
            </a:r>
            <a:br>
              <a:rPr lang="ru-RU" dirty="0" smtClean="0"/>
            </a:br>
            <a:r>
              <a:rPr lang="ru-RU" dirty="0" smtClean="0"/>
              <a:t>чтобы вставить изображение</a:t>
            </a: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6_ Слайд с буллетированным текстом и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ЗАГОЛОВОК: </a:t>
            </a:r>
            <a:r>
              <a:rPr lang="en-US" dirty="0" smtClean="0"/>
              <a:t>TAHOMA </a:t>
            </a:r>
            <a:r>
              <a:rPr lang="ru-RU" dirty="0" smtClean="0"/>
              <a:t>26 ПТ ОБЫЧНЫЙ, ОКОНЧАНИЕ − ПОЛУЖИРНЫЙ!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88000" y="6192000"/>
            <a:ext cx="5328000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6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6" y="6191251"/>
            <a:ext cx="166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одержимое 3"/>
          <p:cNvSpPr>
            <a:spLocks noGrp="1"/>
          </p:cNvSpPr>
          <p:nvPr>
            <p:ph sz="half" idx="14" hasCustomPrompt="1"/>
          </p:nvPr>
        </p:nvSpPr>
        <p:spPr>
          <a:xfrm>
            <a:off x="4572000" y="2160000"/>
            <a:ext cx="4104000" cy="278280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Чтобы вставить объект, нажмите соответствующую иконку</a:t>
            </a:r>
          </a:p>
        </p:txBody>
      </p:sp>
      <p:sp>
        <p:nvSpPr>
          <p:cNvPr id="11" name="Текст 3"/>
          <p:cNvSpPr>
            <a:spLocks noGrp="1"/>
          </p:cNvSpPr>
          <p:nvPr>
            <p:ph type="body" sz="half" idx="13" hasCustomPrompt="1"/>
          </p:nvPr>
        </p:nvSpPr>
        <p:spPr>
          <a:xfrm>
            <a:off x="4572000" y="5112000"/>
            <a:ext cx="4176000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Подпись − шрифт </a:t>
            </a:r>
            <a:r>
              <a:rPr lang="en-US" dirty="0" smtClean="0"/>
              <a:t>Tahoma 11 </a:t>
            </a:r>
            <a:r>
              <a:rPr lang="ru-RU" dirty="0" smtClean="0"/>
              <a:t>пт.</a:t>
            </a:r>
          </a:p>
        </p:txBody>
      </p:sp>
      <p:sp>
        <p:nvSpPr>
          <p:cNvPr id="10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2000" y="2134800"/>
            <a:ext cx="3276000" cy="3600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174625" indent="-174625" defTabSz="1976438">
              <a:spcBef>
                <a:spcPts val="1800"/>
              </a:spcBef>
              <a:buFont typeface="Wingdings" pitchFamily="2" charset="2"/>
              <a:buChar char="§"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defTabSz="1976438">
              <a:defRPr sz="1600">
                <a:latin typeface="+mj-lt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ru-RU" dirty="0" smtClean="0"/>
              <a:t>Пункт номер один</a:t>
            </a:r>
          </a:p>
          <a:p>
            <a:pPr lvl="1"/>
            <a:r>
              <a:rPr lang="ru-RU" dirty="0" smtClean="0"/>
              <a:t>Подпункт один</a:t>
            </a:r>
          </a:p>
          <a:p>
            <a:pPr lvl="1"/>
            <a:r>
              <a:rPr lang="ru-RU" dirty="0" smtClean="0"/>
              <a:t>Подпункт два</a:t>
            </a:r>
          </a:p>
          <a:p>
            <a:pPr lvl="0"/>
            <a:r>
              <a:rPr lang="ru-RU" dirty="0" smtClean="0"/>
              <a:t>Пункт номер два</a:t>
            </a:r>
          </a:p>
          <a:p>
            <a:pPr lvl="1"/>
            <a:r>
              <a:rPr lang="ru-RU" dirty="0" smtClean="0"/>
              <a:t>Подпункт один</a:t>
            </a:r>
          </a:p>
          <a:p>
            <a:pPr lvl="1"/>
            <a:r>
              <a:rPr lang="ru-RU" dirty="0" smtClean="0"/>
              <a:t>Подпункт два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7_ Слайд с текстом и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ЗАГОЛОВОК: </a:t>
            </a:r>
            <a:r>
              <a:rPr lang="en-US" dirty="0" smtClean="0"/>
              <a:t>TAHOMA </a:t>
            </a:r>
            <a:r>
              <a:rPr lang="ru-RU" dirty="0" smtClean="0"/>
              <a:t>26 ПТ ОБЫЧНЫЙ, ОКОНЧАНИЕ − ПОЛУЖИРНЫЙ!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88000" y="6192000"/>
            <a:ext cx="5328000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7" y="2134801"/>
            <a:ext cx="7416000" cy="11501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Основной текст располагается здесь. Шрифт </a:t>
            </a:r>
            <a:r>
              <a:rPr lang="en-US" dirty="0" smtClean="0"/>
              <a:t>Tahoma</a:t>
            </a:r>
            <a:r>
              <a:rPr lang="ru-RU" dirty="0" smtClean="0"/>
              <a:t>, прописные/строчные − как в предложениях, рекомендуемый кегль 16 </a:t>
            </a:r>
            <a:r>
              <a:rPr lang="ru-RU" dirty="0" err="1" smtClean="0"/>
              <a:t>пт</a:t>
            </a:r>
            <a:r>
              <a:rPr lang="ru-RU" dirty="0" smtClean="0"/>
              <a:t>, рекомендуемый междустрочный интервал 1,4 строки.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>Ниже текста расположите таблицу, созданную в программе </a:t>
            </a:r>
            <a:r>
              <a:rPr lang="en-US" dirty="0" smtClean="0"/>
              <a:t>Excel</a:t>
            </a:r>
            <a:r>
              <a:rPr lang="ru-RU" dirty="0" smtClean="0"/>
              <a:t> в фирменном стиле </a:t>
            </a:r>
            <a:r>
              <a:rPr lang="en-US" dirty="0" smtClean="0"/>
              <a:t>(</a:t>
            </a:r>
            <a:r>
              <a:rPr lang="ru-RU" dirty="0" smtClean="0"/>
              <a:t>из оригинального </a:t>
            </a:r>
            <a:r>
              <a:rPr lang="en-US" dirty="0" smtClean="0"/>
              <a:t>Excel-</a:t>
            </a:r>
            <a:r>
              <a:rPr lang="ru-RU" dirty="0" smtClean="0"/>
              <a:t>шаблона таблицы Московской Биржи ) и вставленную на этот слайд операцией </a:t>
            </a:r>
            <a:r>
              <a:rPr lang="en-US" dirty="0" smtClean="0"/>
              <a:t>Copy &gt; Paste</a:t>
            </a:r>
            <a:r>
              <a:rPr lang="ru-RU" dirty="0" smtClean="0"/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6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6" y="6191251"/>
            <a:ext cx="166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8_ Слайд с текстом и диаграмм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ЗАГОЛОВОК: </a:t>
            </a:r>
            <a:r>
              <a:rPr lang="en-US" dirty="0" smtClean="0"/>
              <a:t>TAHOMA </a:t>
            </a:r>
            <a:r>
              <a:rPr lang="ru-RU" dirty="0" smtClean="0"/>
              <a:t>26 ПТ ОБЫЧНЫЙ, ОКОНЧАНИЕ − ПОЛУЖИРНЫЙ!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88000" y="6192000"/>
            <a:ext cx="5328000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9" y="2134800"/>
            <a:ext cx="4140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Основной текст располагается здесь. Шрифт </a:t>
            </a:r>
            <a:r>
              <a:rPr lang="en-US" dirty="0" smtClean="0"/>
              <a:t>Tahoma</a:t>
            </a:r>
            <a:r>
              <a:rPr lang="ru-RU" dirty="0" smtClean="0"/>
              <a:t>, прописные/строчные − как в предложениях, рекомендуемый кегль 16 </a:t>
            </a:r>
            <a:r>
              <a:rPr lang="ru-RU" dirty="0" err="1" smtClean="0"/>
              <a:t>пт</a:t>
            </a:r>
            <a:r>
              <a:rPr lang="ru-RU" dirty="0" smtClean="0"/>
              <a:t>, рекомендуемый междустрочный интервал 1,4 строки.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6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6" y="6191251"/>
            <a:ext cx="166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одержимое 3"/>
          <p:cNvSpPr>
            <a:spLocks noGrp="1"/>
          </p:cNvSpPr>
          <p:nvPr>
            <p:ph sz="half" idx="14" hasCustomPrompt="1"/>
          </p:nvPr>
        </p:nvSpPr>
        <p:spPr>
          <a:xfrm>
            <a:off x="5436000" y="2160000"/>
            <a:ext cx="3240000" cy="370800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Чтобы вставить объект, нажмите соответствующую иконку</a:t>
            </a:r>
          </a:p>
        </p:txBody>
      </p:sp>
      <p:sp>
        <p:nvSpPr>
          <p:cNvPr id="11" name="Текст 3"/>
          <p:cNvSpPr>
            <a:spLocks noGrp="1"/>
          </p:cNvSpPr>
          <p:nvPr>
            <p:ph type="body" sz="half" idx="13" hasCustomPrompt="1"/>
          </p:nvPr>
        </p:nvSpPr>
        <p:spPr>
          <a:xfrm>
            <a:off x="5508000" y="5157192"/>
            <a:ext cx="2054288" cy="7920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Подпись к диаграмме − шрифт </a:t>
            </a:r>
            <a:r>
              <a:rPr lang="en-US" dirty="0" smtClean="0"/>
              <a:t>Tahoma 11 </a:t>
            </a:r>
            <a:r>
              <a:rPr lang="ru-RU" dirty="0" smtClean="0"/>
              <a:t>пт.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atlas-old\Департамент_по_коммуникациям\Отдел_управления_брендом\Фирменный стиль\Шаблон презентаций\купол2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9" b="344"/>
          <a:stretch/>
        </p:blipFill>
        <p:spPr bwMode="auto">
          <a:xfrm>
            <a:off x="251520" y="260648"/>
            <a:ext cx="8640960" cy="63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ВЫНОС − ВАЖНАЯ ЦИТАТА ИЗ ТЕКСТА, НАБИРАЕТСЯ ШРИФТОМ </a:t>
            </a:r>
            <a:r>
              <a:rPr lang="en-US" dirty="0" smtClean="0"/>
              <a:t>TAHOMA </a:t>
            </a:r>
            <a:r>
              <a:rPr lang="ru-RU" dirty="0" smtClean="0"/>
              <a:t>26 ПТ ОБЫЧНЫМ, ОКОНЧАНИЕ − ПОЛУЖИРНЫМ!</a:t>
            </a:r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61636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ВЫНОС − ВАЖНАЯ ЦИТАТА ИЗ ТЕКСТА, НАБИРАЕТСЯ ШРИФТОМ </a:t>
            </a:r>
            <a:r>
              <a:rPr lang="en-US" dirty="0" smtClean="0"/>
              <a:t>TAHOMA </a:t>
            </a:r>
            <a:r>
              <a:rPr lang="ru-RU" dirty="0" smtClean="0"/>
              <a:t>26 ПТ ОБЫЧНЫМ, ОКОНЧАНИЕ − ПОЛУЖИРНЫМ!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258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5162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ВЫНОС − ВАЖНАЯ ЦИТАТА ИЗ ТЕКСТА, НАБИРАЕТСЯ ШРИФТОМ </a:t>
            </a:r>
            <a:r>
              <a:rPr lang="en-US" dirty="0" smtClean="0"/>
              <a:t>TAHOMA </a:t>
            </a:r>
            <a:r>
              <a:rPr lang="ru-RU" dirty="0" smtClean="0"/>
              <a:t>26 ПТ ОБЫЧНЫМ, ОКОНЧАНИЕ − ПОЛУЖИРНЫМ!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40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00 января 2000, Город</a:t>
            </a:r>
            <a:br>
              <a:rPr lang="ru-RU" dirty="0" smtClean="0"/>
            </a:br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 докладчика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ЗАГОЛОВОК </a:t>
            </a:r>
            <a:br>
              <a:rPr lang="ru-RU" dirty="0" smtClean="0"/>
            </a:br>
            <a:r>
              <a:rPr lang="ru-RU" dirty="0" smtClean="0"/>
              <a:t>ШРИФТОМ </a:t>
            </a:r>
            <a:r>
              <a:rPr lang="en-US" dirty="0" smtClean="0"/>
              <a:t>TAHOMA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ОБЫЧН+ЖИРН)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70000"/>
            <a:ext cx="4320480" cy="6327352"/>
          </a:xfrm>
          <a:prstGeom prst="rect">
            <a:avLst/>
          </a:prstGeom>
          <a:solidFill>
            <a:srgbClr val="6163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6000" y="270000"/>
            <a:ext cx="2414592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7759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6D6F6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ВЫНОС − ВАЖНАЯ ЦИТАТА ИЗ ТЕКСТА, НАБИРАЕТСЯ ШРИФТОМ </a:t>
            </a:r>
            <a:r>
              <a:rPr lang="en-US" dirty="0" smtClean="0"/>
              <a:t>TAHOMA </a:t>
            </a:r>
            <a:r>
              <a:rPr lang="ru-RU" dirty="0" smtClean="0"/>
              <a:t>26 ПТ ОБЫЧНЫМ, ОКОНЧАНИЕ − ПОЛУЖИРНЫМ!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401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5D4F4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ВЫНОС − ВАЖНАЯ ЦИТАТА ИЗ ТЕКСТА, НАБИРАЕТСЯ ШРИФТОМ </a:t>
            </a:r>
            <a:r>
              <a:rPr lang="en-US" dirty="0" smtClean="0"/>
              <a:t>TAHOMA </a:t>
            </a:r>
            <a:r>
              <a:rPr lang="ru-RU" dirty="0" smtClean="0"/>
              <a:t>26 ПТ ОБЫЧНЫМ, ОКОНЧАНИЕ − ПОЛУЖИРНЫМ!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40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51520" y="269876"/>
            <a:ext cx="4320480" cy="6327477"/>
          </a:xfrm>
          <a:prstGeom prst="rect">
            <a:avLst/>
          </a:prstGeom>
          <a:solidFill>
            <a:srgbClr val="516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00 января 2000, Город</a:t>
            </a:r>
            <a:br>
              <a:rPr lang="ru-RU" dirty="0" smtClean="0"/>
            </a:br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 докладчика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ЗАГОЛОВОК </a:t>
            </a:r>
            <a:br>
              <a:rPr lang="ru-RU" dirty="0" smtClean="0"/>
            </a:br>
            <a:r>
              <a:rPr lang="ru-RU" dirty="0" smtClean="0"/>
              <a:t>ШРИФТОМ </a:t>
            </a:r>
            <a:r>
              <a:rPr lang="en-US" dirty="0" smtClean="0"/>
              <a:t>TAHOMA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ОБЫЧН+ЖИРН)</a:t>
            </a:r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6000" y="270000"/>
            <a:ext cx="2414592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00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51520" y="269876"/>
            <a:ext cx="4320480" cy="6327477"/>
          </a:xfrm>
          <a:prstGeom prst="rect">
            <a:avLst/>
          </a:prstGeom>
          <a:solidFill>
            <a:srgbClr val="6D6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00 января 2000, Город</a:t>
            </a:r>
            <a:br>
              <a:rPr lang="ru-RU" dirty="0" smtClean="0"/>
            </a:br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 докладчика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ЗАГОЛОВОК </a:t>
            </a:r>
            <a:br>
              <a:rPr lang="ru-RU" dirty="0" smtClean="0"/>
            </a:br>
            <a:r>
              <a:rPr lang="ru-RU" dirty="0" smtClean="0"/>
              <a:t>ШРИФТОМ </a:t>
            </a:r>
            <a:r>
              <a:rPr lang="en-US" dirty="0" smtClean="0"/>
              <a:t>TAHOMA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ОБЫЧН+ЖИРН)</a:t>
            </a:r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6000" y="270000"/>
            <a:ext cx="2414592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009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51520" y="269876"/>
            <a:ext cx="4320480" cy="6327477"/>
          </a:xfrm>
          <a:prstGeom prst="rect">
            <a:avLst/>
          </a:prstGeom>
          <a:solidFill>
            <a:srgbClr val="5D4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00 января 2000, Город</a:t>
            </a:r>
            <a:br>
              <a:rPr lang="ru-RU" dirty="0" smtClean="0"/>
            </a:br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 докладчика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ЗАГОЛОВОК </a:t>
            </a:r>
            <a:br>
              <a:rPr lang="ru-RU" dirty="0" smtClean="0"/>
            </a:br>
            <a:r>
              <a:rPr lang="ru-RU" dirty="0" smtClean="0"/>
              <a:t>ШРИФТОМ </a:t>
            </a:r>
            <a:r>
              <a:rPr lang="en-US" dirty="0" smtClean="0"/>
              <a:t>TAHOMA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ОБЫЧН+ЖИРН)</a:t>
            </a:r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6000" y="270000"/>
            <a:ext cx="2414592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009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2_ 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9875" y="269876"/>
            <a:ext cx="8604251" cy="6318250"/>
          </a:xfrm>
          <a:prstGeom prst="rect">
            <a:avLst/>
          </a:prstGeom>
          <a:solidFill>
            <a:srgbClr val="5162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152525" y="828676"/>
            <a:ext cx="4064000" cy="719138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СОДЕРЖАНИЕ</a:t>
            </a:r>
            <a:endParaRPr lang="ru-RU" sz="26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2000" y="2134800"/>
            <a:ext cx="6768000" cy="3382432"/>
          </a:xfrm>
          <a:prstGeom prst="rect">
            <a:avLst/>
          </a:prstGeom>
        </p:spPr>
        <p:txBody>
          <a:bodyPr vert="horz" numCol="2">
            <a:noAutofit/>
          </a:bodyPr>
          <a:lstStyle>
            <a:lvl1pPr marL="174625" indent="-174625" defTabSz="1976438">
              <a:spcBef>
                <a:spcPts val="1800"/>
              </a:spcBef>
              <a:buFont typeface="Wingdings" pitchFamily="2" charset="2"/>
              <a:buChar char="§"/>
              <a:defRPr sz="1600" baseline="0">
                <a:solidFill>
                  <a:schemeClr val="bg1">
                    <a:lumMod val="95000"/>
                  </a:schemeClr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 defTabSz="1976438">
              <a:defRPr sz="1600">
                <a:solidFill>
                  <a:schemeClr val="bg1">
                    <a:lumMod val="95000"/>
                  </a:schemeClr>
                </a:solidFill>
                <a:latin typeface="+mj-lt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ru-RU" dirty="0" smtClean="0"/>
              <a:t>Пункт номер один</a:t>
            </a:r>
          </a:p>
          <a:p>
            <a:pPr lvl="1"/>
            <a:r>
              <a:rPr lang="ru-RU" dirty="0" smtClean="0"/>
              <a:t>Подпункт один</a:t>
            </a:r>
          </a:p>
          <a:p>
            <a:pPr lvl="1"/>
            <a:r>
              <a:rPr lang="ru-RU" dirty="0" smtClean="0"/>
              <a:t>Подпункт два</a:t>
            </a:r>
          </a:p>
          <a:p>
            <a:pPr lvl="0"/>
            <a:r>
              <a:rPr lang="ru-RU" dirty="0" smtClean="0"/>
              <a:t>Пункт номер два</a:t>
            </a:r>
          </a:p>
          <a:p>
            <a:pPr lvl="1"/>
            <a:r>
              <a:rPr lang="ru-RU" dirty="0" smtClean="0"/>
              <a:t>Подпункт один</a:t>
            </a:r>
          </a:p>
          <a:p>
            <a:pPr lvl="1"/>
            <a:r>
              <a:rPr lang="ru-RU" dirty="0" smtClean="0"/>
              <a:t>Подпункт два</a:t>
            </a:r>
          </a:p>
          <a:p>
            <a:pPr lvl="0"/>
            <a:r>
              <a:rPr lang="ru-RU" dirty="0" smtClean="0"/>
              <a:t>Пункт номер два</a:t>
            </a:r>
          </a:p>
          <a:p>
            <a:pPr lvl="1"/>
            <a:r>
              <a:rPr lang="ru-RU" dirty="0" smtClean="0"/>
              <a:t>Подпункт один</a:t>
            </a:r>
          </a:p>
          <a:p>
            <a:pPr lvl="1"/>
            <a:r>
              <a:rPr lang="ru-RU" dirty="0" smtClean="0"/>
              <a:t>Подпункт два</a:t>
            </a:r>
          </a:p>
          <a:p>
            <a:pPr lvl="0"/>
            <a:r>
              <a:rPr lang="ru-RU" dirty="0" smtClean="0"/>
              <a:t>Пункт номер два</a:t>
            </a:r>
          </a:p>
          <a:p>
            <a:pPr lvl="1"/>
            <a:r>
              <a:rPr lang="ru-RU" dirty="0" smtClean="0"/>
              <a:t>Подпункт один</a:t>
            </a:r>
          </a:p>
          <a:p>
            <a:pPr lvl="1"/>
            <a:r>
              <a:rPr lang="ru-RU" dirty="0" smtClean="0"/>
              <a:t>Подпункт два</a:t>
            </a:r>
          </a:p>
          <a:p>
            <a:pPr lvl="0"/>
            <a:r>
              <a:rPr lang="ru-RU" dirty="0" smtClean="0"/>
              <a:t>Пункт номер два</a:t>
            </a:r>
          </a:p>
          <a:p>
            <a:pPr lvl="1"/>
            <a:r>
              <a:rPr lang="ru-RU" dirty="0" smtClean="0"/>
              <a:t>Подпункт один</a:t>
            </a:r>
          </a:p>
          <a:p>
            <a:pPr lvl="1"/>
            <a:r>
              <a:rPr lang="ru-RU" dirty="0" smtClean="0"/>
              <a:t>Подпункт два</a:t>
            </a:r>
          </a:p>
          <a:p>
            <a:pPr lvl="1"/>
            <a:endParaRPr lang="ru-RU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3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80000" y="612000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1.0</a:t>
            </a:r>
            <a:br>
              <a:rPr lang="ru-RU" dirty="0" smtClean="0"/>
            </a:br>
            <a:r>
              <a:rPr lang="ru-RU" dirty="0" smtClean="0"/>
              <a:t>Заголовок (</a:t>
            </a:r>
            <a:r>
              <a:rPr lang="ru-RU" dirty="0" err="1" smtClean="0"/>
              <a:t>обычн+жирн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6"/>
            <a:ext cx="21600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001" y="6191251"/>
            <a:ext cx="166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61636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404664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1.0</a:t>
            </a:r>
            <a:br>
              <a:rPr lang="ru-RU" dirty="0" smtClean="0"/>
            </a:br>
            <a:r>
              <a:rPr lang="ru-RU" dirty="0" smtClean="0"/>
              <a:t>Заголовок (</a:t>
            </a:r>
            <a:r>
              <a:rPr lang="ru-RU" dirty="0" err="1" smtClean="0"/>
              <a:t>обычн+жирн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0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269875" y="260649"/>
            <a:ext cx="8604251" cy="6318250"/>
          </a:xfrm>
          <a:prstGeom prst="rect">
            <a:avLst/>
          </a:prstGeom>
          <a:solidFill>
            <a:srgbClr val="5162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404664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1.0</a:t>
            </a:r>
            <a:br>
              <a:rPr lang="ru-RU" dirty="0" smtClean="0"/>
            </a:br>
            <a:r>
              <a:rPr lang="ru-RU" dirty="0" smtClean="0"/>
              <a:t>Заголовок (</a:t>
            </a:r>
            <a:r>
              <a:rPr lang="ru-RU" dirty="0" err="1" smtClean="0"/>
              <a:t>обычн+жирн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B9E2B10B-2B5B-4D21-B621-3C15B0884A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06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038EA-7CDB-4DEF-B157-0A4E08B1F2C4}" type="datetime1">
              <a:rPr lang="ru-RU" smtClean="0"/>
              <a:t>17.07.2015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B10B-2B5B-4D21-B621-3C15B0884A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71" r:id="rId3"/>
    <p:sldLayoutId id="2147483672" r:id="rId4"/>
    <p:sldLayoutId id="2147483673" r:id="rId5"/>
    <p:sldLayoutId id="2147483662" r:id="rId6"/>
    <p:sldLayoutId id="2147483663" r:id="rId7"/>
    <p:sldLayoutId id="2147483675" r:id="rId8"/>
    <p:sldLayoutId id="2147483674" r:id="rId9"/>
    <p:sldLayoutId id="2147483676" r:id="rId10"/>
    <p:sldLayoutId id="2147483677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8" r:id="rId18"/>
    <p:sldLayoutId id="2147483679" r:id="rId19"/>
    <p:sldLayoutId id="2147483680" r:id="rId20"/>
    <p:sldLayoutId id="2147483681" r:id="rId2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752000" y="5083200"/>
            <a:ext cx="4212488" cy="1368000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ru-RU" b="1" dirty="0" smtClean="0"/>
              <a:t>«Единая регистрация клиентов»</a:t>
            </a:r>
            <a:r>
              <a:rPr lang="en-US" b="1" dirty="0" smtClean="0"/>
              <a:t> </a:t>
            </a:r>
            <a:endParaRPr lang="ru-RU" b="1" dirty="0" smtClean="0"/>
          </a:p>
          <a:p>
            <a:r>
              <a:rPr lang="ru-RU" dirty="0" smtClean="0">
                <a:solidFill>
                  <a:srgbClr val="C00000"/>
                </a:solidFill>
              </a:rPr>
              <a:t>(формирование </a:t>
            </a:r>
            <a:r>
              <a:rPr lang="ru-RU" dirty="0" smtClean="0">
                <a:solidFill>
                  <a:srgbClr val="C00000"/>
                </a:solidFill>
              </a:rPr>
              <a:t>файла </a:t>
            </a:r>
            <a:r>
              <a:rPr lang="en-US" dirty="0" smtClean="0">
                <a:solidFill>
                  <a:srgbClr val="C00000"/>
                </a:solidFill>
              </a:rPr>
              <a:t>xml</a:t>
            </a:r>
            <a:r>
              <a:rPr lang="ru-RU" dirty="0" smtClean="0">
                <a:solidFill>
                  <a:srgbClr val="C00000"/>
                </a:solidFill>
              </a:rPr>
              <a:t>)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416000" cy="504056"/>
          </a:xfrm>
        </p:spPr>
        <p:txBody>
          <a:bodyPr/>
          <a:lstStyle/>
          <a:p>
            <a:r>
              <a:rPr lang="ru-RU" sz="1800" b="1" dirty="0" smtClean="0"/>
              <a:t>О ФАЙЛЕ ЕДИНОЙ РЕГИСТРАЦИИ КЛИЕНТОВ</a:t>
            </a: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/>
              <a:t>2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548680"/>
            <a:ext cx="7776864" cy="59766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400" b="1" dirty="0" smtClean="0">
                <a:solidFill>
                  <a:srgbClr val="C00000"/>
                </a:solidFill>
              </a:rPr>
              <a:t>Важно</a:t>
            </a:r>
            <a:r>
              <a:rPr lang="ru-RU" sz="1400" b="1" dirty="0">
                <a:solidFill>
                  <a:srgbClr val="C00000"/>
                </a:solidFill>
              </a:rPr>
              <a:t>:</a:t>
            </a:r>
            <a:endParaRPr lang="ru-RU" sz="1400" dirty="0">
              <a:solidFill>
                <a:srgbClr val="C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ru-RU" sz="1400" dirty="0"/>
              <a:t>Ф</a:t>
            </a:r>
            <a:r>
              <a:rPr lang="ru-RU" sz="1400" dirty="0" smtClean="0"/>
              <a:t>айл </a:t>
            </a:r>
            <a:r>
              <a:rPr lang="ru-RU" sz="1400" dirty="0"/>
              <a:t>с описанием клиентов </a:t>
            </a:r>
            <a:r>
              <a:rPr lang="en-US" sz="1400" dirty="0" smtClean="0"/>
              <a:t>xml </a:t>
            </a:r>
            <a:r>
              <a:rPr lang="ru-RU" sz="1400" dirty="0" smtClean="0"/>
              <a:t>стандарта </a:t>
            </a:r>
            <a:r>
              <a:rPr lang="ru-RU" sz="1400" dirty="0"/>
              <a:t>рекомендуется открывать только </a:t>
            </a:r>
            <a:r>
              <a:rPr lang="ru-RU" sz="1400" dirty="0" smtClean="0"/>
              <a:t>XML-редактором. </a:t>
            </a:r>
            <a:r>
              <a:rPr lang="ru-RU" sz="1400" dirty="0"/>
              <a:t>Файл </a:t>
            </a:r>
            <a:r>
              <a:rPr lang="en-US" sz="1400" dirty="0" err="1"/>
              <a:t>xsd</a:t>
            </a:r>
            <a:r>
              <a:rPr lang="en-US" sz="1400" dirty="0"/>
              <a:t> </a:t>
            </a:r>
            <a:r>
              <a:rPr lang="ru-RU" sz="1400" dirty="0"/>
              <a:t>с описанием структуры данных о клиентах предназначен для специалистов </a:t>
            </a:r>
            <a:r>
              <a:rPr lang="en-US" sz="1400" dirty="0"/>
              <a:t>IT </a:t>
            </a:r>
            <a:r>
              <a:rPr lang="ru-RU" sz="1400" dirty="0"/>
              <a:t>и использования в специализированном программном обеспечении для </a:t>
            </a:r>
            <a:r>
              <a:rPr lang="ru-RU" sz="1400" dirty="0" smtClean="0"/>
              <a:t>автоматического формирования </a:t>
            </a:r>
            <a:r>
              <a:rPr lang="en-US" sz="1400" dirty="0"/>
              <a:t>xml </a:t>
            </a:r>
            <a:r>
              <a:rPr lang="ru-RU" sz="1400" dirty="0"/>
              <a:t>файла с описанием клиентов.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ru-RU" sz="1400" b="1" dirty="0" smtClean="0"/>
              <a:t>Остается неизменным:</a:t>
            </a:r>
            <a:endParaRPr lang="ru-RU" sz="1400" dirty="0"/>
          </a:p>
          <a:p>
            <a:pPr algn="just">
              <a:lnSpc>
                <a:spcPct val="100000"/>
              </a:lnSpc>
            </a:pPr>
            <a:r>
              <a:rPr lang="ru-RU" sz="1400" dirty="0"/>
              <a:t>Принцип определения возможности совершать клиентом сделок на определенном рынке </a:t>
            </a:r>
            <a:r>
              <a:rPr lang="ru-RU" sz="1400" dirty="0" smtClean="0"/>
              <a:t> путем </a:t>
            </a:r>
            <a:r>
              <a:rPr lang="ru-RU" sz="1400" dirty="0"/>
              <a:t>присвоения кратких кодов и форматы кратких кодов остался неизменным</a:t>
            </a:r>
            <a:r>
              <a:rPr lang="ru-RU" sz="1400" dirty="0" smtClean="0"/>
              <a:t>.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ru-RU" sz="1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ru-RU" sz="14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ru-RU" sz="1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ru-RU" sz="1400" dirty="0" smtClean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ru-RU" sz="1400" b="1" dirty="0" smtClean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ru-RU" sz="1400" b="1" dirty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ru-RU" sz="1400" b="1" dirty="0" smtClean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ru-RU" sz="400" b="1" dirty="0" smtClean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ru-RU" sz="1400" b="1" dirty="0" smtClean="0"/>
              <a:t>Изменения</a:t>
            </a:r>
            <a:r>
              <a:rPr lang="ru-RU" sz="1400" b="1" dirty="0"/>
              <a:t>:</a:t>
            </a:r>
          </a:p>
          <a:p>
            <a:pPr algn="just">
              <a:lnSpc>
                <a:spcPct val="100000"/>
              </a:lnSpc>
            </a:pPr>
            <a:r>
              <a:rPr lang="ru-RU" sz="1400" dirty="0"/>
              <a:t>Принцип указания данных изменен – </a:t>
            </a:r>
            <a:r>
              <a:rPr lang="ru-RU" sz="1400" b="1" dirty="0"/>
              <a:t>упразднены типы клиентов</a:t>
            </a:r>
            <a:r>
              <a:rPr lang="ru-RU" sz="1400" dirty="0"/>
              <a:t>, теперь необходимо указывать данные клиентов, требующиеся в рамках законодательства (437-П) и Правил торгов (дополнительные данные о лицензиях конечного клиента, кросс-сделках и подобное).</a:t>
            </a:r>
          </a:p>
          <a:p>
            <a:pPr algn="just">
              <a:lnSpc>
                <a:spcPct val="100000"/>
              </a:lnSpc>
            </a:pPr>
            <a:r>
              <a:rPr lang="ru-RU" sz="1400" dirty="0" smtClean="0"/>
              <a:t>Обязательно </a:t>
            </a:r>
            <a:r>
              <a:rPr lang="ru-RU" sz="1400" dirty="0"/>
              <a:t>указание кода страны для всех клиентов, </a:t>
            </a:r>
            <a:r>
              <a:rPr lang="ru-RU" sz="1400" b="1" dirty="0"/>
              <a:t>включая </a:t>
            </a:r>
            <a:r>
              <a:rPr lang="ru-RU" sz="1400" dirty="0"/>
              <a:t>граждан Российской Федерации (код 643). </a:t>
            </a:r>
            <a:endParaRPr lang="ru-RU" sz="1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02705"/>
              </p:ext>
            </p:extLst>
          </p:nvPr>
        </p:nvGraphicFramePr>
        <p:xfrm>
          <a:off x="1043608" y="2420888"/>
          <a:ext cx="7704856" cy="2196058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3744416"/>
                <a:gridCol w="3960440"/>
              </a:tblGrid>
              <a:tr h="2644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Краткий код на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rgbClr val="CE1126"/>
                        </a:gs>
                        <a:gs pos="64000">
                          <a:srgbClr val="CE1126"/>
                        </a:gs>
                        <a:gs pos="100000">
                          <a:srgbClr val="CE1126">
                            <a:lumMod val="68000"/>
                            <a:lumOff val="32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Формат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rgbClr val="CE1126"/>
                        </a:gs>
                        <a:gs pos="64000">
                          <a:srgbClr val="CE1126"/>
                        </a:gs>
                        <a:gs pos="100000">
                          <a:srgbClr val="CE1126">
                            <a:lumMod val="68000"/>
                            <a:lumOff val="32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556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Фондовом </a:t>
                      </a: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рынке ЗАО «Фондовая биржа ММВБ» (в </a:t>
                      </a:r>
                      <a:endParaRPr lang="ru-RU" sz="1050" b="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ctr"/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секторе </a:t>
                      </a: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рынке Основной рынок)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Заглавные латинские буквы, цифры, символ подчёркивания, до 12 символов без пробелов. 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Валютном </a:t>
                      </a: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рынке и рынке драгоценных металлов ОАО </a:t>
                      </a:r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Московская </a:t>
                      </a: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Биржа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Рынке </a:t>
                      </a: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СПФИ ОАО Московская Биржа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97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Срочном </a:t>
                      </a: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рынке ОАО Московская Биржа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 </a:t>
                      </a:r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символов (латинские буквы, цифры) </a:t>
                      </a: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без пробелов - XXYYZZZ, где:</a:t>
                      </a:r>
                      <a:b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XX – код Расчетной фирмы;</a:t>
                      </a:r>
                      <a:b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YY – код Брокерской фирмы;</a:t>
                      </a:r>
                      <a:b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5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ZZZ – код раздела клиринговых регистров</a:t>
                      </a:r>
                      <a:r>
                        <a:rPr lang="ru-RU" sz="105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8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416000" cy="576064"/>
          </a:xfrm>
        </p:spPr>
        <p:txBody>
          <a:bodyPr/>
          <a:lstStyle/>
          <a:p>
            <a:r>
              <a:rPr lang="ru-RU" sz="1800" b="1" dirty="0" smtClean="0"/>
              <a:t>НОВЫЕ ПОНЯТИЯ</a:t>
            </a: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/>
              <a:t>3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548680"/>
            <a:ext cx="7632848" cy="5688632"/>
          </a:xfrm>
        </p:spPr>
        <p:txBody>
          <a:bodyPr>
            <a:normAutofit fontScale="70000" lnSpcReduction="20000"/>
          </a:bodyPr>
          <a:lstStyle/>
          <a:p>
            <a:pPr algn="just">
              <a:spcBef>
                <a:spcPts val="600"/>
              </a:spcBef>
            </a:pPr>
            <a:r>
              <a:rPr lang="ru-RU" sz="1800" b="1" dirty="0"/>
              <a:t>Уникод Участника</a:t>
            </a:r>
            <a:r>
              <a:rPr lang="ru-RU" sz="1800" dirty="0"/>
              <a:t> (</a:t>
            </a:r>
            <a:r>
              <a:rPr lang="en-US" sz="1800" dirty="0" err="1"/>
              <a:t>UniCode</a:t>
            </a:r>
            <a:r>
              <a:rPr lang="ru-RU" sz="1800" dirty="0"/>
              <a:t>) - в целях идентификации Участника на каждом рынке при регистрации клиентов, каждому Участнику присваивается единый уникальный код </a:t>
            </a:r>
            <a:r>
              <a:rPr lang="ru-RU" sz="1800" b="1" dirty="0"/>
              <a:t>Участника</a:t>
            </a:r>
            <a:r>
              <a:rPr lang="ru-RU" sz="1800" dirty="0"/>
              <a:t> (далее – Уникод). </a:t>
            </a:r>
            <a:endParaRPr lang="ru-RU" sz="1800" dirty="0" smtClean="0"/>
          </a:p>
          <a:p>
            <a:pPr algn="just">
              <a:spcBef>
                <a:spcPts val="600"/>
              </a:spcBef>
            </a:pPr>
            <a:r>
              <a:rPr lang="ru-RU" sz="1800" dirty="0" smtClean="0"/>
              <a:t>Узнать </a:t>
            </a:r>
            <a:r>
              <a:rPr lang="ru-RU" sz="1800" dirty="0"/>
              <a:t>его возможно, обратившись к персональному менеджеру Вашей </a:t>
            </a:r>
            <a:r>
              <a:rPr lang="ru-RU" sz="1800" dirty="0" smtClean="0"/>
              <a:t>организации.</a:t>
            </a:r>
          </a:p>
          <a:p>
            <a:pPr algn="just">
              <a:spcBef>
                <a:spcPts val="600"/>
              </a:spcBef>
            </a:pPr>
            <a:r>
              <a:rPr lang="ru-RU" sz="1800" dirty="0"/>
              <a:t>Не требуется указывать идентификатор Участника для каждого рынка.</a:t>
            </a:r>
          </a:p>
          <a:p>
            <a:pPr algn="just">
              <a:spcBef>
                <a:spcPts val="600"/>
              </a:spcBef>
            </a:pPr>
            <a:r>
              <a:rPr lang="ru-RU" sz="1800" b="1" dirty="0" smtClean="0"/>
              <a:t>Единый </a:t>
            </a:r>
            <a:r>
              <a:rPr lang="ru-RU" sz="1800" b="1" dirty="0"/>
              <a:t>краткий код клиента</a:t>
            </a:r>
            <a:r>
              <a:rPr lang="ru-RU" sz="1800" dirty="0"/>
              <a:t> (</a:t>
            </a:r>
            <a:r>
              <a:rPr lang="en-US" sz="1800" dirty="0" err="1"/>
              <a:t>UniClientCode</a:t>
            </a:r>
            <a:r>
              <a:rPr lang="ru-RU" sz="1800" dirty="0"/>
              <a:t>) – </a:t>
            </a:r>
            <a:r>
              <a:rPr lang="ru-RU" sz="1900" dirty="0"/>
              <a:t>определение </a:t>
            </a:r>
            <a:r>
              <a:rPr lang="ru-RU" sz="1900" b="1" dirty="0"/>
              <a:t>конечного клиента </a:t>
            </a:r>
            <a:r>
              <a:rPr lang="ru-RU" sz="1900" dirty="0"/>
              <a:t>в качестве одного и того же лица для всех его кратких кодов на всех рынках. При использовании </a:t>
            </a:r>
            <a:r>
              <a:rPr lang="en-US" sz="1900" dirty="0" err="1"/>
              <a:t>UniClientCode</a:t>
            </a:r>
            <a:r>
              <a:rPr lang="ru-RU" sz="1900" dirty="0"/>
              <a:t> создается одна запись в БД с информацией о </a:t>
            </a:r>
            <a:r>
              <a:rPr lang="ru-RU" sz="1900" dirty="0" smtClean="0"/>
              <a:t>клиенте, в </a:t>
            </a:r>
            <a:r>
              <a:rPr lang="ru-RU" sz="1900" dirty="0"/>
              <a:t>рамках зарегистрированных </a:t>
            </a:r>
            <a:r>
              <a:rPr lang="ru-RU" sz="1900" b="1" dirty="0"/>
              <a:t>клиентов данного </a:t>
            </a:r>
            <a:r>
              <a:rPr lang="ru-RU" sz="1900" b="1" dirty="0" smtClean="0"/>
              <a:t>Участника</a:t>
            </a:r>
            <a:r>
              <a:rPr lang="ru-RU" sz="1900" dirty="0" smtClean="0"/>
              <a:t>. </a:t>
            </a:r>
            <a:r>
              <a:rPr lang="ru-RU" sz="1900" dirty="0"/>
              <a:t>Это гарантирует идентичность </a:t>
            </a:r>
            <a:r>
              <a:rPr lang="ru-RU" sz="1900" dirty="0" smtClean="0"/>
              <a:t>информации </a:t>
            </a:r>
            <a:r>
              <a:rPr lang="ru-RU" sz="1900" dirty="0"/>
              <a:t>о клиенте </a:t>
            </a:r>
            <a:r>
              <a:rPr lang="ru-RU" sz="1900" dirty="0"/>
              <a:t>для всех рынков</a:t>
            </a:r>
            <a:r>
              <a:rPr lang="ru-RU" sz="1900" dirty="0" smtClean="0"/>
              <a:t>.</a:t>
            </a:r>
          </a:p>
          <a:p>
            <a:pPr algn="just">
              <a:spcBef>
                <a:spcPts val="600"/>
              </a:spcBef>
            </a:pPr>
            <a:r>
              <a:rPr lang="ru-RU" sz="1900" dirty="0" smtClean="0"/>
              <a:t>При </a:t>
            </a:r>
            <a:r>
              <a:rPr lang="ru-RU" sz="1900" dirty="0"/>
              <a:t>использовании Единого краткого кода клиента </a:t>
            </a:r>
            <a:r>
              <a:rPr lang="ru-RU" sz="1900" dirty="0" smtClean="0"/>
              <a:t>Участник получает </a:t>
            </a:r>
            <a:r>
              <a:rPr lang="ru-RU" sz="1900" dirty="0"/>
              <a:t>возможность менять личные данные клиента или рыночные данные (к примеру, изменение разрешения совершать кросс-сделки) предоставлением одного </a:t>
            </a:r>
            <a:r>
              <a:rPr lang="ru-RU" sz="1900" dirty="0" smtClean="0"/>
              <a:t>приказа для всех кратких кодов на всех рынках.</a:t>
            </a:r>
            <a:endParaRPr lang="ru-RU" sz="1900" dirty="0"/>
          </a:p>
          <a:p>
            <a:pPr algn="just">
              <a:spcBef>
                <a:spcPts val="600"/>
              </a:spcBef>
            </a:pPr>
            <a:endParaRPr lang="ru-RU" sz="100" dirty="0" smtClean="0"/>
          </a:p>
          <a:p>
            <a:pPr algn="just">
              <a:spcBef>
                <a:spcPts val="600"/>
              </a:spcBef>
            </a:pPr>
            <a:r>
              <a:rPr lang="ru-RU" sz="1700" i="1" u="sng" dirty="0" smtClean="0"/>
              <a:t>Примечание:</a:t>
            </a:r>
            <a:r>
              <a:rPr lang="ru-RU" sz="1700" dirty="0" smtClean="0"/>
              <a:t> </a:t>
            </a:r>
            <a:r>
              <a:rPr lang="ru-RU" sz="1700" dirty="0" smtClean="0"/>
              <a:t>При </a:t>
            </a:r>
            <a:r>
              <a:rPr lang="ru-RU" sz="1700" dirty="0"/>
              <a:t>действующей сейчас процедуре без Единого краткого кода клиента - нет единой записи о клиенте, что влечет рассогласование данных на различных рынках (см. следующий слайд). </a:t>
            </a:r>
            <a:r>
              <a:rPr lang="ru-RU" sz="1700" dirty="0" smtClean="0"/>
              <a:t>Любое изменение по клиенту влечет необходимость предоставить изменения по каждому краткому коду на каждом рынке.</a:t>
            </a:r>
            <a:endParaRPr lang="ru-RU" sz="1700" dirty="0"/>
          </a:p>
          <a:p>
            <a:pPr algn="just"/>
            <a:endParaRPr lang="ru-RU" sz="1100" b="1" dirty="0" smtClean="0"/>
          </a:p>
          <a:p>
            <a:pPr algn="just"/>
            <a:r>
              <a:rPr lang="ru-RU" sz="1800" b="1" dirty="0" smtClean="0">
                <a:solidFill>
                  <a:srgbClr val="C00000"/>
                </a:solidFill>
              </a:rPr>
              <a:t>Важно</a:t>
            </a:r>
            <a:r>
              <a:rPr lang="ru-RU" sz="1800" b="1" dirty="0">
                <a:solidFill>
                  <a:srgbClr val="C00000"/>
                </a:solidFill>
              </a:rPr>
              <a:t>:</a:t>
            </a:r>
            <a:endParaRPr lang="ru-RU" sz="1800" dirty="0">
              <a:solidFill>
                <a:srgbClr val="C00000"/>
              </a:solidFill>
            </a:endParaRPr>
          </a:p>
          <a:p>
            <a:pPr algn="just"/>
            <a:r>
              <a:rPr lang="ru-RU" sz="1800" dirty="0"/>
              <a:t>При переходе организации на стандарт </a:t>
            </a:r>
            <a:r>
              <a:rPr lang="ru-RU" sz="1800" dirty="0" err="1"/>
              <a:t>xml</a:t>
            </a:r>
            <a:r>
              <a:rPr lang="ru-RU" sz="1800" dirty="0"/>
              <a:t> </a:t>
            </a:r>
            <a:r>
              <a:rPr lang="ru-RU" sz="1800" b="1" dirty="0"/>
              <a:t>обязательно</a:t>
            </a:r>
            <a:r>
              <a:rPr lang="ru-RU" sz="1800" dirty="0"/>
              <a:t> указывать Единый краткий код клиента при регистрации </a:t>
            </a:r>
            <a:r>
              <a:rPr lang="ru-RU" sz="1800" b="1" dirty="0"/>
              <a:t>новых</a:t>
            </a:r>
            <a:r>
              <a:rPr lang="ru-RU" sz="1800" dirty="0"/>
              <a:t> клиентов.</a:t>
            </a:r>
          </a:p>
          <a:p>
            <a:pPr algn="just">
              <a:spcBef>
                <a:spcPts val="60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1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16000" cy="432048"/>
          </a:xfrm>
        </p:spPr>
        <p:txBody>
          <a:bodyPr/>
          <a:lstStyle/>
          <a:p>
            <a:r>
              <a:rPr lang="ru-RU" sz="1800" b="1" dirty="0" smtClean="0"/>
              <a:t>ПРИМЕР ДАННЫХ ПО ОДНОМУ КОНЕЧНОМУ КЛИЕНТУ</a:t>
            </a: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494713"/>
              </p:ext>
            </p:extLst>
          </p:nvPr>
        </p:nvGraphicFramePr>
        <p:xfrm>
          <a:off x="1043608" y="764704"/>
          <a:ext cx="6984776" cy="5112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5859"/>
                <a:gridCol w="1746529"/>
                <a:gridCol w="1745859"/>
                <a:gridCol w="1746529"/>
              </a:tblGrid>
              <a:tr h="982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краткий код клиента (</a:t>
                      </a:r>
                      <a:r>
                        <a:rPr lang="en-US" sz="1200" dirty="0" err="1">
                          <a:effectLst/>
                        </a:rPr>
                        <a:t>UniClientCode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CE1126"/>
                        </a:gs>
                        <a:gs pos="100000">
                          <a:srgbClr val="CE112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Краткие коды клиента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(Валютный рынок)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CE1126"/>
                        </a:gs>
                        <a:gs pos="100000">
                          <a:srgbClr val="CE112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Краткие коды клиента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(Фондовый рынок)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CE1126"/>
                        </a:gs>
                        <a:gs pos="100000">
                          <a:srgbClr val="CE112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Краткие коды клиента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(Срочный рынок)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CE1126"/>
                        </a:gs>
                        <a:gs pos="100000">
                          <a:srgbClr val="CE1126"/>
                        </a:gs>
                      </a:gsLst>
                      <a:lin ang="5400000" scaled="1"/>
                    </a:gra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01234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43210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10010077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10010087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10010087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10010089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r>
                        <a:rPr lang="en-US" sz="1100" dirty="0">
                          <a:effectLst/>
                        </a:rPr>
                        <a:t>1</a:t>
                      </a:r>
                      <a:r>
                        <a:rPr lang="ru-RU" sz="1100" dirty="0">
                          <a:effectLst/>
                        </a:rPr>
                        <a:t>00</a:t>
                      </a:r>
                      <a:r>
                        <a:rPr lang="en-US" sz="1100" dirty="0">
                          <a:effectLst/>
                        </a:rPr>
                        <a:t>1</a:t>
                      </a:r>
                      <a:r>
                        <a:rPr lang="ru-RU" sz="1100" dirty="0">
                          <a:effectLst/>
                        </a:rPr>
                        <a:t>60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01000</a:t>
                      </a:r>
                      <a:r>
                        <a:rPr lang="en-US" sz="1100" dirty="0">
                          <a:effectLst/>
                        </a:rPr>
                        <a:t>Z</a:t>
                      </a: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1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C00000"/>
                          </a:solidFill>
                          <a:effectLst/>
                        </a:rPr>
                        <a:t>не имеет</a:t>
                      </a: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01008HV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17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AAA001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01234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43210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10010077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10010087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10010087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10010089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0100160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01000Z3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01008HV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авая фигурная скобка 5"/>
          <p:cNvSpPr/>
          <p:nvPr/>
        </p:nvSpPr>
        <p:spPr>
          <a:xfrm>
            <a:off x="8026673" y="1756555"/>
            <a:ext cx="288032" cy="2780251"/>
          </a:xfrm>
          <a:prstGeom prst="rightBrace">
            <a:avLst/>
          </a:prstGeom>
          <a:ln w="19050">
            <a:solidFill>
              <a:srgbClr val="CE11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16200000">
            <a:off x="7814754" y="2950203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Разные клиенты</a:t>
            </a:r>
            <a:endParaRPr lang="ru-RU" sz="1200" i="1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8026673" y="4536806"/>
            <a:ext cx="288032" cy="1340465"/>
          </a:xfrm>
          <a:prstGeom prst="rightBrace">
            <a:avLst/>
          </a:prstGeom>
          <a:ln w="19050">
            <a:solidFill>
              <a:srgbClr val="CE11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 rot="16200000">
            <a:off x="7955360" y="4977517"/>
            <a:ext cx="1090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Один клиент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81582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524392" cy="1510560"/>
          </a:xfrm>
        </p:spPr>
        <p:txBody>
          <a:bodyPr/>
          <a:lstStyle/>
          <a:p>
            <a:r>
              <a:rPr lang="ru-RU" sz="1800" b="1" dirty="0" smtClean="0"/>
              <a:t>РЕГИСТРАЦИЯ УЧАСТНИКА ИЛИ ЕГО КЛИЕНТА В КАЧЕСТВЕ ДОВЕРИТЕЛЬНОГО </a:t>
            </a:r>
            <a:r>
              <a:rPr lang="ru-RU" sz="1800" b="1" dirty="0" smtClean="0"/>
              <a:t>УПРАВЛЯЮЩЕГО и УЧРЕДИТЕЛЕЙ ДУ</a:t>
            </a: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/>
              <a:t>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836712"/>
            <a:ext cx="7704856" cy="547260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sz="1700" b="1" dirty="0"/>
              <a:t>Остается </a:t>
            </a:r>
            <a:r>
              <a:rPr lang="ru-RU" sz="1700" b="1" dirty="0" smtClean="0"/>
              <a:t>неизменным :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1400" dirty="0"/>
              <a:t>(Шаг 1</a:t>
            </a:r>
            <a:r>
              <a:rPr lang="ru-RU" sz="1400" dirty="0" smtClean="0"/>
              <a:t>) </a:t>
            </a:r>
            <a:r>
              <a:rPr lang="ru-RU" sz="1500" dirty="0" smtClean="0"/>
              <a:t>Необходимость </a:t>
            </a:r>
            <a:r>
              <a:rPr lang="ru-RU" sz="1500" dirty="0"/>
              <a:t>Участнику </a:t>
            </a:r>
            <a:r>
              <a:rPr lang="ru-RU" sz="1500" dirty="0" smtClean="0"/>
              <a:t>зарегистрироваться/зарегистрировать клиента в </a:t>
            </a:r>
            <a:r>
              <a:rPr lang="ru-RU" sz="1500" dirty="0"/>
              <a:t>качестве доверительного </a:t>
            </a:r>
            <a:r>
              <a:rPr lang="ru-RU" sz="1500" dirty="0" smtClean="0"/>
              <a:t>управляющего (далее ДУ) </a:t>
            </a:r>
            <a:r>
              <a:rPr lang="ru-RU" sz="1500" dirty="0"/>
              <a:t>и </a:t>
            </a:r>
            <a:r>
              <a:rPr lang="ru-RU" sz="1500" dirty="0" smtClean="0"/>
              <a:t>присвоить краткий </a:t>
            </a:r>
            <a:r>
              <a:rPr lang="ru-RU" sz="1500" dirty="0" smtClean="0"/>
              <a:t>код</a:t>
            </a:r>
            <a:r>
              <a:rPr lang="ru-RU" sz="1400" dirty="0"/>
              <a:t> (</a:t>
            </a:r>
            <a:r>
              <a:rPr lang="ru-RU" sz="1400" dirty="0" smtClean="0"/>
              <a:t>Единый краткий код)</a:t>
            </a:r>
            <a:r>
              <a:rPr lang="ru-RU" sz="1500" dirty="0" smtClean="0"/>
              <a:t> </a:t>
            </a:r>
            <a:r>
              <a:rPr lang="ru-RU" sz="1500" dirty="0"/>
              <a:t>на </a:t>
            </a:r>
            <a:r>
              <a:rPr lang="ru-RU" sz="1500" dirty="0" smtClean="0"/>
              <a:t>том рынке(ах), </a:t>
            </a:r>
            <a:r>
              <a:rPr lang="ru-RU" sz="1500" dirty="0"/>
              <a:t>где он управляет средствами </a:t>
            </a:r>
            <a:r>
              <a:rPr lang="ru-RU" sz="1500" dirty="0" smtClean="0"/>
              <a:t>доверительного </a:t>
            </a:r>
            <a:r>
              <a:rPr lang="ru-RU" sz="1500" dirty="0" smtClean="0"/>
              <a:t>управления;</a:t>
            </a:r>
            <a:endParaRPr lang="ru-RU" sz="1500" dirty="0" smtClean="0"/>
          </a:p>
          <a:p>
            <a:pPr algn="just">
              <a:lnSpc>
                <a:spcPct val="120000"/>
              </a:lnSpc>
            </a:pPr>
            <a:r>
              <a:rPr lang="ru-RU" sz="1500" dirty="0" smtClean="0">
                <a:latin typeface="+mn-lt"/>
              </a:rPr>
              <a:t>      1.1. Индивидуальная </a:t>
            </a:r>
            <a:r>
              <a:rPr lang="ru-RU" sz="1500" dirty="0" smtClean="0">
                <a:latin typeface="+mn-lt"/>
              </a:rPr>
              <a:t>регистрация </a:t>
            </a:r>
            <a:r>
              <a:rPr lang="ru-RU" sz="1500" dirty="0" smtClean="0"/>
              <a:t>Участника или его клиента, являющегося ДУ </a:t>
            </a:r>
            <a:r>
              <a:rPr lang="ru-RU" sz="1500" dirty="0" smtClean="0">
                <a:latin typeface="+mn-lt"/>
              </a:rPr>
              <a:t>с отдельным(и) кратким(ми) кодом(</a:t>
            </a:r>
            <a:r>
              <a:rPr lang="ru-RU" sz="1500" dirty="0" err="1" smtClean="0">
                <a:latin typeface="+mn-lt"/>
              </a:rPr>
              <a:t>ами</a:t>
            </a:r>
            <a:r>
              <a:rPr lang="ru-RU" sz="1500" dirty="0" smtClean="0">
                <a:latin typeface="+mn-lt"/>
              </a:rPr>
              <a:t>) </a:t>
            </a:r>
            <a:r>
              <a:rPr lang="ru-RU" sz="1400" dirty="0"/>
              <a:t>(Единым кратким кодом) </a:t>
            </a:r>
            <a:r>
              <a:rPr lang="ru-RU" sz="1500" dirty="0" smtClean="0">
                <a:latin typeface="+mn-lt"/>
              </a:rPr>
              <a:t>осуществляется</a:t>
            </a:r>
            <a:r>
              <a:rPr lang="ru-RU" sz="1500" dirty="0" smtClean="0">
                <a:latin typeface="+mn-lt"/>
              </a:rPr>
              <a:t>:</a:t>
            </a:r>
          </a:p>
          <a:p>
            <a:pPr marL="800100" lvl="1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500" dirty="0" smtClean="0"/>
              <a:t>Для каждого (одного) учредителя ДУ </a:t>
            </a:r>
          </a:p>
          <a:p>
            <a:pPr lvl="1" algn="just">
              <a:lnSpc>
                <a:spcPct val="120000"/>
              </a:lnSpc>
            </a:pPr>
            <a:r>
              <a:rPr lang="ru-RU" sz="1500" dirty="0"/>
              <a:t>	</a:t>
            </a:r>
            <a:r>
              <a:rPr lang="ru-RU" dirty="0" smtClean="0"/>
              <a:t>Старые </a:t>
            </a:r>
            <a:r>
              <a:rPr lang="ru-RU" dirty="0"/>
              <a:t>значения: </a:t>
            </a:r>
            <a:r>
              <a:rPr lang="ru-RU" dirty="0" smtClean="0"/>
              <a:t>тип 8 </a:t>
            </a:r>
            <a:r>
              <a:rPr lang="ru-RU" dirty="0"/>
              <a:t>- Участник, тип </a:t>
            </a:r>
            <a:r>
              <a:rPr lang="ru-RU" dirty="0" smtClean="0"/>
              <a:t>9 </a:t>
            </a:r>
            <a:r>
              <a:rPr lang="ru-RU" dirty="0"/>
              <a:t>– клиент </a:t>
            </a:r>
            <a:r>
              <a:rPr lang="ru-RU" dirty="0" smtClean="0"/>
              <a:t>Участника</a:t>
            </a:r>
            <a:endParaRPr lang="ru-RU" dirty="0"/>
          </a:p>
          <a:p>
            <a:pPr marL="800100" lvl="1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500" dirty="0" smtClean="0"/>
              <a:t>Для каждой группы учредителей </a:t>
            </a:r>
          </a:p>
          <a:p>
            <a:pPr lvl="1" algn="just">
              <a:lnSpc>
                <a:spcPct val="120000"/>
              </a:lnSpc>
            </a:pPr>
            <a:r>
              <a:rPr lang="ru-RU" sz="1100" dirty="0"/>
              <a:t>	</a:t>
            </a:r>
            <a:r>
              <a:rPr lang="ru-RU" sz="1100" dirty="0" smtClean="0"/>
              <a:t>С</a:t>
            </a:r>
            <a:r>
              <a:rPr lang="ru-RU" dirty="0" smtClean="0"/>
              <a:t>тарые </a:t>
            </a:r>
            <a:r>
              <a:rPr lang="ru-RU" dirty="0"/>
              <a:t>значения: тип </a:t>
            </a:r>
            <a:r>
              <a:rPr lang="ru-RU" dirty="0" smtClean="0"/>
              <a:t>8А </a:t>
            </a:r>
            <a:r>
              <a:rPr lang="ru-RU" dirty="0"/>
              <a:t>- Участник, тип </a:t>
            </a:r>
            <a:r>
              <a:rPr lang="ru-RU" dirty="0" smtClean="0"/>
              <a:t>9А </a:t>
            </a:r>
            <a:r>
              <a:rPr lang="ru-RU" dirty="0"/>
              <a:t>– клиент </a:t>
            </a:r>
            <a:r>
              <a:rPr lang="ru-RU" dirty="0" smtClean="0"/>
              <a:t>Участника</a:t>
            </a:r>
            <a:endParaRPr lang="ru-RU" dirty="0"/>
          </a:p>
          <a:p>
            <a:pPr marL="800100" lvl="1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1500" dirty="0" smtClean="0"/>
              <a:t>Для каждого фонда</a:t>
            </a:r>
            <a:r>
              <a:rPr lang="ru-RU" sz="1600" dirty="0"/>
              <a:t> </a:t>
            </a:r>
          </a:p>
          <a:p>
            <a:pPr lvl="1" algn="just">
              <a:lnSpc>
                <a:spcPct val="120000"/>
              </a:lnSpc>
            </a:pPr>
            <a:r>
              <a:rPr lang="ru-RU" dirty="0" smtClean="0"/>
              <a:t>	Старые </a:t>
            </a:r>
            <a:r>
              <a:rPr lang="ru-RU" dirty="0"/>
              <a:t>значения: </a:t>
            </a:r>
            <a:r>
              <a:rPr lang="ru-RU" dirty="0" smtClean="0"/>
              <a:t>8Р</a:t>
            </a:r>
            <a:r>
              <a:rPr lang="ru-RU" dirty="0"/>
              <a:t>, 8В, </a:t>
            </a:r>
            <a:r>
              <a:rPr lang="en-US" dirty="0"/>
              <a:t>8S</a:t>
            </a:r>
            <a:r>
              <a:rPr lang="ru-RU" dirty="0"/>
              <a:t>, </a:t>
            </a:r>
            <a:r>
              <a:rPr lang="en-US" dirty="0"/>
              <a:t>8R</a:t>
            </a:r>
            <a:r>
              <a:rPr lang="ru-RU" dirty="0"/>
              <a:t>, </a:t>
            </a:r>
            <a:r>
              <a:rPr lang="en-US" dirty="0"/>
              <a:t>8U</a:t>
            </a:r>
            <a:r>
              <a:rPr lang="ru-RU" dirty="0"/>
              <a:t>, </a:t>
            </a:r>
            <a:r>
              <a:rPr lang="en-US" dirty="0"/>
              <a:t>8G</a:t>
            </a:r>
            <a:r>
              <a:rPr lang="ru-RU" dirty="0"/>
              <a:t>, </a:t>
            </a:r>
            <a:r>
              <a:rPr lang="en-US" dirty="0" smtClean="0"/>
              <a:t>8V</a:t>
            </a:r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sz="1500" dirty="0" smtClean="0"/>
              <a:t>     1.2. Необходимость </a:t>
            </a:r>
            <a:r>
              <a:rPr lang="ru-RU" sz="1500" dirty="0"/>
              <a:t>указать отметку о наличии лицензии на </a:t>
            </a:r>
            <a:r>
              <a:rPr lang="ru-RU" sz="1500" dirty="0" smtClean="0"/>
              <a:t>доверительное управление </a:t>
            </a:r>
            <a:r>
              <a:rPr lang="ru-RU" sz="1500" dirty="0" smtClean="0"/>
              <a:t>средствами </a:t>
            </a:r>
            <a:r>
              <a:rPr lang="ru-RU" sz="1200" dirty="0" smtClean="0">
                <a:latin typeface="+mn-lt"/>
                <a:ea typeface="+mn-ea"/>
                <a:cs typeface="+mn-cs"/>
              </a:rPr>
              <a:t>(новое </a:t>
            </a:r>
            <a:r>
              <a:rPr lang="ru-RU" sz="1200" dirty="0">
                <a:latin typeface="+mn-lt"/>
                <a:ea typeface="+mn-ea"/>
                <a:cs typeface="+mn-cs"/>
              </a:rPr>
              <a:t>требование, введенное </a:t>
            </a:r>
            <a:r>
              <a:rPr lang="ru-RU" sz="1200" dirty="0" smtClean="0">
                <a:latin typeface="+mn-lt"/>
                <a:ea typeface="+mn-ea"/>
                <a:cs typeface="+mn-cs"/>
              </a:rPr>
              <a:t>для определения доверительного управляющего, в </a:t>
            </a:r>
            <a:r>
              <a:rPr lang="ru-RU" sz="1200" dirty="0">
                <a:latin typeface="+mn-lt"/>
                <a:ea typeface="+mn-ea"/>
                <a:cs typeface="+mn-cs"/>
              </a:rPr>
              <a:t>связи с упразднением типов клиентов (см. </a:t>
            </a:r>
            <a:r>
              <a:rPr lang="ru-RU" sz="1200" dirty="0">
                <a:latin typeface="+mn-lt"/>
                <a:ea typeface="+mn-ea"/>
                <a:cs typeface="+mn-cs"/>
              </a:rPr>
              <a:t>стр.2))</a:t>
            </a:r>
            <a:r>
              <a:rPr lang="ru-RU" sz="1500" dirty="0" smtClean="0"/>
              <a:t>.</a:t>
            </a:r>
          </a:p>
          <a:p>
            <a:pPr algn="just">
              <a:lnSpc>
                <a:spcPct val="120000"/>
              </a:lnSpc>
            </a:pPr>
            <a:endParaRPr lang="ru-RU" sz="1500" dirty="0" smtClean="0"/>
          </a:p>
          <a:p>
            <a:pPr marL="342900" indent="-342900" algn="just">
              <a:lnSpc>
                <a:spcPct val="130000"/>
              </a:lnSpc>
              <a:buFont typeface="+mj-lt"/>
              <a:buAutoNum type="arabicPeriod" startAt="2"/>
            </a:pPr>
            <a:r>
              <a:rPr lang="ru-RU" sz="1400" dirty="0"/>
              <a:t>(Шаг </a:t>
            </a:r>
            <a:r>
              <a:rPr lang="ru-RU" sz="1400" dirty="0" smtClean="0"/>
              <a:t>2) </a:t>
            </a:r>
            <a:r>
              <a:rPr lang="ru-RU" sz="1500" dirty="0" smtClean="0"/>
              <a:t>Зарегистрировать </a:t>
            </a:r>
            <a:r>
              <a:rPr lang="ru-RU" sz="1500" dirty="0"/>
              <a:t>Учредителей доверительного управления. </a:t>
            </a:r>
          </a:p>
          <a:p>
            <a:pPr algn="just">
              <a:lnSpc>
                <a:spcPct val="130000"/>
              </a:lnSpc>
            </a:pPr>
            <a:r>
              <a:rPr lang="ru-RU" sz="1500" dirty="0"/>
              <a:t>При </a:t>
            </a:r>
            <a:r>
              <a:rPr lang="ru-RU" sz="1500" dirty="0" smtClean="0"/>
              <a:t>указании </a:t>
            </a:r>
            <a:r>
              <a:rPr lang="ru-RU" sz="1500" dirty="0"/>
              <a:t>данных </a:t>
            </a:r>
            <a:r>
              <a:rPr lang="ru-RU" sz="1500" b="1" dirty="0"/>
              <a:t>по конечному клиенту</a:t>
            </a:r>
            <a:r>
              <a:rPr lang="ru-RU" sz="1500" dirty="0"/>
              <a:t>, чьими средствами управляет </a:t>
            </a:r>
            <a:r>
              <a:rPr lang="ru-RU" sz="1500" dirty="0" smtClean="0"/>
              <a:t>Участник/ клиент-ДУ, </a:t>
            </a:r>
            <a:r>
              <a:rPr lang="ru-RU" sz="1500" b="1" dirty="0" smtClean="0"/>
              <a:t>обязательна</a:t>
            </a:r>
            <a:r>
              <a:rPr lang="ru-RU" sz="1500" dirty="0" smtClean="0"/>
              <a:t> </a:t>
            </a:r>
            <a:r>
              <a:rPr lang="ru-RU" sz="1500" dirty="0"/>
              <a:t>ссылка </a:t>
            </a:r>
            <a:r>
              <a:rPr lang="ru-RU" sz="1500" dirty="0" smtClean="0"/>
              <a:t>на соответствующий </a:t>
            </a:r>
            <a:r>
              <a:rPr lang="ru-RU" sz="1500" dirty="0"/>
              <a:t>краткий код (Единый краткий код</a:t>
            </a:r>
            <a:r>
              <a:rPr lang="ru-RU" sz="1500" dirty="0" smtClean="0"/>
              <a:t>) </a:t>
            </a:r>
            <a:r>
              <a:rPr lang="ru-RU" sz="1500" b="1" dirty="0"/>
              <a:t>доверительного </a:t>
            </a:r>
            <a:r>
              <a:rPr lang="ru-RU" sz="1500" b="1" dirty="0" smtClean="0"/>
              <a:t>управляющего</a:t>
            </a:r>
            <a:r>
              <a:rPr lang="ru-RU" sz="1500" dirty="0" smtClean="0"/>
              <a:t> (см. Шаг 1).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6221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920880" cy="1195208"/>
          </a:xfrm>
        </p:spPr>
        <p:txBody>
          <a:bodyPr/>
          <a:lstStyle/>
          <a:p>
            <a:r>
              <a:rPr lang="ru-RU" sz="1800" b="1" dirty="0" smtClean="0"/>
              <a:t>РЕГИСТРАЦИЯ КЛИЕНТА, ВЫСТУПАЮЩЕГО В КАЧЕСТВЕ </a:t>
            </a:r>
            <a:r>
              <a:rPr lang="ru-RU" sz="1800" b="1" dirty="0" smtClean="0"/>
              <a:t>БРОКЕРА и ЕГО КЛИЕНТОВ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/>
              <a:t>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908720"/>
            <a:ext cx="7848872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b="1" dirty="0" smtClean="0"/>
              <a:t>Подход изменен на принцип, аналогичный регистрации ДУ:</a:t>
            </a:r>
          </a:p>
          <a:p>
            <a:pPr marL="34290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sz="1400" dirty="0"/>
              <a:t>(Шаг 1) Вводится </a:t>
            </a:r>
            <a:r>
              <a:rPr lang="ru-RU" sz="1400" dirty="0"/>
              <a:t>обязательная регистрация клиента Участника, </a:t>
            </a:r>
            <a:r>
              <a:rPr lang="ru-RU" sz="1400" dirty="0" smtClean="0"/>
              <a:t>являющегося брокером в качестве самостоятельного клиента-юридического лица. </a:t>
            </a:r>
          </a:p>
          <a:p>
            <a:pPr algn="just">
              <a:lnSpc>
                <a:spcPct val="110000"/>
              </a:lnSpc>
            </a:pPr>
            <a:r>
              <a:rPr lang="ru-RU" sz="1400" dirty="0"/>
              <a:t> </a:t>
            </a:r>
            <a:r>
              <a:rPr lang="ru-RU" sz="1400" dirty="0" smtClean="0"/>
              <a:t>     1.1. </a:t>
            </a:r>
            <a:r>
              <a:rPr lang="ru-RU" sz="1400" dirty="0" smtClean="0"/>
              <a:t>Необходимо </a:t>
            </a:r>
            <a:r>
              <a:rPr lang="ru-RU" sz="1400" dirty="0" smtClean="0"/>
              <a:t>указать отметку о наличии брокерской </a:t>
            </a:r>
            <a:r>
              <a:rPr lang="ru-RU" sz="1400" dirty="0" smtClean="0"/>
              <a:t>лицензии </a:t>
            </a:r>
            <a:r>
              <a:rPr lang="ru-RU" sz="1100" dirty="0" smtClean="0"/>
              <a:t>(новое </a:t>
            </a:r>
            <a:r>
              <a:rPr lang="ru-RU" sz="1100" dirty="0"/>
              <a:t>требование, введенное для определения </a:t>
            </a:r>
            <a:r>
              <a:rPr lang="ru-RU" sz="1100" dirty="0" smtClean="0"/>
              <a:t>юридического лица, являющегося брокером, </a:t>
            </a:r>
            <a:r>
              <a:rPr lang="ru-RU" sz="1100" dirty="0"/>
              <a:t>в связи с упразднением типов клиентов (см. стр.2))</a:t>
            </a:r>
            <a:r>
              <a:rPr lang="ru-RU" sz="1400" dirty="0" smtClean="0"/>
              <a:t>. </a:t>
            </a:r>
            <a:endParaRPr lang="ru-RU" sz="1400" dirty="0"/>
          </a:p>
          <a:p>
            <a:pPr algn="just">
              <a:lnSpc>
                <a:spcPct val="110000"/>
              </a:lnSpc>
            </a:pPr>
            <a:r>
              <a:rPr lang="ru-RU" sz="1400" dirty="0" smtClean="0"/>
              <a:t>      1.2.  При этом необходимо учитывать:</a:t>
            </a:r>
            <a:endParaRPr lang="ru-RU" sz="1400" dirty="0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Если присвоен краткий код на рынке, то данный клиент-брокер дополнительно к регистрации собственных клиентов может совершать собственные сделки на данном </a:t>
            </a:r>
            <a:r>
              <a:rPr lang="ru-RU" sz="1400" dirty="0" smtClean="0"/>
              <a:t>рынке</a:t>
            </a:r>
            <a:r>
              <a:rPr lang="ru-RU" sz="1400" dirty="0"/>
              <a:t>;</a:t>
            </a:r>
            <a:r>
              <a:rPr lang="ru-RU" sz="1400" dirty="0" smtClean="0"/>
              <a:t> </a:t>
            </a:r>
            <a:endParaRPr lang="ru-RU" sz="1400" dirty="0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1400" dirty="0" smtClean="0"/>
              <a:t>Если </a:t>
            </a:r>
            <a:r>
              <a:rPr lang="ru-RU" sz="1400" dirty="0"/>
              <a:t>не присвоен краткий код ни на одном рынке, то данный клиент-брокер может регистрировать собственных клиентов и не может совершать собственные сделки ни на одном рынке. </a:t>
            </a:r>
            <a:endParaRPr lang="ru-RU" sz="1400" dirty="0" smtClean="0"/>
          </a:p>
          <a:p>
            <a:pPr algn="just">
              <a:lnSpc>
                <a:spcPct val="110000"/>
              </a:lnSpc>
            </a:pPr>
            <a:endParaRPr lang="ru-RU" sz="1400" dirty="0" smtClean="0"/>
          </a:p>
          <a:p>
            <a:pPr marL="342900" indent="-342900" algn="just">
              <a:lnSpc>
                <a:spcPct val="110000"/>
              </a:lnSpc>
              <a:buFont typeface="+mj-lt"/>
              <a:buAutoNum type="arabicPeriod" startAt="2"/>
            </a:pPr>
            <a:r>
              <a:rPr lang="ru-RU" sz="1400" dirty="0"/>
              <a:t>(Шаг 2) Зарегистрировать </a:t>
            </a:r>
            <a:r>
              <a:rPr lang="ru-RU" sz="1400" dirty="0" smtClean="0"/>
              <a:t>клиентов (второго уровня), обслуживаемых данным брокером. </a:t>
            </a:r>
          </a:p>
          <a:p>
            <a:pPr algn="just">
              <a:lnSpc>
                <a:spcPct val="110000"/>
              </a:lnSpc>
            </a:pPr>
            <a:r>
              <a:rPr lang="ru-RU" sz="1400" dirty="0" smtClean="0"/>
              <a:t>     2.2. </a:t>
            </a:r>
            <a:r>
              <a:rPr lang="ru-RU" sz="1400" b="1" dirty="0" smtClean="0"/>
              <a:t>При </a:t>
            </a:r>
            <a:r>
              <a:rPr lang="ru-RU" sz="1400" b="1" dirty="0"/>
              <a:t>определении данных по конечному клиенту второго уровня</a:t>
            </a:r>
            <a:r>
              <a:rPr lang="ru-RU" sz="1400" dirty="0"/>
              <a:t>, </a:t>
            </a:r>
            <a:r>
              <a:rPr lang="ru-RU" sz="1400" b="1" dirty="0" smtClean="0"/>
              <a:t>обязательна </a:t>
            </a:r>
            <a:r>
              <a:rPr lang="ru-RU" sz="1400" b="1" dirty="0"/>
              <a:t>ссылка на краткий код (Единый краткий код) </a:t>
            </a:r>
            <a:r>
              <a:rPr lang="ru-RU" sz="1400" dirty="0"/>
              <a:t>зарегистрированного </a:t>
            </a:r>
            <a:r>
              <a:rPr lang="ru-RU" sz="1400" dirty="0" smtClean="0"/>
              <a:t>клиент-брокера. </a:t>
            </a:r>
          </a:p>
          <a:p>
            <a:pPr algn="just">
              <a:lnSpc>
                <a:spcPct val="110000"/>
              </a:lnSpc>
            </a:pPr>
            <a:r>
              <a:rPr lang="ru-RU" sz="1400" dirty="0" smtClean="0"/>
              <a:t>     2.3. Достаточно </a:t>
            </a:r>
            <a:r>
              <a:rPr lang="ru-RU" sz="1400" dirty="0"/>
              <a:t>одной регистрации клиента-брокера для всех его </a:t>
            </a:r>
            <a:r>
              <a:rPr lang="ru-RU" sz="1400" dirty="0" smtClean="0"/>
              <a:t>клиентов</a:t>
            </a:r>
            <a:r>
              <a:rPr lang="ru-RU" sz="1400" dirty="0" smtClean="0"/>
              <a:t>. Т.е. однажды зарегистрировав брокера в </a:t>
            </a:r>
            <a:r>
              <a:rPr lang="ru-RU" sz="1400" dirty="0"/>
              <a:t>качестве клиента-юридического </a:t>
            </a:r>
            <a:r>
              <a:rPr lang="ru-RU" sz="1400" dirty="0" smtClean="0"/>
              <a:t>лица (см. шаг 1), в последствии регистрируя его клиентов, дополнительно указываете краткий код (Единый краткий код) этого брокера (см.п.2.2.).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62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416000" cy="432048"/>
          </a:xfrm>
        </p:spPr>
        <p:txBody>
          <a:bodyPr/>
          <a:lstStyle/>
          <a:p>
            <a:r>
              <a:rPr lang="ru-RU" altLang="ru-RU" sz="1800" b="1" dirty="0" smtClean="0">
                <a:latin typeface="+mn-lt"/>
                <a:ea typeface="Calibri" pitchFamily="34" charset="0"/>
                <a:cs typeface="Times New Roman" pitchFamily="18" charset="0"/>
              </a:rPr>
              <a:t>ПЕРЕЧЕНЬ СТАНДАРТНЫХ ОПЕРАЦИЙ ПО КЛИЕНТУ</a:t>
            </a:r>
            <a:endParaRPr lang="ru-RU" sz="1800" dirty="0"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/>
              <a:t>7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43608" y="764704"/>
            <a:ext cx="68407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anose="02020603050405020304" pitchFamily="18" charset="0"/>
              </a:rPr>
              <a:t>Количество стандартных операций увеличено до 6:</a:t>
            </a:r>
            <a:endParaRPr kumimoji="0" lang="ru-RU" alt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165377"/>
              </p:ext>
            </p:extLst>
          </p:nvPr>
        </p:nvGraphicFramePr>
        <p:xfrm>
          <a:off x="1115616" y="1196752"/>
          <a:ext cx="7128792" cy="404115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5616624"/>
                <a:gridCol w="1512168"/>
              </a:tblGrid>
              <a:tr h="304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</a:rPr>
                        <a:t>Операция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CE1126"/>
                        </a:gs>
                        <a:gs pos="64000">
                          <a:srgbClr val="CE1126"/>
                        </a:gs>
                        <a:gs pos="100000">
                          <a:srgbClr val="CE1126">
                            <a:lumMod val="68000"/>
                            <a:lumOff val="32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</a:rPr>
                        <a:t>Тип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CE1126"/>
                        </a:gs>
                        <a:gs pos="64000">
                          <a:srgbClr val="CE1126"/>
                        </a:gs>
                        <a:gs pos="100000">
                          <a:srgbClr val="CE1126">
                            <a:lumMod val="68000"/>
                            <a:lumOff val="32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694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Добавление информации о новом клиенте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«A»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574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Изменение информации о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</a:rPr>
                        <a:t>личных данных клиента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«U»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572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Добавление клиенту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новых кратких кодов или изменение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рыночной информации по кратким кодам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«L»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580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Удаление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</a:rPr>
                        <a:t>кратких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кодов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</a:rPr>
                        <a:t>клиента на рынках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«R»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56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Привязка имеющихся кратких кодов на рынках к одному клиенту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56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Полное удаление информации о клиенте с его личными данными и краткими кодами на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</a:rPr>
                        <a:t>всех рынках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«D»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bg1">
                            <a:lumMod val="75000"/>
                          </a:schemeClr>
                        </a:gs>
                        <a:gs pos="64000">
                          <a:schemeClr val="bg1">
                            <a:lumMod val="85000"/>
                          </a:schemeClr>
                        </a:gs>
                        <a:gs pos="100000">
                          <a:schemeClr val="bg1">
                            <a:lumMod val="75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6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_ЛКУ">
  <a:themeElements>
    <a:clrScheme name="Moscow Exchange">
      <a:dk1>
        <a:srgbClr val="000000"/>
      </a:dk1>
      <a:lt1>
        <a:sysClr val="window" lastClr="FFFFFF"/>
      </a:lt1>
      <a:dk2>
        <a:srgbClr val="CCCCCC"/>
      </a:dk2>
      <a:lt2>
        <a:srgbClr val="E6E6E6"/>
      </a:lt2>
      <a:accent1>
        <a:srgbClr val="63B1E5"/>
      </a:accent1>
      <a:accent2>
        <a:srgbClr val="A2AD00"/>
      </a:accent2>
      <a:accent3>
        <a:srgbClr val="E26EB2"/>
      </a:accent3>
      <a:accent4>
        <a:srgbClr val="FFA100"/>
      </a:accent4>
      <a:accent5>
        <a:srgbClr val="002F5F"/>
      </a:accent5>
      <a:accent6>
        <a:srgbClr val="53682B"/>
      </a:accent6>
      <a:hlink>
        <a:srgbClr val="593160"/>
      </a:hlink>
      <a:folHlink>
        <a:srgbClr val="8D3C1E"/>
      </a:folHlink>
    </a:clrScheme>
    <a:fontScheme name="Moscow Exchang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46AE59D714A33448C879F6EED7C13EF" ma:contentTypeVersion="0" ma:contentTypeDescription="Создание документа." ma:contentTypeScope="" ma:versionID="51d16541a83fe4bdd53d9c73fa891021">
  <xsd:schema xmlns:xsd="http://www.w3.org/2001/XMLSchema" xmlns:xs="http://www.w3.org/2001/XMLSchema" xmlns:p="http://schemas.microsoft.com/office/2006/metadata/properties" xmlns:ns2="5c2cd6fe-a789-4745-9d50-c055d8f1627e" targetNamespace="http://schemas.microsoft.com/office/2006/metadata/properties" ma:root="true" ma:fieldsID="eb6df43a550ff08c15757511108e667f" ns2:_="">
    <xsd:import namespace="5c2cd6fe-a789-4745-9d50-c055d8f1627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cd6fe-a789-4745-9d50-c055d8f1627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0FDDC176-FC46-408C-9EFD-DC2B0BC792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6F44C4-5444-4CB0-A5F8-F5FAC4AA1C9B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5c2cd6fe-a789-4745-9d50-c055d8f1627e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67340E-4A7D-4721-AB94-1D59B4651D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2cd6fe-a789-4745-9d50-c055d8f162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3CEA9E2-D5F8-441D-8B67-850AAFC0C4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Презентация_ЛКУ</Template>
  <TotalTime>28337</TotalTime>
  <Words>730</Words>
  <Application>Microsoft Office PowerPoint</Application>
  <PresentationFormat>Экран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Презентация_ЛКУ</vt:lpstr>
      <vt:lpstr>Презентация PowerPoint</vt:lpstr>
      <vt:lpstr>О ФАЙЛЕ ЕДИНОЙ РЕГИСТРАЦИИ КЛИЕНТОВ</vt:lpstr>
      <vt:lpstr>НОВЫЕ ПОНЯТИЯ</vt:lpstr>
      <vt:lpstr>ПРИМЕР ДАННЫХ ПО ОДНОМУ КОНЕЧНОМУ КЛИЕНТУ</vt:lpstr>
      <vt:lpstr>РЕГИСТРАЦИЯ УЧАСТНИКА ИЛИ ЕГО КЛИЕНТА В КАЧЕСТВЕ ДОВЕРИТЕЛЬНОГО УПРАВЛЯЮЩЕГО и УЧРЕДИТЕЛЕЙ ДУ</vt:lpstr>
      <vt:lpstr>РЕГИСТРАЦИЯ КЛИЕНТА, ВЫСТУПАЮЩЕГО В КАЧЕСТВЕ БРОКЕРА и ЕГО КЛИЕНТОВ </vt:lpstr>
      <vt:lpstr>ПЕРЕЧЕНЬ СТАНДАРТНЫХ ОПЕРАЦИЙ ПО КЛИЕНТУ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Семенцова Христина Александровна</dc:creator>
  <cp:lastModifiedBy>Пяткина Анна Михайловна</cp:lastModifiedBy>
  <cp:revision>246</cp:revision>
  <cp:lastPrinted>2015-06-29T09:52:35Z</cp:lastPrinted>
  <dcterms:created xsi:type="dcterms:W3CDTF">2013-09-25T08:03:10Z</dcterms:created>
  <dcterms:modified xsi:type="dcterms:W3CDTF">2015-07-17T09:30:45Z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0x010100146AE59D714A33448C879F6EED7C13EF</vt:lpwstr>
  </property>
</Properties>
</file>